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5" r:id="rId4"/>
    <p:sldMasterId id="2147483807" r:id="rId5"/>
  </p:sldMasterIdLst>
  <p:notesMasterIdLst>
    <p:notesMasterId r:id="rId18"/>
  </p:notesMasterIdLst>
  <p:sldIdLst>
    <p:sldId id="311" r:id="rId6"/>
    <p:sldId id="307" r:id="rId7"/>
    <p:sldId id="2145707548" r:id="rId8"/>
    <p:sldId id="312" r:id="rId9"/>
    <p:sldId id="2145707550" r:id="rId10"/>
    <p:sldId id="2145707551" r:id="rId11"/>
    <p:sldId id="2145707555" r:id="rId12"/>
    <p:sldId id="2145707556" r:id="rId13"/>
    <p:sldId id="2145707549" r:id="rId14"/>
    <p:sldId id="2145707553" r:id="rId15"/>
    <p:sldId id="2145707537" r:id="rId16"/>
    <p:sldId id="214570754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AB4"/>
    <a:srgbClr val="ED8B00"/>
    <a:srgbClr val="65B331"/>
    <a:srgbClr val="005EB8"/>
    <a:srgbClr val="E8ED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p:restoredTop sz="94558"/>
  </p:normalViewPr>
  <p:slideViewPr>
    <p:cSldViewPr snapToGrid="0" snapToObjects="1">
      <p:cViewPr varScale="1">
        <p:scale>
          <a:sx n="155" d="100"/>
          <a:sy n="155" d="100"/>
        </p:scale>
        <p:origin x="920" y="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8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5F0F4C-56D5-814C-BD0F-893100D243D8}" type="datetimeFigureOut">
              <a:rPr lang="en-US" smtClean="0"/>
              <a:t>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BB266D-F8ED-8F4E-8B10-271DEA413D1B}" type="slidenum">
              <a:rPr lang="en-US" smtClean="0"/>
              <a:t>‹#›</a:t>
            </a:fld>
            <a:endParaRPr lang="en-US"/>
          </a:p>
        </p:txBody>
      </p:sp>
    </p:spTree>
    <p:extLst>
      <p:ext uri="{BB962C8B-B14F-4D97-AF65-F5344CB8AC3E}">
        <p14:creationId xmlns:p14="http://schemas.microsoft.com/office/powerpoint/2010/main" val="3427826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E8820-D565-F143-9DA1-33D321A72A28}"/>
              </a:ext>
            </a:extLst>
          </p:cNvPr>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223591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005EB8"/>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200" b="0" i="0">
                <a:solidFill>
                  <a:srgbClr val="2E5496"/>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1/12/2023</a:t>
            </a:fld>
            <a:endParaRPr lang="en-US"/>
          </a:p>
        </p:txBody>
      </p:sp>
      <p:sp>
        <p:nvSpPr>
          <p:cNvPr id="6" name="Holder 6"/>
          <p:cNvSpPr>
            <a:spLocks noGrp="1"/>
          </p:cNvSpPr>
          <p:nvPr>
            <p:ph type="sldNum" sz="quarter" idx="7"/>
          </p:nvPr>
        </p:nvSpPr>
        <p:spPr/>
        <p:txBody>
          <a:bodyPr lIns="0" tIns="0" rIns="0" bIns="0"/>
          <a:lstStyle>
            <a:lvl1pPr>
              <a:defRPr sz="1200" b="0" i="0">
                <a:solidFill>
                  <a:srgbClr val="C8C8C8"/>
                </a:solidFill>
                <a:latin typeface="Arial"/>
                <a:cs typeface="Arial"/>
              </a:defRPr>
            </a:lvl1pPr>
          </a:lstStyle>
          <a:p>
            <a:pPr marL="25400">
              <a:lnSpc>
                <a:spcPts val="1430"/>
              </a:lnSpc>
              <a:tabLst>
                <a:tab pos="319405" algn="l"/>
              </a:tabLst>
            </a:pPr>
            <a:fld id="{81D60167-4931-47E6-BA6A-407CBD079E47}" type="slidenum">
              <a:rPr dirty="0"/>
              <a:t>‹#›</a:t>
            </a:fld>
            <a:r>
              <a:rPr dirty="0"/>
              <a:t>	</a:t>
            </a:r>
            <a:r>
              <a:rPr dirty="0">
                <a:solidFill>
                  <a:srgbClr val="005EB8"/>
                </a:solidFill>
              </a:rPr>
              <a:t>|</a:t>
            </a:r>
          </a:p>
        </p:txBody>
      </p:sp>
    </p:spTree>
    <p:extLst>
      <p:ext uri="{BB962C8B-B14F-4D97-AF65-F5344CB8AC3E}">
        <p14:creationId xmlns:p14="http://schemas.microsoft.com/office/powerpoint/2010/main" val="167642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lide_NHS">
    <p:bg>
      <p:bgPr>
        <a:solidFill>
          <a:schemeClr val="bg1"/>
        </a:solidFill>
        <a:effectLst/>
      </p:bgPr>
    </p:bg>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FACF84AD-2A98-F145-9A29-BBDFBFDA4758}"/>
              </a:ext>
            </a:extLst>
          </p:cNvPr>
          <p:cNvSpPr>
            <a:spLocks noGrp="1"/>
          </p:cNvSpPr>
          <p:nvPr>
            <p:ph type="body" idx="1" hasCustomPrompt="1"/>
          </p:nvPr>
        </p:nvSpPr>
        <p:spPr>
          <a:xfrm>
            <a:off x="463297" y="2701600"/>
            <a:ext cx="11314278" cy="394550"/>
          </a:xfrm>
          <a:prstGeom prst="rect">
            <a:avLst/>
          </a:prstGeom>
        </p:spPr>
        <p:txBody>
          <a:bodyPr/>
          <a:lstStyle>
            <a:lvl1pPr marL="0" indent="0" algn="l">
              <a:buNone/>
              <a:defRPr sz="22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5" name="Rectangle 4">
            <a:extLst>
              <a:ext uri="{FF2B5EF4-FFF2-40B4-BE49-F238E27FC236}">
                <a16:creationId xmlns:a16="http://schemas.microsoft.com/office/drawing/2014/main" id="{ECCB11E8-F5AE-F340-BA07-6697CDBFAD0C}"/>
              </a:ext>
            </a:extLst>
          </p:cNvPr>
          <p:cNvSpPr/>
          <p:nvPr userDrawn="1"/>
        </p:nvSpPr>
        <p:spPr>
          <a:xfrm>
            <a:off x="0" y="5424848"/>
            <a:ext cx="12192000" cy="1433151"/>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2B533F85-2F35-2B45-B443-B238D24C0725}"/>
              </a:ext>
            </a:extLst>
          </p:cNvPr>
          <p:cNvSpPr txBox="1"/>
          <p:nvPr userDrawn="1"/>
        </p:nvSpPr>
        <p:spPr>
          <a:xfrm>
            <a:off x="529304" y="5786365"/>
            <a:ext cx="11133392" cy="246221"/>
          </a:xfrm>
          <a:prstGeom prst="rect">
            <a:avLst/>
          </a:prstGeom>
          <a:noFill/>
        </p:spPr>
        <p:txBody>
          <a:bodyPr wrap="square" lIns="0" tIns="0" rIns="0" bIns="0" rtlCol="0">
            <a:spAutoFit/>
          </a:bodyPr>
          <a:lstStyle/>
          <a:p>
            <a:pPr algn="ctr">
              <a:spcAft>
                <a:spcPts val="600"/>
              </a:spcAft>
            </a:pPr>
            <a:r>
              <a:rPr lang="en-GB" sz="1600" b="1" kern="1200" dirty="0">
                <a:solidFill>
                  <a:schemeClr val="bg1"/>
                </a:solidFill>
                <a:effectLst/>
                <a:latin typeface="+mn-lt"/>
                <a:ea typeface="+mn-ea"/>
                <a:cs typeface="+mn-cs"/>
              </a:rPr>
              <a:t>JOINING UP HEALTH &amp; CARE IN THE MIDLANDS</a:t>
            </a:r>
          </a:p>
        </p:txBody>
      </p:sp>
      <p:sp>
        <p:nvSpPr>
          <p:cNvPr id="8" name="Title 1">
            <a:extLst>
              <a:ext uri="{FF2B5EF4-FFF2-40B4-BE49-F238E27FC236}">
                <a16:creationId xmlns:a16="http://schemas.microsoft.com/office/drawing/2014/main" id="{82C09C61-D260-8F46-A988-34F06FC47D6C}"/>
              </a:ext>
            </a:extLst>
          </p:cNvPr>
          <p:cNvSpPr txBox="1">
            <a:spLocks/>
          </p:cNvSpPr>
          <p:nvPr userDrawn="1"/>
        </p:nvSpPr>
        <p:spPr>
          <a:xfrm>
            <a:off x="431999" y="1787934"/>
            <a:ext cx="10190237" cy="6674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4000" b="0" i="0" kern="1200">
                <a:solidFill>
                  <a:schemeClr val="accent1"/>
                </a:solidFill>
                <a:latin typeface="+mj-lt"/>
                <a:ea typeface="+mj-ea"/>
                <a:cs typeface="+mj-cs"/>
              </a:defRPr>
            </a:lvl1pPr>
          </a:lstStyle>
          <a:p>
            <a:r>
              <a:rPr lang="en-US" dirty="0"/>
              <a:t>Click to edit Divider title style</a:t>
            </a:r>
          </a:p>
        </p:txBody>
      </p:sp>
    </p:spTree>
    <p:extLst>
      <p:ext uri="{BB962C8B-B14F-4D97-AF65-F5344CB8AC3E}">
        <p14:creationId xmlns:p14="http://schemas.microsoft.com/office/powerpoint/2010/main" val="169759887"/>
      </p:ext>
    </p:extLst>
  </p:cSld>
  <p:clrMapOvr>
    <a:masterClrMapping/>
  </p:clrMapOvr>
  <p:extLst>
    <p:ext uri="{DCECCB84-F9BA-43D5-87BE-67443E8EF086}">
      <p15:sldGuideLst xmlns:p15="http://schemas.microsoft.com/office/powerpoint/2012/main">
        <p15:guide id="1" orient="horz" pos="845">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Generic) Header_Whit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00EF8-4A82-8A4C-96A0-D78EBD9ED1FD}"/>
              </a:ext>
            </a:extLst>
          </p:cNvPr>
          <p:cNvSpPr>
            <a:spLocks noGrp="1"/>
          </p:cNvSpPr>
          <p:nvPr>
            <p:ph type="title" hasCustomPrompt="1"/>
          </p:nvPr>
        </p:nvSpPr>
        <p:spPr>
          <a:xfrm>
            <a:off x="436482" y="1200966"/>
            <a:ext cx="11308514" cy="1254368"/>
          </a:xfrm>
          <a:prstGeom prst="rect">
            <a:avLst/>
          </a:prstGeom>
        </p:spPr>
        <p:txBody>
          <a:bodyPr anchor="b"/>
          <a:lstStyle>
            <a:lvl1pPr>
              <a:defRPr sz="4000">
                <a:solidFill>
                  <a:schemeClr val="accent1"/>
                </a:solidFill>
              </a:defRPr>
            </a:lvl1pPr>
          </a:lstStyle>
          <a:p>
            <a:r>
              <a:rPr lang="en-US" dirty="0"/>
              <a:t>Click to edit Divider title style</a:t>
            </a:r>
          </a:p>
        </p:txBody>
      </p:sp>
      <p:sp>
        <p:nvSpPr>
          <p:cNvPr id="3" name="Text Placeholder 2">
            <a:extLst>
              <a:ext uri="{FF2B5EF4-FFF2-40B4-BE49-F238E27FC236}">
                <a16:creationId xmlns:a16="http://schemas.microsoft.com/office/drawing/2014/main" id="{13E2A1BD-6EA5-5148-AC97-A6CE1E2688DF}"/>
              </a:ext>
            </a:extLst>
          </p:cNvPr>
          <p:cNvSpPr>
            <a:spLocks noGrp="1"/>
          </p:cNvSpPr>
          <p:nvPr>
            <p:ph type="body" idx="1"/>
          </p:nvPr>
        </p:nvSpPr>
        <p:spPr>
          <a:xfrm>
            <a:off x="436482" y="2701600"/>
            <a:ext cx="11308514" cy="667400"/>
          </a:xfrm>
          <a:prstGeom prst="rect">
            <a:avLst/>
          </a:prstGeo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8" name="Rectangle 7">
            <a:extLst>
              <a:ext uri="{FF2B5EF4-FFF2-40B4-BE49-F238E27FC236}">
                <a16:creationId xmlns:a16="http://schemas.microsoft.com/office/drawing/2014/main" id="{BF7656D9-9D1F-644F-B2BC-CDFC924CB013}"/>
              </a:ext>
            </a:extLst>
          </p:cNvPr>
          <p:cNvSpPr/>
          <p:nvPr userDrawn="1"/>
        </p:nvSpPr>
        <p:spPr>
          <a:xfrm>
            <a:off x="0" y="6422571"/>
            <a:ext cx="12192000" cy="435429"/>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CCA3B0BE-4230-5A43-9A44-A12CA96786BE}"/>
              </a:ext>
            </a:extLst>
          </p:cNvPr>
          <p:cNvSpPr>
            <a:spLocks noGrp="1"/>
          </p:cNvSpPr>
          <p:nvPr>
            <p:ph type="sldNum" sz="quarter" idx="12"/>
          </p:nvPr>
        </p:nvSpPr>
        <p:spPr/>
        <p:txBody>
          <a:bodyPr/>
          <a:lstStyle>
            <a:lvl1pPr>
              <a:defRPr>
                <a:solidFill>
                  <a:schemeClr val="bg1"/>
                </a:solidFill>
              </a:defRPr>
            </a:lvl1pPr>
          </a:lstStyle>
          <a:p>
            <a:fld id="{E37164D7-9B6A-1C43-ACF7-FB85B36CD2BA}" type="slidenum">
              <a:rPr lang="en-US" smtClean="0"/>
              <a:pPr/>
              <a:t>‹#›</a:t>
            </a:fld>
            <a:endParaRPr lang="en-US" dirty="0"/>
          </a:p>
        </p:txBody>
      </p:sp>
      <p:sp>
        <p:nvSpPr>
          <p:cNvPr id="10" name="Footer Placeholder 4">
            <a:extLst>
              <a:ext uri="{FF2B5EF4-FFF2-40B4-BE49-F238E27FC236}">
                <a16:creationId xmlns:a16="http://schemas.microsoft.com/office/drawing/2014/main" id="{4A8E9432-49D5-9248-9A60-3F0C375A201D}"/>
              </a:ext>
            </a:extLst>
          </p:cNvPr>
          <p:cNvSpPr>
            <a:spLocks noGrp="1"/>
          </p:cNvSpPr>
          <p:nvPr>
            <p:ph type="ftr" sz="quarter" idx="3"/>
          </p:nvPr>
        </p:nvSpPr>
        <p:spPr>
          <a:xfrm>
            <a:off x="431999" y="6422571"/>
            <a:ext cx="10847982" cy="435429"/>
          </a:xfrm>
          <a:prstGeom prst="rect">
            <a:avLst/>
          </a:prstGeom>
        </p:spPr>
        <p:txBody>
          <a:bodyPr vert="horz" lIns="0" tIns="0" rIns="0" bIns="0" rtlCol="0" anchor="ctr"/>
          <a:lstStyle>
            <a:lvl1pPr algn="l">
              <a:defRPr sz="900" b="0" i="0">
                <a:solidFill>
                  <a:schemeClr val="bg1"/>
                </a:solidFill>
                <a:latin typeface="+mn-lt"/>
              </a:defRPr>
            </a:lvl1pPr>
          </a:lstStyle>
          <a:p>
            <a:r>
              <a:rPr lang="en-US" dirty="0"/>
              <a:t>NHS England and NHS Improvement – Joining Up Health &amp; Care in the Midlands</a:t>
            </a:r>
          </a:p>
        </p:txBody>
      </p:sp>
    </p:spTree>
    <p:extLst>
      <p:ext uri="{BB962C8B-B14F-4D97-AF65-F5344CB8AC3E}">
        <p14:creationId xmlns:p14="http://schemas.microsoft.com/office/powerpoint/2010/main" val="2060796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Section Header_Numbered_Pink">
    <p:bg>
      <p:bgPr>
        <a:solidFill>
          <a:schemeClr val="bg1"/>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08376A78-2B6B-8045-9559-2C901C391D50}"/>
              </a:ext>
            </a:extLst>
          </p:cNvPr>
          <p:cNvSpPr>
            <a:spLocks noGrp="1"/>
          </p:cNvSpPr>
          <p:nvPr>
            <p:ph type="title" hasCustomPrompt="1"/>
          </p:nvPr>
        </p:nvSpPr>
        <p:spPr>
          <a:xfrm>
            <a:off x="431999" y="1200966"/>
            <a:ext cx="10190237" cy="1254368"/>
          </a:xfrm>
          <a:prstGeom prst="rect">
            <a:avLst/>
          </a:prstGeom>
        </p:spPr>
        <p:txBody>
          <a:bodyPr anchor="b"/>
          <a:lstStyle>
            <a:lvl1pPr>
              <a:defRPr sz="4000">
                <a:solidFill>
                  <a:schemeClr val="accent1"/>
                </a:solidFill>
              </a:defRPr>
            </a:lvl1pPr>
          </a:lstStyle>
          <a:p>
            <a:r>
              <a:rPr lang="en-US" dirty="0"/>
              <a:t>Click to edit Divider title style</a:t>
            </a:r>
          </a:p>
        </p:txBody>
      </p:sp>
      <p:sp>
        <p:nvSpPr>
          <p:cNvPr id="11" name="Text Placeholder 2">
            <a:extLst>
              <a:ext uri="{FF2B5EF4-FFF2-40B4-BE49-F238E27FC236}">
                <a16:creationId xmlns:a16="http://schemas.microsoft.com/office/drawing/2014/main" id="{5110A8B5-90AC-E948-AB86-691290FFD5A8}"/>
              </a:ext>
            </a:extLst>
          </p:cNvPr>
          <p:cNvSpPr>
            <a:spLocks noGrp="1"/>
          </p:cNvSpPr>
          <p:nvPr>
            <p:ph type="body" idx="1" hasCustomPrompt="1"/>
          </p:nvPr>
        </p:nvSpPr>
        <p:spPr>
          <a:xfrm>
            <a:off x="431999" y="2701600"/>
            <a:ext cx="10190237" cy="667400"/>
          </a:xfrm>
          <a:prstGeom prst="rect">
            <a:avLst/>
          </a:prstGeom>
        </p:spPr>
        <p:txBody>
          <a:bodyPr/>
          <a:lstStyle>
            <a:lvl1pPr marL="0" indent="0">
              <a:spcBef>
                <a:spcPts val="600"/>
              </a:spcBef>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3" name="Rectangle 2">
            <a:extLst>
              <a:ext uri="{FF2B5EF4-FFF2-40B4-BE49-F238E27FC236}">
                <a16:creationId xmlns:a16="http://schemas.microsoft.com/office/drawing/2014/main" id="{866CEBA2-DE5C-8B4B-A683-A5ED140795AE}"/>
              </a:ext>
            </a:extLst>
          </p:cNvPr>
          <p:cNvSpPr/>
          <p:nvPr userDrawn="1"/>
        </p:nvSpPr>
        <p:spPr>
          <a:xfrm>
            <a:off x="0" y="6422571"/>
            <a:ext cx="12192000" cy="435429"/>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5">
            <a:extLst>
              <a:ext uri="{FF2B5EF4-FFF2-40B4-BE49-F238E27FC236}">
                <a16:creationId xmlns:a16="http://schemas.microsoft.com/office/drawing/2014/main" id="{A9BB55B9-0087-CD40-9F71-2FF41ED2449E}"/>
              </a:ext>
            </a:extLst>
          </p:cNvPr>
          <p:cNvSpPr>
            <a:spLocks noGrp="1"/>
          </p:cNvSpPr>
          <p:nvPr>
            <p:ph type="sldNum" sz="quarter" idx="12"/>
          </p:nvPr>
        </p:nvSpPr>
        <p:spPr>
          <a:xfrm>
            <a:off x="11443992" y="6422569"/>
            <a:ext cx="312579" cy="429842"/>
          </a:xfrm>
        </p:spPr>
        <p:txBody>
          <a:bodyPr/>
          <a:lstStyle>
            <a:lvl1pPr>
              <a:defRPr>
                <a:solidFill>
                  <a:schemeClr val="bg1"/>
                </a:solidFill>
              </a:defRPr>
            </a:lvl1pPr>
          </a:lstStyle>
          <a:p>
            <a:fld id="{E37164D7-9B6A-1C43-ACF7-FB85B36CD2BA}" type="slidenum">
              <a:rPr lang="en-US" smtClean="0"/>
              <a:pPr/>
              <a:t>‹#›</a:t>
            </a:fld>
            <a:endParaRPr lang="en-US" dirty="0"/>
          </a:p>
        </p:txBody>
      </p:sp>
      <p:sp>
        <p:nvSpPr>
          <p:cNvPr id="9" name="Footer Placeholder 4">
            <a:extLst>
              <a:ext uri="{FF2B5EF4-FFF2-40B4-BE49-F238E27FC236}">
                <a16:creationId xmlns:a16="http://schemas.microsoft.com/office/drawing/2014/main" id="{B33CA314-4FC8-6941-A390-5C0608E44DB5}"/>
              </a:ext>
            </a:extLst>
          </p:cNvPr>
          <p:cNvSpPr>
            <a:spLocks noGrp="1"/>
          </p:cNvSpPr>
          <p:nvPr>
            <p:ph type="ftr" sz="quarter" idx="3"/>
          </p:nvPr>
        </p:nvSpPr>
        <p:spPr>
          <a:xfrm>
            <a:off x="431999" y="6422571"/>
            <a:ext cx="10847982" cy="435429"/>
          </a:xfrm>
          <a:prstGeom prst="rect">
            <a:avLst/>
          </a:prstGeom>
        </p:spPr>
        <p:txBody>
          <a:bodyPr vert="horz" lIns="0" tIns="0" rIns="0" bIns="0" rtlCol="0" anchor="ctr"/>
          <a:lstStyle>
            <a:lvl1pPr algn="l">
              <a:defRPr sz="900" b="0" i="0">
                <a:solidFill>
                  <a:schemeClr val="bg1"/>
                </a:solidFill>
                <a:latin typeface="+mn-lt"/>
              </a:defRPr>
            </a:lvl1pPr>
          </a:lstStyle>
          <a:p>
            <a:r>
              <a:rPr lang="en-US" dirty="0"/>
              <a:t>NHS England and NHS Improvement – Joining Up Health &amp; Care in the Midlands</a:t>
            </a:r>
          </a:p>
        </p:txBody>
      </p:sp>
      <p:sp>
        <p:nvSpPr>
          <p:cNvPr id="2" name="Oval 1">
            <a:extLst>
              <a:ext uri="{FF2B5EF4-FFF2-40B4-BE49-F238E27FC236}">
                <a16:creationId xmlns:a16="http://schemas.microsoft.com/office/drawing/2014/main" id="{60D8847E-A9C4-7D45-B0EB-88E2CAC36BB8}"/>
              </a:ext>
            </a:extLst>
          </p:cNvPr>
          <p:cNvSpPr/>
          <p:nvPr userDrawn="1"/>
        </p:nvSpPr>
        <p:spPr>
          <a:xfrm>
            <a:off x="10862101" y="1975794"/>
            <a:ext cx="1163782" cy="1163782"/>
          </a:xfrm>
          <a:prstGeom prst="ellipse">
            <a:avLst/>
          </a:prstGeom>
          <a:solidFill>
            <a:srgbClr val="65B3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930" baseline="0" dirty="0"/>
              <a:t>01</a:t>
            </a:r>
          </a:p>
        </p:txBody>
      </p:sp>
    </p:spTree>
    <p:extLst>
      <p:ext uri="{BB962C8B-B14F-4D97-AF65-F5344CB8AC3E}">
        <p14:creationId xmlns:p14="http://schemas.microsoft.com/office/powerpoint/2010/main" val="1977960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ontents">
    <p:bg>
      <p:bgPr>
        <a:solidFill>
          <a:schemeClr val="bg1"/>
        </a:solidFill>
        <a:effectLst/>
      </p:bgPr>
    </p:bg>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9E23140F-F469-B648-8135-4F3C4D13435C}"/>
              </a:ext>
            </a:extLst>
          </p:cNvPr>
          <p:cNvSpPr/>
          <p:nvPr userDrawn="1"/>
        </p:nvSpPr>
        <p:spPr>
          <a:xfrm>
            <a:off x="390883" y="2637156"/>
            <a:ext cx="665018" cy="665018"/>
          </a:xfrm>
          <a:prstGeom prst="ellipse">
            <a:avLst/>
          </a:prstGeom>
          <a:solidFill>
            <a:srgbClr val="65B3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aseline="0" dirty="0"/>
              <a:t>01</a:t>
            </a:r>
          </a:p>
          <a:p>
            <a:pPr algn="ctr"/>
            <a:endParaRPr lang="en-US" dirty="0"/>
          </a:p>
        </p:txBody>
      </p:sp>
      <p:sp>
        <p:nvSpPr>
          <p:cNvPr id="15" name="Oval 14">
            <a:extLst>
              <a:ext uri="{FF2B5EF4-FFF2-40B4-BE49-F238E27FC236}">
                <a16:creationId xmlns:a16="http://schemas.microsoft.com/office/drawing/2014/main" id="{A635D45C-AE6D-1343-B0D3-C69C1E22503D}"/>
              </a:ext>
            </a:extLst>
          </p:cNvPr>
          <p:cNvSpPr/>
          <p:nvPr userDrawn="1"/>
        </p:nvSpPr>
        <p:spPr>
          <a:xfrm>
            <a:off x="390883" y="3485062"/>
            <a:ext cx="665018" cy="665018"/>
          </a:xfrm>
          <a:prstGeom prst="ellipse">
            <a:avLst/>
          </a:prstGeom>
          <a:solidFill>
            <a:srgbClr val="65B3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aseline="0" dirty="0"/>
              <a:t>02</a:t>
            </a:r>
          </a:p>
          <a:p>
            <a:pPr algn="ctr"/>
            <a:endParaRPr lang="en-US" dirty="0"/>
          </a:p>
        </p:txBody>
      </p:sp>
      <p:sp>
        <p:nvSpPr>
          <p:cNvPr id="16" name="Oval 15">
            <a:extLst>
              <a:ext uri="{FF2B5EF4-FFF2-40B4-BE49-F238E27FC236}">
                <a16:creationId xmlns:a16="http://schemas.microsoft.com/office/drawing/2014/main" id="{70F71E36-9901-2841-BAEC-A21291C8F914}"/>
              </a:ext>
            </a:extLst>
          </p:cNvPr>
          <p:cNvSpPr/>
          <p:nvPr userDrawn="1"/>
        </p:nvSpPr>
        <p:spPr>
          <a:xfrm>
            <a:off x="390883" y="4332968"/>
            <a:ext cx="665018" cy="665018"/>
          </a:xfrm>
          <a:prstGeom prst="ellipse">
            <a:avLst/>
          </a:prstGeom>
          <a:solidFill>
            <a:srgbClr val="65B3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aseline="0" dirty="0"/>
              <a:t>03</a:t>
            </a:r>
          </a:p>
          <a:p>
            <a:pPr algn="ctr"/>
            <a:endParaRPr lang="en-US" dirty="0"/>
          </a:p>
        </p:txBody>
      </p:sp>
      <p:sp>
        <p:nvSpPr>
          <p:cNvPr id="22" name="Oval 21">
            <a:extLst>
              <a:ext uri="{FF2B5EF4-FFF2-40B4-BE49-F238E27FC236}">
                <a16:creationId xmlns:a16="http://schemas.microsoft.com/office/drawing/2014/main" id="{9471E09A-F3E9-5D46-8049-A36DA070231A}"/>
              </a:ext>
            </a:extLst>
          </p:cNvPr>
          <p:cNvSpPr/>
          <p:nvPr userDrawn="1"/>
        </p:nvSpPr>
        <p:spPr>
          <a:xfrm>
            <a:off x="390883" y="5180873"/>
            <a:ext cx="665018" cy="665018"/>
          </a:xfrm>
          <a:prstGeom prst="ellipse">
            <a:avLst/>
          </a:prstGeom>
          <a:solidFill>
            <a:srgbClr val="65B3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aseline="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aseline="0" dirty="0"/>
              <a:t>04</a:t>
            </a:r>
          </a:p>
          <a:p>
            <a:pPr algn="ctr"/>
            <a:endParaRPr lang="en-US" dirty="0"/>
          </a:p>
        </p:txBody>
      </p:sp>
      <p:sp>
        <p:nvSpPr>
          <p:cNvPr id="32" name="Title 1">
            <a:extLst>
              <a:ext uri="{FF2B5EF4-FFF2-40B4-BE49-F238E27FC236}">
                <a16:creationId xmlns:a16="http://schemas.microsoft.com/office/drawing/2014/main" id="{2392BA23-7369-4C4F-BEB2-7433F39C18B5}"/>
              </a:ext>
            </a:extLst>
          </p:cNvPr>
          <p:cNvSpPr>
            <a:spLocks noGrp="1"/>
          </p:cNvSpPr>
          <p:nvPr>
            <p:ph type="title"/>
          </p:nvPr>
        </p:nvSpPr>
        <p:spPr>
          <a:xfrm>
            <a:off x="431999" y="1869062"/>
            <a:ext cx="11324572" cy="644056"/>
          </a:xfrm>
          <a:prstGeom prst="rect">
            <a:avLst/>
          </a:prstGeom>
        </p:spPr>
        <p:txBody>
          <a:bodyPr/>
          <a:lstStyle/>
          <a:p>
            <a:r>
              <a:rPr lang="en-US" dirty="0"/>
              <a:t>Click to edit Master title style</a:t>
            </a:r>
          </a:p>
        </p:txBody>
      </p:sp>
      <p:sp>
        <p:nvSpPr>
          <p:cNvPr id="7" name="Content Placeholder 2 1">
            <a:extLst>
              <a:ext uri="{FF2B5EF4-FFF2-40B4-BE49-F238E27FC236}">
                <a16:creationId xmlns:a16="http://schemas.microsoft.com/office/drawing/2014/main" id="{99CDD3E4-8913-2043-BB35-0E7898C49786}"/>
              </a:ext>
            </a:extLst>
          </p:cNvPr>
          <p:cNvSpPr>
            <a:spLocks noGrp="1"/>
          </p:cNvSpPr>
          <p:nvPr>
            <p:ph idx="1" hasCustomPrompt="1"/>
          </p:nvPr>
        </p:nvSpPr>
        <p:spPr>
          <a:xfrm>
            <a:off x="1146712" y="2695977"/>
            <a:ext cx="10597585" cy="530168"/>
          </a:xfrm>
          <a:prstGeom prst="rect">
            <a:avLst/>
          </a:prstGeom>
        </p:spPr>
        <p:txBody>
          <a:bodyPr anchor="ctr" anchorCtr="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lvl="0"/>
            <a:r>
              <a:rPr lang="en-US" dirty="0"/>
              <a:t>Edit Master text styles</a:t>
            </a:r>
          </a:p>
        </p:txBody>
      </p:sp>
      <p:sp>
        <p:nvSpPr>
          <p:cNvPr id="9" name="Content Placeholder 2 2">
            <a:extLst>
              <a:ext uri="{FF2B5EF4-FFF2-40B4-BE49-F238E27FC236}">
                <a16:creationId xmlns:a16="http://schemas.microsoft.com/office/drawing/2014/main" id="{02305136-9E71-644A-BD89-21A609B35809}"/>
              </a:ext>
            </a:extLst>
          </p:cNvPr>
          <p:cNvSpPr>
            <a:spLocks noGrp="1"/>
          </p:cNvSpPr>
          <p:nvPr>
            <p:ph idx="14" hasCustomPrompt="1"/>
          </p:nvPr>
        </p:nvSpPr>
        <p:spPr>
          <a:xfrm>
            <a:off x="1154663" y="3534332"/>
            <a:ext cx="10597585" cy="530168"/>
          </a:xfrm>
          <a:prstGeom prst="rect">
            <a:avLst/>
          </a:prstGeom>
        </p:spPr>
        <p:txBody>
          <a:bodyPr anchor="ctr" anchorCtr="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lvl="0"/>
            <a:r>
              <a:rPr lang="en-US" dirty="0"/>
              <a:t>Edit Master text styles</a:t>
            </a:r>
          </a:p>
        </p:txBody>
      </p:sp>
      <p:sp>
        <p:nvSpPr>
          <p:cNvPr id="11" name="Content Placeholder 2 3">
            <a:extLst>
              <a:ext uri="{FF2B5EF4-FFF2-40B4-BE49-F238E27FC236}">
                <a16:creationId xmlns:a16="http://schemas.microsoft.com/office/drawing/2014/main" id="{178EADC8-EC77-784C-A0C1-49D958B7686D}"/>
              </a:ext>
            </a:extLst>
          </p:cNvPr>
          <p:cNvSpPr>
            <a:spLocks noGrp="1"/>
          </p:cNvSpPr>
          <p:nvPr>
            <p:ph idx="16" hasCustomPrompt="1"/>
          </p:nvPr>
        </p:nvSpPr>
        <p:spPr>
          <a:xfrm>
            <a:off x="1146711" y="4397441"/>
            <a:ext cx="10597585" cy="537396"/>
          </a:xfrm>
          <a:prstGeom prst="rect">
            <a:avLst/>
          </a:prstGeom>
        </p:spPr>
        <p:txBody>
          <a:bodyPr anchor="ctr" anchorCtr="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lvl="0"/>
            <a:r>
              <a:rPr lang="en-US" dirty="0"/>
              <a:t>Edit Master text styles</a:t>
            </a:r>
          </a:p>
        </p:txBody>
      </p:sp>
      <p:sp>
        <p:nvSpPr>
          <p:cNvPr id="13" name="Content Placeholder 2 4">
            <a:extLst>
              <a:ext uri="{FF2B5EF4-FFF2-40B4-BE49-F238E27FC236}">
                <a16:creationId xmlns:a16="http://schemas.microsoft.com/office/drawing/2014/main" id="{C5110AD0-4CD6-E548-92B5-8B3C68FB1351}"/>
              </a:ext>
            </a:extLst>
          </p:cNvPr>
          <p:cNvSpPr>
            <a:spLocks noGrp="1"/>
          </p:cNvSpPr>
          <p:nvPr>
            <p:ph idx="18" hasCustomPrompt="1"/>
          </p:nvPr>
        </p:nvSpPr>
        <p:spPr>
          <a:xfrm>
            <a:off x="1146711" y="5256900"/>
            <a:ext cx="10597585" cy="537396"/>
          </a:xfrm>
          <a:prstGeom prst="rect">
            <a:avLst/>
          </a:prstGeom>
        </p:spPr>
        <p:txBody>
          <a:bodyPr anchor="ctr" anchorCtr="0"/>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a:lvl1pPr>
          </a:lstStyle>
          <a:p>
            <a:pPr lvl="0"/>
            <a:r>
              <a:rPr lang="en-US" dirty="0"/>
              <a:t>Edit Master text styles</a:t>
            </a:r>
          </a:p>
        </p:txBody>
      </p:sp>
      <p:sp>
        <p:nvSpPr>
          <p:cNvPr id="25" name="Rectangle 24">
            <a:extLst>
              <a:ext uri="{FF2B5EF4-FFF2-40B4-BE49-F238E27FC236}">
                <a16:creationId xmlns:a16="http://schemas.microsoft.com/office/drawing/2014/main" id="{F6C532AC-0989-0342-B5F6-91403C9CE51F}"/>
              </a:ext>
            </a:extLst>
          </p:cNvPr>
          <p:cNvSpPr/>
          <p:nvPr userDrawn="1"/>
        </p:nvSpPr>
        <p:spPr>
          <a:xfrm>
            <a:off x="0" y="6422571"/>
            <a:ext cx="12203150" cy="435429"/>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Slide Number Placeholder 5">
            <a:extLst>
              <a:ext uri="{FF2B5EF4-FFF2-40B4-BE49-F238E27FC236}">
                <a16:creationId xmlns:a16="http://schemas.microsoft.com/office/drawing/2014/main" id="{EB24C1FE-264D-7444-B7A1-C5C34FC55932}"/>
              </a:ext>
            </a:extLst>
          </p:cNvPr>
          <p:cNvSpPr>
            <a:spLocks noGrp="1"/>
          </p:cNvSpPr>
          <p:nvPr>
            <p:ph type="sldNum" sz="quarter" idx="12"/>
          </p:nvPr>
        </p:nvSpPr>
        <p:spPr>
          <a:xfrm>
            <a:off x="11443992" y="6422569"/>
            <a:ext cx="312579" cy="429842"/>
          </a:xfrm>
        </p:spPr>
        <p:txBody>
          <a:bodyPr/>
          <a:lstStyle>
            <a:lvl1pPr>
              <a:defRPr>
                <a:solidFill>
                  <a:schemeClr val="bg1"/>
                </a:solidFill>
              </a:defRPr>
            </a:lvl1pPr>
          </a:lstStyle>
          <a:p>
            <a:fld id="{E37164D7-9B6A-1C43-ACF7-FB85B36CD2BA}" type="slidenum">
              <a:rPr lang="en-US" smtClean="0"/>
              <a:pPr/>
              <a:t>‹#›</a:t>
            </a:fld>
            <a:endParaRPr lang="en-US" dirty="0"/>
          </a:p>
        </p:txBody>
      </p:sp>
      <p:sp>
        <p:nvSpPr>
          <p:cNvPr id="17" name="Footer Placeholder 4">
            <a:extLst>
              <a:ext uri="{FF2B5EF4-FFF2-40B4-BE49-F238E27FC236}">
                <a16:creationId xmlns:a16="http://schemas.microsoft.com/office/drawing/2014/main" id="{A2D09E3F-B9CF-DF4B-A0C6-897D3EB2CAD3}"/>
              </a:ext>
            </a:extLst>
          </p:cNvPr>
          <p:cNvSpPr>
            <a:spLocks noGrp="1"/>
          </p:cNvSpPr>
          <p:nvPr>
            <p:ph type="ftr" sz="quarter" idx="3"/>
          </p:nvPr>
        </p:nvSpPr>
        <p:spPr>
          <a:xfrm>
            <a:off x="431999" y="6422571"/>
            <a:ext cx="10847982" cy="435429"/>
          </a:xfrm>
          <a:prstGeom prst="rect">
            <a:avLst/>
          </a:prstGeom>
        </p:spPr>
        <p:txBody>
          <a:bodyPr vert="horz" lIns="0" tIns="0" rIns="0" bIns="0" rtlCol="0" anchor="ctr"/>
          <a:lstStyle>
            <a:lvl1pPr algn="l">
              <a:defRPr sz="900" b="0" i="0">
                <a:solidFill>
                  <a:schemeClr val="bg1"/>
                </a:solidFill>
                <a:latin typeface="+mn-lt"/>
              </a:defRPr>
            </a:lvl1pPr>
          </a:lstStyle>
          <a:p>
            <a:r>
              <a:rPr lang="en-US" dirty="0"/>
              <a:t>NHS England and NHS Improvement – Joining Up Health &amp; Care in the Midlands</a:t>
            </a:r>
          </a:p>
        </p:txBody>
      </p:sp>
    </p:spTree>
    <p:extLst>
      <p:ext uri="{BB962C8B-B14F-4D97-AF65-F5344CB8AC3E}">
        <p14:creationId xmlns:p14="http://schemas.microsoft.com/office/powerpoint/2010/main" val="4128583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bg1"/>
        </a:soli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708EA3C5-6F1A-2446-ABB1-CC6C08940DC0}"/>
              </a:ext>
            </a:extLst>
          </p:cNvPr>
          <p:cNvSpPr>
            <a:spLocks noGrp="1"/>
          </p:cNvSpPr>
          <p:nvPr>
            <p:ph type="title"/>
          </p:nvPr>
        </p:nvSpPr>
        <p:spPr>
          <a:xfrm>
            <a:off x="431999" y="1841807"/>
            <a:ext cx="11324572" cy="708461"/>
          </a:xfrm>
          <a:prstGeom prst="rect">
            <a:avLst/>
          </a:prstGeom>
        </p:spPr>
        <p:txBody>
          <a:bodyPr/>
          <a:lstStyle/>
          <a:p>
            <a:r>
              <a:rPr lang="en-US" dirty="0"/>
              <a:t>Click to edit Master title style</a:t>
            </a:r>
          </a:p>
        </p:txBody>
      </p:sp>
      <p:sp>
        <p:nvSpPr>
          <p:cNvPr id="8" name="Content Placeholder 2">
            <a:extLst>
              <a:ext uri="{FF2B5EF4-FFF2-40B4-BE49-F238E27FC236}">
                <a16:creationId xmlns:a16="http://schemas.microsoft.com/office/drawing/2014/main" id="{F20987DA-20E4-6D48-AE56-E1B191556B69}"/>
              </a:ext>
            </a:extLst>
          </p:cNvPr>
          <p:cNvSpPr>
            <a:spLocks noGrp="1"/>
          </p:cNvSpPr>
          <p:nvPr>
            <p:ph idx="1"/>
          </p:nvPr>
        </p:nvSpPr>
        <p:spPr>
          <a:xfrm>
            <a:off x="431998" y="2682689"/>
            <a:ext cx="11324571" cy="3409998"/>
          </a:xfrm>
          <a:prstGeom prst="rect">
            <a:avLst/>
          </a:prstGeom>
        </p:spPr>
        <p:txBody>
          <a:bodyPr/>
          <a:lstStyle>
            <a:lvl1pPr marL="342900" marR="0" indent="-3429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7B7DC913-8B44-6F4D-BBD1-D0FAFE2AE07A}"/>
              </a:ext>
            </a:extLst>
          </p:cNvPr>
          <p:cNvSpPr/>
          <p:nvPr userDrawn="1"/>
        </p:nvSpPr>
        <p:spPr>
          <a:xfrm>
            <a:off x="0" y="6422571"/>
            <a:ext cx="12192000" cy="435429"/>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5">
            <a:extLst>
              <a:ext uri="{FF2B5EF4-FFF2-40B4-BE49-F238E27FC236}">
                <a16:creationId xmlns:a16="http://schemas.microsoft.com/office/drawing/2014/main" id="{5E5E9D86-743C-F74A-9A6F-FFB72189D0CA}"/>
              </a:ext>
            </a:extLst>
          </p:cNvPr>
          <p:cNvSpPr>
            <a:spLocks noGrp="1"/>
          </p:cNvSpPr>
          <p:nvPr>
            <p:ph type="sldNum" sz="quarter" idx="12"/>
          </p:nvPr>
        </p:nvSpPr>
        <p:spPr>
          <a:xfrm>
            <a:off x="11443992" y="6422569"/>
            <a:ext cx="312579" cy="429842"/>
          </a:xfrm>
        </p:spPr>
        <p:txBody>
          <a:bodyPr/>
          <a:lstStyle>
            <a:lvl1pPr>
              <a:defRPr>
                <a:solidFill>
                  <a:schemeClr val="bg1"/>
                </a:solidFill>
              </a:defRPr>
            </a:lvl1pPr>
          </a:lstStyle>
          <a:p>
            <a:fld id="{E37164D7-9B6A-1C43-ACF7-FB85B36CD2BA}" type="slidenum">
              <a:rPr lang="en-US" smtClean="0"/>
              <a:pPr/>
              <a:t>‹#›</a:t>
            </a:fld>
            <a:endParaRPr lang="en-US" dirty="0"/>
          </a:p>
        </p:txBody>
      </p:sp>
      <p:sp>
        <p:nvSpPr>
          <p:cNvPr id="7" name="Footer Placeholder 4">
            <a:extLst>
              <a:ext uri="{FF2B5EF4-FFF2-40B4-BE49-F238E27FC236}">
                <a16:creationId xmlns:a16="http://schemas.microsoft.com/office/drawing/2014/main" id="{BDCC6BA5-8EB6-9844-A46A-D56AB9E3F87F}"/>
              </a:ext>
            </a:extLst>
          </p:cNvPr>
          <p:cNvSpPr>
            <a:spLocks noGrp="1"/>
          </p:cNvSpPr>
          <p:nvPr>
            <p:ph type="ftr" sz="quarter" idx="3"/>
          </p:nvPr>
        </p:nvSpPr>
        <p:spPr>
          <a:xfrm>
            <a:off x="431999" y="6422571"/>
            <a:ext cx="10847982" cy="435429"/>
          </a:xfrm>
          <a:prstGeom prst="rect">
            <a:avLst/>
          </a:prstGeom>
        </p:spPr>
        <p:txBody>
          <a:bodyPr vert="horz" lIns="0" tIns="0" rIns="0" bIns="0" rtlCol="0" anchor="ctr"/>
          <a:lstStyle>
            <a:lvl1pPr algn="l">
              <a:defRPr sz="900" b="0" i="0">
                <a:solidFill>
                  <a:schemeClr val="bg1"/>
                </a:solidFill>
                <a:latin typeface="+mn-lt"/>
              </a:defRPr>
            </a:lvl1pPr>
          </a:lstStyle>
          <a:p>
            <a:r>
              <a:rPr lang="en-US" dirty="0"/>
              <a:t>NHS England and NHS Improvement – Joining Up Health &amp; Care in the Midlands</a:t>
            </a:r>
          </a:p>
        </p:txBody>
      </p:sp>
    </p:spTree>
    <p:extLst>
      <p:ext uri="{BB962C8B-B14F-4D97-AF65-F5344CB8AC3E}">
        <p14:creationId xmlns:p14="http://schemas.microsoft.com/office/powerpoint/2010/main" val="4067861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wo Column">
    <p:bg>
      <p:bgPr>
        <a:solidFill>
          <a:schemeClr val="bg1"/>
        </a:solidFill>
        <a:effectLst/>
      </p:bgPr>
    </p:bg>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8A35A889-2768-4C4C-AA10-49AE998C3F90}"/>
              </a:ext>
            </a:extLst>
          </p:cNvPr>
          <p:cNvSpPr>
            <a:spLocks noGrp="1"/>
          </p:cNvSpPr>
          <p:nvPr>
            <p:ph type="title"/>
          </p:nvPr>
        </p:nvSpPr>
        <p:spPr>
          <a:xfrm>
            <a:off x="431999" y="1841169"/>
            <a:ext cx="11324572" cy="708461"/>
          </a:xfrm>
          <a:prstGeom prst="rect">
            <a:avLst/>
          </a:prstGeo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EA51529-D023-7E41-AEF9-89D071FA4243}"/>
              </a:ext>
            </a:extLst>
          </p:cNvPr>
          <p:cNvSpPr>
            <a:spLocks noGrp="1"/>
          </p:cNvSpPr>
          <p:nvPr>
            <p:ph sz="half" idx="1"/>
          </p:nvPr>
        </p:nvSpPr>
        <p:spPr>
          <a:xfrm>
            <a:off x="431999" y="2688278"/>
            <a:ext cx="5400000" cy="3454105"/>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BFE038F-054E-0B4F-A5EE-E86784A74468}"/>
              </a:ext>
            </a:extLst>
          </p:cNvPr>
          <p:cNvSpPr>
            <a:spLocks noGrp="1"/>
          </p:cNvSpPr>
          <p:nvPr>
            <p:ph sz="half" idx="2"/>
          </p:nvPr>
        </p:nvSpPr>
        <p:spPr>
          <a:xfrm>
            <a:off x="6356571" y="2688278"/>
            <a:ext cx="5400000" cy="3454105"/>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a:extLst>
              <a:ext uri="{FF2B5EF4-FFF2-40B4-BE49-F238E27FC236}">
                <a16:creationId xmlns:a16="http://schemas.microsoft.com/office/drawing/2014/main" id="{4859C873-56A2-304B-92A0-BC9B7DADE5BE}"/>
              </a:ext>
            </a:extLst>
          </p:cNvPr>
          <p:cNvSpPr/>
          <p:nvPr userDrawn="1"/>
        </p:nvSpPr>
        <p:spPr>
          <a:xfrm>
            <a:off x="0" y="6422571"/>
            <a:ext cx="12203150" cy="435429"/>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5">
            <a:extLst>
              <a:ext uri="{FF2B5EF4-FFF2-40B4-BE49-F238E27FC236}">
                <a16:creationId xmlns:a16="http://schemas.microsoft.com/office/drawing/2014/main" id="{645326F8-980D-BC46-93D3-551DA470DD03}"/>
              </a:ext>
            </a:extLst>
          </p:cNvPr>
          <p:cNvSpPr>
            <a:spLocks noGrp="1"/>
          </p:cNvSpPr>
          <p:nvPr>
            <p:ph type="sldNum" sz="quarter" idx="12"/>
          </p:nvPr>
        </p:nvSpPr>
        <p:spPr>
          <a:xfrm>
            <a:off x="11443992" y="6422569"/>
            <a:ext cx="312579" cy="429842"/>
          </a:xfrm>
        </p:spPr>
        <p:txBody>
          <a:bodyPr/>
          <a:lstStyle>
            <a:lvl1pPr>
              <a:defRPr>
                <a:solidFill>
                  <a:schemeClr val="bg1"/>
                </a:solidFill>
              </a:defRPr>
            </a:lvl1pPr>
          </a:lstStyle>
          <a:p>
            <a:fld id="{E37164D7-9B6A-1C43-ACF7-FB85B36CD2BA}" type="slidenum">
              <a:rPr lang="en-US" smtClean="0"/>
              <a:pPr/>
              <a:t>‹#›</a:t>
            </a:fld>
            <a:endParaRPr lang="en-US" dirty="0"/>
          </a:p>
        </p:txBody>
      </p:sp>
      <p:sp>
        <p:nvSpPr>
          <p:cNvPr id="10" name="Footer Placeholder 4">
            <a:extLst>
              <a:ext uri="{FF2B5EF4-FFF2-40B4-BE49-F238E27FC236}">
                <a16:creationId xmlns:a16="http://schemas.microsoft.com/office/drawing/2014/main" id="{3DFC8D5B-6938-864A-8339-19363DC8C2AB}"/>
              </a:ext>
            </a:extLst>
          </p:cNvPr>
          <p:cNvSpPr>
            <a:spLocks noGrp="1"/>
          </p:cNvSpPr>
          <p:nvPr>
            <p:ph type="ftr" sz="quarter" idx="3"/>
          </p:nvPr>
        </p:nvSpPr>
        <p:spPr>
          <a:xfrm>
            <a:off x="431999" y="6422571"/>
            <a:ext cx="10847982" cy="435429"/>
          </a:xfrm>
          <a:prstGeom prst="rect">
            <a:avLst/>
          </a:prstGeom>
        </p:spPr>
        <p:txBody>
          <a:bodyPr vert="horz" lIns="0" tIns="0" rIns="0" bIns="0" rtlCol="0" anchor="ctr"/>
          <a:lstStyle>
            <a:lvl1pPr algn="l">
              <a:defRPr sz="900" b="0" i="0">
                <a:solidFill>
                  <a:schemeClr val="bg1"/>
                </a:solidFill>
                <a:latin typeface="+mn-lt"/>
              </a:defRPr>
            </a:lvl1pPr>
          </a:lstStyle>
          <a:p>
            <a:r>
              <a:rPr lang="en-US" dirty="0"/>
              <a:t>NHS England and NHS Improvement – Joining Up Health &amp; Care in the Midlands</a:t>
            </a:r>
          </a:p>
        </p:txBody>
      </p:sp>
    </p:spTree>
    <p:extLst>
      <p:ext uri="{BB962C8B-B14F-4D97-AF65-F5344CB8AC3E}">
        <p14:creationId xmlns:p14="http://schemas.microsoft.com/office/powerpoint/2010/main" val="46540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wo Column Highlight Text">
    <p:bg>
      <p:bgPr>
        <a:solidFill>
          <a:schemeClr val="bg1"/>
        </a:solidFill>
        <a:effectLst/>
      </p:bgPr>
    </p:bg>
    <p:spTree>
      <p:nvGrpSpPr>
        <p:cNvPr id="1" name=""/>
        <p:cNvGrpSpPr/>
        <p:nvPr/>
      </p:nvGrpSpPr>
      <p:grpSpPr>
        <a:xfrm>
          <a:off x="0" y="0"/>
          <a:ext cx="0" cy="0"/>
          <a:chOff x="0" y="0"/>
          <a:chExt cx="0" cy="0"/>
        </a:xfrm>
      </p:grpSpPr>
      <p:sp>
        <p:nvSpPr>
          <p:cNvPr id="12" name="Content Placeholder 3">
            <a:extLst>
              <a:ext uri="{FF2B5EF4-FFF2-40B4-BE49-F238E27FC236}">
                <a16:creationId xmlns:a16="http://schemas.microsoft.com/office/drawing/2014/main" id="{B49A68C2-F296-5549-998A-6FA8C47BFD6C}"/>
              </a:ext>
            </a:extLst>
          </p:cNvPr>
          <p:cNvSpPr>
            <a:spLocks noGrp="1"/>
          </p:cNvSpPr>
          <p:nvPr>
            <p:ph sz="half" idx="2"/>
          </p:nvPr>
        </p:nvSpPr>
        <p:spPr>
          <a:xfrm>
            <a:off x="6356571" y="2688278"/>
            <a:ext cx="5400000" cy="3454105"/>
          </a:xfrm>
          <a:prstGeom prst="rect">
            <a:avLst/>
          </a:prstGeom>
          <a:solidFill>
            <a:schemeClr val="accent3"/>
          </a:solidFill>
        </p:spPr>
        <p:txBody>
          <a:bodyPr lIns="216000" tIns="216000" rIns="216000" bIns="216000"/>
          <a:lstStyle>
            <a:lvl1pPr>
              <a:defRPr b="0" i="0">
                <a:solidFill>
                  <a:schemeClr val="tx1"/>
                </a:solidFill>
                <a:latin typeface="+mn-lt"/>
              </a:defRPr>
            </a:lvl1pPr>
            <a:lvl2pPr>
              <a:defRPr b="0" i="0">
                <a:solidFill>
                  <a:schemeClr val="tx1"/>
                </a:solidFill>
                <a:latin typeface="+mn-lt"/>
              </a:defRPr>
            </a:lvl2pPr>
            <a:lvl3pPr>
              <a:defRPr b="0" i="0">
                <a:solidFill>
                  <a:schemeClr val="tx1"/>
                </a:solidFill>
                <a:latin typeface="+mn-lt"/>
              </a:defRPr>
            </a:lvl3pPr>
            <a:lvl4pPr>
              <a:defRPr b="0" i="0">
                <a:solidFill>
                  <a:schemeClr val="tx1"/>
                </a:solidFill>
                <a:latin typeface="+mn-lt"/>
              </a:defRPr>
            </a:lvl4pPr>
            <a:lvl5pPr>
              <a:defRPr b="0" i="0">
                <a:solidFill>
                  <a:schemeClr val="tx1"/>
                </a:solidFill>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Rectangle 20">
            <a:extLst>
              <a:ext uri="{FF2B5EF4-FFF2-40B4-BE49-F238E27FC236}">
                <a16:creationId xmlns:a16="http://schemas.microsoft.com/office/drawing/2014/main" id="{22B1E89D-72C6-2642-B62B-3BB7A6221728}"/>
              </a:ext>
            </a:extLst>
          </p:cNvPr>
          <p:cNvSpPr/>
          <p:nvPr userDrawn="1"/>
        </p:nvSpPr>
        <p:spPr>
          <a:xfrm>
            <a:off x="0" y="6422571"/>
            <a:ext cx="12192000" cy="435429"/>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lide Number Placeholder 5">
            <a:extLst>
              <a:ext uri="{FF2B5EF4-FFF2-40B4-BE49-F238E27FC236}">
                <a16:creationId xmlns:a16="http://schemas.microsoft.com/office/drawing/2014/main" id="{B2B95B44-21E2-1046-B4A6-28619093349D}"/>
              </a:ext>
            </a:extLst>
          </p:cNvPr>
          <p:cNvSpPr>
            <a:spLocks noGrp="1"/>
          </p:cNvSpPr>
          <p:nvPr>
            <p:ph type="sldNum" sz="quarter" idx="12"/>
          </p:nvPr>
        </p:nvSpPr>
        <p:spPr>
          <a:xfrm>
            <a:off x="11443992" y="6422569"/>
            <a:ext cx="312579" cy="429842"/>
          </a:xfrm>
        </p:spPr>
        <p:txBody>
          <a:bodyPr/>
          <a:lstStyle>
            <a:lvl1pPr>
              <a:defRPr>
                <a:solidFill>
                  <a:schemeClr val="bg1"/>
                </a:solidFill>
              </a:defRPr>
            </a:lvl1pPr>
          </a:lstStyle>
          <a:p>
            <a:fld id="{E37164D7-9B6A-1C43-ACF7-FB85B36CD2BA}" type="slidenum">
              <a:rPr lang="en-US" smtClean="0"/>
              <a:pPr/>
              <a:t>‹#›</a:t>
            </a:fld>
            <a:endParaRPr lang="en-US" dirty="0"/>
          </a:p>
        </p:txBody>
      </p:sp>
      <p:sp>
        <p:nvSpPr>
          <p:cNvPr id="11" name="Footer Placeholder 4">
            <a:extLst>
              <a:ext uri="{FF2B5EF4-FFF2-40B4-BE49-F238E27FC236}">
                <a16:creationId xmlns:a16="http://schemas.microsoft.com/office/drawing/2014/main" id="{CC19B88F-AC1A-C848-B9E5-38915DCA8295}"/>
              </a:ext>
            </a:extLst>
          </p:cNvPr>
          <p:cNvSpPr>
            <a:spLocks noGrp="1"/>
          </p:cNvSpPr>
          <p:nvPr>
            <p:ph type="ftr" sz="quarter" idx="3"/>
          </p:nvPr>
        </p:nvSpPr>
        <p:spPr>
          <a:xfrm>
            <a:off x="431999" y="6422571"/>
            <a:ext cx="10847982" cy="435429"/>
          </a:xfrm>
          <a:prstGeom prst="rect">
            <a:avLst/>
          </a:prstGeom>
        </p:spPr>
        <p:txBody>
          <a:bodyPr vert="horz" lIns="0" tIns="0" rIns="0" bIns="0" rtlCol="0" anchor="ctr"/>
          <a:lstStyle>
            <a:lvl1pPr algn="l">
              <a:defRPr sz="900" b="0" i="0">
                <a:solidFill>
                  <a:schemeClr val="bg1"/>
                </a:solidFill>
                <a:latin typeface="+mn-lt"/>
              </a:defRPr>
            </a:lvl1pPr>
          </a:lstStyle>
          <a:p>
            <a:r>
              <a:rPr lang="en-US" dirty="0"/>
              <a:t>NHS England and NHS Improvement – Joining Up Health &amp; Care in the Midlands</a:t>
            </a:r>
          </a:p>
        </p:txBody>
      </p:sp>
      <p:sp>
        <p:nvSpPr>
          <p:cNvPr id="14" name="Title 1">
            <a:extLst>
              <a:ext uri="{FF2B5EF4-FFF2-40B4-BE49-F238E27FC236}">
                <a16:creationId xmlns:a16="http://schemas.microsoft.com/office/drawing/2014/main" id="{B6F712F4-240D-3C41-9FFC-9EA7EB857573}"/>
              </a:ext>
            </a:extLst>
          </p:cNvPr>
          <p:cNvSpPr>
            <a:spLocks noGrp="1"/>
          </p:cNvSpPr>
          <p:nvPr>
            <p:ph type="title"/>
          </p:nvPr>
        </p:nvSpPr>
        <p:spPr>
          <a:xfrm>
            <a:off x="431999" y="1841169"/>
            <a:ext cx="11324572" cy="708461"/>
          </a:xfrm>
          <a:prstGeom prst="rect">
            <a:avLst/>
          </a:prstGeom>
        </p:spPr>
        <p:txBody>
          <a:bodyPr/>
          <a:lstStyle/>
          <a:p>
            <a:r>
              <a:rPr lang="en-US" dirty="0"/>
              <a:t>Click to edit Master title style</a:t>
            </a:r>
          </a:p>
        </p:txBody>
      </p:sp>
      <p:sp>
        <p:nvSpPr>
          <p:cNvPr id="15" name="Content Placeholder 2">
            <a:extLst>
              <a:ext uri="{FF2B5EF4-FFF2-40B4-BE49-F238E27FC236}">
                <a16:creationId xmlns:a16="http://schemas.microsoft.com/office/drawing/2014/main" id="{1D4C46FA-EE89-FD46-A756-89D659B3D7AE}"/>
              </a:ext>
            </a:extLst>
          </p:cNvPr>
          <p:cNvSpPr>
            <a:spLocks noGrp="1"/>
          </p:cNvSpPr>
          <p:nvPr>
            <p:ph sz="half" idx="1"/>
          </p:nvPr>
        </p:nvSpPr>
        <p:spPr>
          <a:xfrm>
            <a:off x="431999" y="2688278"/>
            <a:ext cx="5400000" cy="3454105"/>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26196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Content with Picture">
    <p:bg>
      <p:bgPr>
        <a:solidFill>
          <a:schemeClr val="bg1"/>
        </a:solidFill>
        <a:effectLst/>
      </p:bgPr>
    </p:bg>
    <p:spTree>
      <p:nvGrpSpPr>
        <p:cNvPr id="1" name=""/>
        <p:cNvGrpSpPr/>
        <p:nvPr/>
      </p:nvGrpSpPr>
      <p:grpSpPr>
        <a:xfrm>
          <a:off x="0" y="0"/>
          <a:ext cx="0" cy="0"/>
          <a:chOff x="0" y="0"/>
          <a:chExt cx="0" cy="0"/>
        </a:xfrm>
      </p:grpSpPr>
      <p:sp>
        <p:nvSpPr>
          <p:cNvPr id="10" name="Picture Placeholder 2" descr="Picture placeholder">
            <a:extLst>
              <a:ext uri="{FF2B5EF4-FFF2-40B4-BE49-F238E27FC236}">
                <a16:creationId xmlns:a16="http://schemas.microsoft.com/office/drawing/2014/main" id="{D13B5104-82F1-1949-AC88-B14CFB2977AC}"/>
              </a:ext>
            </a:extLst>
          </p:cNvPr>
          <p:cNvSpPr>
            <a:spLocks noGrp="1"/>
          </p:cNvSpPr>
          <p:nvPr>
            <p:ph type="pic" idx="13"/>
          </p:nvPr>
        </p:nvSpPr>
        <p:spPr>
          <a:xfrm>
            <a:off x="6356572" y="1841168"/>
            <a:ext cx="5400000" cy="4316783"/>
          </a:xfrm>
          <a:prstGeom prst="rect">
            <a:avLst/>
          </a:prstGeo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2" name="Slide Number Placeholder 5">
            <a:extLst>
              <a:ext uri="{FF2B5EF4-FFF2-40B4-BE49-F238E27FC236}">
                <a16:creationId xmlns:a16="http://schemas.microsoft.com/office/drawing/2014/main" id="{CC3B434A-E1B3-4E46-BD23-6A1E5D8F0DBF}"/>
              </a:ext>
            </a:extLst>
          </p:cNvPr>
          <p:cNvSpPr>
            <a:spLocks noGrp="1"/>
          </p:cNvSpPr>
          <p:nvPr>
            <p:ph type="sldNum" sz="quarter" idx="12"/>
          </p:nvPr>
        </p:nvSpPr>
        <p:spPr>
          <a:xfrm>
            <a:off x="11443992" y="6422569"/>
            <a:ext cx="312579" cy="429842"/>
          </a:xfrm>
        </p:spPr>
        <p:txBody>
          <a:bodyPr/>
          <a:lstStyle>
            <a:lvl1pPr>
              <a:defRPr>
                <a:solidFill>
                  <a:schemeClr val="bg1"/>
                </a:solidFill>
              </a:defRPr>
            </a:lvl1pPr>
          </a:lstStyle>
          <a:p>
            <a:fld id="{E37164D7-9B6A-1C43-ACF7-FB85B36CD2BA}" type="slidenum">
              <a:rPr lang="en-US" smtClean="0"/>
              <a:pPr/>
              <a:t>‹#›</a:t>
            </a:fld>
            <a:endParaRPr lang="en-US" dirty="0"/>
          </a:p>
        </p:txBody>
      </p:sp>
      <p:sp>
        <p:nvSpPr>
          <p:cNvPr id="7" name="Footer Placeholder 4">
            <a:extLst>
              <a:ext uri="{FF2B5EF4-FFF2-40B4-BE49-F238E27FC236}">
                <a16:creationId xmlns:a16="http://schemas.microsoft.com/office/drawing/2014/main" id="{CFC09236-0318-A64F-8514-77DA02D44112}"/>
              </a:ext>
            </a:extLst>
          </p:cNvPr>
          <p:cNvSpPr>
            <a:spLocks noGrp="1"/>
          </p:cNvSpPr>
          <p:nvPr>
            <p:ph type="ftr" sz="quarter" idx="3"/>
          </p:nvPr>
        </p:nvSpPr>
        <p:spPr>
          <a:xfrm>
            <a:off x="431999" y="6422571"/>
            <a:ext cx="10847982" cy="435429"/>
          </a:xfrm>
          <a:prstGeom prst="rect">
            <a:avLst/>
          </a:prstGeom>
        </p:spPr>
        <p:txBody>
          <a:bodyPr vert="horz" lIns="0" tIns="0" rIns="0" bIns="0" rtlCol="0" anchor="ctr"/>
          <a:lstStyle>
            <a:lvl1pPr algn="l">
              <a:defRPr sz="900" b="0" i="0">
                <a:solidFill>
                  <a:schemeClr val="bg1"/>
                </a:solidFill>
                <a:latin typeface="+mn-lt"/>
              </a:defRPr>
            </a:lvl1pPr>
          </a:lstStyle>
          <a:p>
            <a:r>
              <a:rPr lang="en-US" dirty="0"/>
              <a:t>NHS England and NHS Improvement – Joining Up Health &amp; Care in the Midlands</a:t>
            </a:r>
          </a:p>
        </p:txBody>
      </p:sp>
      <p:sp>
        <p:nvSpPr>
          <p:cNvPr id="8" name="Title 1">
            <a:extLst>
              <a:ext uri="{FF2B5EF4-FFF2-40B4-BE49-F238E27FC236}">
                <a16:creationId xmlns:a16="http://schemas.microsoft.com/office/drawing/2014/main" id="{9F035BF9-5AE3-E941-A47F-606D1D94E35F}"/>
              </a:ext>
            </a:extLst>
          </p:cNvPr>
          <p:cNvSpPr>
            <a:spLocks noGrp="1"/>
          </p:cNvSpPr>
          <p:nvPr>
            <p:ph type="title"/>
          </p:nvPr>
        </p:nvSpPr>
        <p:spPr>
          <a:xfrm>
            <a:off x="431999" y="1841169"/>
            <a:ext cx="11324572" cy="708461"/>
          </a:xfrm>
          <a:prstGeom prst="rect">
            <a:avLst/>
          </a:prstGeom>
        </p:spPr>
        <p:txBody>
          <a:bodyPr/>
          <a:lstStyle/>
          <a:p>
            <a:r>
              <a:rPr lang="en-US" dirty="0"/>
              <a:t>Click to edit Master title style</a:t>
            </a:r>
          </a:p>
        </p:txBody>
      </p:sp>
      <p:sp>
        <p:nvSpPr>
          <p:cNvPr id="9" name="Content Placeholder 2">
            <a:extLst>
              <a:ext uri="{FF2B5EF4-FFF2-40B4-BE49-F238E27FC236}">
                <a16:creationId xmlns:a16="http://schemas.microsoft.com/office/drawing/2014/main" id="{0F3A19BA-70F6-7B46-ACC1-CB072D396A33}"/>
              </a:ext>
            </a:extLst>
          </p:cNvPr>
          <p:cNvSpPr>
            <a:spLocks noGrp="1"/>
          </p:cNvSpPr>
          <p:nvPr>
            <p:ph sz="half" idx="1"/>
          </p:nvPr>
        </p:nvSpPr>
        <p:spPr>
          <a:xfrm>
            <a:off x="431999" y="2688278"/>
            <a:ext cx="5400000" cy="3454105"/>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267292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1.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9" name="Picture 28">
            <a:extLst>
              <a:ext uri="{FF2B5EF4-FFF2-40B4-BE49-F238E27FC236}">
                <a16:creationId xmlns:a16="http://schemas.microsoft.com/office/drawing/2014/main" id="{837FC347-5736-CF46-BB28-FDF4F532F9D8}"/>
              </a:ext>
            </a:extLst>
          </p:cNvPr>
          <p:cNvPicPr>
            <a:picLocks noChangeAspect="1"/>
          </p:cNvPicPr>
          <p:nvPr userDrawn="1"/>
        </p:nvPicPr>
        <p:blipFill>
          <a:blip r:embed="rId3"/>
          <a:stretch>
            <a:fillRect/>
          </a:stretch>
        </p:blipFill>
        <p:spPr>
          <a:xfrm rot="20922533">
            <a:off x="6087028" y="2522205"/>
            <a:ext cx="6098048" cy="6080269"/>
          </a:xfrm>
          <a:prstGeom prst="rect">
            <a:avLst/>
          </a:prstGeom>
        </p:spPr>
      </p:pic>
      <p:sp>
        <p:nvSpPr>
          <p:cNvPr id="9" name="Rectangle 8">
            <a:extLst>
              <a:ext uri="{FF2B5EF4-FFF2-40B4-BE49-F238E27FC236}">
                <a16:creationId xmlns:a16="http://schemas.microsoft.com/office/drawing/2014/main" id="{6E115F86-999C-2A4E-A911-6FBC6D4D484C}"/>
              </a:ext>
            </a:extLst>
          </p:cNvPr>
          <p:cNvSpPr/>
          <p:nvPr userDrawn="1"/>
        </p:nvSpPr>
        <p:spPr>
          <a:xfrm>
            <a:off x="0" y="5424848"/>
            <a:ext cx="12192000" cy="1433151"/>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5F4CF12E-4D08-4D4D-9959-6011A6B97872}"/>
              </a:ext>
            </a:extLst>
          </p:cNvPr>
          <p:cNvSpPr txBox="1"/>
          <p:nvPr userDrawn="1"/>
        </p:nvSpPr>
        <p:spPr>
          <a:xfrm>
            <a:off x="529304" y="5786365"/>
            <a:ext cx="11133392" cy="246221"/>
          </a:xfrm>
          <a:prstGeom prst="rect">
            <a:avLst/>
          </a:prstGeom>
          <a:noFill/>
        </p:spPr>
        <p:txBody>
          <a:bodyPr wrap="square" lIns="0" tIns="0" rIns="0" bIns="0" rtlCol="0">
            <a:spAutoFit/>
          </a:bodyPr>
          <a:lstStyle/>
          <a:p>
            <a:pPr algn="ctr">
              <a:spcAft>
                <a:spcPts val="600"/>
              </a:spcAft>
            </a:pPr>
            <a:r>
              <a:rPr lang="en-GB" sz="1600" b="1" kern="1200" dirty="0">
                <a:solidFill>
                  <a:schemeClr val="bg1"/>
                </a:solidFill>
                <a:effectLst/>
                <a:latin typeface="+mn-lt"/>
                <a:ea typeface="+mn-ea"/>
                <a:cs typeface="+mn-cs"/>
              </a:rPr>
              <a:t>JOINING UP HEALTH &amp; CARE IN THE MIDLANDS</a:t>
            </a:r>
          </a:p>
        </p:txBody>
      </p:sp>
      <p:sp>
        <p:nvSpPr>
          <p:cNvPr id="15" name="Title Placeholder 1">
            <a:extLst>
              <a:ext uri="{FF2B5EF4-FFF2-40B4-BE49-F238E27FC236}">
                <a16:creationId xmlns:a16="http://schemas.microsoft.com/office/drawing/2014/main" id="{E0B916F7-E7DC-AD41-89D4-281AA4A0A093}"/>
              </a:ext>
            </a:extLst>
          </p:cNvPr>
          <p:cNvSpPr>
            <a:spLocks noGrp="1"/>
          </p:cNvSpPr>
          <p:nvPr>
            <p:ph type="title"/>
          </p:nvPr>
        </p:nvSpPr>
        <p:spPr>
          <a:xfrm>
            <a:off x="431999" y="3007145"/>
            <a:ext cx="11324572" cy="843709"/>
          </a:xfrm>
          <a:prstGeom prst="rect">
            <a:avLst/>
          </a:prstGeom>
        </p:spPr>
        <p:txBody>
          <a:bodyPr vert="horz" lIns="0" tIns="0" rIns="0" bIns="0" rtlCol="0" anchor="t" anchorCtr="0">
            <a:noAutofit/>
          </a:bodyPr>
          <a:lstStyle/>
          <a:p>
            <a:r>
              <a:rPr lang="en-US" dirty="0"/>
              <a:t>Click to edit Master</a:t>
            </a:r>
          </a:p>
        </p:txBody>
      </p:sp>
      <p:pic>
        <p:nvPicPr>
          <p:cNvPr id="16" name="Picture 15" descr="Logo&#10;&#10;Description automatically generated">
            <a:extLst>
              <a:ext uri="{FF2B5EF4-FFF2-40B4-BE49-F238E27FC236}">
                <a16:creationId xmlns:a16="http://schemas.microsoft.com/office/drawing/2014/main" id="{8F9EBDD0-E678-EC4B-8533-A52042E7C429}"/>
              </a:ext>
            </a:extLst>
          </p:cNvPr>
          <p:cNvPicPr>
            <a:picLocks noChangeAspect="1"/>
          </p:cNvPicPr>
          <p:nvPr userDrawn="1"/>
        </p:nvPicPr>
        <p:blipFill>
          <a:blip r:embed="rId4"/>
          <a:stretch>
            <a:fillRect/>
          </a:stretch>
        </p:blipFill>
        <p:spPr>
          <a:xfrm>
            <a:off x="11175705" y="324223"/>
            <a:ext cx="711200" cy="292100"/>
          </a:xfrm>
          <a:prstGeom prst="rect">
            <a:avLst/>
          </a:prstGeom>
        </p:spPr>
      </p:pic>
      <p:pic>
        <p:nvPicPr>
          <p:cNvPr id="27" name="Picture 26" descr="Logo&#10;&#10;Description automatically generated">
            <a:extLst>
              <a:ext uri="{FF2B5EF4-FFF2-40B4-BE49-F238E27FC236}">
                <a16:creationId xmlns:a16="http://schemas.microsoft.com/office/drawing/2014/main" id="{F96C6884-5147-BE46-B40F-CE4D6B45C6D9}"/>
              </a:ext>
            </a:extLst>
          </p:cNvPr>
          <p:cNvPicPr>
            <a:picLocks noChangeAspect="1"/>
          </p:cNvPicPr>
          <p:nvPr userDrawn="1"/>
        </p:nvPicPr>
        <p:blipFill>
          <a:blip r:embed="rId5"/>
          <a:stretch>
            <a:fillRect/>
          </a:stretch>
        </p:blipFill>
        <p:spPr>
          <a:xfrm>
            <a:off x="431999" y="326083"/>
            <a:ext cx="1966114" cy="2248076"/>
          </a:xfrm>
          <a:prstGeom prst="rect">
            <a:avLst/>
          </a:prstGeom>
        </p:spPr>
      </p:pic>
    </p:spTree>
    <p:extLst>
      <p:ext uri="{BB962C8B-B14F-4D97-AF65-F5344CB8AC3E}">
        <p14:creationId xmlns:p14="http://schemas.microsoft.com/office/powerpoint/2010/main" val="989845971"/>
      </p:ext>
    </p:extLst>
  </p:cSld>
  <p:clrMap bg1="lt1" tx1="dk1" bg2="lt2" tx2="dk2" accent1="accent1" accent2="accent2" accent3="accent3" accent4="accent4" accent5="accent5" accent6="accent6" hlink="hlink" folHlink="folHlink"/>
  <p:sldLayoutIdLst>
    <p:sldLayoutId id="2147483648" r:id="rId1"/>
  </p:sldLayoutIdLst>
  <p:txStyles>
    <p:titleStyle>
      <a:lvl1pPr algn="l" defTabSz="914400" rtl="0" eaLnBrk="1" latinLnBrk="0" hangingPunct="1">
        <a:lnSpc>
          <a:spcPct val="90000"/>
        </a:lnSpc>
        <a:spcBef>
          <a:spcPct val="0"/>
        </a:spcBef>
        <a:buNone/>
        <a:defRPr sz="4400" b="1" i="0" kern="1200" baseline="0">
          <a:solidFill>
            <a:srgbClr val="005EB8"/>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A4231DE5-71F5-8343-A27F-DAA9EE3F9FD1}"/>
              </a:ext>
            </a:extLst>
          </p:cNvPr>
          <p:cNvPicPr>
            <a:picLocks noChangeAspect="1"/>
          </p:cNvPicPr>
          <p:nvPr userDrawn="1"/>
        </p:nvPicPr>
        <p:blipFill>
          <a:blip r:embed="rId11"/>
          <a:stretch>
            <a:fillRect/>
          </a:stretch>
        </p:blipFill>
        <p:spPr>
          <a:xfrm rot="20897894">
            <a:off x="9091611" y="4839600"/>
            <a:ext cx="3175196" cy="3165938"/>
          </a:xfrm>
          <a:prstGeom prst="rect">
            <a:avLst/>
          </a:prstGeom>
        </p:spPr>
      </p:pic>
      <p:sp>
        <p:nvSpPr>
          <p:cNvPr id="4" name="Rectangle 3">
            <a:extLst>
              <a:ext uri="{FF2B5EF4-FFF2-40B4-BE49-F238E27FC236}">
                <a16:creationId xmlns:a16="http://schemas.microsoft.com/office/drawing/2014/main" id="{EC8B71C4-FC99-DF48-9EB4-BAC36BFCFCB8}"/>
              </a:ext>
            </a:extLst>
          </p:cNvPr>
          <p:cNvSpPr/>
          <p:nvPr userDrawn="1"/>
        </p:nvSpPr>
        <p:spPr>
          <a:xfrm>
            <a:off x="0" y="6422571"/>
            <a:ext cx="12192000" cy="435429"/>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BBB5116C-1837-6348-81E3-EEEBD9B505DB}"/>
              </a:ext>
            </a:extLst>
          </p:cNvPr>
          <p:cNvSpPr>
            <a:spLocks noGrp="1"/>
          </p:cNvSpPr>
          <p:nvPr>
            <p:ph type="title"/>
          </p:nvPr>
        </p:nvSpPr>
        <p:spPr>
          <a:xfrm>
            <a:off x="431999" y="1729737"/>
            <a:ext cx="11324572" cy="843709"/>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a:extLst>
              <a:ext uri="{FF2B5EF4-FFF2-40B4-BE49-F238E27FC236}">
                <a16:creationId xmlns:a16="http://schemas.microsoft.com/office/drawing/2014/main" id="{CAE7B532-5097-4646-B1CE-1DCCCB5DA87A}"/>
              </a:ext>
            </a:extLst>
          </p:cNvPr>
          <p:cNvSpPr>
            <a:spLocks noGrp="1"/>
          </p:cNvSpPr>
          <p:nvPr>
            <p:ph type="body" idx="1"/>
          </p:nvPr>
        </p:nvSpPr>
        <p:spPr>
          <a:xfrm>
            <a:off x="431999" y="2773017"/>
            <a:ext cx="11324572" cy="3449983"/>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803AC461-81C3-0843-97D5-9A134303A955}"/>
              </a:ext>
            </a:extLst>
          </p:cNvPr>
          <p:cNvSpPr>
            <a:spLocks noGrp="1"/>
          </p:cNvSpPr>
          <p:nvPr>
            <p:ph type="sldNum" sz="quarter" idx="4"/>
          </p:nvPr>
        </p:nvSpPr>
        <p:spPr>
          <a:xfrm>
            <a:off x="11443992" y="6422569"/>
            <a:ext cx="312579" cy="429842"/>
          </a:xfrm>
          <a:prstGeom prst="rect">
            <a:avLst/>
          </a:prstGeom>
        </p:spPr>
        <p:txBody>
          <a:bodyPr vert="horz" lIns="0" tIns="0" rIns="0" bIns="0" rtlCol="0" anchor="ctr"/>
          <a:lstStyle>
            <a:lvl1pPr algn="ctr">
              <a:defRPr sz="900" b="1" i="0">
                <a:solidFill>
                  <a:schemeClr val="bg1"/>
                </a:solidFill>
                <a:latin typeface="+mn-lt"/>
              </a:defRPr>
            </a:lvl1pPr>
          </a:lstStyle>
          <a:p>
            <a:fld id="{E37164D7-9B6A-1C43-ACF7-FB85B36CD2BA}" type="slidenum">
              <a:rPr lang="en-US" smtClean="0"/>
              <a:pPr/>
              <a:t>‹#›</a:t>
            </a:fld>
            <a:endParaRPr lang="en-US" dirty="0"/>
          </a:p>
        </p:txBody>
      </p:sp>
      <p:sp>
        <p:nvSpPr>
          <p:cNvPr id="11" name="Footer Placeholder 4">
            <a:extLst>
              <a:ext uri="{FF2B5EF4-FFF2-40B4-BE49-F238E27FC236}">
                <a16:creationId xmlns:a16="http://schemas.microsoft.com/office/drawing/2014/main" id="{1D0CCB42-3DE7-1948-B0A6-BC6C0BDDAD4B}"/>
              </a:ext>
            </a:extLst>
          </p:cNvPr>
          <p:cNvSpPr>
            <a:spLocks noGrp="1"/>
          </p:cNvSpPr>
          <p:nvPr>
            <p:ph type="ftr" sz="quarter" idx="3"/>
          </p:nvPr>
        </p:nvSpPr>
        <p:spPr>
          <a:xfrm>
            <a:off x="431999" y="6422571"/>
            <a:ext cx="10847982" cy="435429"/>
          </a:xfrm>
          <a:prstGeom prst="rect">
            <a:avLst/>
          </a:prstGeom>
        </p:spPr>
        <p:txBody>
          <a:bodyPr vert="horz" lIns="0" tIns="0" rIns="0" bIns="0" rtlCol="0" anchor="ctr"/>
          <a:lstStyle>
            <a:lvl1pPr algn="l">
              <a:defRPr sz="900" b="0" i="0">
                <a:solidFill>
                  <a:schemeClr val="bg1"/>
                </a:solidFill>
                <a:latin typeface="+mn-lt"/>
              </a:defRPr>
            </a:lvl1pPr>
          </a:lstStyle>
          <a:p>
            <a:r>
              <a:rPr lang="en-US" dirty="0"/>
              <a:t>NHS England and NHS Improvement – Joining Up Health &amp; Care in the Midlands</a:t>
            </a:r>
          </a:p>
        </p:txBody>
      </p:sp>
      <p:pic>
        <p:nvPicPr>
          <p:cNvPr id="10" name="Picture 9" descr="Logo&#10;&#10;Description automatically generated">
            <a:extLst>
              <a:ext uri="{FF2B5EF4-FFF2-40B4-BE49-F238E27FC236}">
                <a16:creationId xmlns:a16="http://schemas.microsoft.com/office/drawing/2014/main" id="{DB769B8B-E9A3-3145-B385-07AC8E54A6B2}"/>
              </a:ext>
            </a:extLst>
          </p:cNvPr>
          <p:cNvPicPr>
            <a:picLocks noChangeAspect="1"/>
          </p:cNvPicPr>
          <p:nvPr userDrawn="1"/>
        </p:nvPicPr>
        <p:blipFill>
          <a:blip r:embed="rId12"/>
          <a:stretch>
            <a:fillRect/>
          </a:stretch>
        </p:blipFill>
        <p:spPr>
          <a:xfrm>
            <a:off x="11175705" y="324223"/>
            <a:ext cx="711200" cy="292100"/>
          </a:xfrm>
          <a:prstGeom prst="rect">
            <a:avLst/>
          </a:prstGeom>
        </p:spPr>
      </p:pic>
      <p:pic>
        <p:nvPicPr>
          <p:cNvPr id="20" name="Picture 19" descr="Logo&#10;&#10;Description automatically generated">
            <a:extLst>
              <a:ext uri="{FF2B5EF4-FFF2-40B4-BE49-F238E27FC236}">
                <a16:creationId xmlns:a16="http://schemas.microsoft.com/office/drawing/2014/main" id="{30639F87-A099-374F-97BB-7208E9F5C032}"/>
              </a:ext>
            </a:extLst>
          </p:cNvPr>
          <p:cNvPicPr>
            <a:picLocks noChangeAspect="1"/>
          </p:cNvPicPr>
          <p:nvPr userDrawn="1"/>
        </p:nvPicPr>
        <p:blipFill>
          <a:blip r:embed="rId13"/>
          <a:stretch>
            <a:fillRect/>
          </a:stretch>
        </p:blipFill>
        <p:spPr>
          <a:xfrm>
            <a:off x="421608" y="316962"/>
            <a:ext cx="1098918" cy="1256515"/>
          </a:xfrm>
          <a:prstGeom prst="rect">
            <a:avLst/>
          </a:prstGeom>
        </p:spPr>
      </p:pic>
    </p:spTree>
    <p:extLst>
      <p:ext uri="{BB962C8B-B14F-4D97-AF65-F5344CB8AC3E}">
        <p14:creationId xmlns:p14="http://schemas.microsoft.com/office/powerpoint/2010/main" val="767178440"/>
      </p:ext>
    </p:extLst>
  </p:cSld>
  <p:clrMap bg1="lt1" tx1="dk1" bg2="lt2" tx2="dk2" accent1="accent1" accent2="accent2" accent3="accent3" accent4="accent4" accent5="accent5" accent6="accent6" hlink="hlink" folHlink="folHlink"/>
  <p:sldLayoutIdLst>
    <p:sldLayoutId id="2147483816" r:id="rId1"/>
    <p:sldLayoutId id="2147483809" r:id="rId2"/>
    <p:sldLayoutId id="2147483810" r:id="rId3"/>
    <p:sldLayoutId id="2147483811" r:id="rId4"/>
    <p:sldLayoutId id="2147483812" r:id="rId5"/>
    <p:sldLayoutId id="2147483813" r:id="rId6"/>
    <p:sldLayoutId id="2147483814" r:id="rId7"/>
    <p:sldLayoutId id="2147483815" r:id="rId8"/>
    <p:sldLayoutId id="2147483818" r:id="rId9"/>
  </p:sldLayoutIdLst>
  <p:hf hdr="0" dt="0"/>
  <p:txStyles>
    <p:titleStyle>
      <a:lvl1pPr algn="l" defTabSz="914400" rtl="0" eaLnBrk="1" latinLnBrk="0" hangingPunct="1">
        <a:lnSpc>
          <a:spcPct val="90000"/>
        </a:lnSpc>
        <a:spcBef>
          <a:spcPct val="0"/>
        </a:spcBef>
        <a:buNone/>
        <a:defRPr sz="3200" b="0" i="0" kern="1200">
          <a:solidFill>
            <a:schemeClr val="accent1"/>
          </a:solidFill>
          <a:latin typeface="+mj-lt"/>
          <a:ea typeface="+mj-ea"/>
          <a:cs typeface="+mj-cs"/>
        </a:defRPr>
      </a:lvl1pPr>
    </p:titleStyle>
    <p:bodyStyle>
      <a:lvl1pPr marL="342900" indent="-342900" algn="l" defTabSz="914400" rtl="0" eaLnBrk="1" latinLnBrk="0" hangingPunct="1">
        <a:lnSpc>
          <a:spcPct val="90000"/>
        </a:lnSpc>
        <a:spcBef>
          <a:spcPts val="1000"/>
        </a:spcBef>
        <a:buFont typeface="Arial" panose="020B0604020202020204" pitchFamily="34" charset="0"/>
        <a:buChar char="•"/>
        <a:defRPr sz="2200" b="0" i="0" kern="1200">
          <a:solidFill>
            <a:schemeClr val="tx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b="0" i="0" kern="1200">
          <a:solidFill>
            <a:schemeClr val="tx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b="0" i="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5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4AC8E-9519-5147-8096-73AB5A606F2B}"/>
              </a:ext>
            </a:extLst>
          </p:cNvPr>
          <p:cNvSpPr>
            <a:spLocks noGrp="1"/>
          </p:cNvSpPr>
          <p:nvPr>
            <p:ph type="title"/>
          </p:nvPr>
        </p:nvSpPr>
        <p:spPr>
          <a:xfrm>
            <a:off x="431998" y="3007145"/>
            <a:ext cx="10585189" cy="1254137"/>
          </a:xfrm>
        </p:spPr>
        <p:txBody>
          <a:bodyPr/>
          <a:lstStyle/>
          <a:p>
            <a:r>
              <a:rPr lang="en-US" sz="2800" dirty="0"/>
              <a:t>The delegation of commissioned services and what it means for you </a:t>
            </a:r>
            <a:br>
              <a:rPr lang="en-US" sz="2800" dirty="0"/>
            </a:br>
            <a:br>
              <a:rPr lang="en-US" sz="2800" dirty="0"/>
            </a:br>
            <a:r>
              <a:rPr lang="en-US" sz="2800" dirty="0"/>
              <a:t>January 2023 </a:t>
            </a:r>
            <a:br>
              <a:rPr lang="en-US" sz="2800" dirty="0"/>
            </a:br>
            <a:endParaRPr lang="en-US" sz="2800" dirty="0"/>
          </a:p>
        </p:txBody>
      </p:sp>
    </p:spTree>
    <p:extLst>
      <p:ext uri="{BB962C8B-B14F-4D97-AF65-F5344CB8AC3E}">
        <p14:creationId xmlns:p14="http://schemas.microsoft.com/office/powerpoint/2010/main" val="3660305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42000-7800-40EC-AE35-95127346A91A}"/>
              </a:ext>
            </a:extLst>
          </p:cNvPr>
          <p:cNvSpPr>
            <a:spLocks noGrp="1"/>
          </p:cNvSpPr>
          <p:nvPr>
            <p:ph type="title"/>
          </p:nvPr>
        </p:nvSpPr>
        <p:spPr/>
        <p:txBody>
          <a:bodyPr/>
          <a:lstStyle/>
          <a:p>
            <a:r>
              <a:rPr lang="en-GB" dirty="0"/>
              <a:t>What is happening now – specialised services </a:t>
            </a:r>
          </a:p>
        </p:txBody>
      </p:sp>
      <p:sp>
        <p:nvSpPr>
          <p:cNvPr id="3" name="Content Placeholder 2">
            <a:extLst>
              <a:ext uri="{FF2B5EF4-FFF2-40B4-BE49-F238E27FC236}">
                <a16:creationId xmlns:a16="http://schemas.microsoft.com/office/drawing/2014/main" id="{9D675956-6FE3-4521-ADF2-7DD008407A96}"/>
              </a:ext>
            </a:extLst>
          </p:cNvPr>
          <p:cNvSpPr>
            <a:spLocks noGrp="1"/>
          </p:cNvSpPr>
          <p:nvPr>
            <p:ph idx="1"/>
          </p:nvPr>
        </p:nvSpPr>
        <p:spPr/>
        <p:txBody>
          <a:bodyPr/>
          <a:lstStyle/>
          <a:p>
            <a:r>
              <a:rPr lang="en-GB" dirty="0"/>
              <a:t>The Pre-Delegation Assessment Framework has been signed by all 11 ICBs and has been approved by the Regional Support Group and the National Moderation Panel. It will go to NHS England board this month</a:t>
            </a:r>
          </a:p>
          <a:p>
            <a:r>
              <a:rPr lang="en-GB" dirty="0"/>
              <a:t>There is a Specialised Acute and Pharmacy services commissioning working group to develop the operational governance processes that has representatives of ICBs and NHS England on it</a:t>
            </a:r>
          </a:p>
          <a:p>
            <a:r>
              <a:rPr lang="en-GB" dirty="0"/>
              <a:t>Business intelligence and data is being shared to help planning and a library of information developed</a:t>
            </a:r>
          </a:p>
          <a:p>
            <a:r>
              <a:rPr lang="en-GB" dirty="0"/>
              <a:t>Finance information is being shared </a:t>
            </a:r>
          </a:p>
        </p:txBody>
      </p:sp>
      <p:sp>
        <p:nvSpPr>
          <p:cNvPr id="4" name="Slide Number Placeholder 3">
            <a:extLst>
              <a:ext uri="{FF2B5EF4-FFF2-40B4-BE49-F238E27FC236}">
                <a16:creationId xmlns:a16="http://schemas.microsoft.com/office/drawing/2014/main" id="{EEE71D88-D111-42DD-91CB-33D4F178D603}"/>
              </a:ext>
            </a:extLst>
          </p:cNvPr>
          <p:cNvSpPr>
            <a:spLocks noGrp="1"/>
          </p:cNvSpPr>
          <p:nvPr>
            <p:ph type="sldNum" sz="quarter" idx="12"/>
          </p:nvPr>
        </p:nvSpPr>
        <p:spPr/>
        <p:txBody>
          <a:bodyPr/>
          <a:lstStyle/>
          <a:p>
            <a:fld id="{E37164D7-9B6A-1C43-ACF7-FB85B36CD2BA}" type="slidenum">
              <a:rPr lang="en-US" smtClean="0"/>
              <a:pPr/>
              <a:t>10</a:t>
            </a:fld>
            <a:endParaRPr lang="en-US" dirty="0"/>
          </a:p>
        </p:txBody>
      </p:sp>
      <p:sp>
        <p:nvSpPr>
          <p:cNvPr id="5" name="Footer Placeholder 4">
            <a:extLst>
              <a:ext uri="{FF2B5EF4-FFF2-40B4-BE49-F238E27FC236}">
                <a16:creationId xmlns:a16="http://schemas.microsoft.com/office/drawing/2014/main" id="{DE0BDD91-3978-4296-8DA2-025BC73D12C6}"/>
              </a:ext>
            </a:extLst>
          </p:cNvPr>
          <p:cNvSpPr>
            <a:spLocks noGrp="1"/>
          </p:cNvSpPr>
          <p:nvPr>
            <p:ph type="ftr" sz="quarter" idx="3"/>
          </p:nvPr>
        </p:nvSpPr>
        <p:spPr/>
        <p:txBody>
          <a:bodyPr/>
          <a:lstStyle/>
          <a:p>
            <a:r>
              <a:rPr lang="en-US" dirty="0"/>
              <a:t>NHS England– Joining Up Health &amp; Care in the Midlands</a:t>
            </a:r>
          </a:p>
        </p:txBody>
      </p:sp>
    </p:spTree>
    <p:extLst>
      <p:ext uri="{BB962C8B-B14F-4D97-AF65-F5344CB8AC3E}">
        <p14:creationId xmlns:p14="http://schemas.microsoft.com/office/powerpoint/2010/main" val="4060925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D71EA-024B-48C3-9620-6F4FFC08AFEB}"/>
              </a:ext>
            </a:extLst>
          </p:cNvPr>
          <p:cNvSpPr>
            <a:spLocks noGrp="1"/>
          </p:cNvSpPr>
          <p:nvPr>
            <p:ph type="title"/>
          </p:nvPr>
        </p:nvSpPr>
        <p:spPr/>
        <p:txBody>
          <a:bodyPr/>
          <a:lstStyle/>
          <a:p>
            <a:r>
              <a:rPr lang="en-GB" dirty="0"/>
              <a:t>What else has been achieved so far?</a:t>
            </a:r>
          </a:p>
        </p:txBody>
      </p:sp>
      <p:sp>
        <p:nvSpPr>
          <p:cNvPr id="3" name="Content Placeholder 2">
            <a:extLst>
              <a:ext uri="{FF2B5EF4-FFF2-40B4-BE49-F238E27FC236}">
                <a16:creationId xmlns:a16="http://schemas.microsoft.com/office/drawing/2014/main" id="{3D91942A-A0D2-4EE0-AB4C-57BEDD1F08D9}"/>
              </a:ext>
            </a:extLst>
          </p:cNvPr>
          <p:cNvSpPr>
            <a:spLocks noGrp="1"/>
          </p:cNvSpPr>
          <p:nvPr>
            <p:ph idx="1"/>
          </p:nvPr>
        </p:nvSpPr>
        <p:spPr/>
        <p:txBody>
          <a:bodyPr/>
          <a:lstStyle/>
          <a:p>
            <a:r>
              <a:rPr lang="en-GB" dirty="0"/>
              <a:t>The Collaborative Clinical Executive Forum has been established and meets monthly</a:t>
            </a:r>
          </a:p>
          <a:p>
            <a:r>
              <a:rPr lang="en-GB" dirty="0"/>
              <a:t>It brings together Acute Chief Medical Officers and ICB Chief Medical Officers to develop collaborative responses around areas where there are inequities or general poor outcomes </a:t>
            </a:r>
            <a:r>
              <a:rPr lang="en-GB" dirty="0" err="1"/>
              <a:t>eg</a:t>
            </a:r>
            <a:r>
              <a:rPr lang="en-GB" dirty="0"/>
              <a:t>:</a:t>
            </a:r>
          </a:p>
          <a:p>
            <a:pPr lvl="1"/>
            <a:r>
              <a:rPr lang="en-GB" dirty="0"/>
              <a:t>Inequity of outcomes and access for women with gynaecological cancer</a:t>
            </a:r>
          </a:p>
          <a:p>
            <a:pPr lvl="1"/>
            <a:r>
              <a:rPr lang="en-GB" dirty="0"/>
              <a:t>Finding a digital solution to maximise the effectiveness of pre anaesthetic management for paediatrics </a:t>
            </a:r>
          </a:p>
        </p:txBody>
      </p:sp>
      <p:sp>
        <p:nvSpPr>
          <p:cNvPr id="4" name="Slide Number Placeholder 3">
            <a:extLst>
              <a:ext uri="{FF2B5EF4-FFF2-40B4-BE49-F238E27FC236}">
                <a16:creationId xmlns:a16="http://schemas.microsoft.com/office/drawing/2014/main" id="{F59A2539-F905-4C76-A30E-9907532351FA}"/>
              </a:ext>
            </a:extLst>
          </p:cNvPr>
          <p:cNvSpPr>
            <a:spLocks noGrp="1"/>
          </p:cNvSpPr>
          <p:nvPr>
            <p:ph type="sldNum" sz="quarter" idx="12"/>
          </p:nvPr>
        </p:nvSpPr>
        <p:spPr/>
        <p:txBody>
          <a:bodyPr/>
          <a:lstStyle/>
          <a:p>
            <a:fld id="{E37164D7-9B6A-1C43-ACF7-FB85B36CD2BA}" type="slidenum">
              <a:rPr lang="en-US" smtClean="0"/>
              <a:pPr/>
              <a:t>11</a:t>
            </a:fld>
            <a:endParaRPr lang="en-US" dirty="0"/>
          </a:p>
        </p:txBody>
      </p:sp>
      <p:sp>
        <p:nvSpPr>
          <p:cNvPr id="5" name="Footer Placeholder 4">
            <a:extLst>
              <a:ext uri="{FF2B5EF4-FFF2-40B4-BE49-F238E27FC236}">
                <a16:creationId xmlns:a16="http://schemas.microsoft.com/office/drawing/2014/main" id="{3F0AAE6E-1FEF-4668-AAA6-D51E42C8A8A7}"/>
              </a:ext>
            </a:extLst>
          </p:cNvPr>
          <p:cNvSpPr>
            <a:spLocks noGrp="1"/>
          </p:cNvSpPr>
          <p:nvPr>
            <p:ph type="ftr" sz="quarter" idx="3"/>
          </p:nvPr>
        </p:nvSpPr>
        <p:spPr/>
        <p:txBody>
          <a:bodyPr/>
          <a:lstStyle/>
          <a:p>
            <a:r>
              <a:rPr lang="en-US" dirty="0"/>
              <a:t>NHS England– Joining Up Health &amp; Care in the Midlands</a:t>
            </a:r>
          </a:p>
        </p:txBody>
      </p:sp>
    </p:spTree>
    <p:extLst>
      <p:ext uri="{BB962C8B-B14F-4D97-AF65-F5344CB8AC3E}">
        <p14:creationId xmlns:p14="http://schemas.microsoft.com/office/powerpoint/2010/main" val="1197626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13E8D-F37C-4254-A692-03ED795B8E2F}"/>
              </a:ext>
            </a:extLst>
          </p:cNvPr>
          <p:cNvSpPr>
            <a:spLocks noGrp="1"/>
          </p:cNvSpPr>
          <p:nvPr>
            <p:ph type="title"/>
          </p:nvPr>
        </p:nvSpPr>
        <p:spPr/>
        <p:txBody>
          <a:bodyPr/>
          <a:lstStyle/>
          <a:p>
            <a:r>
              <a:rPr lang="en-GB" dirty="0"/>
              <a:t>How can we help?</a:t>
            </a:r>
          </a:p>
        </p:txBody>
      </p:sp>
      <p:sp>
        <p:nvSpPr>
          <p:cNvPr id="3" name="Content Placeholder 2">
            <a:extLst>
              <a:ext uri="{FF2B5EF4-FFF2-40B4-BE49-F238E27FC236}">
                <a16:creationId xmlns:a16="http://schemas.microsoft.com/office/drawing/2014/main" id="{FD8CC6ED-5006-45CF-B72B-7AAB2542B09E}"/>
              </a:ext>
            </a:extLst>
          </p:cNvPr>
          <p:cNvSpPr>
            <a:spLocks noGrp="1"/>
          </p:cNvSpPr>
          <p:nvPr>
            <p:ph idx="1"/>
          </p:nvPr>
        </p:nvSpPr>
        <p:spPr/>
        <p:txBody>
          <a:bodyPr/>
          <a:lstStyle/>
          <a:p>
            <a:r>
              <a:rPr lang="en-GB" dirty="0"/>
              <a:t>Twice monthly updates on system comms leads calls </a:t>
            </a:r>
          </a:p>
          <a:p>
            <a:r>
              <a:rPr lang="en-GB" dirty="0"/>
              <a:t>Delegation updates issued every 7-10 days </a:t>
            </a:r>
          </a:p>
          <a:p>
            <a:r>
              <a:rPr lang="en-GB" dirty="0"/>
              <a:t>Internal news item for ICBs (attached)</a:t>
            </a:r>
          </a:p>
          <a:p>
            <a:r>
              <a:rPr lang="en-GB" dirty="0"/>
              <a:t>Stakeholder news item for ICPs (</a:t>
            </a:r>
            <a:r>
              <a:rPr lang="en-GB"/>
              <a:t>attached)</a:t>
            </a:r>
            <a:endParaRPr lang="en-GB" dirty="0"/>
          </a:p>
        </p:txBody>
      </p:sp>
      <p:sp>
        <p:nvSpPr>
          <p:cNvPr id="4" name="Slide Number Placeholder 3">
            <a:extLst>
              <a:ext uri="{FF2B5EF4-FFF2-40B4-BE49-F238E27FC236}">
                <a16:creationId xmlns:a16="http://schemas.microsoft.com/office/drawing/2014/main" id="{9F9F0630-2BBE-44F2-AA79-B804BDA325FB}"/>
              </a:ext>
            </a:extLst>
          </p:cNvPr>
          <p:cNvSpPr>
            <a:spLocks noGrp="1"/>
          </p:cNvSpPr>
          <p:nvPr>
            <p:ph type="sldNum" sz="quarter" idx="12"/>
          </p:nvPr>
        </p:nvSpPr>
        <p:spPr/>
        <p:txBody>
          <a:bodyPr/>
          <a:lstStyle/>
          <a:p>
            <a:fld id="{E37164D7-9B6A-1C43-ACF7-FB85B36CD2BA}" type="slidenum">
              <a:rPr lang="en-US" smtClean="0"/>
              <a:pPr/>
              <a:t>12</a:t>
            </a:fld>
            <a:endParaRPr lang="en-US" dirty="0"/>
          </a:p>
        </p:txBody>
      </p:sp>
      <p:sp>
        <p:nvSpPr>
          <p:cNvPr id="5" name="Footer Placeholder 4">
            <a:extLst>
              <a:ext uri="{FF2B5EF4-FFF2-40B4-BE49-F238E27FC236}">
                <a16:creationId xmlns:a16="http://schemas.microsoft.com/office/drawing/2014/main" id="{FBC7C086-C227-47F5-9094-8F08370BA428}"/>
              </a:ext>
            </a:extLst>
          </p:cNvPr>
          <p:cNvSpPr>
            <a:spLocks noGrp="1"/>
          </p:cNvSpPr>
          <p:nvPr>
            <p:ph type="ftr" sz="quarter" idx="3"/>
          </p:nvPr>
        </p:nvSpPr>
        <p:spPr/>
        <p:txBody>
          <a:bodyPr/>
          <a:lstStyle/>
          <a:p>
            <a:r>
              <a:rPr lang="en-US" dirty="0"/>
              <a:t>NHS England– Joining Up Health &amp; Care in the Midlands</a:t>
            </a:r>
          </a:p>
        </p:txBody>
      </p:sp>
    </p:spTree>
    <p:extLst>
      <p:ext uri="{BB962C8B-B14F-4D97-AF65-F5344CB8AC3E}">
        <p14:creationId xmlns:p14="http://schemas.microsoft.com/office/powerpoint/2010/main" val="295470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18F6407-994A-AF4C-A3F1-52A1052A5CDC}"/>
              </a:ext>
            </a:extLst>
          </p:cNvPr>
          <p:cNvSpPr>
            <a:spLocks noGrp="1"/>
          </p:cNvSpPr>
          <p:nvPr>
            <p:ph type="title"/>
          </p:nvPr>
        </p:nvSpPr>
        <p:spPr/>
        <p:txBody>
          <a:bodyPr/>
          <a:lstStyle/>
          <a:p>
            <a:r>
              <a:rPr lang="en-GB" sz="2800" dirty="0"/>
              <a:t>Where we are now</a:t>
            </a:r>
          </a:p>
        </p:txBody>
      </p:sp>
      <p:sp>
        <p:nvSpPr>
          <p:cNvPr id="7" name="Content Placeholder 6">
            <a:extLst>
              <a:ext uri="{FF2B5EF4-FFF2-40B4-BE49-F238E27FC236}">
                <a16:creationId xmlns:a16="http://schemas.microsoft.com/office/drawing/2014/main" id="{FC35B3BB-690F-8546-AD5E-0D891D953E71}"/>
              </a:ext>
            </a:extLst>
          </p:cNvPr>
          <p:cNvSpPr>
            <a:spLocks noGrp="1"/>
          </p:cNvSpPr>
          <p:nvPr>
            <p:ph idx="1"/>
          </p:nvPr>
        </p:nvSpPr>
        <p:spPr>
          <a:xfrm>
            <a:off x="431998" y="2403661"/>
            <a:ext cx="11324571" cy="3742697"/>
          </a:xfrm>
        </p:spPr>
        <p:txBody>
          <a:bodyPr/>
          <a:lstStyle/>
          <a:p>
            <a:r>
              <a:rPr lang="en-GB" dirty="0"/>
              <a:t>In three months the pharmacy, optometry and dental services currently commissioned by NHS England regionally will be delegated to Integrated Care Boards (ICBs)</a:t>
            </a:r>
          </a:p>
          <a:p>
            <a:r>
              <a:rPr lang="en-GB" dirty="0"/>
              <a:t>The boards in each system will be responsible for the pharmacy, optometry and dental service given to people in their areas</a:t>
            </a:r>
          </a:p>
          <a:p>
            <a:r>
              <a:rPr lang="en-GB" dirty="0"/>
              <a:t>Through East and West Midlands Joint Commissioning Boards, systems will be able to plan and execute the services needed for local populations with money that they will hold directly</a:t>
            </a:r>
          </a:p>
          <a:p>
            <a:r>
              <a:rPr lang="en-GB" dirty="0"/>
              <a:t>In a year’s time, other services commissioned directly by NHS England in the Midlands will also be delegated – for instance some specialised services such as kidney and cardiac services.</a:t>
            </a:r>
          </a:p>
          <a:p>
            <a:pPr marL="0" indent="0">
              <a:buNone/>
            </a:pPr>
            <a:endParaRPr lang="en-GB" dirty="0"/>
          </a:p>
        </p:txBody>
      </p:sp>
      <p:sp>
        <p:nvSpPr>
          <p:cNvPr id="3" name="Slide Number Placeholder 2">
            <a:extLst>
              <a:ext uri="{FF2B5EF4-FFF2-40B4-BE49-F238E27FC236}">
                <a16:creationId xmlns:a16="http://schemas.microsoft.com/office/drawing/2014/main" id="{FA86E3A4-C4AE-6947-9811-2C6EC79F4137}"/>
              </a:ext>
            </a:extLst>
          </p:cNvPr>
          <p:cNvSpPr>
            <a:spLocks noGrp="1"/>
          </p:cNvSpPr>
          <p:nvPr>
            <p:ph type="sldNum" sz="quarter" idx="12"/>
          </p:nvPr>
        </p:nvSpPr>
        <p:spPr/>
        <p:txBody>
          <a:bodyPr/>
          <a:lstStyle/>
          <a:p>
            <a:fld id="{E37164D7-9B6A-1C43-ACF7-FB85B36CD2BA}" type="slidenum">
              <a:rPr lang="en-US" smtClean="0"/>
              <a:pPr/>
              <a:t>2</a:t>
            </a:fld>
            <a:endParaRPr lang="en-US" dirty="0"/>
          </a:p>
        </p:txBody>
      </p:sp>
      <p:sp>
        <p:nvSpPr>
          <p:cNvPr id="8" name="Footer Placeholder 1">
            <a:extLst>
              <a:ext uri="{FF2B5EF4-FFF2-40B4-BE49-F238E27FC236}">
                <a16:creationId xmlns:a16="http://schemas.microsoft.com/office/drawing/2014/main" id="{D307DF27-4147-AD4D-B906-FC23A77BBE27}"/>
              </a:ext>
            </a:extLst>
          </p:cNvPr>
          <p:cNvSpPr>
            <a:spLocks noGrp="1"/>
          </p:cNvSpPr>
          <p:nvPr>
            <p:ph type="ftr" sz="quarter" idx="3"/>
          </p:nvPr>
        </p:nvSpPr>
        <p:spPr/>
        <p:txBody>
          <a:bodyPr/>
          <a:lstStyle/>
          <a:p>
            <a:r>
              <a:rPr lang="en-US" dirty="0"/>
              <a:t>NHS England– Joining Up Health &amp; Care in the Midlands</a:t>
            </a:r>
          </a:p>
        </p:txBody>
      </p:sp>
    </p:spTree>
    <p:extLst>
      <p:ext uri="{BB962C8B-B14F-4D97-AF65-F5344CB8AC3E}">
        <p14:creationId xmlns:p14="http://schemas.microsoft.com/office/powerpoint/2010/main" val="1591511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6345705-C16F-4EB1-A5C1-16B8B100B97B}"/>
              </a:ext>
            </a:extLst>
          </p:cNvPr>
          <p:cNvSpPr>
            <a:spLocks noGrp="1"/>
          </p:cNvSpPr>
          <p:nvPr>
            <p:ph type="title"/>
          </p:nvPr>
        </p:nvSpPr>
        <p:spPr/>
        <p:txBody>
          <a:bodyPr/>
          <a:lstStyle/>
          <a:p>
            <a:r>
              <a:rPr lang="en-GB" sz="2800" b="0" dirty="0"/>
              <a:t>The background </a:t>
            </a:r>
          </a:p>
        </p:txBody>
      </p:sp>
      <p:sp>
        <p:nvSpPr>
          <p:cNvPr id="7" name="Text Placeholder 6">
            <a:extLst>
              <a:ext uri="{FF2B5EF4-FFF2-40B4-BE49-F238E27FC236}">
                <a16:creationId xmlns:a16="http://schemas.microsoft.com/office/drawing/2014/main" id="{DBC70C61-7215-44E5-BDBA-073128D3773A}"/>
              </a:ext>
            </a:extLst>
          </p:cNvPr>
          <p:cNvSpPr>
            <a:spLocks noGrp="1"/>
          </p:cNvSpPr>
          <p:nvPr>
            <p:ph type="body" idx="1"/>
          </p:nvPr>
        </p:nvSpPr>
        <p:spPr>
          <a:xfrm>
            <a:off x="431999" y="2369127"/>
            <a:ext cx="11324572" cy="3853873"/>
          </a:xfrm>
        </p:spPr>
        <p:txBody>
          <a:bodyPr/>
          <a:lstStyle/>
          <a:p>
            <a:pPr lvl="1"/>
            <a:r>
              <a:rPr lang="en-GB" sz="2200" dirty="0"/>
              <a:t>The Health and Care Act of 2022 saw the creation of 11 ICBs in the Midlands, with statutory authority to plan and deliver healthcare more locally</a:t>
            </a:r>
          </a:p>
          <a:p>
            <a:pPr lvl="1"/>
            <a:r>
              <a:rPr lang="en-GB" sz="2200" dirty="0"/>
              <a:t>In July 2022, primary medical services (GPs) were delegated to ICBs (in reality these services </a:t>
            </a:r>
            <a:r>
              <a:rPr lang="en-GB" sz="2200"/>
              <a:t>had previously been </a:t>
            </a:r>
            <a:r>
              <a:rPr lang="en-GB" sz="2200" dirty="0"/>
              <a:t>delegated </a:t>
            </a:r>
            <a:r>
              <a:rPr lang="en-GB" sz="2200"/>
              <a:t>to CCGs)</a:t>
            </a:r>
          </a:p>
          <a:p>
            <a:pPr lvl="1"/>
            <a:r>
              <a:rPr lang="en-GB" sz="2200"/>
              <a:t> </a:t>
            </a:r>
            <a:r>
              <a:rPr lang="en-GB" sz="2000" dirty="0"/>
              <a:t>The aim is to achieve:</a:t>
            </a:r>
          </a:p>
          <a:p>
            <a:pPr lvl="2"/>
            <a:r>
              <a:rPr lang="en-GB" dirty="0"/>
              <a:t>better health for everyone</a:t>
            </a:r>
          </a:p>
          <a:p>
            <a:pPr lvl="2"/>
            <a:r>
              <a:rPr lang="en-GB" dirty="0"/>
              <a:t>better care for all patients </a:t>
            </a:r>
          </a:p>
          <a:p>
            <a:pPr lvl="2"/>
            <a:r>
              <a:rPr lang="en-GB" dirty="0"/>
              <a:t>efficient use of NHS resources locally and nationally</a:t>
            </a:r>
          </a:p>
          <a:p>
            <a:pPr lvl="2"/>
            <a:r>
              <a:rPr lang="en-GB" dirty="0"/>
              <a:t>support to broader social and economic development</a:t>
            </a:r>
            <a:endParaRPr lang="en-GB" sz="2000" dirty="0"/>
          </a:p>
        </p:txBody>
      </p:sp>
      <p:sp>
        <p:nvSpPr>
          <p:cNvPr id="5" name="Footer Placeholder 4">
            <a:extLst>
              <a:ext uri="{FF2B5EF4-FFF2-40B4-BE49-F238E27FC236}">
                <a16:creationId xmlns:a16="http://schemas.microsoft.com/office/drawing/2014/main" id="{119E6992-A60D-4D95-83B9-D0A5F11F9F95}"/>
              </a:ext>
            </a:extLst>
          </p:cNvPr>
          <p:cNvSpPr>
            <a:spLocks noGrp="1"/>
          </p:cNvSpPr>
          <p:nvPr>
            <p:ph type="ftr" sz="quarter" idx="5"/>
          </p:nvPr>
        </p:nvSpPr>
        <p:spPr/>
        <p:txBody>
          <a:bodyPr/>
          <a:lstStyle/>
          <a:p>
            <a:r>
              <a:rPr lang="en-US" dirty="0"/>
              <a:t>NHS England– Joining Up Health &amp; Care in the Midlands</a:t>
            </a:r>
          </a:p>
        </p:txBody>
      </p:sp>
      <p:sp>
        <p:nvSpPr>
          <p:cNvPr id="4" name="Slide Number Placeholder 3">
            <a:extLst>
              <a:ext uri="{FF2B5EF4-FFF2-40B4-BE49-F238E27FC236}">
                <a16:creationId xmlns:a16="http://schemas.microsoft.com/office/drawing/2014/main" id="{282823D0-F8DC-47DA-8B17-21A49903526F}"/>
              </a:ext>
            </a:extLst>
          </p:cNvPr>
          <p:cNvSpPr>
            <a:spLocks noGrp="1"/>
          </p:cNvSpPr>
          <p:nvPr>
            <p:ph type="sldNum" sz="quarter" idx="7"/>
          </p:nvPr>
        </p:nvSpPr>
        <p:spPr/>
        <p:txBody>
          <a:bodyPr/>
          <a:lstStyle/>
          <a:p>
            <a:fld id="{E37164D7-9B6A-1C43-ACF7-FB85B36CD2BA}" type="slidenum">
              <a:rPr lang="en-US" smtClean="0"/>
              <a:pPr/>
              <a:t>3</a:t>
            </a:fld>
            <a:endParaRPr lang="en-US" dirty="0"/>
          </a:p>
        </p:txBody>
      </p:sp>
    </p:spTree>
    <p:extLst>
      <p:ext uri="{BB962C8B-B14F-4D97-AF65-F5344CB8AC3E}">
        <p14:creationId xmlns:p14="http://schemas.microsoft.com/office/powerpoint/2010/main" val="345387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38BB4-C2C4-4028-9CFD-AABD6B10DF9F}"/>
              </a:ext>
            </a:extLst>
          </p:cNvPr>
          <p:cNvSpPr>
            <a:spLocks noGrp="1"/>
          </p:cNvSpPr>
          <p:nvPr>
            <p:ph type="title"/>
          </p:nvPr>
        </p:nvSpPr>
        <p:spPr/>
        <p:txBody>
          <a:bodyPr/>
          <a:lstStyle/>
          <a:p>
            <a:r>
              <a:rPr lang="en-GB" sz="2800" dirty="0"/>
              <a:t>Articulating the benefits</a:t>
            </a:r>
          </a:p>
        </p:txBody>
      </p:sp>
      <p:sp>
        <p:nvSpPr>
          <p:cNvPr id="4" name="Slide Number Placeholder 3">
            <a:extLst>
              <a:ext uri="{FF2B5EF4-FFF2-40B4-BE49-F238E27FC236}">
                <a16:creationId xmlns:a16="http://schemas.microsoft.com/office/drawing/2014/main" id="{35AE508A-11A7-4A3B-A7D9-C764610C9862}"/>
              </a:ext>
            </a:extLst>
          </p:cNvPr>
          <p:cNvSpPr>
            <a:spLocks noGrp="1"/>
          </p:cNvSpPr>
          <p:nvPr>
            <p:ph type="sldNum" sz="quarter" idx="12"/>
          </p:nvPr>
        </p:nvSpPr>
        <p:spPr/>
        <p:txBody>
          <a:bodyPr/>
          <a:lstStyle/>
          <a:p>
            <a:fld id="{E37164D7-9B6A-1C43-ACF7-FB85B36CD2BA}" type="slidenum">
              <a:rPr lang="en-US" smtClean="0"/>
              <a:pPr/>
              <a:t>4</a:t>
            </a:fld>
            <a:endParaRPr lang="en-US" dirty="0"/>
          </a:p>
        </p:txBody>
      </p:sp>
      <p:sp>
        <p:nvSpPr>
          <p:cNvPr id="5" name="Footer Placeholder 4">
            <a:extLst>
              <a:ext uri="{FF2B5EF4-FFF2-40B4-BE49-F238E27FC236}">
                <a16:creationId xmlns:a16="http://schemas.microsoft.com/office/drawing/2014/main" id="{FD2BB88B-B30A-4627-84FF-A0E6EE859678}"/>
              </a:ext>
            </a:extLst>
          </p:cNvPr>
          <p:cNvSpPr>
            <a:spLocks noGrp="1"/>
          </p:cNvSpPr>
          <p:nvPr>
            <p:ph type="ftr" sz="quarter" idx="3"/>
          </p:nvPr>
        </p:nvSpPr>
        <p:spPr/>
        <p:txBody>
          <a:bodyPr/>
          <a:lstStyle/>
          <a:p>
            <a:r>
              <a:rPr lang="en-US" dirty="0"/>
              <a:t>NHS England– Joining Up Health &amp; Care in the Midlands</a:t>
            </a:r>
          </a:p>
        </p:txBody>
      </p:sp>
      <p:sp>
        <p:nvSpPr>
          <p:cNvPr id="8" name="Content Placeholder 7">
            <a:extLst>
              <a:ext uri="{FF2B5EF4-FFF2-40B4-BE49-F238E27FC236}">
                <a16:creationId xmlns:a16="http://schemas.microsoft.com/office/drawing/2014/main" id="{1F42ADA2-8672-404D-B0F2-6812B5D13191}"/>
              </a:ext>
            </a:extLst>
          </p:cNvPr>
          <p:cNvSpPr>
            <a:spLocks noGrp="1"/>
          </p:cNvSpPr>
          <p:nvPr>
            <p:ph idx="1"/>
          </p:nvPr>
        </p:nvSpPr>
        <p:spPr>
          <a:xfrm>
            <a:off x="431998" y="2396971"/>
            <a:ext cx="11324571" cy="3695716"/>
          </a:xfrm>
        </p:spPr>
        <p:txBody>
          <a:bodyPr/>
          <a:lstStyle/>
          <a:p>
            <a:r>
              <a:rPr lang="en-GB" dirty="0"/>
              <a:t>Society’s health and care needs are changing. People are living longer, new medicines and technologies are being discovered and more of us are living with long-term conditions such as diabetes and asthma </a:t>
            </a:r>
          </a:p>
          <a:p>
            <a:r>
              <a:rPr lang="en-GB" dirty="0"/>
              <a:t>We need services that understand these increasingly complex needs, and can treat us as individuals</a:t>
            </a:r>
          </a:p>
          <a:p>
            <a:r>
              <a:rPr lang="en-GB" dirty="0"/>
              <a:t>Old divides between hospitals and family doctors, between physical and mental health and between NHS and council services, mean that too many people experience disjointed care. They may have to repeat the same details to several people in different NHS organisations. This is bad for them and not a good use of staff’s </a:t>
            </a:r>
            <a:r>
              <a:rPr lang="en-GB"/>
              <a:t>precious time</a:t>
            </a:r>
            <a:endParaRPr lang="en-GB" dirty="0"/>
          </a:p>
          <a:p>
            <a:r>
              <a:rPr lang="en-GB" dirty="0"/>
              <a:t>Commissioning locally takes away the competitive element – collaboration is key not competition.</a:t>
            </a:r>
          </a:p>
          <a:p>
            <a:pPr marL="0" indent="0">
              <a:buNone/>
            </a:pPr>
            <a:endParaRPr lang="en-GB" dirty="0"/>
          </a:p>
        </p:txBody>
      </p:sp>
    </p:spTree>
    <p:extLst>
      <p:ext uri="{BB962C8B-B14F-4D97-AF65-F5344CB8AC3E}">
        <p14:creationId xmlns:p14="http://schemas.microsoft.com/office/powerpoint/2010/main" val="629156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32308-F1AE-4745-80B8-F3CA8A3686DE}"/>
              </a:ext>
            </a:extLst>
          </p:cNvPr>
          <p:cNvSpPr>
            <a:spLocks noGrp="1"/>
          </p:cNvSpPr>
          <p:nvPr>
            <p:ph type="title"/>
          </p:nvPr>
        </p:nvSpPr>
        <p:spPr>
          <a:xfrm>
            <a:off x="431999" y="1841808"/>
            <a:ext cx="11324572" cy="510998"/>
          </a:xfrm>
        </p:spPr>
        <p:txBody>
          <a:bodyPr/>
          <a:lstStyle/>
          <a:p>
            <a:r>
              <a:rPr lang="en-GB" sz="2800" dirty="0"/>
              <a:t>What delegation might mean </a:t>
            </a:r>
          </a:p>
        </p:txBody>
      </p:sp>
      <p:sp>
        <p:nvSpPr>
          <p:cNvPr id="3" name="Content Placeholder 2">
            <a:extLst>
              <a:ext uri="{FF2B5EF4-FFF2-40B4-BE49-F238E27FC236}">
                <a16:creationId xmlns:a16="http://schemas.microsoft.com/office/drawing/2014/main" id="{D7A24C18-479D-4994-AE5E-B6243CA00167}"/>
              </a:ext>
            </a:extLst>
          </p:cNvPr>
          <p:cNvSpPr>
            <a:spLocks noGrp="1"/>
          </p:cNvSpPr>
          <p:nvPr>
            <p:ph idx="1"/>
          </p:nvPr>
        </p:nvSpPr>
        <p:spPr>
          <a:xfrm>
            <a:off x="431998" y="2434728"/>
            <a:ext cx="11324571" cy="3657959"/>
          </a:xfrm>
        </p:spPr>
        <p:txBody>
          <a:bodyPr/>
          <a:lstStyle/>
          <a:p>
            <a:r>
              <a:rPr lang="en-GB" dirty="0"/>
              <a:t>Development of engagement with patients and public to include services that are delegated</a:t>
            </a:r>
          </a:p>
          <a:p>
            <a:r>
              <a:rPr lang="en-GB" dirty="0"/>
              <a:t>Closer working with local authority public health and scrutineers around pharmacy, optometry and dental services as well as other services once delegated</a:t>
            </a:r>
          </a:p>
          <a:p>
            <a:r>
              <a:rPr lang="en-GB" dirty="0"/>
              <a:t>Involvement of all providers – primary care, secondary and tertiary care plus public health, local authorities and voluntary organisations in the development of care</a:t>
            </a:r>
          </a:p>
          <a:p>
            <a:r>
              <a:rPr lang="en-GB" dirty="0"/>
              <a:t>Development of services to better reflect the needs of local populations – for instance perhaps more children’s services or more for older populations</a:t>
            </a:r>
          </a:p>
          <a:p>
            <a:r>
              <a:rPr lang="en-GB" dirty="0"/>
              <a:t>Local systems being responsible for all areas of a pathway – from diagnostics to inpatient treatment and after care </a:t>
            </a:r>
          </a:p>
        </p:txBody>
      </p:sp>
      <p:sp>
        <p:nvSpPr>
          <p:cNvPr id="4" name="Slide Number Placeholder 3">
            <a:extLst>
              <a:ext uri="{FF2B5EF4-FFF2-40B4-BE49-F238E27FC236}">
                <a16:creationId xmlns:a16="http://schemas.microsoft.com/office/drawing/2014/main" id="{93E14FE0-E962-4DEB-B251-5C4BA6149A99}"/>
              </a:ext>
            </a:extLst>
          </p:cNvPr>
          <p:cNvSpPr>
            <a:spLocks noGrp="1"/>
          </p:cNvSpPr>
          <p:nvPr>
            <p:ph type="sldNum" sz="quarter" idx="12"/>
          </p:nvPr>
        </p:nvSpPr>
        <p:spPr/>
        <p:txBody>
          <a:bodyPr/>
          <a:lstStyle/>
          <a:p>
            <a:fld id="{E37164D7-9B6A-1C43-ACF7-FB85B36CD2BA}" type="slidenum">
              <a:rPr lang="en-US" smtClean="0"/>
              <a:pPr/>
              <a:t>5</a:t>
            </a:fld>
            <a:endParaRPr lang="en-US" dirty="0"/>
          </a:p>
        </p:txBody>
      </p:sp>
      <p:sp>
        <p:nvSpPr>
          <p:cNvPr id="5" name="Footer Placeholder 4">
            <a:extLst>
              <a:ext uri="{FF2B5EF4-FFF2-40B4-BE49-F238E27FC236}">
                <a16:creationId xmlns:a16="http://schemas.microsoft.com/office/drawing/2014/main" id="{B614A170-46E2-44BC-B20C-23DE8D2A3223}"/>
              </a:ext>
            </a:extLst>
          </p:cNvPr>
          <p:cNvSpPr>
            <a:spLocks noGrp="1"/>
          </p:cNvSpPr>
          <p:nvPr>
            <p:ph type="ftr" sz="quarter" idx="3"/>
          </p:nvPr>
        </p:nvSpPr>
        <p:spPr/>
        <p:txBody>
          <a:bodyPr/>
          <a:lstStyle/>
          <a:p>
            <a:r>
              <a:rPr lang="en-US" dirty="0"/>
              <a:t>NHS England– Joining Up Health &amp; Care in the Midlands</a:t>
            </a:r>
          </a:p>
        </p:txBody>
      </p:sp>
    </p:spTree>
    <p:extLst>
      <p:ext uri="{BB962C8B-B14F-4D97-AF65-F5344CB8AC3E}">
        <p14:creationId xmlns:p14="http://schemas.microsoft.com/office/powerpoint/2010/main" val="60661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F36ED-D3ED-428A-B63C-088692809782}"/>
              </a:ext>
            </a:extLst>
          </p:cNvPr>
          <p:cNvSpPr>
            <a:spLocks noGrp="1"/>
          </p:cNvSpPr>
          <p:nvPr>
            <p:ph type="title"/>
          </p:nvPr>
        </p:nvSpPr>
        <p:spPr>
          <a:xfrm>
            <a:off x="431999" y="1621467"/>
            <a:ext cx="11324572" cy="708461"/>
          </a:xfrm>
        </p:spPr>
        <p:txBody>
          <a:bodyPr/>
          <a:lstStyle/>
          <a:p>
            <a:r>
              <a:rPr lang="en-GB" sz="2800" dirty="0"/>
              <a:t>How will delegation work in each ICB?</a:t>
            </a:r>
          </a:p>
        </p:txBody>
      </p:sp>
      <p:sp>
        <p:nvSpPr>
          <p:cNvPr id="3" name="Content Placeholder 2">
            <a:extLst>
              <a:ext uri="{FF2B5EF4-FFF2-40B4-BE49-F238E27FC236}">
                <a16:creationId xmlns:a16="http://schemas.microsoft.com/office/drawing/2014/main" id="{EA95272B-CAC6-425C-A5A5-6E563F84C3AB}"/>
              </a:ext>
            </a:extLst>
          </p:cNvPr>
          <p:cNvSpPr>
            <a:spLocks noGrp="1"/>
          </p:cNvSpPr>
          <p:nvPr>
            <p:ph idx="1"/>
          </p:nvPr>
        </p:nvSpPr>
        <p:spPr>
          <a:xfrm>
            <a:off x="431998" y="2192357"/>
            <a:ext cx="11324571" cy="4142342"/>
          </a:xfrm>
        </p:spPr>
        <p:txBody>
          <a:bodyPr/>
          <a:lstStyle/>
          <a:p>
            <a:r>
              <a:rPr lang="en-GB" dirty="0"/>
              <a:t>To ensure the benefits of more localised strategy while balancing economies of scale, each of the 11 ICBs will delegate back the running of pharmacy, optometry and dental services to East Midlands and West Midlands multi-ICB and NHS England Joint Committees </a:t>
            </a:r>
          </a:p>
          <a:p>
            <a:endParaRPr lang="en-GB" dirty="0"/>
          </a:p>
          <a:p>
            <a:endParaRPr lang="en-GB" dirty="0"/>
          </a:p>
          <a:p>
            <a:endParaRPr lang="en-GB" dirty="0"/>
          </a:p>
          <a:p>
            <a:r>
              <a:rPr lang="en-GB" dirty="0"/>
              <a:t>These will set strategy and hold the commissioning authority</a:t>
            </a:r>
          </a:p>
          <a:p>
            <a:r>
              <a:rPr lang="en-GB" dirty="0"/>
              <a:t>The majority of decisions will be discharged through sub groups:</a:t>
            </a:r>
          </a:p>
          <a:p>
            <a:pPr lvl="1"/>
            <a:r>
              <a:rPr lang="en-GB" dirty="0"/>
              <a:t>POD Joint Commissioning Groups in both East and West Midlands, with representatives of each ICB sitting on them </a:t>
            </a:r>
          </a:p>
          <a:p>
            <a:pPr lvl="1"/>
            <a:endParaRPr lang="en-GB" dirty="0"/>
          </a:p>
        </p:txBody>
      </p:sp>
      <p:sp>
        <p:nvSpPr>
          <p:cNvPr id="4" name="Slide Number Placeholder 3">
            <a:extLst>
              <a:ext uri="{FF2B5EF4-FFF2-40B4-BE49-F238E27FC236}">
                <a16:creationId xmlns:a16="http://schemas.microsoft.com/office/drawing/2014/main" id="{9EC46463-DE37-410C-8251-8E3BCF0C2CDC}"/>
              </a:ext>
            </a:extLst>
          </p:cNvPr>
          <p:cNvSpPr>
            <a:spLocks noGrp="1"/>
          </p:cNvSpPr>
          <p:nvPr>
            <p:ph type="sldNum" sz="quarter" idx="12"/>
          </p:nvPr>
        </p:nvSpPr>
        <p:spPr/>
        <p:txBody>
          <a:bodyPr/>
          <a:lstStyle/>
          <a:p>
            <a:fld id="{E37164D7-9B6A-1C43-ACF7-FB85B36CD2BA}" type="slidenum">
              <a:rPr lang="en-US" smtClean="0"/>
              <a:pPr/>
              <a:t>6</a:t>
            </a:fld>
            <a:endParaRPr lang="en-US" dirty="0"/>
          </a:p>
        </p:txBody>
      </p:sp>
      <p:sp>
        <p:nvSpPr>
          <p:cNvPr id="5" name="Footer Placeholder 4">
            <a:extLst>
              <a:ext uri="{FF2B5EF4-FFF2-40B4-BE49-F238E27FC236}">
                <a16:creationId xmlns:a16="http://schemas.microsoft.com/office/drawing/2014/main" id="{4502904E-CD99-4D3F-AB94-BD22C466D33A}"/>
              </a:ext>
            </a:extLst>
          </p:cNvPr>
          <p:cNvSpPr>
            <a:spLocks noGrp="1"/>
          </p:cNvSpPr>
          <p:nvPr>
            <p:ph type="ftr" sz="quarter" idx="3"/>
          </p:nvPr>
        </p:nvSpPr>
        <p:spPr/>
        <p:txBody>
          <a:bodyPr/>
          <a:lstStyle/>
          <a:p>
            <a:r>
              <a:rPr lang="en-US" dirty="0"/>
              <a:t>NHS England– Joining Up Health &amp; Care in the Midlands</a:t>
            </a:r>
          </a:p>
        </p:txBody>
      </p:sp>
      <p:sp>
        <p:nvSpPr>
          <p:cNvPr id="6" name="Rectangle 5">
            <a:extLst>
              <a:ext uri="{FF2B5EF4-FFF2-40B4-BE49-F238E27FC236}">
                <a16:creationId xmlns:a16="http://schemas.microsoft.com/office/drawing/2014/main" id="{C9A2F005-6D76-4E4F-BC31-BE940E42A300}"/>
              </a:ext>
            </a:extLst>
          </p:cNvPr>
          <p:cNvSpPr/>
          <p:nvPr/>
        </p:nvSpPr>
        <p:spPr>
          <a:xfrm>
            <a:off x="2291384" y="3699582"/>
            <a:ext cx="2312891"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en-GB" b="1" dirty="0">
                <a:solidFill>
                  <a:schemeClr val="bg1"/>
                </a:solidFill>
              </a:rPr>
              <a:t>West Midlands Multi- ICB &amp; NHSE Joint Committee</a:t>
            </a:r>
          </a:p>
        </p:txBody>
      </p:sp>
      <p:sp>
        <p:nvSpPr>
          <p:cNvPr id="7" name="Rectangle 6">
            <a:extLst>
              <a:ext uri="{FF2B5EF4-FFF2-40B4-BE49-F238E27FC236}">
                <a16:creationId xmlns:a16="http://schemas.microsoft.com/office/drawing/2014/main" id="{3A49804E-DD6E-4833-A4AD-A811E0358C54}"/>
              </a:ext>
            </a:extLst>
          </p:cNvPr>
          <p:cNvSpPr/>
          <p:nvPr/>
        </p:nvSpPr>
        <p:spPr>
          <a:xfrm>
            <a:off x="7035501" y="3658007"/>
            <a:ext cx="231289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en-GB" b="1" dirty="0">
                <a:solidFill>
                  <a:schemeClr val="bg1"/>
                </a:solidFill>
              </a:rPr>
              <a:t>East Midlands Multi-ICB &amp; NHSE  Joint Committee</a:t>
            </a:r>
          </a:p>
        </p:txBody>
      </p:sp>
    </p:spTree>
    <p:extLst>
      <p:ext uri="{BB962C8B-B14F-4D97-AF65-F5344CB8AC3E}">
        <p14:creationId xmlns:p14="http://schemas.microsoft.com/office/powerpoint/2010/main" val="117606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9C593-AAF8-4565-B50D-9281675969E5}"/>
              </a:ext>
            </a:extLst>
          </p:cNvPr>
          <p:cNvSpPr>
            <a:spLocks noGrp="1"/>
          </p:cNvSpPr>
          <p:nvPr>
            <p:ph type="title"/>
          </p:nvPr>
        </p:nvSpPr>
        <p:spPr/>
        <p:txBody>
          <a:bodyPr/>
          <a:lstStyle/>
          <a:p>
            <a:r>
              <a:rPr lang="en-GB" dirty="0"/>
              <a:t>How will delegation work …</a:t>
            </a:r>
          </a:p>
        </p:txBody>
      </p:sp>
      <p:sp>
        <p:nvSpPr>
          <p:cNvPr id="3" name="Content Placeholder 2">
            <a:extLst>
              <a:ext uri="{FF2B5EF4-FFF2-40B4-BE49-F238E27FC236}">
                <a16:creationId xmlns:a16="http://schemas.microsoft.com/office/drawing/2014/main" id="{D435B43F-5391-4772-9A26-615115B76BE6}"/>
              </a:ext>
            </a:extLst>
          </p:cNvPr>
          <p:cNvSpPr>
            <a:spLocks noGrp="1"/>
          </p:cNvSpPr>
          <p:nvPr>
            <p:ph idx="1"/>
          </p:nvPr>
        </p:nvSpPr>
        <p:spPr/>
        <p:txBody>
          <a:bodyPr/>
          <a:lstStyle/>
          <a:p>
            <a:r>
              <a:rPr lang="en-GB" dirty="0"/>
              <a:t>The East and West Multi-ICB and NHSE Joint Committees will also set the strategy and hold the commissioning authority for other services to be delegated – for instance those specialised services to be delegated in 2024 and other ICB led joint services such as 999 and 111</a:t>
            </a:r>
          </a:p>
          <a:p>
            <a:endParaRPr lang="en-GB" dirty="0"/>
          </a:p>
        </p:txBody>
      </p:sp>
      <p:sp>
        <p:nvSpPr>
          <p:cNvPr id="4" name="Slide Number Placeholder 3">
            <a:extLst>
              <a:ext uri="{FF2B5EF4-FFF2-40B4-BE49-F238E27FC236}">
                <a16:creationId xmlns:a16="http://schemas.microsoft.com/office/drawing/2014/main" id="{F3548C45-8874-4984-9FD9-FF3E230E52A3}"/>
              </a:ext>
            </a:extLst>
          </p:cNvPr>
          <p:cNvSpPr>
            <a:spLocks noGrp="1"/>
          </p:cNvSpPr>
          <p:nvPr>
            <p:ph type="sldNum" sz="quarter" idx="12"/>
          </p:nvPr>
        </p:nvSpPr>
        <p:spPr/>
        <p:txBody>
          <a:bodyPr/>
          <a:lstStyle/>
          <a:p>
            <a:fld id="{E37164D7-9B6A-1C43-ACF7-FB85B36CD2BA}" type="slidenum">
              <a:rPr lang="en-US" smtClean="0"/>
              <a:pPr/>
              <a:t>7</a:t>
            </a:fld>
            <a:endParaRPr lang="en-US" dirty="0"/>
          </a:p>
        </p:txBody>
      </p:sp>
      <p:sp>
        <p:nvSpPr>
          <p:cNvPr id="5" name="Footer Placeholder 4">
            <a:extLst>
              <a:ext uri="{FF2B5EF4-FFF2-40B4-BE49-F238E27FC236}">
                <a16:creationId xmlns:a16="http://schemas.microsoft.com/office/drawing/2014/main" id="{DB92123A-D782-4BF6-AAD9-047F12923B59}"/>
              </a:ext>
            </a:extLst>
          </p:cNvPr>
          <p:cNvSpPr>
            <a:spLocks noGrp="1"/>
          </p:cNvSpPr>
          <p:nvPr>
            <p:ph type="ftr" sz="quarter" idx="3"/>
          </p:nvPr>
        </p:nvSpPr>
        <p:spPr/>
        <p:txBody>
          <a:bodyPr/>
          <a:lstStyle/>
          <a:p>
            <a:r>
              <a:rPr lang="en-US" dirty="0"/>
              <a:t>NHS England– Joining Up Health &amp; Care in the Midlands</a:t>
            </a:r>
          </a:p>
        </p:txBody>
      </p:sp>
    </p:spTree>
    <p:extLst>
      <p:ext uri="{BB962C8B-B14F-4D97-AF65-F5344CB8AC3E}">
        <p14:creationId xmlns:p14="http://schemas.microsoft.com/office/powerpoint/2010/main" val="2265760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C7FBB-86B5-4870-B9FD-951E19D319AD}"/>
              </a:ext>
            </a:extLst>
          </p:cNvPr>
          <p:cNvSpPr>
            <a:spLocks noGrp="1"/>
          </p:cNvSpPr>
          <p:nvPr>
            <p:ph type="title"/>
          </p:nvPr>
        </p:nvSpPr>
        <p:spPr/>
        <p:txBody>
          <a:bodyPr/>
          <a:lstStyle/>
          <a:p>
            <a:r>
              <a:rPr lang="en-GB" sz="2800" dirty="0"/>
              <a:t>Where is the workforce?</a:t>
            </a:r>
          </a:p>
        </p:txBody>
      </p:sp>
      <p:sp>
        <p:nvSpPr>
          <p:cNvPr id="3" name="Content Placeholder 2">
            <a:extLst>
              <a:ext uri="{FF2B5EF4-FFF2-40B4-BE49-F238E27FC236}">
                <a16:creationId xmlns:a16="http://schemas.microsoft.com/office/drawing/2014/main" id="{69A0C858-2BF9-4AEF-B658-10E13FE93D6D}"/>
              </a:ext>
            </a:extLst>
          </p:cNvPr>
          <p:cNvSpPr>
            <a:spLocks noGrp="1"/>
          </p:cNvSpPr>
          <p:nvPr>
            <p:ph idx="1"/>
          </p:nvPr>
        </p:nvSpPr>
        <p:spPr/>
        <p:txBody>
          <a:bodyPr/>
          <a:lstStyle/>
          <a:p>
            <a:r>
              <a:rPr lang="en-GB" dirty="0"/>
              <a:t>Teams that currently commission and manage pharmacy, optometry and dental services for NHS England in the Midlands will continue in their work, but will be directed by the ICB POD Joint Commissioning Group</a:t>
            </a:r>
          </a:p>
          <a:p>
            <a:r>
              <a:rPr lang="en-GB" dirty="0"/>
              <a:t>To do this, they will transfer to ICB host organisations later this spring</a:t>
            </a:r>
          </a:p>
          <a:p>
            <a:pPr lvl="1"/>
            <a:r>
              <a:rPr lang="en-GB" dirty="0"/>
              <a:t>In the East Midlands this recommended host is NHS Nottingham and Nottinghamshire ICB</a:t>
            </a:r>
          </a:p>
          <a:p>
            <a:pPr lvl="1"/>
            <a:r>
              <a:rPr lang="en-GB" dirty="0"/>
              <a:t>In the West Midlands this recommended host is NHS Birmingham and Solihull ICB </a:t>
            </a:r>
          </a:p>
          <a:p>
            <a:r>
              <a:rPr lang="en-GB" dirty="0"/>
              <a:t>Teams that currently commission and manage specialised services will also transfer to a host ICB when these services are delegated. This will be a single host for the Midlands, and it is recommended this is NHS Birmingham and Solihull ICB </a:t>
            </a:r>
          </a:p>
        </p:txBody>
      </p:sp>
      <p:sp>
        <p:nvSpPr>
          <p:cNvPr id="4" name="Slide Number Placeholder 3">
            <a:extLst>
              <a:ext uri="{FF2B5EF4-FFF2-40B4-BE49-F238E27FC236}">
                <a16:creationId xmlns:a16="http://schemas.microsoft.com/office/drawing/2014/main" id="{BA6D9FA4-4C99-4C29-892D-7481B8279EEB}"/>
              </a:ext>
            </a:extLst>
          </p:cNvPr>
          <p:cNvSpPr>
            <a:spLocks noGrp="1"/>
          </p:cNvSpPr>
          <p:nvPr>
            <p:ph type="sldNum" sz="quarter" idx="12"/>
          </p:nvPr>
        </p:nvSpPr>
        <p:spPr/>
        <p:txBody>
          <a:bodyPr/>
          <a:lstStyle/>
          <a:p>
            <a:fld id="{E37164D7-9B6A-1C43-ACF7-FB85B36CD2BA}" type="slidenum">
              <a:rPr lang="en-US" smtClean="0"/>
              <a:pPr/>
              <a:t>8</a:t>
            </a:fld>
            <a:endParaRPr lang="en-US" dirty="0"/>
          </a:p>
        </p:txBody>
      </p:sp>
      <p:sp>
        <p:nvSpPr>
          <p:cNvPr id="5" name="Footer Placeholder 4">
            <a:extLst>
              <a:ext uri="{FF2B5EF4-FFF2-40B4-BE49-F238E27FC236}">
                <a16:creationId xmlns:a16="http://schemas.microsoft.com/office/drawing/2014/main" id="{82003A7B-A908-4BF8-AF70-CA8146390686}"/>
              </a:ext>
            </a:extLst>
          </p:cNvPr>
          <p:cNvSpPr>
            <a:spLocks noGrp="1"/>
          </p:cNvSpPr>
          <p:nvPr>
            <p:ph type="ftr" sz="quarter" idx="3"/>
          </p:nvPr>
        </p:nvSpPr>
        <p:spPr/>
        <p:txBody>
          <a:bodyPr/>
          <a:lstStyle/>
          <a:p>
            <a:r>
              <a:rPr lang="en-US" dirty="0"/>
              <a:t>NHS England– Joining Up Health &amp; Care in the Midlands</a:t>
            </a:r>
          </a:p>
        </p:txBody>
      </p:sp>
    </p:spTree>
    <p:extLst>
      <p:ext uri="{BB962C8B-B14F-4D97-AF65-F5344CB8AC3E}">
        <p14:creationId xmlns:p14="http://schemas.microsoft.com/office/powerpoint/2010/main" val="882524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7F3A1-CB57-4A17-B1D9-93721058FF06}"/>
              </a:ext>
            </a:extLst>
          </p:cNvPr>
          <p:cNvSpPr>
            <a:spLocks noGrp="1"/>
          </p:cNvSpPr>
          <p:nvPr>
            <p:ph type="title"/>
          </p:nvPr>
        </p:nvSpPr>
        <p:spPr/>
        <p:txBody>
          <a:bodyPr/>
          <a:lstStyle/>
          <a:p>
            <a:r>
              <a:rPr lang="en-GB" sz="2800" dirty="0"/>
              <a:t>What is happening now – primary care  </a:t>
            </a:r>
          </a:p>
        </p:txBody>
      </p:sp>
      <p:sp>
        <p:nvSpPr>
          <p:cNvPr id="3" name="Content Placeholder 2">
            <a:extLst>
              <a:ext uri="{FF2B5EF4-FFF2-40B4-BE49-F238E27FC236}">
                <a16:creationId xmlns:a16="http://schemas.microsoft.com/office/drawing/2014/main" id="{7EF02E95-CF4D-43D0-9478-5E272A31241D}"/>
              </a:ext>
            </a:extLst>
          </p:cNvPr>
          <p:cNvSpPr>
            <a:spLocks noGrp="1"/>
          </p:cNvSpPr>
          <p:nvPr>
            <p:ph idx="1"/>
          </p:nvPr>
        </p:nvSpPr>
        <p:spPr>
          <a:xfrm>
            <a:off x="431998" y="2550268"/>
            <a:ext cx="11324571" cy="3542419"/>
          </a:xfrm>
        </p:spPr>
        <p:txBody>
          <a:bodyPr/>
          <a:lstStyle/>
          <a:p>
            <a:r>
              <a:rPr lang="en-GB" dirty="0"/>
              <a:t>All 11 ICBs are proceeding to assume delegation of pharmacy, optometry and dental services in April 2023</a:t>
            </a:r>
          </a:p>
          <a:p>
            <a:r>
              <a:rPr lang="en-GB" dirty="0"/>
              <a:t>Business intelligence and data around the planning of each service is being shared with ICBs by NHS England </a:t>
            </a:r>
          </a:p>
          <a:p>
            <a:r>
              <a:rPr lang="en-GB" dirty="0"/>
              <a:t>Finance information is being shared in advance of budgets moving to ICBs in April 2023</a:t>
            </a:r>
          </a:p>
          <a:p>
            <a:r>
              <a:rPr lang="en-GB" dirty="0"/>
              <a:t>Professional network leaders are engaged and involved </a:t>
            </a:r>
          </a:p>
          <a:p>
            <a:r>
              <a:rPr lang="en-GB" dirty="0"/>
              <a:t>Clinical and quality leads are discussing processes In depth discussions are taking place with recommended ICB hosts around the working arrangements for staff transferring</a:t>
            </a:r>
          </a:p>
          <a:p>
            <a:r>
              <a:rPr lang="en-GB" dirty="0"/>
              <a:t>Recommendations on governance and ICB hosts are being taken to ICB and NHS England board meetings for approval </a:t>
            </a:r>
          </a:p>
        </p:txBody>
      </p:sp>
      <p:sp>
        <p:nvSpPr>
          <p:cNvPr id="4" name="Slide Number Placeholder 3">
            <a:extLst>
              <a:ext uri="{FF2B5EF4-FFF2-40B4-BE49-F238E27FC236}">
                <a16:creationId xmlns:a16="http://schemas.microsoft.com/office/drawing/2014/main" id="{4856F2A1-B220-4AA6-A8F2-397073ED60FE}"/>
              </a:ext>
            </a:extLst>
          </p:cNvPr>
          <p:cNvSpPr>
            <a:spLocks noGrp="1"/>
          </p:cNvSpPr>
          <p:nvPr>
            <p:ph type="sldNum" sz="quarter" idx="12"/>
          </p:nvPr>
        </p:nvSpPr>
        <p:spPr/>
        <p:txBody>
          <a:bodyPr/>
          <a:lstStyle/>
          <a:p>
            <a:fld id="{E37164D7-9B6A-1C43-ACF7-FB85B36CD2BA}" type="slidenum">
              <a:rPr lang="en-US" smtClean="0"/>
              <a:pPr/>
              <a:t>9</a:t>
            </a:fld>
            <a:endParaRPr lang="en-US" dirty="0"/>
          </a:p>
        </p:txBody>
      </p:sp>
      <p:sp>
        <p:nvSpPr>
          <p:cNvPr id="5" name="Footer Placeholder 4">
            <a:extLst>
              <a:ext uri="{FF2B5EF4-FFF2-40B4-BE49-F238E27FC236}">
                <a16:creationId xmlns:a16="http://schemas.microsoft.com/office/drawing/2014/main" id="{6A870C0B-7B6F-480B-A27F-3182804243DD}"/>
              </a:ext>
            </a:extLst>
          </p:cNvPr>
          <p:cNvSpPr>
            <a:spLocks noGrp="1"/>
          </p:cNvSpPr>
          <p:nvPr>
            <p:ph type="ftr" sz="quarter" idx="3"/>
          </p:nvPr>
        </p:nvSpPr>
        <p:spPr/>
        <p:txBody>
          <a:bodyPr/>
          <a:lstStyle/>
          <a:p>
            <a:r>
              <a:rPr lang="en-US" dirty="0"/>
              <a:t>NHS England– Joining Up Health &amp; Care in the Midlands</a:t>
            </a:r>
          </a:p>
        </p:txBody>
      </p:sp>
    </p:spTree>
    <p:extLst>
      <p:ext uri="{BB962C8B-B14F-4D97-AF65-F5344CB8AC3E}">
        <p14:creationId xmlns:p14="http://schemas.microsoft.com/office/powerpoint/2010/main" val="835261366"/>
      </p:ext>
    </p:extLst>
  </p:cSld>
  <p:clrMapOvr>
    <a:masterClrMapping/>
  </p:clrMapOvr>
</p:sld>
</file>

<file path=ppt/theme/theme1.xml><?xml version="1.0" encoding="utf-8"?>
<a:theme xmlns:a="http://schemas.openxmlformats.org/drawingml/2006/main" name="Concept5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cept5">
  <a:themeElements>
    <a:clrScheme name="BC_WB">
      <a:dk1>
        <a:srgbClr val="000000"/>
      </a:dk1>
      <a:lt1>
        <a:srgbClr val="FFFFFF"/>
      </a:lt1>
      <a:dk2>
        <a:srgbClr val="415563"/>
      </a:dk2>
      <a:lt2>
        <a:srgbClr val="E8EDEE"/>
      </a:lt2>
      <a:accent1>
        <a:srgbClr val="0069B3"/>
      </a:accent1>
      <a:accent2>
        <a:srgbClr val="009F9E"/>
      </a:accent2>
      <a:accent3>
        <a:srgbClr val="65B330"/>
      </a:accent3>
      <a:accent4>
        <a:srgbClr val="F39200"/>
      </a:accent4>
      <a:accent5>
        <a:srgbClr val="C64189"/>
      </a:accent5>
      <a:accent6>
        <a:srgbClr val="6D5096"/>
      </a:accent6>
      <a:hlink>
        <a:srgbClr val="0069B3"/>
      </a:hlink>
      <a:folHlink>
        <a:srgbClr val="7351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1f9631f2-53b7-4504-8a67-63957d9ca75c">
      <Terms xmlns="http://schemas.microsoft.com/office/infopath/2007/PartnerControls"/>
    </lcf76f155ced4ddcb4097134ff3c332f>
    <TaxCatchAll xmlns="cccaf3ac-2de9-44d4-aa31-54302fceb5f7" xsi:nil="true"/>
    <Review_x0020_Date xmlns="1f9631f2-53b7-4504-8a67-63957d9ca75c"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FA17BD62838AE46A38CA0E2442E6B45" ma:contentTypeVersion="27" ma:contentTypeDescription="Create a new document." ma:contentTypeScope="" ma:versionID="7a8773c14c809e2c95e45464566e063b">
  <xsd:schema xmlns:xsd="http://www.w3.org/2001/XMLSchema" xmlns:xs="http://www.w3.org/2001/XMLSchema" xmlns:p="http://schemas.microsoft.com/office/2006/metadata/properties" xmlns:ns1="http://schemas.microsoft.com/sharepoint/v3" xmlns:ns2="1f9631f2-53b7-4504-8a67-63957d9ca75c" xmlns:ns3="7b2726de-4687-4263-8224-4950174ee603" xmlns:ns4="cccaf3ac-2de9-44d4-aa31-54302fceb5f7" xmlns:ns5="ebd64cbd-6cf5-435c-bd4a-b8fc9bc14ad4" targetNamespace="http://schemas.microsoft.com/office/2006/metadata/properties" ma:root="true" ma:fieldsID="e0d04610fa39c73d0da5c9e8c1f81df2" ns1:_="" ns2:_="" ns3:_="" ns4:_="" ns5:_="">
    <xsd:import namespace="http://schemas.microsoft.com/sharepoint/v3"/>
    <xsd:import namespace="1f9631f2-53b7-4504-8a67-63957d9ca75c"/>
    <xsd:import namespace="7b2726de-4687-4263-8224-4950174ee603"/>
    <xsd:import namespace="cccaf3ac-2de9-44d4-aa31-54302fceb5f7"/>
    <xsd:import namespace="ebd64cbd-6cf5-435c-bd4a-b8fc9bc14ad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DateTaken" minOccurs="0"/>
                <xsd:element ref="ns2:MediaLengthInSeconds" minOccurs="0"/>
                <xsd:element ref="ns2:MediaServiceLocation" minOccurs="0"/>
                <xsd:element ref="ns3:SharedWithUsers" minOccurs="0"/>
                <xsd:element ref="ns3:SharedWithDetails" minOccurs="0"/>
                <xsd:element ref="ns2:Review_x0020_Date" minOccurs="0"/>
                <xsd:element ref="ns2:lcf76f155ced4ddcb4097134ff3c332f" minOccurs="0"/>
                <xsd:element ref="ns4:TaxCatchAll" minOccurs="0"/>
                <xsd:element ref="ns5:SharedWithUsers" minOccurs="0"/>
                <xsd:element ref="ns5: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9631f2-53b7-4504-8a67-63957d9ca7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Review_x0020_Date" ma:index="23" nillable="true" ma:displayName="Review date" ma:indexed="true" ma:internalName="Review_x0020_Date">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b2726de-4687-4263-8224-4950174ee603"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26" nillable="true" ma:displayName="Taxonomy Catch All Column" ma:hidden="true" ma:list="{0231dacd-326e-4c85-be6a-59c44c7bc009}" ma:internalName="TaxCatchAll" ma:showField="CatchAllData" ma:web="ebd64cbd-6cf5-435c-bd4a-b8fc9bc14ad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bd64cbd-6cf5-435c-bd4a-b8fc9bc14ad4" elementFormDefault="qualified">
    <xsd:import namespace="http://schemas.microsoft.com/office/2006/documentManagement/types"/>
    <xsd:import namespace="http://schemas.microsoft.com/office/infopath/2007/PartnerControls"/>
    <xsd:element name="SharedWithUsers" ma:index="27" nillable="true" ma:displayName="Shared With" ma:internalName="SharedWithUsers0"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8" nillable="true" ma:displayName="Shared With Details" ma:internalName="SharedWithDetails0"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1CB036-78C6-40DA-903C-804E182460A1}">
  <ds:schemaRefs>
    <ds:schemaRef ds:uri="http://purl.org/dc/terms/"/>
    <ds:schemaRef ds:uri="http://schemas.openxmlformats.org/package/2006/metadata/core-properties"/>
    <ds:schemaRef ds:uri="http://schemas.microsoft.com/office/2006/documentManagement/types"/>
    <ds:schemaRef ds:uri="1f9631f2-53b7-4504-8a67-63957d9ca75c"/>
    <ds:schemaRef ds:uri="http://schemas.microsoft.com/office/infopath/2007/PartnerControls"/>
    <ds:schemaRef ds:uri="http://purl.org/dc/elements/1.1/"/>
    <ds:schemaRef ds:uri="http://schemas.microsoft.com/office/2006/metadata/properties"/>
    <ds:schemaRef ds:uri="ebd64cbd-6cf5-435c-bd4a-b8fc9bc14ad4"/>
    <ds:schemaRef ds:uri="cccaf3ac-2de9-44d4-aa31-54302fceb5f7"/>
    <ds:schemaRef ds:uri="http://schemas.microsoft.com/sharepoint/v3"/>
    <ds:schemaRef ds:uri="7b2726de-4687-4263-8224-4950174ee603"/>
    <ds:schemaRef ds:uri="http://www.w3.org/XML/1998/namespace"/>
    <ds:schemaRef ds:uri="http://purl.org/dc/dcmitype/"/>
  </ds:schemaRefs>
</ds:datastoreItem>
</file>

<file path=customXml/itemProps2.xml><?xml version="1.0" encoding="utf-8"?>
<ds:datastoreItem xmlns:ds="http://schemas.openxmlformats.org/officeDocument/2006/customXml" ds:itemID="{56228318-B64E-49A7-A08C-42ECC938CA1E}">
  <ds:schemaRefs>
    <ds:schemaRef ds:uri="http://schemas.microsoft.com/sharepoint/v3/contenttype/forms"/>
  </ds:schemaRefs>
</ds:datastoreItem>
</file>

<file path=customXml/itemProps3.xml><?xml version="1.0" encoding="utf-8"?>
<ds:datastoreItem xmlns:ds="http://schemas.openxmlformats.org/officeDocument/2006/customXml" ds:itemID="{F85D4407-1D44-427C-BC65-BBAA777C70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f9631f2-53b7-4504-8a67-63957d9ca75c"/>
    <ds:schemaRef ds:uri="7b2726de-4687-4263-8224-4950174ee603"/>
    <ds:schemaRef ds:uri="cccaf3ac-2de9-44d4-aa31-54302fceb5f7"/>
    <ds:schemaRef ds:uri="ebd64cbd-6cf5-435c-bd4a-b8fc9bc14a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6244</TotalTime>
  <Words>1164</Words>
  <Application>Microsoft Office PowerPoint</Application>
  <PresentationFormat>Widescreen</PresentationFormat>
  <Paragraphs>87</Paragraphs>
  <Slides>12</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Concept51</vt:lpstr>
      <vt:lpstr>Concept5</vt:lpstr>
      <vt:lpstr>The delegation of commissioned services and what it means for you   January 2023  </vt:lpstr>
      <vt:lpstr>Where we are now</vt:lpstr>
      <vt:lpstr>The background </vt:lpstr>
      <vt:lpstr>Articulating the benefits</vt:lpstr>
      <vt:lpstr>What delegation might mean </vt:lpstr>
      <vt:lpstr>How will delegation work in each ICB?</vt:lpstr>
      <vt:lpstr>How will delegation work …</vt:lpstr>
      <vt:lpstr>Where is the workforce?</vt:lpstr>
      <vt:lpstr>What is happening now – primary care  </vt:lpstr>
      <vt:lpstr>What is happening now – specialised services </vt:lpstr>
      <vt:lpstr>What else has been achieved so far?</vt:lpstr>
      <vt:lpstr>How can we help?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Davies (MLCSU)</dc:creator>
  <cp:lastModifiedBy>LOMAS, Alice (NHS SHROPSHIRE, TELFORD AND WREKIN ICB - M2L0M)</cp:lastModifiedBy>
  <cp:revision>660</cp:revision>
  <dcterms:created xsi:type="dcterms:W3CDTF">2018-03-09T11:36:12Z</dcterms:created>
  <dcterms:modified xsi:type="dcterms:W3CDTF">2023-01-12T12:21:59Z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0x0101001FA17BD62838AE46A38CA0E2442E6B45</vt:lpwstr>
  </property>
  <property fmtid="{D5CDD505-2E9C-101B-9397-08002B2CF9AE}" pid="3" name="MediaServiceImageTags">
    <vt:lpwstr/>
  </property>
</Properties>
</file>