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69" r:id="rId5"/>
    <p:sldMasterId id="2147483699" r:id="rId6"/>
    <p:sldMasterId id="2147483742" r:id="rId7"/>
  </p:sldMasterIdLst>
  <p:notesMasterIdLst>
    <p:notesMasterId r:id="rId40"/>
  </p:notesMasterIdLst>
  <p:sldIdLst>
    <p:sldId id="256" r:id="rId8"/>
    <p:sldId id="273" r:id="rId9"/>
    <p:sldId id="278" r:id="rId10"/>
    <p:sldId id="279" r:id="rId11"/>
    <p:sldId id="262" r:id="rId12"/>
    <p:sldId id="658" r:id="rId13"/>
    <p:sldId id="290" r:id="rId14"/>
    <p:sldId id="267" r:id="rId15"/>
    <p:sldId id="268" r:id="rId16"/>
    <p:sldId id="297" r:id="rId17"/>
    <p:sldId id="261" r:id="rId18"/>
    <p:sldId id="269" r:id="rId19"/>
    <p:sldId id="289" r:id="rId20"/>
    <p:sldId id="298" r:id="rId21"/>
    <p:sldId id="259" r:id="rId22"/>
    <p:sldId id="263" r:id="rId23"/>
    <p:sldId id="659" r:id="rId24"/>
    <p:sldId id="660" r:id="rId25"/>
    <p:sldId id="668" r:id="rId26"/>
    <p:sldId id="663" r:id="rId27"/>
    <p:sldId id="291" r:id="rId28"/>
    <p:sldId id="300" r:id="rId29"/>
    <p:sldId id="656" r:id="rId30"/>
    <p:sldId id="666" r:id="rId31"/>
    <p:sldId id="503" r:id="rId32"/>
    <p:sldId id="672" r:id="rId33"/>
    <p:sldId id="657" r:id="rId34"/>
    <p:sldId id="667" r:id="rId35"/>
    <p:sldId id="673" r:id="rId36"/>
    <p:sldId id="301" r:id="rId37"/>
    <p:sldId id="265" r:id="rId38"/>
    <p:sldId id="67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479A36-8E1C-BFBF-AD0C-5D73D5ECF428}" name="Amy Egan (MLCSU)" initials="AE(" userId="S::Amy.Egan@mlcsu.nhs.uk::762eb092-c728-41a1-b3dc-77d6db8a01c4" providerId="AD"/>
  <p188:author id="{46C54960-F6F6-B442-8E77-032B788D316E}" name="Stephen Williams (MLCSU)" initials="SW(" userId="S::Stephen.Williams@mlcsu.nhs.uk::82094e84-ac08-4ea2-8f66-7ab0f7fc15da" providerId="AD"/>
  <p188:author id="{1CE58475-7DCE-5AF0-7718-111EE62A5B75}" name="Simret Bassra-Brar (MLCSU)" initials="SBB(" userId="S::simret.bassra-brar@mlcsu.nhs.uk::13daf6f6-ead7-4137-838e-752dbefd0069" providerId="AD"/>
  <p188:author id="{457583D1-8F52-75C3-5B30-0FCE24BA8C0A}" name="JONES, Rachael (NHS SHROPSHIRE, TELFORD AND WREKIN CCG)" initials="JR(STAWC" userId="JONES, Rachael (NHS SHROPSHIRE, TELFORD AND WREKIN CC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15412-BC5D-20D4-6B58-229FEBE167B1}" v="134" dt="2022-06-15T08:53:26.826"/>
    <p1510:client id="{6A152CB2-6CC7-49C6-A648-150883BB3D72}" v="74" dt="2022-05-31T17:13:00.099"/>
    <p1510:client id="{FED6402C-E761-6A91-4D3D-AC2FC4983B18}" v="9" dt="2022-06-21T14:12:58.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6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8/10/relationships/authors" Target="authors.xml"/><Relationship Id="rId20" Type="http://schemas.openxmlformats.org/officeDocument/2006/relationships/slide" Target="slides/slide13.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AF437-0A9E-4373-B917-047ADA80CE3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15167E0-A1C6-4CD9-877B-30D2D83407A6}">
      <dgm:prSet custT="1"/>
      <dgm:spPr>
        <a:solidFill>
          <a:schemeClr val="accent1"/>
        </a:solidFill>
      </dgm:spPr>
      <dgm:t>
        <a:bodyPr/>
        <a:lstStyle/>
        <a:p>
          <a:pPr rtl="0">
            <a:lnSpc>
              <a:spcPct val="100000"/>
            </a:lnSpc>
          </a:pPr>
          <a:r>
            <a:rPr lang="en-GB" sz="2000">
              <a:solidFill>
                <a:schemeClr val="tx1"/>
              </a:solidFill>
              <a:latin typeface="Arial" panose="020B0604020202020204" pitchFamily="34" charset="0"/>
              <a:cs typeface="Arial" panose="020B0604020202020204" pitchFamily="34" charset="0"/>
            </a:rPr>
            <a:t>Please turn microphones and cameras off during the presentation.</a:t>
          </a:r>
        </a:p>
      </dgm:t>
    </dgm:pt>
    <dgm:pt modelId="{33681BB8-348F-40A2-A61E-8975ED67DC98}" type="parTrans" cxnId="{2C01E30A-A1C7-4207-82FC-0354526B9F7F}">
      <dgm:prSet/>
      <dgm:spPr/>
      <dgm:t>
        <a:bodyPr/>
        <a:lstStyle/>
        <a:p>
          <a:endParaRPr lang="en-GB"/>
        </a:p>
      </dgm:t>
    </dgm:pt>
    <dgm:pt modelId="{F20ABAD0-ED18-4A03-B970-4F404526F3CF}" type="sibTrans" cxnId="{2C01E30A-A1C7-4207-82FC-0354526B9F7F}">
      <dgm:prSet/>
      <dgm:spPr/>
      <dgm:t>
        <a:bodyPr/>
        <a:lstStyle/>
        <a:p>
          <a:endParaRPr lang="en-GB"/>
        </a:p>
      </dgm:t>
    </dgm:pt>
    <dgm:pt modelId="{39B9207B-3B6D-4546-BA41-A3C1D8D043B1}">
      <dgm:prSet/>
      <dgm:spPr>
        <a:solidFill>
          <a:schemeClr val="accent1">
            <a:alpha val="99000"/>
          </a:schemeClr>
        </a:solidFill>
      </dgm:spPr>
      <dgm:t>
        <a:bodyPr/>
        <a:lstStyle/>
        <a:p>
          <a:pPr rtl="0">
            <a:lnSpc>
              <a:spcPct val="100000"/>
            </a:lnSpc>
          </a:pPr>
          <a:r>
            <a:rPr lang="en-GB">
              <a:solidFill>
                <a:schemeClr val="tx1"/>
              </a:solidFill>
              <a:latin typeface="Arial" panose="020B0604020202020204" pitchFamily="34" charset="0"/>
              <a:cs typeface="Arial" panose="020B0604020202020204" pitchFamily="34" charset="0"/>
            </a:rPr>
            <a:t>Feel free to ask questions or make comments in the </a:t>
          </a:r>
          <a:br>
            <a:rPr lang="en-GB">
              <a:solidFill>
                <a:schemeClr val="tx1"/>
              </a:solidFill>
              <a:latin typeface="Arial" panose="020B0604020202020204" pitchFamily="34" charset="0"/>
              <a:cs typeface="Arial" panose="020B0604020202020204" pitchFamily="34" charset="0"/>
            </a:rPr>
          </a:br>
          <a:r>
            <a:rPr lang="en-GB">
              <a:solidFill>
                <a:schemeClr val="tx1"/>
              </a:solidFill>
              <a:latin typeface="Arial" panose="020B0604020202020204" pitchFamily="34" charset="0"/>
              <a:cs typeface="Arial" panose="020B0604020202020204" pitchFamily="34" charset="0"/>
            </a:rPr>
            <a:t>chat function at any time. </a:t>
          </a:r>
        </a:p>
      </dgm:t>
    </dgm:pt>
    <dgm:pt modelId="{B8D42BAA-E432-441B-84B7-4CD37E3F983F}" type="parTrans" cxnId="{BEDA5613-F484-46B7-B846-36D6C5D820D1}">
      <dgm:prSet/>
      <dgm:spPr/>
      <dgm:t>
        <a:bodyPr/>
        <a:lstStyle/>
        <a:p>
          <a:endParaRPr lang="en-GB"/>
        </a:p>
      </dgm:t>
    </dgm:pt>
    <dgm:pt modelId="{FD8F6F6F-50C5-4C04-8C67-0CC154AE6AA3}" type="sibTrans" cxnId="{BEDA5613-F484-46B7-B846-36D6C5D820D1}">
      <dgm:prSet/>
      <dgm:spPr/>
      <dgm:t>
        <a:bodyPr/>
        <a:lstStyle/>
        <a:p>
          <a:endParaRPr lang="en-GB"/>
        </a:p>
      </dgm:t>
    </dgm:pt>
    <dgm:pt modelId="{F83F804E-CE6B-4F6C-B513-48BE04B5170C}">
      <dgm:prSet custT="1"/>
      <dgm:spPr>
        <a:solidFill>
          <a:schemeClr val="accent1"/>
        </a:solidFill>
      </dgm:spPr>
      <dgm:t>
        <a:bodyPr/>
        <a:lstStyle/>
        <a:p>
          <a:pPr>
            <a:lnSpc>
              <a:spcPct val="100000"/>
            </a:lnSpc>
          </a:pPr>
          <a:r>
            <a:rPr lang="en-GB" sz="2000">
              <a:solidFill>
                <a:schemeClr val="tx1"/>
              </a:solidFill>
              <a:latin typeface="Arial" panose="020B0604020202020204" pitchFamily="34" charset="0"/>
              <a:cs typeface="Arial" panose="020B0604020202020204" pitchFamily="34" charset="0"/>
            </a:rPr>
            <a:t>We will answer questions in the chat after the presentation, and invite others.</a:t>
          </a:r>
        </a:p>
      </dgm:t>
    </dgm:pt>
    <dgm:pt modelId="{6A316CD0-07B6-4C79-8706-5AEA7593EDC8}" type="parTrans" cxnId="{A95CD67C-1793-4EFA-BEA2-28BCF59E30D8}">
      <dgm:prSet/>
      <dgm:spPr/>
      <dgm:t>
        <a:bodyPr/>
        <a:lstStyle/>
        <a:p>
          <a:endParaRPr lang="en-GB"/>
        </a:p>
      </dgm:t>
    </dgm:pt>
    <dgm:pt modelId="{68EE9055-4AE6-40B4-830C-2AD0BC34FBDA}" type="sibTrans" cxnId="{A95CD67C-1793-4EFA-BEA2-28BCF59E30D8}">
      <dgm:prSet/>
      <dgm:spPr/>
      <dgm:t>
        <a:bodyPr/>
        <a:lstStyle/>
        <a:p>
          <a:endParaRPr lang="en-GB"/>
        </a:p>
      </dgm:t>
    </dgm:pt>
    <dgm:pt modelId="{33518372-FBCC-40B0-934A-84A089966EDE}">
      <dgm:prSet/>
      <dgm:spPr>
        <a:solidFill>
          <a:schemeClr val="accent1">
            <a:alpha val="99000"/>
          </a:schemeClr>
        </a:solidFill>
      </dgm:spPr>
      <dgm:t>
        <a:bodyPr/>
        <a:lstStyle/>
        <a:p>
          <a:pPr>
            <a:lnSpc>
              <a:spcPct val="100000"/>
            </a:lnSpc>
          </a:pPr>
          <a:r>
            <a:rPr lang="en-GB">
              <a:solidFill>
                <a:schemeClr val="tx1"/>
              </a:solidFill>
              <a:latin typeface="Arial" panose="020B0604020202020204" pitchFamily="34" charset="0"/>
              <a:cs typeface="Arial" panose="020B0604020202020204" pitchFamily="34" charset="0"/>
            </a:rPr>
            <a:t>If you are experiencing technical problems, please type the issues into the chat function.</a:t>
          </a:r>
        </a:p>
      </dgm:t>
    </dgm:pt>
    <dgm:pt modelId="{A2A09127-62B2-45E0-A872-D3C52B82BEC4}" type="parTrans" cxnId="{23DCD078-D5B8-4997-A718-28923CC01BDA}">
      <dgm:prSet/>
      <dgm:spPr/>
      <dgm:t>
        <a:bodyPr/>
        <a:lstStyle/>
        <a:p>
          <a:endParaRPr lang="en-GB"/>
        </a:p>
      </dgm:t>
    </dgm:pt>
    <dgm:pt modelId="{B475CDDB-09AE-4937-9F84-DBB59FA9BB70}" type="sibTrans" cxnId="{23DCD078-D5B8-4997-A718-28923CC01BDA}">
      <dgm:prSet/>
      <dgm:spPr/>
      <dgm:t>
        <a:bodyPr/>
        <a:lstStyle/>
        <a:p>
          <a:endParaRPr lang="en-GB"/>
        </a:p>
      </dgm:t>
    </dgm:pt>
    <dgm:pt modelId="{1B6518A3-DC0F-4EAB-8F8A-ABC2BA6EEB2B}" type="pres">
      <dgm:prSet presAssocID="{F71AF437-0A9E-4373-B917-047ADA80CE36}" presName="diagram" presStyleCnt="0">
        <dgm:presLayoutVars>
          <dgm:dir/>
          <dgm:resizeHandles val="exact"/>
        </dgm:presLayoutVars>
      </dgm:prSet>
      <dgm:spPr/>
    </dgm:pt>
    <dgm:pt modelId="{C5409F9D-5D77-4919-9F4F-FBCABBA3DE9C}" type="pres">
      <dgm:prSet presAssocID="{F15167E0-A1C6-4CD9-877B-30D2D83407A6}" presName="node" presStyleLbl="node1" presStyleIdx="0" presStyleCnt="4">
        <dgm:presLayoutVars>
          <dgm:bulletEnabled val="1"/>
        </dgm:presLayoutVars>
      </dgm:prSet>
      <dgm:spPr/>
    </dgm:pt>
    <dgm:pt modelId="{2B76ECD4-DEF7-4C63-A303-F416BEE2402D}" type="pres">
      <dgm:prSet presAssocID="{F20ABAD0-ED18-4A03-B970-4F404526F3CF}" presName="sibTrans" presStyleCnt="0"/>
      <dgm:spPr/>
    </dgm:pt>
    <dgm:pt modelId="{94669242-E1B5-47DE-B204-88D9649A3E9F}" type="pres">
      <dgm:prSet presAssocID="{39B9207B-3B6D-4546-BA41-A3C1D8D043B1}" presName="node" presStyleLbl="node1" presStyleIdx="1" presStyleCnt="4">
        <dgm:presLayoutVars>
          <dgm:bulletEnabled val="1"/>
        </dgm:presLayoutVars>
      </dgm:prSet>
      <dgm:spPr/>
    </dgm:pt>
    <dgm:pt modelId="{8792CBF6-5018-4013-AA8A-51B60997A246}" type="pres">
      <dgm:prSet presAssocID="{FD8F6F6F-50C5-4C04-8C67-0CC154AE6AA3}" presName="sibTrans" presStyleCnt="0"/>
      <dgm:spPr/>
    </dgm:pt>
    <dgm:pt modelId="{2D956266-D054-4CD7-9453-F2DA8C086034}" type="pres">
      <dgm:prSet presAssocID="{F83F804E-CE6B-4F6C-B513-48BE04B5170C}" presName="node" presStyleLbl="node1" presStyleIdx="2" presStyleCnt="4">
        <dgm:presLayoutVars>
          <dgm:bulletEnabled val="1"/>
        </dgm:presLayoutVars>
      </dgm:prSet>
      <dgm:spPr/>
    </dgm:pt>
    <dgm:pt modelId="{D577623D-22E2-4772-A588-AABA1077BF80}" type="pres">
      <dgm:prSet presAssocID="{68EE9055-4AE6-40B4-830C-2AD0BC34FBDA}" presName="sibTrans" presStyleCnt="0"/>
      <dgm:spPr/>
    </dgm:pt>
    <dgm:pt modelId="{D3CDA7C6-C49F-4FCC-9DFE-4A1A849B5A9E}" type="pres">
      <dgm:prSet presAssocID="{33518372-FBCC-40B0-934A-84A089966EDE}" presName="node" presStyleLbl="node1" presStyleIdx="3" presStyleCnt="4">
        <dgm:presLayoutVars>
          <dgm:bulletEnabled val="1"/>
        </dgm:presLayoutVars>
      </dgm:prSet>
      <dgm:spPr/>
    </dgm:pt>
  </dgm:ptLst>
  <dgm:cxnLst>
    <dgm:cxn modelId="{2C01E30A-A1C7-4207-82FC-0354526B9F7F}" srcId="{F71AF437-0A9E-4373-B917-047ADA80CE36}" destId="{F15167E0-A1C6-4CD9-877B-30D2D83407A6}" srcOrd="0" destOrd="0" parTransId="{33681BB8-348F-40A2-A61E-8975ED67DC98}" sibTransId="{F20ABAD0-ED18-4A03-B970-4F404526F3CF}"/>
    <dgm:cxn modelId="{BD855E12-DA83-45D8-A913-B5115655F465}" type="presOf" srcId="{F15167E0-A1C6-4CD9-877B-30D2D83407A6}" destId="{C5409F9D-5D77-4919-9F4F-FBCABBA3DE9C}" srcOrd="0" destOrd="0" presId="urn:microsoft.com/office/officeart/2005/8/layout/default"/>
    <dgm:cxn modelId="{BEDA5613-F484-46B7-B846-36D6C5D820D1}" srcId="{F71AF437-0A9E-4373-B917-047ADA80CE36}" destId="{39B9207B-3B6D-4546-BA41-A3C1D8D043B1}" srcOrd="1" destOrd="0" parTransId="{B8D42BAA-E432-441B-84B7-4CD37E3F983F}" sibTransId="{FD8F6F6F-50C5-4C04-8C67-0CC154AE6AA3}"/>
    <dgm:cxn modelId="{ADBC4961-071D-4C00-9C22-9E967D78755F}" type="presOf" srcId="{39B9207B-3B6D-4546-BA41-A3C1D8D043B1}" destId="{94669242-E1B5-47DE-B204-88D9649A3E9F}" srcOrd="0" destOrd="0" presId="urn:microsoft.com/office/officeart/2005/8/layout/default"/>
    <dgm:cxn modelId="{23DCD078-D5B8-4997-A718-28923CC01BDA}" srcId="{F71AF437-0A9E-4373-B917-047ADA80CE36}" destId="{33518372-FBCC-40B0-934A-84A089966EDE}" srcOrd="3" destOrd="0" parTransId="{A2A09127-62B2-45E0-A872-D3C52B82BEC4}" sibTransId="{B475CDDB-09AE-4937-9F84-DBB59FA9BB70}"/>
    <dgm:cxn modelId="{A95CD67C-1793-4EFA-BEA2-28BCF59E30D8}" srcId="{F71AF437-0A9E-4373-B917-047ADA80CE36}" destId="{F83F804E-CE6B-4F6C-B513-48BE04B5170C}" srcOrd="2" destOrd="0" parTransId="{6A316CD0-07B6-4C79-8706-5AEA7593EDC8}" sibTransId="{68EE9055-4AE6-40B4-830C-2AD0BC34FBDA}"/>
    <dgm:cxn modelId="{86DA21BF-130D-4FA2-A56E-09F04300D119}" type="presOf" srcId="{F71AF437-0A9E-4373-B917-047ADA80CE36}" destId="{1B6518A3-DC0F-4EAB-8F8A-ABC2BA6EEB2B}" srcOrd="0" destOrd="0" presId="urn:microsoft.com/office/officeart/2005/8/layout/default"/>
    <dgm:cxn modelId="{3E90AEC1-5A82-4C6C-9554-8551CAB40CF7}" type="presOf" srcId="{33518372-FBCC-40B0-934A-84A089966EDE}" destId="{D3CDA7C6-C49F-4FCC-9DFE-4A1A849B5A9E}" srcOrd="0" destOrd="0" presId="urn:microsoft.com/office/officeart/2005/8/layout/default"/>
    <dgm:cxn modelId="{92FBEFD4-2BBB-48CD-98D0-F436A15F4574}" type="presOf" srcId="{F83F804E-CE6B-4F6C-B513-48BE04B5170C}" destId="{2D956266-D054-4CD7-9453-F2DA8C086034}" srcOrd="0" destOrd="0" presId="urn:microsoft.com/office/officeart/2005/8/layout/default"/>
    <dgm:cxn modelId="{08327EE7-EDB1-4C15-B4DF-6904D5BB007B}" type="presParOf" srcId="{1B6518A3-DC0F-4EAB-8F8A-ABC2BA6EEB2B}" destId="{C5409F9D-5D77-4919-9F4F-FBCABBA3DE9C}" srcOrd="0" destOrd="0" presId="urn:microsoft.com/office/officeart/2005/8/layout/default"/>
    <dgm:cxn modelId="{02022561-84CC-4355-8754-C608A3218C28}" type="presParOf" srcId="{1B6518A3-DC0F-4EAB-8F8A-ABC2BA6EEB2B}" destId="{2B76ECD4-DEF7-4C63-A303-F416BEE2402D}" srcOrd="1" destOrd="0" presId="urn:microsoft.com/office/officeart/2005/8/layout/default"/>
    <dgm:cxn modelId="{C886EA73-5925-4CA3-BE05-977A4C37FC3C}" type="presParOf" srcId="{1B6518A3-DC0F-4EAB-8F8A-ABC2BA6EEB2B}" destId="{94669242-E1B5-47DE-B204-88D9649A3E9F}" srcOrd="2" destOrd="0" presId="urn:microsoft.com/office/officeart/2005/8/layout/default"/>
    <dgm:cxn modelId="{06F4C808-C9C3-40AE-895C-F524455EB9BD}" type="presParOf" srcId="{1B6518A3-DC0F-4EAB-8F8A-ABC2BA6EEB2B}" destId="{8792CBF6-5018-4013-AA8A-51B60997A246}" srcOrd="3" destOrd="0" presId="urn:microsoft.com/office/officeart/2005/8/layout/default"/>
    <dgm:cxn modelId="{1D17EC5D-0441-4BB6-AAAB-E5A484F04C9A}" type="presParOf" srcId="{1B6518A3-DC0F-4EAB-8F8A-ABC2BA6EEB2B}" destId="{2D956266-D054-4CD7-9453-F2DA8C086034}" srcOrd="4" destOrd="0" presId="urn:microsoft.com/office/officeart/2005/8/layout/default"/>
    <dgm:cxn modelId="{1835951B-2474-4970-AC95-F6B93B6DB69B}" type="presParOf" srcId="{1B6518A3-DC0F-4EAB-8F8A-ABC2BA6EEB2B}" destId="{D577623D-22E2-4772-A588-AABA1077BF80}" srcOrd="5" destOrd="0" presId="urn:microsoft.com/office/officeart/2005/8/layout/default"/>
    <dgm:cxn modelId="{901A360A-EF34-4764-A3DB-ACFD84726A13}" type="presParOf" srcId="{1B6518A3-DC0F-4EAB-8F8A-ABC2BA6EEB2B}" destId="{D3CDA7C6-C49F-4FCC-9DFE-4A1A849B5A9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EDE467-0B6A-4E41-8306-1BE2747213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BC7E7C0-8D7E-49E4-ACE2-84D99D07CB5B}">
      <dgm:prSet phldrT="[Text]" custT="1"/>
      <dgm:spPr>
        <a:solidFill>
          <a:schemeClr val="accent3"/>
        </a:solidFill>
      </dgm:spPr>
      <dgm:t>
        <a:bodyPr/>
        <a:lstStyle/>
        <a:p>
          <a:r>
            <a:rPr lang="en-GB" sz="2000">
              <a:solidFill>
                <a:schemeClr val="bg1"/>
              </a:solidFill>
              <a:latin typeface="Arial" panose="020B0604020202020204" pitchFamily="34" charset="0"/>
              <a:cs typeface="Arial" panose="020B0604020202020204" pitchFamily="34" charset="0"/>
            </a:rPr>
            <a:t>What do you think about these aims and benefits? </a:t>
          </a:r>
          <a:br>
            <a:rPr lang="en-GB" sz="2000">
              <a:solidFill>
                <a:schemeClr val="bg1"/>
              </a:solidFill>
              <a:latin typeface="Arial" panose="020B0604020202020204" pitchFamily="34" charset="0"/>
              <a:cs typeface="Arial" panose="020B0604020202020204" pitchFamily="34" charset="0"/>
            </a:rPr>
          </a:br>
          <a:r>
            <a:rPr lang="en-GB" sz="2000">
              <a:solidFill>
                <a:schemeClr val="bg1"/>
              </a:solidFill>
              <a:latin typeface="Arial" panose="020B0604020202020204" pitchFamily="34" charset="0"/>
              <a:cs typeface="Arial" panose="020B0604020202020204" pitchFamily="34" charset="0"/>
            </a:rPr>
            <a:t>(likes and concerns)</a:t>
          </a:r>
        </a:p>
      </dgm:t>
    </dgm:pt>
    <dgm:pt modelId="{2A4E3737-8975-4CB0-A37C-3C1DCD569CC1}" type="parTrans" cxnId="{2FEBE59D-CC05-459E-B02F-ABCD4A6BCB3B}">
      <dgm:prSet/>
      <dgm:spPr/>
      <dgm:t>
        <a:bodyPr/>
        <a:lstStyle/>
        <a:p>
          <a:endParaRPr lang="en-GB" sz="2000">
            <a:latin typeface="Arial" panose="020B0604020202020204" pitchFamily="34" charset="0"/>
            <a:cs typeface="Arial" panose="020B0604020202020204" pitchFamily="34" charset="0"/>
          </a:endParaRPr>
        </a:p>
      </dgm:t>
    </dgm:pt>
    <dgm:pt modelId="{EEBF1088-4A1E-4C60-AF0D-E918DEF54435}" type="sibTrans" cxnId="{2FEBE59D-CC05-459E-B02F-ABCD4A6BCB3B}">
      <dgm:prSet/>
      <dgm:spPr/>
      <dgm:t>
        <a:bodyPr/>
        <a:lstStyle/>
        <a:p>
          <a:endParaRPr lang="en-GB" sz="2000">
            <a:latin typeface="Arial" panose="020B0604020202020204" pitchFamily="34" charset="0"/>
            <a:cs typeface="Arial" panose="020B0604020202020204" pitchFamily="34" charset="0"/>
          </a:endParaRPr>
        </a:p>
      </dgm:t>
    </dgm:pt>
    <dgm:pt modelId="{323A9C4B-6ED3-45A8-A4C2-0AFA16B32F3D}">
      <dgm:prSet custT="1"/>
      <dgm:spPr>
        <a:solidFill>
          <a:schemeClr val="accent3"/>
        </a:solidFill>
      </dgm:spPr>
      <dgm:t>
        <a:bodyPr/>
        <a:lstStyle/>
        <a:p>
          <a:r>
            <a:rPr lang="en-GB" sz="2000">
              <a:solidFill>
                <a:schemeClr val="bg1"/>
              </a:solidFill>
              <a:latin typeface="Arial" panose="020B0604020202020204" pitchFamily="34" charset="0"/>
              <a:cs typeface="Arial" panose="020B0604020202020204" pitchFamily="34" charset="0"/>
            </a:rPr>
            <a:t>What ideas do you have to respond to these challenges?</a:t>
          </a:r>
        </a:p>
      </dgm:t>
    </dgm:pt>
    <dgm:pt modelId="{F4CD5D03-B7D1-48B1-A27C-72D94CC6256B}" type="parTrans" cxnId="{06066104-387D-42CB-9633-05126AEC78AB}">
      <dgm:prSet/>
      <dgm:spPr/>
      <dgm:t>
        <a:bodyPr/>
        <a:lstStyle/>
        <a:p>
          <a:endParaRPr lang="en-GB" sz="2000">
            <a:latin typeface="Arial" panose="020B0604020202020204" pitchFamily="34" charset="0"/>
            <a:cs typeface="Arial" panose="020B0604020202020204" pitchFamily="34" charset="0"/>
          </a:endParaRPr>
        </a:p>
      </dgm:t>
    </dgm:pt>
    <dgm:pt modelId="{E19E7476-62AB-4F60-9547-2FC7F8D415C8}" type="sibTrans" cxnId="{06066104-387D-42CB-9633-05126AEC78AB}">
      <dgm:prSet/>
      <dgm:spPr/>
      <dgm:t>
        <a:bodyPr/>
        <a:lstStyle/>
        <a:p>
          <a:endParaRPr lang="en-GB" sz="2000">
            <a:latin typeface="Arial" panose="020B0604020202020204" pitchFamily="34" charset="0"/>
            <a:cs typeface="Arial" panose="020B0604020202020204" pitchFamily="34" charset="0"/>
          </a:endParaRPr>
        </a:p>
      </dgm:t>
    </dgm:pt>
    <dgm:pt modelId="{8001F071-CB03-4AA4-B854-55FE15CBDE68}">
      <dgm:prSet phldrT="[Text]" custT="1"/>
      <dgm:spPr>
        <a:solidFill>
          <a:schemeClr val="accent3"/>
        </a:solidFill>
      </dgm:spPr>
      <dgm:t>
        <a:bodyPr/>
        <a:lstStyle/>
        <a:p>
          <a:r>
            <a:rPr lang="en-GB" sz="2000">
              <a:latin typeface="Arial" panose="020B0604020202020204" pitchFamily="34" charset="0"/>
              <a:cs typeface="Arial" panose="020B0604020202020204" pitchFamily="34" charset="0"/>
            </a:rPr>
            <a:t>What are your experiences of general practice? (likes and concerns)</a:t>
          </a:r>
        </a:p>
      </dgm:t>
    </dgm:pt>
    <dgm:pt modelId="{09AF0BA8-67D2-4941-B37F-4B2BFE6721E3}" type="parTrans" cxnId="{9A87B0AF-6A00-45C2-AE85-7818BC50CB06}">
      <dgm:prSet/>
      <dgm:spPr/>
      <dgm:t>
        <a:bodyPr/>
        <a:lstStyle/>
        <a:p>
          <a:endParaRPr lang="en-GB" sz="2000"/>
        </a:p>
      </dgm:t>
    </dgm:pt>
    <dgm:pt modelId="{9BE36F30-59F1-439C-96C5-934B28DCAAB8}" type="sibTrans" cxnId="{9A87B0AF-6A00-45C2-AE85-7818BC50CB06}">
      <dgm:prSet/>
      <dgm:spPr/>
      <dgm:t>
        <a:bodyPr/>
        <a:lstStyle/>
        <a:p>
          <a:endParaRPr lang="en-GB" sz="2000"/>
        </a:p>
      </dgm:t>
    </dgm:pt>
    <dgm:pt modelId="{9186FF7E-EFD9-43EF-BE56-1FD247EBE3DA}" type="pres">
      <dgm:prSet presAssocID="{77EDE467-0B6A-4E41-8306-1BE274721342}" presName="diagram" presStyleCnt="0">
        <dgm:presLayoutVars>
          <dgm:dir/>
          <dgm:resizeHandles val="exact"/>
        </dgm:presLayoutVars>
      </dgm:prSet>
      <dgm:spPr/>
    </dgm:pt>
    <dgm:pt modelId="{5AF7CC0A-4DFB-4979-A0DE-A84DD3C1180F}" type="pres">
      <dgm:prSet presAssocID="{8001F071-CB03-4AA4-B854-55FE15CBDE68}" presName="node" presStyleLbl="node1" presStyleIdx="0" presStyleCnt="3">
        <dgm:presLayoutVars>
          <dgm:bulletEnabled val="1"/>
        </dgm:presLayoutVars>
      </dgm:prSet>
      <dgm:spPr/>
    </dgm:pt>
    <dgm:pt modelId="{D8DD70DF-DDBA-43FF-B0F7-89AF5F635911}" type="pres">
      <dgm:prSet presAssocID="{9BE36F30-59F1-439C-96C5-934B28DCAAB8}" presName="sibTrans" presStyleCnt="0"/>
      <dgm:spPr/>
    </dgm:pt>
    <dgm:pt modelId="{47C0B33B-E002-4D43-9D71-F057E53E6067}" type="pres">
      <dgm:prSet presAssocID="{CBC7E7C0-8D7E-49E4-ACE2-84D99D07CB5B}" presName="node" presStyleLbl="node1" presStyleIdx="1" presStyleCnt="3">
        <dgm:presLayoutVars>
          <dgm:bulletEnabled val="1"/>
        </dgm:presLayoutVars>
      </dgm:prSet>
      <dgm:spPr/>
    </dgm:pt>
    <dgm:pt modelId="{815243CF-84B9-40EC-AFD7-BDB4F3B8305D}" type="pres">
      <dgm:prSet presAssocID="{EEBF1088-4A1E-4C60-AF0D-E918DEF54435}" presName="sibTrans" presStyleCnt="0"/>
      <dgm:spPr/>
    </dgm:pt>
    <dgm:pt modelId="{6B07E9B7-C23D-4BC9-8E2F-0BD73503724A}" type="pres">
      <dgm:prSet presAssocID="{323A9C4B-6ED3-45A8-A4C2-0AFA16B32F3D}" presName="node" presStyleLbl="node1" presStyleIdx="2" presStyleCnt="3">
        <dgm:presLayoutVars>
          <dgm:bulletEnabled val="1"/>
        </dgm:presLayoutVars>
      </dgm:prSet>
      <dgm:spPr/>
    </dgm:pt>
  </dgm:ptLst>
  <dgm:cxnLst>
    <dgm:cxn modelId="{06066104-387D-42CB-9633-05126AEC78AB}" srcId="{77EDE467-0B6A-4E41-8306-1BE274721342}" destId="{323A9C4B-6ED3-45A8-A4C2-0AFA16B32F3D}" srcOrd="2" destOrd="0" parTransId="{F4CD5D03-B7D1-48B1-A27C-72D94CC6256B}" sibTransId="{E19E7476-62AB-4F60-9547-2FC7F8D415C8}"/>
    <dgm:cxn modelId="{6CC27B1C-AD09-4464-96B8-9E65B8217E17}" type="presOf" srcId="{77EDE467-0B6A-4E41-8306-1BE274721342}" destId="{9186FF7E-EFD9-43EF-BE56-1FD247EBE3DA}" srcOrd="0" destOrd="0" presId="urn:microsoft.com/office/officeart/2005/8/layout/default"/>
    <dgm:cxn modelId="{7EDDB423-4C36-4EB9-8A70-44BD70E8CF68}" type="presOf" srcId="{CBC7E7C0-8D7E-49E4-ACE2-84D99D07CB5B}" destId="{47C0B33B-E002-4D43-9D71-F057E53E6067}" srcOrd="0" destOrd="0" presId="urn:microsoft.com/office/officeart/2005/8/layout/default"/>
    <dgm:cxn modelId="{7603FA6A-CEFE-49DD-9E7B-64F6B309A6B9}" type="presOf" srcId="{323A9C4B-6ED3-45A8-A4C2-0AFA16B32F3D}" destId="{6B07E9B7-C23D-4BC9-8E2F-0BD73503724A}" srcOrd="0" destOrd="0" presId="urn:microsoft.com/office/officeart/2005/8/layout/default"/>
    <dgm:cxn modelId="{9361FD72-3052-428A-83B6-196D51E6B242}" type="presOf" srcId="{8001F071-CB03-4AA4-B854-55FE15CBDE68}" destId="{5AF7CC0A-4DFB-4979-A0DE-A84DD3C1180F}" srcOrd="0" destOrd="0" presId="urn:microsoft.com/office/officeart/2005/8/layout/default"/>
    <dgm:cxn modelId="{2FEBE59D-CC05-459E-B02F-ABCD4A6BCB3B}" srcId="{77EDE467-0B6A-4E41-8306-1BE274721342}" destId="{CBC7E7C0-8D7E-49E4-ACE2-84D99D07CB5B}" srcOrd="1" destOrd="0" parTransId="{2A4E3737-8975-4CB0-A37C-3C1DCD569CC1}" sibTransId="{EEBF1088-4A1E-4C60-AF0D-E918DEF54435}"/>
    <dgm:cxn modelId="{9A87B0AF-6A00-45C2-AE85-7818BC50CB06}" srcId="{77EDE467-0B6A-4E41-8306-1BE274721342}" destId="{8001F071-CB03-4AA4-B854-55FE15CBDE68}" srcOrd="0" destOrd="0" parTransId="{09AF0BA8-67D2-4941-B37F-4B2BFE6721E3}" sibTransId="{9BE36F30-59F1-439C-96C5-934B28DCAAB8}"/>
    <dgm:cxn modelId="{E934B66E-9A10-4800-95B1-B15D2ABD9B8A}" type="presParOf" srcId="{9186FF7E-EFD9-43EF-BE56-1FD247EBE3DA}" destId="{5AF7CC0A-4DFB-4979-A0DE-A84DD3C1180F}" srcOrd="0" destOrd="0" presId="urn:microsoft.com/office/officeart/2005/8/layout/default"/>
    <dgm:cxn modelId="{06E9D3DE-1340-4F78-9894-BD78F087737B}" type="presParOf" srcId="{9186FF7E-EFD9-43EF-BE56-1FD247EBE3DA}" destId="{D8DD70DF-DDBA-43FF-B0F7-89AF5F635911}" srcOrd="1" destOrd="0" presId="urn:microsoft.com/office/officeart/2005/8/layout/default"/>
    <dgm:cxn modelId="{CBAF53B6-8CE2-4A71-87CB-47D4E5C19C12}" type="presParOf" srcId="{9186FF7E-EFD9-43EF-BE56-1FD247EBE3DA}" destId="{47C0B33B-E002-4D43-9D71-F057E53E6067}" srcOrd="2" destOrd="0" presId="urn:microsoft.com/office/officeart/2005/8/layout/default"/>
    <dgm:cxn modelId="{CB467619-636A-458A-8E2A-B5D392ADF619}" type="presParOf" srcId="{9186FF7E-EFD9-43EF-BE56-1FD247EBE3DA}" destId="{815243CF-84B9-40EC-AFD7-BDB4F3B8305D}" srcOrd="3" destOrd="0" presId="urn:microsoft.com/office/officeart/2005/8/layout/default"/>
    <dgm:cxn modelId="{A6ABE74F-0883-463F-A359-4F003D362123}" type="presParOf" srcId="{9186FF7E-EFD9-43EF-BE56-1FD247EBE3DA}" destId="{6B07E9B7-C23D-4BC9-8E2F-0BD73503724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EDE467-0B6A-4E41-8306-1BE2747213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001F071-CB03-4AA4-B854-55FE15CBDE68}">
      <dgm:prSet phldrT="[Text]"/>
      <dgm:spPr/>
      <dgm:t>
        <a:bodyPr/>
        <a:lstStyle/>
        <a:p>
          <a:r>
            <a:rPr lang="en-GB">
              <a:solidFill>
                <a:sysClr val="windowText" lastClr="000000"/>
              </a:solidFill>
              <a:latin typeface="Arial" panose="020B0604020202020204" pitchFamily="34" charset="0"/>
              <a:cs typeface="Arial" panose="020B0604020202020204" pitchFamily="34" charset="0"/>
            </a:rPr>
            <a:t>Contraception and sexual health</a:t>
          </a:r>
        </a:p>
      </dgm:t>
    </dgm:pt>
    <dgm:pt modelId="{09AF0BA8-67D2-4941-B37F-4B2BFE6721E3}" type="parTrans" cxnId="{9A87B0AF-6A00-45C2-AE85-7818BC50CB06}">
      <dgm:prSet/>
      <dgm:spPr/>
      <dgm:t>
        <a:bodyPr/>
        <a:lstStyle/>
        <a:p>
          <a:endParaRPr lang="en-GB"/>
        </a:p>
      </dgm:t>
    </dgm:pt>
    <dgm:pt modelId="{9BE36F30-59F1-439C-96C5-934B28DCAAB8}" type="sibTrans" cxnId="{9A87B0AF-6A00-45C2-AE85-7818BC50CB06}">
      <dgm:prSet/>
      <dgm:spPr/>
      <dgm:t>
        <a:bodyPr/>
        <a:lstStyle/>
        <a:p>
          <a:endParaRPr lang="en-GB"/>
        </a:p>
      </dgm:t>
    </dgm:pt>
    <dgm:pt modelId="{E035467F-6D66-4F3A-9CFB-9BC359A84B31}">
      <dgm:prSet phldrT="[Text]"/>
      <dgm:spPr>
        <a:solidFill>
          <a:schemeClr val="accent2"/>
        </a:solidFill>
      </dgm:spPr>
      <dgm:t>
        <a:bodyPr/>
        <a:lstStyle/>
        <a:p>
          <a:r>
            <a:rPr lang="en-GB">
              <a:latin typeface="Arial" panose="020B0604020202020204" pitchFamily="34" charset="0"/>
              <a:cs typeface="Arial" panose="020B0604020202020204" pitchFamily="34" charset="0"/>
            </a:rPr>
            <a:t>Dermatology</a:t>
          </a:r>
        </a:p>
      </dgm:t>
    </dgm:pt>
    <dgm:pt modelId="{DBB8C913-8D45-4366-809C-FF6E00AC60D2}" type="parTrans" cxnId="{6D06FDC2-5F3A-4541-BF03-F003A6B66A47}">
      <dgm:prSet/>
      <dgm:spPr/>
      <dgm:t>
        <a:bodyPr/>
        <a:lstStyle/>
        <a:p>
          <a:endParaRPr lang="en-GB"/>
        </a:p>
      </dgm:t>
    </dgm:pt>
    <dgm:pt modelId="{D7E5CB23-09A7-47F3-9B50-0E4B127EC37E}" type="sibTrans" cxnId="{6D06FDC2-5F3A-4541-BF03-F003A6B66A47}">
      <dgm:prSet/>
      <dgm:spPr/>
      <dgm:t>
        <a:bodyPr/>
        <a:lstStyle/>
        <a:p>
          <a:endParaRPr lang="en-GB"/>
        </a:p>
      </dgm:t>
    </dgm:pt>
    <dgm:pt modelId="{3E2D7098-5890-4811-BDFA-26D36649438D}">
      <dgm:prSet phldrT="[Text]"/>
      <dgm:spPr>
        <a:solidFill>
          <a:schemeClr val="accent4"/>
        </a:solidFill>
      </dgm:spPr>
      <dgm:t>
        <a:bodyPr/>
        <a:lstStyle/>
        <a:p>
          <a:r>
            <a:rPr lang="en-GB">
              <a:solidFill>
                <a:sysClr val="windowText" lastClr="000000"/>
              </a:solidFill>
              <a:latin typeface="Arial" panose="020B0604020202020204" pitchFamily="34" charset="0"/>
              <a:cs typeface="Arial" panose="020B0604020202020204" pitchFamily="34" charset="0"/>
            </a:rPr>
            <a:t>Podiatry</a:t>
          </a:r>
        </a:p>
      </dgm:t>
    </dgm:pt>
    <dgm:pt modelId="{90AC5F48-39C4-4E1C-834A-3CB9A87B9E23}" type="parTrans" cxnId="{F49D1690-8805-4D8B-8050-8274917C711E}">
      <dgm:prSet/>
      <dgm:spPr/>
      <dgm:t>
        <a:bodyPr/>
        <a:lstStyle/>
        <a:p>
          <a:endParaRPr lang="en-GB"/>
        </a:p>
      </dgm:t>
    </dgm:pt>
    <dgm:pt modelId="{3336F6F6-4724-4CC1-8E73-AFB432202213}" type="sibTrans" cxnId="{F49D1690-8805-4D8B-8050-8274917C711E}">
      <dgm:prSet/>
      <dgm:spPr/>
      <dgm:t>
        <a:bodyPr/>
        <a:lstStyle/>
        <a:p>
          <a:endParaRPr lang="en-GB"/>
        </a:p>
      </dgm:t>
    </dgm:pt>
    <dgm:pt modelId="{807DFE20-E114-4445-9D8D-CDA4CBE2D6AE}">
      <dgm:prSet phldrT="[Text]"/>
      <dgm:spPr>
        <a:solidFill>
          <a:schemeClr val="accent5"/>
        </a:solidFill>
      </dgm:spPr>
      <dgm:t>
        <a:bodyPr/>
        <a:lstStyle/>
        <a:p>
          <a:r>
            <a:rPr lang="en-GB">
              <a:solidFill>
                <a:sysClr val="windowText" lastClr="000000"/>
              </a:solidFill>
              <a:latin typeface="Arial" panose="020B0604020202020204" pitchFamily="34" charset="0"/>
              <a:cs typeface="Arial" panose="020B0604020202020204" pitchFamily="34" charset="0"/>
            </a:rPr>
            <a:t>Community nursing</a:t>
          </a:r>
        </a:p>
      </dgm:t>
    </dgm:pt>
    <dgm:pt modelId="{977C5456-FA42-4A02-A561-807E5D5D20A9}" type="parTrans" cxnId="{3BC19831-8934-4906-B1BB-34992AB19572}">
      <dgm:prSet/>
      <dgm:spPr/>
      <dgm:t>
        <a:bodyPr/>
        <a:lstStyle/>
        <a:p>
          <a:endParaRPr lang="en-GB"/>
        </a:p>
      </dgm:t>
    </dgm:pt>
    <dgm:pt modelId="{7995B2D6-FB6B-414F-BEE6-831F0D2337CA}" type="sibTrans" cxnId="{3BC19831-8934-4906-B1BB-34992AB19572}">
      <dgm:prSet/>
      <dgm:spPr/>
      <dgm:t>
        <a:bodyPr/>
        <a:lstStyle/>
        <a:p>
          <a:endParaRPr lang="en-GB"/>
        </a:p>
      </dgm:t>
    </dgm:pt>
    <dgm:pt modelId="{64738E09-A217-41FC-9DFA-96A6DBBA1732}">
      <dgm:prSet phldrT="[Text]"/>
      <dgm:spPr>
        <a:solidFill>
          <a:schemeClr val="accent6"/>
        </a:solidFill>
      </dgm:spPr>
      <dgm:t>
        <a:bodyPr/>
        <a:lstStyle/>
        <a:p>
          <a:r>
            <a:rPr lang="en-GB">
              <a:latin typeface="Arial" panose="020B0604020202020204" pitchFamily="34" charset="0"/>
              <a:cs typeface="Arial" panose="020B0604020202020204" pitchFamily="34" charset="0"/>
            </a:rPr>
            <a:t>Pharmacy</a:t>
          </a:r>
        </a:p>
      </dgm:t>
    </dgm:pt>
    <dgm:pt modelId="{498E1EF1-B6EF-436D-ADC3-465A8062F159}" type="parTrans" cxnId="{8562E9E9-1DD4-4F5C-A2AE-09BFFA60CD9A}">
      <dgm:prSet/>
      <dgm:spPr/>
      <dgm:t>
        <a:bodyPr/>
        <a:lstStyle/>
        <a:p>
          <a:endParaRPr lang="en-GB"/>
        </a:p>
      </dgm:t>
    </dgm:pt>
    <dgm:pt modelId="{930519EF-4DB0-42D0-82BB-4CD718F69ACB}" type="sibTrans" cxnId="{8562E9E9-1DD4-4F5C-A2AE-09BFFA60CD9A}">
      <dgm:prSet/>
      <dgm:spPr/>
      <dgm:t>
        <a:bodyPr/>
        <a:lstStyle/>
        <a:p>
          <a:endParaRPr lang="en-GB"/>
        </a:p>
      </dgm:t>
    </dgm:pt>
    <dgm:pt modelId="{9011CBC8-8A7E-4D51-8A37-CB4FA3DE4D74}">
      <dgm:prSet phldrT="[Text]"/>
      <dgm:spPr>
        <a:solidFill>
          <a:schemeClr val="accent4"/>
        </a:solidFill>
      </dgm:spPr>
      <dgm:t>
        <a:bodyPr/>
        <a:lstStyle/>
        <a:p>
          <a:r>
            <a:rPr lang="en-GB">
              <a:solidFill>
                <a:sysClr val="windowText" lastClr="000000"/>
              </a:solidFill>
              <a:latin typeface="Arial" panose="020B0604020202020204" pitchFamily="34" charset="0"/>
              <a:cs typeface="Arial" panose="020B0604020202020204" pitchFamily="34" charset="0"/>
            </a:rPr>
            <a:t>Minor operations</a:t>
          </a:r>
        </a:p>
      </dgm:t>
    </dgm:pt>
    <dgm:pt modelId="{DAF92C80-821C-49F1-BAE1-A8A028562F42}" type="parTrans" cxnId="{64AABEE6-52A5-4CB1-ACD3-430FEFE777DB}">
      <dgm:prSet/>
      <dgm:spPr/>
      <dgm:t>
        <a:bodyPr/>
        <a:lstStyle/>
        <a:p>
          <a:endParaRPr lang="en-GB"/>
        </a:p>
      </dgm:t>
    </dgm:pt>
    <dgm:pt modelId="{AB568360-3226-4992-8FE8-7AC97CABD7B1}" type="sibTrans" cxnId="{64AABEE6-52A5-4CB1-ACD3-430FEFE777DB}">
      <dgm:prSet/>
      <dgm:spPr/>
      <dgm:t>
        <a:bodyPr/>
        <a:lstStyle/>
        <a:p>
          <a:endParaRPr lang="en-GB"/>
        </a:p>
      </dgm:t>
    </dgm:pt>
    <dgm:pt modelId="{03EB050C-9F75-4E64-87B4-EE8E1FBB7CD5}">
      <dgm:prSet phldrT="[Text]"/>
      <dgm:spPr>
        <a:solidFill>
          <a:schemeClr val="accent5"/>
        </a:solidFill>
      </dgm:spPr>
      <dgm:t>
        <a:bodyPr/>
        <a:lstStyle/>
        <a:p>
          <a:r>
            <a:rPr lang="en-GB">
              <a:solidFill>
                <a:sysClr val="windowText" lastClr="000000"/>
              </a:solidFill>
              <a:latin typeface="Arial" panose="020B0604020202020204" pitchFamily="34" charset="0"/>
              <a:cs typeface="Arial" panose="020B0604020202020204" pitchFamily="34" charset="0"/>
            </a:rPr>
            <a:t>Diabetes management</a:t>
          </a:r>
        </a:p>
      </dgm:t>
    </dgm:pt>
    <dgm:pt modelId="{51246DDA-3176-464D-8DC1-0E7C5FF2DD5B}" type="parTrans" cxnId="{E9C5C27A-65CD-4E8E-86B2-73F363D985B8}">
      <dgm:prSet/>
      <dgm:spPr/>
      <dgm:t>
        <a:bodyPr/>
        <a:lstStyle/>
        <a:p>
          <a:endParaRPr lang="en-GB"/>
        </a:p>
      </dgm:t>
    </dgm:pt>
    <dgm:pt modelId="{E868FD2B-2209-4B61-BF9F-5F10B6BFD2C5}" type="sibTrans" cxnId="{E9C5C27A-65CD-4E8E-86B2-73F363D985B8}">
      <dgm:prSet/>
      <dgm:spPr/>
      <dgm:t>
        <a:bodyPr/>
        <a:lstStyle/>
        <a:p>
          <a:endParaRPr lang="en-GB"/>
        </a:p>
      </dgm:t>
    </dgm:pt>
    <dgm:pt modelId="{0D46F35D-B1E2-43D5-8E70-D10A79BA8595}">
      <dgm:prSet phldrT="[Text]"/>
      <dgm:spPr>
        <a:solidFill>
          <a:schemeClr val="accent6"/>
        </a:solidFill>
      </dgm:spPr>
      <dgm:t>
        <a:bodyPr/>
        <a:lstStyle/>
        <a:p>
          <a:r>
            <a:rPr lang="en-GB">
              <a:latin typeface="Arial" panose="020B0604020202020204" pitchFamily="34" charset="0"/>
              <a:cs typeface="Arial" panose="020B0604020202020204" pitchFamily="34" charset="0"/>
            </a:rPr>
            <a:t>Tissue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viability</a:t>
          </a:r>
        </a:p>
      </dgm:t>
    </dgm:pt>
    <dgm:pt modelId="{AE3C22B7-7A42-439D-A3B2-A6C64647DF0A}" type="parTrans" cxnId="{240B35E8-4BAF-4DC2-B73F-3685D248B6B2}">
      <dgm:prSet/>
      <dgm:spPr/>
      <dgm:t>
        <a:bodyPr/>
        <a:lstStyle/>
        <a:p>
          <a:endParaRPr lang="en-GB"/>
        </a:p>
      </dgm:t>
    </dgm:pt>
    <dgm:pt modelId="{5DA399F4-29E2-4F8C-9901-D6FCEDF5B629}" type="sibTrans" cxnId="{240B35E8-4BAF-4DC2-B73F-3685D248B6B2}">
      <dgm:prSet/>
      <dgm:spPr/>
      <dgm:t>
        <a:bodyPr/>
        <a:lstStyle/>
        <a:p>
          <a:endParaRPr lang="en-GB"/>
        </a:p>
      </dgm:t>
    </dgm:pt>
    <dgm:pt modelId="{6F1C439E-EFA6-412E-961B-B592F01BD519}">
      <dgm:prSet phldrT="[Text]"/>
      <dgm:spPr/>
      <dgm:t>
        <a:bodyPr/>
        <a:lstStyle/>
        <a:p>
          <a:r>
            <a:rPr lang="en-GB">
              <a:solidFill>
                <a:sysClr val="windowText" lastClr="000000"/>
              </a:solidFill>
              <a:latin typeface="Arial" panose="020B0604020202020204" pitchFamily="34" charset="0"/>
              <a:cs typeface="Arial" panose="020B0604020202020204" pitchFamily="34" charset="0"/>
            </a:rPr>
            <a:t>Midwifery</a:t>
          </a:r>
        </a:p>
      </dgm:t>
    </dgm:pt>
    <dgm:pt modelId="{9B361A18-78AD-4349-8445-928A4D5F36F2}" type="parTrans" cxnId="{CEBC1840-C76A-4AF5-8AAE-8779DAC45044}">
      <dgm:prSet/>
      <dgm:spPr/>
      <dgm:t>
        <a:bodyPr/>
        <a:lstStyle/>
        <a:p>
          <a:endParaRPr lang="en-GB"/>
        </a:p>
      </dgm:t>
    </dgm:pt>
    <dgm:pt modelId="{D0943F38-450F-4E2B-AB63-0DA82C4F0351}" type="sibTrans" cxnId="{CEBC1840-C76A-4AF5-8AAE-8779DAC45044}">
      <dgm:prSet/>
      <dgm:spPr/>
      <dgm:t>
        <a:bodyPr/>
        <a:lstStyle/>
        <a:p>
          <a:endParaRPr lang="en-GB"/>
        </a:p>
      </dgm:t>
    </dgm:pt>
    <dgm:pt modelId="{29E0AADD-12DF-4DA9-9697-92FF9E19B1D0}">
      <dgm:prSet phldrT="[Text]"/>
      <dgm:spPr>
        <a:solidFill>
          <a:schemeClr val="accent2"/>
        </a:solidFill>
      </dgm:spPr>
      <dgm:t>
        <a:bodyPr/>
        <a:lstStyle/>
        <a:p>
          <a:r>
            <a:rPr lang="en-GB">
              <a:latin typeface="Arial" panose="020B0604020202020204" pitchFamily="34" charset="0"/>
              <a:cs typeface="Arial" panose="020B0604020202020204" pitchFamily="34" charset="0"/>
            </a:rPr>
            <a:t>COPD management</a:t>
          </a:r>
        </a:p>
      </dgm:t>
    </dgm:pt>
    <dgm:pt modelId="{185D3B2F-3EF9-4090-A369-192DEE7A9DB3}" type="parTrans" cxnId="{B4F2028D-20E3-47A9-B608-18582806E1C5}">
      <dgm:prSet/>
      <dgm:spPr/>
      <dgm:t>
        <a:bodyPr/>
        <a:lstStyle/>
        <a:p>
          <a:endParaRPr lang="en-GB"/>
        </a:p>
      </dgm:t>
    </dgm:pt>
    <dgm:pt modelId="{9EAA9AB2-8447-4A1A-8DA3-E966F3C54366}" type="sibTrans" cxnId="{B4F2028D-20E3-47A9-B608-18582806E1C5}">
      <dgm:prSet/>
      <dgm:spPr/>
      <dgm:t>
        <a:bodyPr/>
        <a:lstStyle/>
        <a:p>
          <a:endParaRPr lang="en-GB"/>
        </a:p>
      </dgm:t>
    </dgm:pt>
    <dgm:pt modelId="{31691283-D7E7-4341-BE29-9D8A4FBBBFF9}">
      <dgm:prSet phldrT="[Text]"/>
      <dgm:spPr>
        <a:solidFill>
          <a:schemeClr val="accent6"/>
        </a:solidFill>
      </dgm:spPr>
      <dgm:t>
        <a:bodyPr/>
        <a:lstStyle/>
        <a:p>
          <a:r>
            <a:rPr lang="en-GB">
              <a:latin typeface="Arial" panose="020B0604020202020204" pitchFamily="34" charset="0"/>
              <a:cs typeface="Arial" panose="020B0604020202020204" pitchFamily="34" charset="0"/>
            </a:rPr>
            <a:t>Outpatients</a:t>
          </a:r>
        </a:p>
      </dgm:t>
    </dgm:pt>
    <dgm:pt modelId="{CD3E6EF5-D176-479F-9856-5CBBC2F8BBAF}" type="parTrans" cxnId="{636D01B8-6CC2-4EB2-9A32-5139973D1D10}">
      <dgm:prSet/>
      <dgm:spPr/>
      <dgm:t>
        <a:bodyPr/>
        <a:lstStyle/>
        <a:p>
          <a:endParaRPr lang="en-GB"/>
        </a:p>
      </dgm:t>
    </dgm:pt>
    <dgm:pt modelId="{984B7CA8-93E1-4D88-B0A6-9EBFBA775FDF}" type="sibTrans" cxnId="{636D01B8-6CC2-4EB2-9A32-5139973D1D10}">
      <dgm:prSet/>
      <dgm:spPr/>
      <dgm:t>
        <a:bodyPr/>
        <a:lstStyle/>
        <a:p>
          <a:endParaRPr lang="en-GB"/>
        </a:p>
      </dgm:t>
    </dgm:pt>
    <dgm:pt modelId="{A0000BD8-3A2F-481B-B79A-66BC0BFD6340}">
      <dgm:prSet phldrT="[Text]"/>
      <dgm:spPr/>
      <dgm:t>
        <a:bodyPr/>
        <a:lstStyle/>
        <a:p>
          <a:r>
            <a:rPr lang="en-GB">
              <a:solidFill>
                <a:sysClr val="windowText" lastClr="000000"/>
              </a:solidFill>
              <a:latin typeface="Arial" panose="020B0604020202020204" pitchFamily="34" charset="0"/>
              <a:cs typeface="Arial" panose="020B0604020202020204" pitchFamily="34" charset="0"/>
            </a:rPr>
            <a:t>Audiology</a:t>
          </a:r>
        </a:p>
      </dgm:t>
    </dgm:pt>
    <dgm:pt modelId="{934999E6-0689-4A9B-8DF3-041B4CD93103}" type="parTrans" cxnId="{942569D3-1CE1-40F1-94DA-73EE38391D8E}">
      <dgm:prSet/>
      <dgm:spPr/>
      <dgm:t>
        <a:bodyPr/>
        <a:lstStyle/>
        <a:p>
          <a:endParaRPr lang="en-GB"/>
        </a:p>
      </dgm:t>
    </dgm:pt>
    <dgm:pt modelId="{6726EF61-3C96-4B12-BF95-0DCD90643E9F}" type="sibTrans" cxnId="{942569D3-1CE1-40F1-94DA-73EE38391D8E}">
      <dgm:prSet/>
      <dgm:spPr/>
      <dgm:t>
        <a:bodyPr/>
        <a:lstStyle/>
        <a:p>
          <a:endParaRPr lang="en-GB"/>
        </a:p>
      </dgm:t>
    </dgm:pt>
    <dgm:pt modelId="{BE69D24D-EB8F-40FC-94C6-13D5DDA44518}">
      <dgm:prSet phldrT="[Text]"/>
      <dgm:spPr>
        <a:solidFill>
          <a:schemeClr val="accent2"/>
        </a:solidFill>
      </dgm:spPr>
      <dgm:t>
        <a:bodyPr/>
        <a:lstStyle/>
        <a:p>
          <a:r>
            <a:rPr lang="en-GB">
              <a:latin typeface="Arial" panose="020B0604020202020204" pitchFamily="34" charset="0"/>
              <a:cs typeface="Arial" panose="020B0604020202020204" pitchFamily="34" charset="0"/>
            </a:rPr>
            <a:t>Physiotherapy</a:t>
          </a:r>
        </a:p>
      </dgm:t>
    </dgm:pt>
    <dgm:pt modelId="{62ABF8E4-408A-46B3-98FE-48DA022DEB72}" type="parTrans" cxnId="{6307816D-089B-4297-9397-A6BCB0D15442}">
      <dgm:prSet/>
      <dgm:spPr/>
      <dgm:t>
        <a:bodyPr/>
        <a:lstStyle/>
        <a:p>
          <a:endParaRPr lang="en-GB"/>
        </a:p>
      </dgm:t>
    </dgm:pt>
    <dgm:pt modelId="{3D8DEE4A-4EBE-418F-B175-5551EF586D23}" type="sibTrans" cxnId="{6307816D-089B-4297-9397-A6BCB0D15442}">
      <dgm:prSet/>
      <dgm:spPr/>
      <dgm:t>
        <a:bodyPr/>
        <a:lstStyle/>
        <a:p>
          <a:endParaRPr lang="en-GB"/>
        </a:p>
      </dgm:t>
    </dgm:pt>
    <dgm:pt modelId="{028F0D33-28D4-47B8-845F-B9CD3CC94A70}">
      <dgm:prSet phldrT="[Text]"/>
      <dgm:spPr>
        <a:solidFill>
          <a:schemeClr val="accent4"/>
        </a:solidFill>
      </dgm:spPr>
      <dgm:t>
        <a:bodyPr/>
        <a:lstStyle/>
        <a:p>
          <a:r>
            <a:rPr lang="en-GB">
              <a:solidFill>
                <a:sysClr val="windowText" lastClr="000000"/>
              </a:solidFill>
              <a:latin typeface="Arial" panose="020B0604020202020204" pitchFamily="34" charset="0"/>
              <a:cs typeface="Arial" panose="020B0604020202020204" pitchFamily="34" charset="0"/>
            </a:rPr>
            <a:t>Counselling services</a:t>
          </a:r>
        </a:p>
      </dgm:t>
    </dgm:pt>
    <dgm:pt modelId="{15C2EBEF-DC7C-4410-9995-138A354596CD}" type="parTrans" cxnId="{8F3E989A-B0B3-46BC-A9D1-951CB06A4AA2}">
      <dgm:prSet/>
      <dgm:spPr/>
      <dgm:t>
        <a:bodyPr/>
        <a:lstStyle/>
        <a:p>
          <a:endParaRPr lang="en-GB"/>
        </a:p>
      </dgm:t>
    </dgm:pt>
    <dgm:pt modelId="{6ED397C0-35D8-42CB-BB42-74C66E4DEA4B}" type="sibTrans" cxnId="{8F3E989A-B0B3-46BC-A9D1-951CB06A4AA2}">
      <dgm:prSet/>
      <dgm:spPr/>
      <dgm:t>
        <a:bodyPr/>
        <a:lstStyle/>
        <a:p>
          <a:endParaRPr lang="en-GB"/>
        </a:p>
      </dgm:t>
    </dgm:pt>
    <dgm:pt modelId="{F02D61FD-1A56-4D21-9BDB-6D5F294AA32B}">
      <dgm:prSet phldrT="[Text]"/>
      <dgm:spPr>
        <a:solidFill>
          <a:schemeClr val="accent5"/>
        </a:solidFill>
      </dgm:spPr>
      <dgm:t>
        <a:bodyPr/>
        <a:lstStyle/>
        <a:p>
          <a:r>
            <a:rPr lang="en-GB">
              <a:solidFill>
                <a:sysClr val="windowText" lastClr="000000"/>
              </a:solidFill>
              <a:latin typeface="Arial" panose="020B0604020202020204" pitchFamily="34" charset="0"/>
              <a:cs typeface="Arial" panose="020B0604020202020204" pitchFamily="34" charset="0"/>
            </a:rPr>
            <a:t>Rheumatology</a:t>
          </a:r>
        </a:p>
      </dgm:t>
    </dgm:pt>
    <dgm:pt modelId="{14074E2D-5324-44D8-8E5E-D1979C10ADCD}" type="parTrans" cxnId="{2DAA5003-573E-4002-9153-02BE1F5B5D0B}">
      <dgm:prSet/>
      <dgm:spPr/>
      <dgm:t>
        <a:bodyPr/>
        <a:lstStyle/>
        <a:p>
          <a:endParaRPr lang="en-GB"/>
        </a:p>
      </dgm:t>
    </dgm:pt>
    <dgm:pt modelId="{D2ACCDF0-F76C-47A7-B2DD-50DC054066E1}" type="sibTrans" cxnId="{2DAA5003-573E-4002-9153-02BE1F5B5D0B}">
      <dgm:prSet/>
      <dgm:spPr/>
      <dgm:t>
        <a:bodyPr/>
        <a:lstStyle/>
        <a:p>
          <a:endParaRPr lang="en-GB"/>
        </a:p>
      </dgm:t>
    </dgm:pt>
    <dgm:pt modelId="{5016B207-2D15-448B-B489-3BBF9B9B18FA}">
      <dgm:prSet phldrT="[Text]"/>
      <dgm:spPr>
        <a:solidFill>
          <a:schemeClr val="accent2"/>
        </a:solidFill>
      </dgm:spPr>
      <dgm:t>
        <a:bodyPr/>
        <a:lstStyle/>
        <a:p>
          <a:r>
            <a:rPr lang="en-GB">
              <a:latin typeface="Arial" panose="020B0604020202020204" pitchFamily="34" charset="0"/>
              <a:cs typeface="Arial" panose="020B0604020202020204" pitchFamily="34" charset="0"/>
            </a:rPr>
            <a:t>Shropshire Orthopaedic Outreach Service</a:t>
          </a:r>
        </a:p>
      </dgm:t>
    </dgm:pt>
    <dgm:pt modelId="{AA63D871-5117-4622-A69B-F3DA6AD1DAE0}" type="parTrans" cxnId="{13BCD738-5F8B-46F2-ACDE-26A954553F70}">
      <dgm:prSet/>
      <dgm:spPr/>
      <dgm:t>
        <a:bodyPr/>
        <a:lstStyle/>
        <a:p>
          <a:endParaRPr lang="en-GB"/>
        </a:p>
      </dgm:t>
    </dgm:pt>
    <dgm:pt modelId="{B4B08397-3F63-4842-9EF1-513D2BDD4389}" type="sibTrans" cxnId="{13BCD738-5F8B-46F2-ACDE-26A954553F70}">
      <dgm:prSet/>
      <dgm:spPr/>
      <dgm:t>
        <a:bodyPr/>
        <a:lstStyle/>
        <a:p>
          <a:endParaRPr lang="en-GB"/>
        </a:p>
      </dgm:t>
    </dgm:pt>
    <dgm:pt modelId="{44B7819C-838D-4D86-BEDD-B1C6E36EDC95}">
      <dgm:prSet phldrT="[Text]"/>
      <dgm:spPr>
        <a:solidFill>
          <a:schemeClr val="accent4"/>
        </a:solidFill>
      </dgm:spPr>
      <dgm:t>
        <a:bodyPr/>
        <a:lstStyle/>
        <a:p>
          <a:r>
            <a:rPr lang="en-GB">
              <a:solidFill>
                <a:sysClr val="windowText" lastClr="000000"/>
              </a:solidFill>
              <a:latin typeface="Arial" panose="020B0604020202020204" pitchFamily="34" charset="0"/>
              <a:cs typeface="Arial" panose="020B0604020202020204" pitchFamily="34" charset="0"/>
            </a:rPr>
            <a:t>Diagnostics, Assessment and Access to Rehabilitation and Treatment</a:t>
          </a:r>
        </a:p>
      </dgm:t>
    </dgm:pt>
    <dgm:pt modelId="{FF0736F8-C25E-411C-99D7-87EB45B40AAC}" type="parTrans" cxnId="{3EB5CAE1-4D20-40EA-AF94-66940B28F72C}">
      <dgm:prSet/>
      <dgm:spPr/>
      <dgm:t>
        <a:bodyPr/>
        <a:lstStyle/>
        <a:p>
          <a:endParaRPr lang="en-GB"/>
        </a:p>
      </dgm:t>
    </dgm:pt>
    <dgm:pt modelId="{4B5DCDE0-7277-4579-AD07-9AB6D6D3ED18}" type="sibTrans" cxnId="{3EB5CAE1-4D20-40EA-AF94-66940B28F72C}">
      <dgm:prSet/>
      <dgm:spPr/>
      <dgm:t>
        <a:bodyPr/>
        <a:lstStyle/>
        <a:p>
          <a:endParaRPr lang="en-GB"/>
        </a:p>
      </dgm:t>
    </dgm:pt>
    <dgm:pt modelId="{93247B53-5DEA-4F01-8F4C-469CFEE527C4}">
      <dgm:prSet phldrT="[Text]"/>
      <dgm:spPr>
        <a:solidFill>
          <a:schemeClr val="accent5"/>
        </a:solidFill>
      </dgm:spPr>
      <dgm:t>
        <a:bodyPr/>
        <a:lstStyle/>
        <a:p>
          <a:r>
            <a:rPr lang="en-GB">
              <a:solidFill>
                <a:sysClr val="windowText" lastClr="000000"/>
              </a:solidFill>
              <a:latin typeface="Arial" panose="020B0604020202020204" pitchFamily="34" charset="0"/>
              <a:cs typeface="Arial" panose="020B0604020202020204" pitchFamily="34" charset="0"/>
            </a:rPr>
            <a:t>Community dental</a:t>
          </a:r>
        </a:p>
      </dgm:t>
    </dgm:pt>
    <dgm:pt modelId="{550B5756-77B2-4A50-BFCF-83E305C17F40}" type="parTrans" cxnId="{7F4AB22E-4DD9-4C20-BF75-760015B37A77}">
      <dgm:prSet/>
      <dgm:spPr/>
      <dgm:t>
        <a:bodyPr/>
        <a:lstStyle/>
        <a:p>
          <a:endParaRPr lang="en-GB"/>
        </a:p>
      </dgm:t>
    </dgm:pt>
    <dgm:pt modelId="{A03BB60B-F4FC-4EA8-AB14-EFBED7A13D02}" type="sibTrans" cxnId="{7F4AB22E-4DD9-4C20-BF75-760015B37A77}">
      <dgm:prSet/>
      <dgm:spPr/>
      <dgm:t>
        <a:bodyPr/>
        <a:lstStyle/>
        <a:p>
          <a:endParaRPr lang="en-GB"/>
        </a:p>
      </dgm:t>
    </dgm:pt>
    <dgm:pt modelId="{F0F081D0-DA27-47FE-98FB-299013962852}">
      <dgm:prSet phldrT="[Text]"/>
      <dgm:spPr>
        <a:solidFill>
          <a:schemeClr val="accent6"/>
        </a:solidFill>
      </dgm:spPr>
      <dgm:t>
        <a:bodyPr/>
        <a:lstStyle/>
        <a:p>
          <a:r>
            <a:rPr lang="en-GB">
              <a:latin typeface="Arial" panose="020B0604020202020204" pitchFamily="34" charset="0"/>
              <a:cs typeface="Arial" panose="020B0604020202020204" pitchFamily="34" charset="0"/>
            </a:rPr>
            <a:t>Ophthalmology and retinal screening</a:t>
          </a:r>
        </a:p>
      </dgm:t>
    </dgm:pt>
    <dgm:pt modelId="{53FD9C80-3791-493F-888F-84730EA3E4E6}" type="parTrans" cxnId="{8FB8C1AD-86F6-4041-933B-E9A1A1A12EF3}">
      <dgm:prSet/>
      <dgm:spPr/>
      <dgm:t>
        <a:bodyPr/>
        <a:lstStyle/>
        <a:p>
          <a:endParaRPr lang="en-GB"/>
        </a:p>
      </dgm:t>
    </dgm:pt>
    <dgm:pt modelId="{DC7F8789-D019-4E60-87D6-3DA639BAA24A}" type="sibTrans" cxnId="{8FB8C1AD-86F6-4041-933B-E9A1A1A12EF3}">
      <dgm:prSet/>
      <dgm:spPr/>
      <dgm:t>
        <a:bodyPr/>
        <a:lstStyle/>
        <a:p>
          <a:endParaRPr lang="en-GB"/>
        </a:p>
      </dgm:t>
    </dgm:pt>
    <dgm:pt modelId="{9186FF7E-EFD9-43EF-BE56-1FD247EBE3DA}" type="pres">
      <dgm:prSet presAssocID="{77EDE467-0B6A-4E41-8306-1BE274721342}" presName="diagram" presStyleCnt="0">
        <dgm:presLayoutVars>
          <dgm:dir/>
          <dgm:resizeHandles val="exact"/>
        </dgm:presLayoutVars>
      </dgm:prSet>
      <dgm:spPr/>
    </dgm:pt>
    <dgm:pt modelId="{5AF7CC0A-4DFB-4979-A0DE-A84DD3C1180F}" type="pres">
      <dgm:prSet presAssocID="{8001F071-CB03-4AA4-B854-55FE15CBDE68}" presName="node" presStyleLbl="node1" presStyleIdx="0" presStyleCnt="19">
        <dgm:presLayoutVars>
          <dgm:bulletEnabled val="1"/>
        </dgm:presLayoutVars>
      </dgm:prSet>
      <dgm:spPr/>
    </dgm:pt>
    <dgm:pt modelId="{84B9E3DE-7A68-48E8-898B-C6CA986BAD04}" type="pres">
      <dgm:prSet presAssocID="{9BE36F30-59F1-439C-96C5-934B28DCAAB8}" presName="sibTrans" presStyleCnt="0"/>
      <dgm:spPr/>
    </dgm:pt>
    <dgm:pt modelId="{21ABB633-8881-4DE5-B6BF-79E653131866}" type="pres">
      <dgm:prSet presAssocID="{E035467F-6D66-4F3A-9CFB-9BC359A84B31}" presName="node" presStyleLbl="node1" presStyleIdx="1" presStyleCnt="19">
        <dgm:presLayoutVars>
          <dgm:bulletEnabled val="1"/>
        </dgm:presLayoutVars>
      </dgm:prSet>
      <dgm:spPr/>
    </dgm:pt>
    <dgm:pt modelId="{CC95CC1A-1312-4A86-B22F-5D5CFE661F12}" type="pres">
      <dgm:prSet presAssocID="{D7E5CB23-09A7-47F3-9B50-0E4B127EC37E}" presName="sibTrans" presStyleCnt="0"/>
      <dgm:spPr/>
    </dgm:pt>
    <dgm:pt modelId="{4964A348-8FCC-460A-8A24-8F57AC0E8C2D}" type="pres">
      <dgm:prSet presAssocID="{3E2D7098-5890-4811-BDFA-26D36649438D}" presName="node" presStyleLbl="node1" presStyleIdx="2" presStyleCnt="19">
        <dgm:presLayoutVars>
          <dgm:bulletEnabled val="1"/>
        </dgm:presLayoutVars>
      </dgm:prSet>
      <dgm:spPr/>
    </dgm:pt>
    <dgm:pt modelId="{2BD62D0D-0510-4814-9436-CF97EAB5B90E}" type="pres">
      <dgm:prSet presAssocID="{3336F6F6-4724-4CC1-8E73-AFB432202213}" presName="sibTrans" presStyleCnt="0"/>
      <dgm:spPr/>
    </dgm:pt>
    <dgm:pt modelId="{86817B63-E4B1-4A1C-8335-D86E6532E208}" type="pres">
      <dgm:prSet presAssocID="{807DFE20-E114-4445-9D8D-CDA4CBE2D6AE}" presName="node" presStyleLbl="node1" presStyleIdx="3" presStyleCnt="19">
        <dgm:presLayoutVars>
          <dgm:bulletEnabled val="1"/>
        </dgm:presLayoutVars>
      </dgm:prSet>
      <dgm:spPr/>
    </dgm:pt>
    <dgm:pt modelId="{A138D558-2BDD-412C-AA4F-59E6DF1AC2E2}" type="pres">
      <dgm:prSet presAssocID="{7995B2D6-FB6B-414F-BEE6-831F0D2337CA}" presName="sibTrans" presStyleCnt="0"/>
      <dgm:spPr/>
    </dgm:pt>
    <dgm:pt modelId="{58749038-EB0C-4C4B-8EDC-D70BF8BFB534}" type="pres">
      <dgm:prSet presAssocID="{64738E09-A217-41FC-9DFA-96A6DBBA1732}" presName="node" presStyleLbl="node1" presStyleIdx="4" presStyleCnt="19">
        <dgm:presLayoutVars>
          <dgm:bulletEnabled val="1"/>
        </dgm:presLayoutVars>
      </dgm:prSet>
      <dgm:spPr/>
    </dgm:pt>
    <dgm:pt modelId="{4CAFB512-172E-4B66-AB35-501B0AFA3C40}" type="pres">
      <dgm:prSet presAssocID="{930519EF-4DB0-42D0-82BB-4CD718F69ACB}" presName="sibTrans" presStyleCnt="0"/>
      <dgm:spPr/>
    </dgm:pt>
    <dgm:pt modelId="{66DF4B72-B202-4B24-8D6C-336B2C2F3D93}" type="pres">
      <dgm:prSet presAssocID="{9011CBC8-8A7E-4D51-8A37-CB4FA3DE4D74}" presName="node" presStyleLbl="node1" presStyleIdx="5" presStyleCnt="19">
        <dgm:presLayoutVars>
          <dgm:bulletEnabled val="1"/>
        </dgm:presLayoutVars>
      </dgm:prSet>
      <dgm:spPr/>
    </dgm:pt>
    <dgm:pt modelId="{45A39B32-DA5F-4591-A124-FB810BADE1DB}" type="pres">
      <dgm:prSet presAssocID="{AB568360-3226-4992-8FE8-7AC97CABD7B1}" presName="sibTrans" presStyleCnt="0"/>
      <dgm:spPr/>
    </dgm:pt>
    <dgm:pt modelId="{8AD35D6B-2697-4E12-AA38-17D1848940CD}" type="pres">
      <dgm:prSet presAssocID="{03EB050C-9F75-4E64-87B4-EE8E1FBB7CD5}" presName="node" presStyleLbl="node1" presStyleIdx="6" presStyleCnt="19">
        <dgm:presLayoutVars>
          <dgm:bulletEnabled val="1"/>
        </dgm:presLayoutVars>
      </dgm:prSet>
      <dgm:spPr/>
    </dgm:pt>
    <dgm:pt modelId="{7EEBDCA8-FFAE-4211-96CC-36A7B8F94BAC}" type="pres">
      <dgm:prSet presAssocID="{E868FD2B-2209-4B61-BF9F-5F10B6BFD2C5}" presName="sibTrans" presStyleCnt="0"/>
      <dgm:spPr/>
    </dgm:pt>
    <dgm:pt modelId="{6EE64EA7-A8CA-4786-8C93-01FC22C35F1C}" type="pres">
      <dgm:prSet presAssocID="{0D46F35D-B1E2-43D5-8E70-D10A79BA8595}" presName="node" presStyleLbl="node1" presStyleIdx="7" presStyleCnt="19">
        <dgm:presLayoutVars>
          <dgm:bulletEnabled val="1"/>
        </dgm:presLayoutVars>
      </dgm:prSet>
      <dgm:spPr/>
    </dgm:pt>
    <dgm:pt modelId="{546465DB-62BA-468E-81E3-87887FEB3ED4}" type="pres">
      <dgm:prSet presAssocID="{5DA399F4-29E2-4F8C-9901-D6FCEDF5B629}" presName="sibTrans" presStyleCnt="0"/>
      <dgm:spPr/>
    </dgm:pt>
    <dgm:pt modelId="{7470A1A0-0C23-4A1C-B41E-4C006B96D036}" type="pres">
      <dgm:prSet presAssocID="{6F1C439E-EFA6-412E-961B-B592F01BD519}" presName="node" presStyleLbl="node1" presStyleIdx="8" presStyleCnt="19">
        <dgm:presLayoutVars>
          <dgm:bulletEnabled val="1"/>
        </dgm:presLayoutVars>
      </dgm:prSet>
      <dgm:spPr/>
    </dgm:pt>
    <dgm:pt modelId="{CECD6772-3EE6-4A98-9D0E-B9ADF6068FE3}" type="pres">
      <dgm:prSet presAssocID="{D0943F38-450F-4E2B-AB63-0DA82C4F0351}" presName="sibTrans" presStyleCnt="0"/>
      <dgm:spPr/>
    </dgm:pt>
    <dgm:pt modelId="{33EB0972-595D-4A57-80D7-093B4FBFA3EF}" type="pres">
      <dgm:prSet presAssocID="{29E0AADD-12DF-4DA9-9697-92FF9E19B1D0}" presName="node" presStyleLbl="node1" presStyleIdx="9" presStyleCnt="19">
        <dgm:presLayoutVars>
          <dgm:bulletEnabled val="1"/>
        </dgm:presLayoutVars>
      </dgm:prSet>
      <dgm:spPr/>
    </dgm:pt>
    <dgm:pt modelId="{C00F40F2-7D71-4BD7-8985-54F23D96DEB8}" type="pres">
      <dgm:prSet presAssocID="{9EAA9AB2-8447-4A1A-8DA3-E966F3C54366}" presName="sibTrans" presStyleCnt="0"/>
      <dgm:spPr/>
    </dgm:pt>
    <dgm:pt modelId="{B048D004-28DE-4D3B-9042-F63BFB871809}" type="pres">
      <dgm:prSet presAssocID="{31691283-D7E7-4341-BE29-9D8A4FBBBFF9}" presName="node" presStyleLbl="node1" presStyleIdx="10" presStyleCnt="19">
        <dgm:presLayoutVars>
          <dgm:bulletEnabled val="1"/>
        </dgm:presLayoutVars>
      </dgm:prSet>
      <dgm:spPr/>
    </dgm:pt>
    <dgm:pt modelId="{12B5FFA3-AFBF-4FD5-982D-AABB21ED90BC}" type="pres">
      <dgm:prSet presAssocID="{984B7CA8-93E1-4D88-B0A6-9EBFBA775FDF}" presName="sibTrans" presStyleCnt="0"/>
      <dgm:spPr/>
    </dgm:pt>
    <dgm:pt modelId="{42D2D521-307A-47E4-AC85-880E49988566}" type="pres">
      <dgm:prSet presAssocID="{A0000BD8-3A2F-481B-B79A-66BC0BFD6340}" presName="node" presStyleLbl="node1" presStyleIdx="11" presStyleCnt="19">
        <dgm:presLayoutVars>
          <dgm:bulletEnabled val="1"/>
        </dgm:presLayoutVars>
      </dgm:prSet>
      <dgm:spPr/>
    </dgm:pt>
    <dgm:pt modelId="{32863F0D-4CD5-439E-8646-722BB2FB57EF}" type="pres">
      <dgm:prSet presAssocID="{6726EF61-3C96-4B12-BF95-0DCD90643E9F}" presName="sibTrans" presStyleCnt="0"/>
      <dgm:spPr/>
    </dgm:pt>
    <dgm:pt modelId="{C0ABD230-E566-4774-8834-253380DA6C50}" type="pres">
      <dgm:prSet presAssocID="{BE69D24D-EB8F-40FC-94C6-13D5DDA44518}" presName="node" presStyleLbl="node1" presStyleIdx="12" presStyleCnt="19">
        <dgm:presLayoutVars>
          <dgm:bulletEnabled val="1"/>
        </dgm:presLayoutVars>
      </dgm:prSet>
      <dgm:spPr/>
    </dgm:pt>
    <dgm:pt modelId="{6E18FEDD-D2A6-4431-AE04-4AD758744680}" type="pres">
      <dgm:prSet presAssocID="{3D8DEE4A-4EBE-418F-B175-5551EF586D23}" presName="sibTrans" presStyleCnt="0"/>
      <dgm:spPr/>
    </dgm:pt>
    <dgm:pt modelId="{87EFBB41-44B5-4058-99BD-FF82B3590E83}" type="pres">
      <dgm:prSet presAssocID="{028F0D33-28D4-47B8-845F-B9CD3CC94A70}" presName="node" presStyleLbl="node1" presStyleIdx="13" presStyleCnt="19">
        <dgm:presLayoutVars>
          <dgm:bulletEnabled val="1"/>
        </dgm:presLayoutVars>
      </dgm:prSet>
      <dgm:spPr/>
    </dgm:pt>
    <dgm:pt modelId="{34832FB9-E860-4132-9358-112D731BA837}" type="pres">
      <dgm:prSet presAssocID="{6ED397C0-35D8-42CB-BB42-74C66E4DEA4B}" presName="sibTrans" presStyleCnt="0"/>
      <dgm:spPr/>
    </dgm:pt>
    <dgm:pt modelId="{E56F90F2-EBAE-4E0D-865C-9B00A009E85E}" type="pres">
      <dgm:prSet presAssocID="{F02D61FD-1A56-4D21-9BDB-6D5F294AA32B}" presName="node" presStyleLbl="node1" presStyleIdx="14" presStyleCnt="19">
        <dgm:presLayoutVars>
          <dgm:bulletEnabled val="1"/>
        </dgm:presLayoutVars>
      </dgm:prSet>
      <dgm:spPr/>
    </dgm:pt>
    <dgm:pt modelId="{227BF1C2-7EA6-430F-B4E8-AE225953972C}" type="pres">
      <dgm:prSet presAssocID="{D2ACCDF0-F76C-47A7-B2DD-50DC054066E1}" presName="sibTrans" presStyleCnt="0"/>
      <dgm:spPr/>
    </dgm:pt>
    <dgm:pt modelId="{0FF148B8-F916-4110-A985-6AE77CCF465C}" type="pres">
      <dgm:prSet presAssocID="{5016B207-2D15-448B-B489-3BBF9B9B18FA}" presName="node" presStyleLbl="node1" presStyleIdx="15" presStyleCnt="19">
        <dgm:presLayoutVars>
          <dgm:bulletEnabled val="1"/>
        </dgm:presLayoutVars>
      </dgm:prSet>
      <dgm:spPr/>
    </dgm:pt>
    <dgm:pt modelId="{3460F1C2-BD4E-4A51-B2EB-696CDABA28AF}" type="pres">
      <dgm:prSet presAssocID="{B4B08397-3F63-4842-9EF1-513D2BDD4389}" presName="sibTrans" presStyleCnt="0"/>
      <dgm:spPr/>
    </dgm:pt>
    <dgm:pt modelId="{00054FA4-C0B8-46E3-92E2-501DE4050A31}" type="pres">
      <dgm:prSet presAssocID="{44B7819C-838D-4D86-BEDD-B1C6E36EDC95}" presName="node" presStyleLbl="node1" presStyleIdx="16" presStyleCnt="19">
        <dgm:presLayoutVars>
          <dgm:bulletEnabled val="1"/>
        </dgm:presLayoutVars>
      </dgm:prSet>
      <dgm:spPr/>
    </dgm:pt>
    <dgm:pt modelId="{2D276CE5-5600-4CD0-93F3-80B3ABF50AB1}" type="pres">
      <dgm:prSet presAssocID="{4B5DCDE0-7277-4579-AD07-9AB6D6D3ED18}" presName="sibTrans" presStyleCnt="0"/>
      <dgm:spPr/>
    </dgm:pt>
    <dgm:pt modelId="{75B7EDFF-8F9A-486C-A670-D82E73531A86}" type="pres">
      <dgm:prSet presAssocID="{93247B53-5DEA-4F01-8F4C-469CFEE527C4}" presName="node" presStyleLbl="node1" presStyleIdx="17" presStyleCnt="19">
        <dgm:presLayoutVars>
          <dgm:bulletEnabled val="1"/>
        </dgm:presLayoutVars>
      </dgm:prSet>
      <dgm:spPr/>
    </dgm:pt>
    <dgm:pt modelId="{A8012168-2F03-4DF8-913D-EE4B406DED26}" type="pres">
      <dgm:prSet presAssocID="{A03BB60B-F4FC-4EA8-AB14-EFBED7A13D02}" presName="sibTrans" presStyleCnt="0"/>
      <dgm:spPr/>
    </dgm:pt>
    <dgm:pt modelId="{BE92D7F0-6F7B-41B2-9A71-ED48AF12D994}" type="pres">
      <dgm:prSet presAssocID="{F0F081D0-DA27-47FE-98FB-299013962852}" presName="node" presStyleLbl="node1" presStyleIdx="18" presStyleCnt="19">
        <dgm:presLayoutVars>
          <dgm:bulletEnabled val="1"/>
        </dgm:presLayoutVars>
      </dgm:prSet>
      <dgm:spPr/>
    </dgm:pt>
  </dgm:ptLst>
  <dgm:cxnLst>
    <dgm:cxn modelId="{2DAA5003-573E-4002-9153-02BE1F5B5D0B}" srcId="{77EDE467-0B6A-4E41-8306-1BE274721342}" destId="{F02D61FD-1A56-4D21-9BDB-6D5F294AA32B}" srcOrd="14" destOrd="0" parTransId="{14074E2D-5324-44D8-8E5E-D1979C10ADCD}" sibTransId="{D2ACCDF0-F76C-47A7-B2DD-50DC054066E1}"/>
    <dgm:cxn modelId="{6CC27B1C-AD09-4464-96B8-9E65B8217E17}" type="presOf" srcId="{77EDE467-0B6A-4E41-8306-1BE274721342}" destId="{9186FF7E-EFD9-43EF-BE56-1FD247EBE3DA}" srcOrd="0" destOrd="0" presId="urn:microsoft.com/office/officeart/2005/8/layout/default"/>
    <dgm:cxn modelId="{7F4AB22E-4DD9-4C20-BF75-760015B37A77}" srcId="{77EDE467-0B6A-4E41-8306-1BE274721342}" destId="{93247B53-5DEA-4F01-8F4C-469CFEE527C4}" srcOrd="17" destOrd="0" parTransId="{550B5756-77B2-4A50-BFCF-83E305C17F40}" sibTransId="{A03BB60B-F4FC-4EA8-AB14-EFBED7A13D02}"/>
    <dgm:cxn modelId="{3BC19831-8934-4906-B1BB-34992AB19572}" srcId="{77EDE467-0B6A-4E41-8306-1BE274721342}" destId="{807DFE20-E114-4445-9D8D-CDA4CBE2D6AE}" srcOrd="3" destOrd="0" parTransId="{977C5456-FA42-4A02-A561-807E5D5D20A9}" sibTransId="{7995B2D6-FB6B-414F-BEE6-831F0D2337CA}"/>
    <dgm:cxn modelId="{13BCD738-5F8B-46F2-ACDE-26A954553F70}" srcId="{77EDE467-0B6A-4E41-8306-1BE274721342}" destId="{5016B207-2D15-448B-B489-3BBF9B9B18FA}" srcOrd="15" destOrd="0" parTransId="{AA63D871-5117-4622-A69B-F3DA6AD1DAE0}" sibTransId="{B4B08397-3F63-4842-9EF1-513D2BDD4389}"/>
    <dgm:cxn modelId="{CEBC1840-C76A-4AF5-8AAE-8779DAC45044}" srcId="{77EDE467-0B6A-4E41-8306-1BE274721342}" destId="{6F1C439E-EFA6-412E-961B-B592F01BD519}" srcOrd="8" destOrd="0" parTransId="{9B361A18-78AD-4349-8445-928A4D5F36F2}" sibTransId="{D0943F38-450F-4E2B-AB63-0DA82C4F0351}"/>
    <dgm:cxn modelId="{86146360-2F09-4C37-A0EF-AECC45478FEC}" type="presOf" srcId="{F02D61FD-1A56-4D21-9BDB-6D5F294AA32B}" destId="{E56F90F2-EBAE-4E0D-865C-9B00A009E85E}" srcOrd="0" destOrd="0" presId="urn:microsoft.com/office/officeart/2005/8/layout/default"/>
    <dgm:cxn modelId="{0C7F7061-64AC-4412-9F2D-16135356807C}" type="presOf" srcId="{E035467F-6D66-4F3A-9CFB-9BC359A84B31}" destId="{21ABB633-8881-4DE5-B6BF-79E653131866}" srcOrd="0" destOrd="0" presId="urn:microsoft.com/office/officeart/2005/8/layout/default"/>
    <dgm:cxn modelId="{6307816D-089B-4297-9397-A6BCB0D15442}" srcId="{77EDE467-0B6A-4E41-8306-1BE274721342}" destId="{BE69D24D-EB8F-40FC-94C6-13D5DDA44518}" srcOrd="12" destOrd="0" parTransId="{62ABF8E4-408A-46B3-98FE-48DA022DEB72}" sibTransId="{3D8DEE4A-4EBE-418F-B175-5551EF586D23}"/>
    <dgm:cxn modelId="{9361FD72-3052-428A-83B6-196D51E6B242}" type="presOf" srcId="{8001F071-CB03-4AA4-B854-55FE15CBDE68}" destId="{5AF7CC0A-4DFB-4979-A0DE-A84DD3C1180F}" srcOrd="0" destOrd="0" presId="urn:microsoft.com/office/officeart/2005/8/layout/default"/>
    <dgm:cxn modelId="{6DD69174-3E7F-4451-8730-D361C500CC81}" type="presOf" srcId="{BE69D24D-EB8F-40FC-94C6-13D5DDA44518}" destId="{C0ABD230-E566-4774-8834-253380DA6C50}" srcOrd="0" destOrd="0" presId="urn:microsoft.com/office/officeart/2005/8/layout/default"/>
    <dgm:cxn modelId="{07A0C255-DE82-4DBC-98EC-783042AF6B8C}" type="presOf" srcId="{29E0AADD-12DF-4DA9-9697-92FF9E19B1D0}" destId="{33EB0972-595D-4A57-80D7-093B4FBFA3EF}" srcOrd="0" destOrd="0" presId="urn:microsoft.com/office/officeart/2005/8/layout/default"/>
    <dgm:cxn modelId="{F625D155-0B18-4D31-A09B-56E678CBC2A7}" type="presOf" srcId="{9011CBC8-8A7E-4D51-8A37-CB4FA3DE4D74}" destId="{66DF4B72-B202-4B24-8D6C-336B2C2F3D93}" srcOrd="0" destOrd="0" presId="urn:microsoft.com/office/officeart/2005/8/layout/default"/>
    <dgm:cxn modelId="{8532F775-952F-42AB-BDDC-A302ADFC0D33}" type="presOf" srcId="{64738E09-A217-41FC-9DFA-96A6DBBA1732}" destId="{58749038-EB0C-4C4B-8EDC-D70BF8BFB534}" srcOrd="0" destOrd="0" presId="urn:microsoft.com/office/officeart/2005/8/layout/default"/>
    <dgm:cxn modelId="{E9C5C27A-65CD-4E8E-86B2-73F363D985B8}" srcId="{77EDE467-0B6A-4E41-8306-1BE274721342}" destId="{03EB050C-9F75-4E64-87B4-EE8E1FBB7CD5}" srcOrd="6" destOrd="0" parTransId="{51246DDA-3176-464D-8DC1-0E7C5FF2DD5B}" sibTransId="{E868FD2B-2209-4B61-BF9F-5F10B6BFD2C5}"/>
    <dgm:cxn modelId="{3CE54183-9E0D-4C35-B13D-3B04F93139C5}" type="presOf" srcId="{0D46F35D-B1E2-43D5-8E70-D10A79BA8595}" destId="{6EE64EA7-A8CA-4786-8C93-01FC22C35F1C}" srcOrd="0" destOrd="0" presId="urn:microsoft.com/office/officeart/2005/8/layout/default"/>
    <dgm:cxn modelId="{0E368184-6F66-40E9-9F40-E533846CAA7B}" type="presOf" srcId="{3E2D7098-5890-4811-BDFA-26D36649438D}" destId="{4964A348-8FCC-460A-8A24-8F57AC0E8C2D}" srcOrd="0" destOrd="0" presId="urn:microsoft.com/office/officeart/2005/8/layout/default"/>
    <dgm:cxn modelId="{10C0EE8B-CDEB-4F6C-A8A1-1F420DECF791}" type="presOf" srcId="{6F1C439E-EFA6-412E-961B-B592F01BD519}" destId="{7470A1A0-0C23-4A1C-B41E-4C006B96D036}" srcOrd="0" destOrd="0" presId="urn:microsoft.com/office/officeart/2005/8/layout/default"/>
    <dgm:cxn modelId="{B4F2028D-20E3-47A9-B608-18582806E1C5}" srcId="{77EDE467-0B6A-4E41-8306-1BE274721342}" destId="{29E0AADD-12DF-4DA9-9697-92FF9E19B1D0}" srcOrd="9" destOrd="0" parTransId="{185D3B2F-3EF9-4090-A369-192DEE7A9DB3}" sibTransId="{9EAA9AB2-8447-4A1A-8DA3-E966F3C54366}"/>
    <dgm:cxn modelId="{573D2C8D-5537-4E42-A34B-88D6DE1260B2}" type="presOf" srcId="{A0000BD8-3A2F-481B-B79A-66BC0BFD6340}" destId="{42D2D521-307A-47E4-AC85-880E49988566}" srcOrd="0" destOrd="0" presId="urn:microsoft.com/office/officeart/2005/8/layout/default"/>
    <dgm:cxn modelId="{A3B71D8F-D067-4118-A456-8AF5BD4EEAE9}" type="presOf" srcId="{44B7819C-838D-4D86-BEDD-B1C6E36EDC95}" destId="{00054FA4-C0B8-46E3-92E2-501DE4050A31}" srcOrd="0" destOrd="0" presId="urn:microsoft.com/office/officeart/2005/8/layout/default"/>
    <dgm:cxn modelId="{F49D1690-8805-4D8B-8050-8274917C711E}" srcId="{77EDE467-0B6A-4E41-8306-1BE274721342}" destId="{3E2D7098-5890-4811-BDFA-26D36649438D}" srcOrd="2" destOrd="0" parTransId="{90AC5F48-39C4-4E1C-834A-3CB9A87B9E23}" sibTransId="{3336F6F6-4724-4CC1-8E73-AFB432202213}"/>
    <dgm:cxn modelId="{8F3E989A-B0B3-46BC-A9D1-951CB06A4AA2}" srcId="{77EDE467-0B6A-4E41-8306-1BE274721342}" destId="{028F0D33-28D4-47B8-845F-B9CD3CC94A70}" srcOrd="13" destOrd="0" parTransId="{15C2EBEF-DC7C-4410-9995-138A354596CD}" sibTransId="{6ED397C0-35D8-42CB-BB42-74C66E4DEA4B}"/>
    <dgm:cxn modelId="{C9725C9B-E3CB-4D02-93E3-B4FDA7556B2E}" type="presOf" srcId="{807DFE20-E114-4445-9D8D-CDA4CBE2D6AE}" destId="{86817B63-E4B1-4A1C-8335-D86E6532E208}" srcOrd="0" destOrd="0" presId="urn:microsoft.com/office/officeart/2005/8/layout/default"/>
    <dgm:cxn modelId="{28210A9F-7EA2-462E-BD0C-0F2C0DBFB9CA}" type="presOf" srcId="{028F0D33-28D4-47B8-845F-B9CD3CC94A70}" destId="{87EFBB41-44B5-4058-99BD-FF82B3590E83}" srcOrd="0" destOrd="0" presId="urn:microsoft.com/office/officeart/2005/8/layout/default"/>
    <dgm:cxn modelId="{8FB8C1AD-86F6-4041-933B-E9A1A1A12EF3}" srcId="{77EDE467-0B6A-4E41-8306-1BE274721342}" destId="{F0F081D0-DA27-47FE-98FB-299013962852}" srcOrd="18" destOrd="0" parTransId="{53FD9C80-3791-493F-888F-84730EA3E4E6}" sibTransId="{DC7F8789-D019-4E60-87D6-3DA639BAA24A}"/>
    <dgm:cxn modelId="{9A87B0AF-6A00-45C2-AE85-7818BC50CB06}" srcId="{77EDE467-0B6A-4E41-8306-1BE274721342}" destId="{8001F071-CB03-4AA4-B854-55FE15CBDE68}" srcOrd="0" destOrd="0" parTransId="{09AF0BA8-67D2-4941-B37F-4B2BFE6721E3}" sibTransId="{9BE36F30-59F1-439C-96C5-934B28DCAAB8}"/>
    <dgm:cxn modelId="{636D01B8-6CC2-4EB2-9A32-5139973D1D10}" srcId="{77EDE467-0B6A-4E41-8306-1BE274721342}" destId="{31691283-D7E7-4341-BE29-9D8A4FBBBFF9}" srcOrd="10" destOrd="0" parTransId="{CD3E6EF5-D176-479F-9856-5CBBC2F8BBAF}" sibTransId="{984B7CA8-93E1-4D88-B0A6-9EBFBA775FDF}"/>
    <dgm:cxn modelId="{356EEDBE-F198-45A8-ABB1-2444B4269A2D}" type="presOf" srcId="{5016B207-2D15-448B-B489-3BBF9B9B18FA}" destId="{0FF148B8-F916-4110-A985-6AE77CCF465C}" srcOrd="0" destOrd="0" presId="urn:microsoft.com/office/officeart/2005/8/layout/default"/>
    <dgm:cxn modelId="{6D06FDC2-5F3A-4541-BF03-F003A6B66A47}" srcId="{77EDE467-0B6A-4E41-8306-1BE274721342}" destId="{E035467F-6D66-4F3A-9CFB-9BC359A84B31}" srcOrd="1" destOrd="0" parTransId="{DBB8C913-8D45-4366-809C-FF6E00AC60D2}" sibTransId="{D7E5CB23-09A7-47F3-9B50-0E4B127EC37E}"/>
    <dgm:cxn modelId="{942569D3-1CE1-40F1-94DA-73EE38391D8E}" srcId="{77EDE467-0B6A-4E41-8306-1BE274721342}" destId="{A0000BD8-3A2F-481B-B79A-66BC0BFD6340}" srcOrd="11" destOrd="0" parTransId="{934999E6-0689-4A9B-8DF3-041B4CD93103}" sibTransId="{6726EF61-3C96-4B12-BF95-0DCD90643E9F}"/>
    <dgm:cxn modelId="{15D48DDA-1391-4D75-A918-1763152CBECB}" type="presOf" srcId="{31691283-D7E7-4341-BE29-9D8A4FBBBFF9}" destId="{B048D004-28DE-4D3B-9042-F63BFB871809}" srcOrd="0" destOrd="0" presId="urn:microsoft.com/office/officeart/2005/8/layout/default"/>
    <dgm:cxn modelId="{9A8898DC-5BE7-4C4E-93DA-9804556F7075}" type="presOf" srcId="{03EB050C-9F75-4E64-87B4-EE8E1FBB7CD5}" destId="{8AD35D6B-2697-4E12-AA38-17D1848940CD}" srcOrd="0" destOrd="0" presId="urn:microsoft.com/office/officeart/2005/8/layout/default"/>
    <dgm:cxn modelId="{3EB5CAE1-4D20-40EA-AF94-66940B28F72C}" srcId="{77EDE467-0B6A-4E41-8306-1BE274721342}" destId="{44B7819C-838D-4D86-BEDD-B1C6E36EDC95}" srcOrd="16" destOrd="0" parTransId="{FF0736F8-C25E-411C-99D7-87EB45B40AAC}" sibTransId="{4B5DCDE0-7277-4579-AD07-9AB6D6D3ED18}"/>
    <dgm:cxn modelId="{2C62EEE1-C0F5-4174-89B8-2AF05CE75C96}" type="presOf" srcId="{F0F081D0-DA27-47FE-98FB-299013962852}" destId="{BE92D7F0-6F7B-41B2-9A71-ED48AF12D994}" srcOrd="0" destOrd="0" presId="urn:microsoft.com/office/officeart/2005/8/layout/default"/>
    <dgm:cxn modelId="{64AABEE6-52A5-4CB1-ACD3-430FEFE777DB}" srcId="{77EDE467-0B6A-4E41-8306-1BE274721342}" destId="{9011CBC8-8A7E-4D51-8A37-CB4FA3DE4D74}" srcOrd="5" destOrd="0" parTransId="{DAF92C80-821C-49F1-BAE1-A8A028562F42}" sibTransId="{AB568360-3226-4992-8FE8-7AC97CABD7B1}"/>
    <dgm:cxn modelId="{240B35E8-4BAF-4DC2-B73F-3685D248B6B2}" srcId="{77EDE467-0B6A-4E41-8306-1BE274721342}" destId="{0D46F35D-B1E2-43D5-8E70-D10A79BA8595}" srcOrd="7" destOrd="0" parTransId="{AE3C22B7-7A42-439D-A3B2-A6C64647DF0A}" sibTransId="{5DA399F4-29E2-4F8C-9901-D6FCEDF5B629}"/>
    <dgm:cxn modelId="{8562E9E9-1DD4-4F5C-A2AE-09BFFA60CD9A}" srcId="{77EDE467-0B6A-4E41-8306-1BE274721342}" destId="{64738E09-A217-41FC-9DFA-96A6DBBA1732}" srcOrd="4" destOrd="0" parTransId="{498E1EF1-B6EF-436D-ADC3-465A8062F159}" sibTransId="{930519EF-4DB0-42D0-82BB-4CD718F69ACB}"/>
    <dgm:cxn modelId="{9510FAF1-04C4-4A39-9BBF-28B0CD673C3E}" type="presOf" srcId="{93247B53-5DEA-4F01-8F4C-469CFEE527C4}" destId="{75B7EDFF-8F9A-486C-A670-D82E73531A86}" srcOrd="0" destOrd="0" presId="urn:microsoft.com/office/officeart/2005/8/layout/default"/>
    <dgm:cxn modelId="{E934B66E-9A10-4800-95B1-B15D2ABD9B8A}" type="presParOf" srcId="{9186FF7E-EFD9-43EF-BE56-1FD247EBE3DA}" destId="{5AF7CC0A-4DFB-4979-A0DE-A84DD3C1180F}" srcOrd="0" destOrd="0" presId="urn:microsoft.com/office/officeart/2005/8/layout/default"/>
    <dgm:cxn modelId="{A0C80F26-08FD-42ED-B044-D05D3153F110}" type="presParOf" srcId="{9186FF7E-EFD9-43EF-BE56-1FD247EBE3DA}" destId="{84B9E3DE-7A68-48E8-898B-C6CA986BAD04}" srcOrd="1" destOrd="0" presId="urn:microsoft.com/office/officeart/2005/8/layout/default"/>
    <dgm:cxn modelId="{F6F32727-E33D-40FF-A1CB-CD83ECEC4BFC}" type="presParOf" srcId="{9186FF7E-EFD9-43EF-BE56-1FD247EBE3DA}" destId="{21ABB633-8881-4DE5-B6BF-79E653131866}" srcOrd="2" destOrd="0" presId="urn:microsoft.com/office/officeart/2005/8/layout/default"/>
    <dgm:cxn modelId="{9272E3A8-1303-42A8-A1D9-BCFEDE33FFAA}" type="presParOf" srcId="{9186FF7E-EFD9-43EF-BE56-1FD247EBE3DA}" destId="{CC95CC1A-1312-4A86-B22F-5D5CFE661F12}" srcOrd="3" destOrd="0" presId="urn:microsoft.com/office/officeart/2005/8/layout/default"/>
    <dgm:cxn modelId="{135F5342-DC13-469E-B0E9-3A55E8795235}" type="presParOf" srcId="{9186FF7E-EFD9-43EF-BE56-1FD247EBE3DA}" destId="{4964A348-8FCC-460A-8A24-8F57AC0E8C2D}" srcOrd="4" destOrd="0" presId="urn:microsoft.com/office/officeart/2005/8/layout/default"/>
    <dgm:cxn modelId="{D068432F-12CD-4604-8382-CB3A949E4A16}" type="presParOf" srcId="{9186FF7E-EFD9-43EF-BE56-1FD247EBE3DA}" destId="{2BD62D0D-0510-4814-9436-CF97EAB5B90E}" srcOrd="5" destOrd="0" presId="urn:microsoft.com/office/officeart/2005/8/layout/default"/>
    <dgm:cxn modelId="{DA190B09-C8D3-42A5-B102-E571CA1E16EF}" type="presParOf" srcId="{9186FF7E-EFD9-43EF-BE56-1FD247EBE3DA}" destId="{86817B63-E4B1-4A1C-8335-D86E6532E208}" srcOrd="6" destOrd="0" presId="urn:microsoft.com/office/officeart/2005/8/layout/default"/>
    <dgm:cxn modelId="{52004EC9-89FD-4881-8D04-8AD7A6C980D9}" type="presParOf" srcId="{9186FF7E-EFD9-43EF-BE56-1FD247EBE3DA}" destId="{A138D558-2BDD-412C-AA4F-59E6DF1AC2E2}" srcOrd="7" destOrd="0" presId="urn:microsoft.com/office/officeart/2005/8/layout/default"/>
    <dgm:cxn modelId="{140E2B70-FF5B-4FA1-947D-F220F2D399FA}" type="presParOf" srcId="{9186FF7E-EFD9-43EF-BE56-1FD247EBE3DA}" destId="{58749038-EB0C-4C4B-8EDC-D70BF8BFB534}" srcOrd="8" destOrd="0" presId="urn:microsoft.com/office/officeart/2005/8/layout/default"/>
    <dgm:cxn modelId="{C180A846-CB95-4EA2-AA32-02495BF5DE3D}" type="presParOf" srcId="{9186FF7E-EFD9-43EF-BE56-1FD247EBE3DA}" destId="{4CAFB512-172E-4B66-AB35-501B0AFA3C40}" srcOrd="9" destOrd="0" presId="urn:microsoft.com/office/officeart/2005/8/layout/default"/>
    <dgm:cxn modelId="{A4D158B4-C2FA-44F3-90C4-B7EA76DDE01D}" type="presParOf" srcId="{9186FF7E-EFD9-43EF-BE56-1FD247EBE3DA}" destId="{66DF4B72-B202-4B24-8D6C-336B2C2F3D93}" srcOrd="10" destOrd="0" presId="urn:microsoft.com/office/officeart/2005/8/layout/default"/>
    <dgm:cxn modelId="{5538EC8B-6196-43E7-B360-11BF6B60AA5B}" type="presParOf" srcId="{9186FF7E-EFD9-43EF-BE56-1FD247EBE3DA}" destId="{45A39B32-DA5F-4591-A124-FB810BADE1DB}" srcOrd="11" destOrd="0" presId="urn:microsoft.com/office/officeart/2005/8/layout/default"/>
    <dgm:cxn modelId="{F5A1F7C5-AA28-42ED-8B6A-5EC09F3D8FDD}" type="presParOf" srcId="{9186FF7E-EFD9-43EF-BE56-1FD247EBE3DA}" destId="{8AD35D6B-2697-4E12-AA38-17D1848940CD}" srcOrd="12" destOrd="0" presId="urn:microsoft.com/office/officeart/2005/8/layout/default"/>
    <dgm:cxn modelId="{052DCE75-415C-4EBB-A953-66BC77CDB09A}" type="presParOf" srcId="{9186FF7E-EFD9-43EF-BE56-1FD247EBE3DA}" destId="{7EEBDCA8-FFAE-4211-96CC-36A7B8F94BAC}" srcOrd="13" destOrd="0" presId="urn:microsoft.com/office/officeart/2005/8/layout/default"/>
    <dgm:cxn modelId="{A8ED4535-92B3-4F93-93DC-DDCA1785C2F1}" type="presParOf" srcId="{9186FF7E-EFD9-43EF-BE56-1FD247EBE3DA}" destId="{6EE64EA7-A8CA-4786-8C93-01FC22C35F1C}" srcOrd="14" destOrd="0" presId="urn:microsoft.com/office/officeart/2005/8/layout/default"/>
    <dgm:cxn modelId="{6932890C-43AD-4A43-8C30-ED7AD31A3F7B}" type="presParOf" srcId="{9186FF7E-EFD9-43EF-BE56-1FD247EBE3DA}" destId="{546465DB-62BA-468E-81E3-87887FEB3ED4}" srcOrd="15" destOrd="0" presId="urn:microsoft.com/office/officeart/2005/8/layout/default"/>
    <dgm:cxn modelId="{43DA922B-C446-4C9E-AD35-DE2BAD1B49D9}" type="presParOf" srcId="{9186FF7E-EFD9-43EF-BE56-1FD247EBE3DA}" destId="{7470A1A0-0C23-4A1C-B41E-4C006B96D036}" srcOrd="16" destOrd="0" presId="urn:microsoft.com/office/officeart/2005/8/layout/default"/>
    <dgm:cxn modelId="{BD984FB3-08D5-4408-8251-48C1B5A87E0D}" type="presParOf" srcId="{9186FF7E-EFD9-43EF-BE56-1FD247EBE3DA}" destId="{CECD6772-3EE6-4A98-9D0E-B9ADF6068FE3}" srcOrd="17" destOrd="0" presId="urn:microsoft.com/office/officeart/2005/8/layout/default"/>
    <dgm:cxn modelId="{391011C4-51BB-4C31-9F63-6F504398BAEE}" type="presParOf" srcId="{9186FF7E-EFD9-43EF-BE56-1FD247EBE3DA}" destId="{33EB0972-595D-4A57-80D7-093B4FBFA3EF}" srcOrd="18" destOrd="0" presId="urn:microsoft.com/office/officeart/2005/8/layout/default"/>
    <dgm:cxn modelId="{21851370-CAF7-4D39-8FE8-507223CF6017}" type="presParOf" srcId="{9186FF7E-EFD9-43EF-BE56-1FD247EBE3DA}" destId="{C00F40F2-7D71-4BD7-8985-54F23D96DEB8}" srcOrd="19" destOrd="0" presId="urn:microsoft.com/office/officeart/2005/8/layout/default"/>
    <dgm:cxn modelId="{0CC1E088-7EA9-4D11-BD03-7E0376EB185A}" type="presParOf" srcId="{9186FF7E-EFD9-43EF-BE56-1FD247EBE3DA}" destId="{B048D004-28DE-4D3B-9042-F63BFB871809}" srcOrd="20" destOrd="0" presId="urn:microsoft.com/office/officeart/2005/8/layout/default"/>
    <dgm:cxn modelId="{57F3ECCD-EB07-46A3-902E-D604461E735D}" type="presParOf" srcId="{9186FF7E-EFD9-43EF-BE56-1FD247EBE3DA}" destId="{12B5FFA3-AFBF-4FD5-982D-AABB21ED90BC}" srcOrd="21" destOrd="0" presId="urn:microsoft.com/office/officeart/2005/8/layout/default"/>
    <dgm:cxn modelId="{895A500A-8F68-4E69-B676-5500D43B5F04}" type="presParOf" srcId="{9186FF7E-EFD9-43EF-BE56-1FD247EBE3DA}" destId="{42D2D521-307A-47E4-AC85-880E49988566}" srcOrd="22" destOrd="0" presId="urn:microsoft.com/office/officeart/2005/8/layout/default"/>
    <dgm:cxn modelId="{DCA0A041-1456-4DF7-A8F7-94842ECE9EB1}" type="presParOf" srcId="{9186FF7E-EFD9-43EF-BE56-1FD247EBE3DA}" destId="{32863F0D-4CD5-439E-8646-722BB2FB57EF}" srcOrd="23" destOrd="0" presId="urn:microsoft.com/office/officeart/2005/8/layout/default"/>
    <dgm:cxn modelId="{6E1CA32D-FB10-44A2-8A68-6FF349149CE4}" type="presParOf" srcId="{9186FF7E-EFD9-43EF-BE56-1FD247EBE3DA}" destId="{C0ABD230-E566-4774-8834-253380DA6C50}" srcOrd="24" destOrd="0" presId="urn:microsoft.com/office/officeart/2005/8/layout/default"/>
    <dgm:cxn modelId="{2B49FB10-95E0-45E5-9E5B-3186733B903E}" type="presParOf" srcId="{9186FF7E-EFD9-43EF-BE56-1FD247EBE3DA}" destId="{6E18FEDD-D2A6-4431-AE04-4AD758744680}" srcOrd="25" destOrd="0" presId="urn:microsoft.com/office/officeart/2005/8/layout/default"/>
    <dgm:cxn modelId="{D5F039D6-8E93-4AEE-BCFF-3FC8CD981C92}" type="presParOf" srcId="{9186FF7E-EFD9-43EF-BE56-1FD247EBE3DA}" destId="{87EFBB41-44B5-4058-99BD-FF82B3590E83}" srcOrd="26" destOrd="0" presId="urn:microsoft.com/office/officeart/2005/8/layout/default"/>
    <dgm:cxn modelId="{77DF9A01-15B4-487C-BBC3-D2920F873B8C}" type="presParOf" srcId="{9186FF7E-EFD9-43EF-BE56-1FD247EBE3DA}" destId="{34832FB9-E860-4132-9358-112D731BA837}" srcOrd="27" destOrd="0" presId="urn:microsoft.com/office/officeart/2005/8/layout/default"/>
    <dgm:cxn modelId="{C128BFFE-D4E5-47A2-B097-24B91D90D51C}" type="presParOf" srcId="{9186FF7E-EFD9-43EF-BE56-1FD247EBE3DA}" destId="{E56F90F2-EBAE-4E0D-865C-9B00A009E85E}" srcOrd="28" destOrd="0" presId="urn:microsoft.com/office/officeart/2005/8/layout/default"/>
    <dgm:cxn modelId="{15994398-EF73-465E-8770-5626B9C18D45}" type="presParOf" srcId="{9186FF7E-EFD9-43EF-BE56-1FD247EBE3DA}" destId="{227BF1C2-7EA6-430F-B4E8-AE225953972C}" srcOrd="29" destOrd="0" presId="urn:microsoft.com/office/officeart/2005/8/layout/default"/>
    <dgm:cxn modelId="{4CBC30A8-894E-4F51-9BB2-C3BB14696D63}" type="presParOf" srcId="{9186FF7E-EFD9-43EF-BE56-1FD247EBE3DA}" destId="{0FF148B8-F916-4110-A985-6AE77CCF465C}" srcOrd="30" destOrd="0" presId="urn:microsoft.com/office/officeart/2005/8/layout/default"/>
    <dgm:cxn modelId="{4112E7A0-223F-4547-AB19-5D12BA2852C2}" type="presParOf" srcId="{9186FF7E-EFD9-43EF-BE56-1FD247EBE3DA}" destId="{3460F1C2-BD4E-4A51-B2EB-696CDABA28AF}" srcOrd="31" destOrd="0" presId="urn:microsoft.com/office/officeart/2005/8/layout/default"/>
    <dgm:cxn modelId="{9EEDCA4F-693D-461A-853A-0CD9707A4B5E}" type="presParOf" srcId="{9186FF7E-EFD9-43EF-BE56-1FD247EBE3DA}" destId="{00054FA4-C0B8-46E3-92E2-501DE4050A31}" srcOrd="32" destOrd="0" presId="urn:microsoft.com/office/officeart/2005/8/layout/default"/>
    <dgm:cxn modelId="{C233C8FF-6EBF-46B8-ADF3-9F89AFB84BE2}" type="presParOf" srcId="{9186FF7E-EFD9-43EF-BE56-1FD247EBE3DA}" destId="{2D276CE5-5600-4CD0-93F3-80B3ABF50AB1}" srcOrd="33" destOrd="0" presId="urn:microsoft.com/office/officeart/2005/8/layout/default"/>
    <dgm:cxn modelId="{C409EF22-D477-4E98-9B75-9A1AE75732BC}" type="presParOf" srcId="{9186FF7E-EFD9-43EF-BE56-1FD247EBE3DA}" destId="{75B7EDFF-8F9A-486C-A670-D82E73531A86}" srcOrd="34" destOrd="0" presId="urn:microsoft.com/office/officeart/2005/8/layout/default"/>
    <dgm:cxn modelId="{9C9D62C8-04C0-47BD-AE40-6B1A7B8798A4}" type="presParOf" srcId="{9186FF7E-EFD9-43EF-BE56-1FD247EBE3DA}" destId="{A8012168-2F03-4DF8-913D-EE4B406DED26}" srcOrd="35" destOrd="0" presId="urn:microsoft.com/office/officeart/2005/8/layout/default"/>
    <dgm:cxn modelId="{719896C9-A16D-4BCA-9668-5DFCB624F0E2}" type="presParOf" srcId="{9186FF7E-EFD9-43EF-BE56-1FD247EBE3DA}" destId="{BE92D7F0-6F7B-41B2-9A71-ED48AF12D994}" srcOrd="3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EDE467-0B6A-4E41-8306-1BE2747213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B8BA519-5DF3-4209-AB95-043C8F6AB9E5}">
      <dgm:prSet/>
      <dgm:spPr/>
      <dgm:t>
        <a:bodyPr/>
        <a:lstStyle/>
        <a:p>
          <a:r>
            <a:rPr lang="en-GB">
              <a:solidFill>
                <a:schemeClr val="tx1"/>
              </a:solidFill>
              <a:latin typeface="Arial" panose="020B0604020202020204" pitchFamily="34" charset="0"/>
              <a:cs typeface="Arial" panose="020B0604020202020204" pitchFamily="34" charset="0"/>
            </a:rPr>
            <a:t>Paediatric outpatient services</a:t>
          </a:r>
        </a:p>
      </dgm:t>
    </dgm:pt>
    <dgm:pt modelId="{49C5EFD9-3ABD-4455-A0D6-DFA7A7363CB9}" type="parTrans" cxnId="{3758860E-DE64-4D24-9BCE-55D239DE1718}">
      <dgm:prSet/>
      <dgm:spPr/>
      <dgm:t>
        <a:bodyPr/>
        <a:lstStyle/>
        <a:p>
          <a:endParaRPr lang="en-GB"/>
        </a:p>
      </dgm:t>
    </dgm:pt>
    <dgm:pt modelId="{A8BEDAF8-FD83-48E2-9090-CB5F90339F61}" type="sibTrans" cxnId="{3758860E-DE64-4D24-9BCE-55D239DE1718}">
      <dgm:prSet/>
      <dgm:spPr/>
      <dgm:t>
        <a:bodyPr/>
        <a:lstStyle/>
        <a:p>
          <a:endParaRPr lang="en-GB"/>
        </a:p>
      </dgm:t>
    </dgm:pt>
    <dgm:pt modelId="{B9B66B32-375C-4577-A2DE-940511BC1CAB}">
      <dgm:prSet/>
      <dgm:spPr>
        <a:solidFill>
          <a:schemeClr val="accent2"/>
        </a:solidFill>
      </dgm:spPr>
      <dgm:t>
        <a:bodyPr/>
        <a:lstStyle/>
        <a:p>
          <a:r>
            <a:rPr lang="en-GB">
              <a:latin typeface="Arial" panose="020B0604020202020204" pitchFamily="34" charset="0"/>
              <a:cs typeface="Arial" panose="020B0604020202020204" pitchFamily="34" charset="0"/>
            </a:rPr>
            <a:t>Maternity hub</a:t>
          </a:r>
        </a:p>
      </dgm:t>
    </dgm:pt>
    <dgm:pt modelId="{442C3C5A-6B57-486E-A806-E414BC14FBB9}" type="parTrans" cxnId="{4D69AB6B-543E-499A-AA51-79180E8ECE16}">
      <dgm:prSet/>
      <dgm:spPr/>
      <dgm:t>
        <a:bodyPr/>
        <a:lstStyle/>
        <a:p>
          <a:endParaRPr lang="en-GB"/>
        </a:p>
      </dgm:t>
    </dgm:pt>
    <dgm:pt modelId="{CB813AF4-09F4-4E14-B006-9C35F40219C7}" type="sibTrans" cxnId="{4D69AB6B-543E-499A-AA51-79180E8ECE16}">
      <dgm:prSet/>
      <dgm:spPr/>
      <dgm:t>
        <a:bodyPr/>
        <a:lstStyle/>
        <a:p>
          <a:endParaRPr lang="en-GB"/>
        </a:p>
      </dgm:t>
    </dgm:pt>
    <dgm:pt modelId="{588427B9-F54E-4630-A59A-BCD5C88669DD}">
      <dgm:prSet/>
      <dgm:spPr>
        <a:solidFill>
          <a:schemeClr val="accent4"/>
        </a:solidFill>
      </dgm:spPr>
      <dgm:t>
        <a:bodyPr/>
        <a:lstStyle/>
        <a:p>
          <a:r>
            <a:rPr lang="en-GB">
              <a:solidFill>
                <a:schemeClr val="tx1"/>
              </a:solidFill>
              <a:latin typeface="Arial" panose="020B0604020202020204" pitchFamily="34" charset="0"/>
              <a:cs typeface="Arial" panose="020B0604020202020204" pitchFamily="34" charset="0"/>
            </a:rPr>
            <a:t>Musculo-skeletal</a:t>
          </a:r>
        </a:p>
      </dgm:t>
    </dgm:pt>
    <dgm:pt modelId="{EED1B276-9DE4-4E5C-B7C4-B67C66131E3F}" type="parTrans" cxnId="{F679F738-D3A8-486A-B84F-A53BA53D2FDB}">
      <dgm:prSet/>
      <dgm:spPr/>
      <dgm:t>
        <a:bodyPr/>
        <a:lstStyle/>
        <a:p>
          <a:endParaRPr lang="en-GB"/>
        </a:p>
      </dgm:t>
    </dgm:pt>
    <dgm:pt modelId="{06270BC4-F67D-4E8D-B66E-D2E0CFCDF8FB}" type="sibTrans" cxnId="{F679F738-D3A8-486A-B84F-A53BA53D2FDB}">
      <dgm:prSet/>
      <dgm:spPr/>
      <dgm:t>
        <a:bodyPr/>
        <a:lstStyle/>
        <a:p>
          <a:endParaRPr lang="en-GB"/>
        </a:p>
      </dgm:t>
    </dgm:pt>
    <dgm:pt modelId="{BAAB227E-5FC3-46AE-AB5B-DEB21038C404}">
      <dgm:prSet/>
      <dgm:spPr>
        <a:solidFill>
          <a:schemeClr val="accent5"/>
        </a:solidFill>
      </dgm:spPr>
      <dgm:t>
        <a:bodyPr/>
        <a:lstStyle/>
        <a:p>
          <a:r>
            <a:rPr lang="en-GB">
              <a:solidFill>
                <a:schemeClr val="tx1"/>
              </a:solidFill>
              <a:latin typeface="Arial" panose="020B0604020202020204" pitchFamily="34" charset="0"/>
              <a:cs typeface="Arial" panose="020B0604020202020204" pitchFamily="34" charset="0"/>
            </a:rPr>
            <a:t>Cardiology</a:t>
          </a:r>
          <a:r>
            <a:rPr lang="en-GB">
              <a:solidFill>
                <a:schemeClr val="tx1"/>
              </a:solidFill>
            </a:rPr>
            <a:t> </a:t>
          </a:r>
        </a:p>
      </dgm:t>
    </dgm:pt>
    <dgm:pt modelId="{C31CF720-EA13-4D4C-8463-AE7BE2CAC041}" type="parTrans" cxnId="{3C073D6E-1BAA-4C39-A43B-20E3BCE35DF1}">
      <dgm:prSet/>
      <dgm:spPr/>
      <dgm:t>
        <a:bodyPr/>
        <a:lstStyle/>
        <a:p>
          <a:endParaRPr lang="en-GB"/>
        </a:p>
      </dgm:t>
    </dgm:pt>
    <dgm:pt modelId="{4AF75483-231F-4310-9F5A-02AA9E0EF0A9}" type="sibTrans" cxnId="{3C073D6E-1BAA-4C39-A43B-20E3BCE35DF1}">
      <dgm:prSet/>
      <dgm:spPr/>
      <dgm:t>
        <a:bodyPr/>
        <a:lstStyle/>
        <a:p>
          <a:endParaRPr lang="en-GB"/>
        </a:p>
      </dgm:t>
    </dgm:pt>
    <dgm:pt modelId="{8FB28D90-04B4-40BA-978B-0E05496F5895}">
      <dgm:prSet/>
      <dgm:spPr>
        <a:solidFill>
          <a:schemeClr val="accent6"/>
        </a:solidFill>
      </dgm:spPr>
      <dgm:t>
        <a:bodyPr/>
        <a:lstStyle/>
        <a:p>
          <a:r>
            <a:rPr lang="en-GB">
              <a:latin typeface="Arial" panose="020B0604020202020204" pitchFamily="34" charset="0"/>
              <a:cs typeface="Arial" panose="020B0604020202020204" pitchFamily="34" charset="0"/>
            </a:rPr>
            <a:t>Pulmonary rehabilitation </a:t>
          </a:r>
        </a:p>
      </dgm:t>
    </dgm:pt>
    <dgm:pt modelId="{7B70C8D4-430A-41DB-B666-7EF42091061B}" type="parTrans" cxnId="{87CCB88D-81A8-4C51-9D20-385C2A53813A}">
      <dgm:prSet/>
      <dgm:spPr/>
      <dgm:t>
        <a:bodyPr/>
        <a:lstStyle/>
        <a:p>
          <a:endParaRPr lang="en-GB"/>
        </a:p>
      </dgm:t>
    </dgm:pt>
    <dgm:pt modelId="{2EA856B0-5859-4438-AC07-AC9453EF62DB}" type="sibTrans" cxnId="{87CCB88D-81A8-4C51-9D20-385C2A53813A}">
      <dgm:prSet/>
      <dgm:spPr/>
      <dgm:t>
        <a:bodyPr/>
        <a:lstStyle/>
        <a:p>
          <a:endParaRPr lang="en-GB"/>
        </a:p>
      </dgm:t>
    </dgm:pt>
    <dgm:pt modelId="{301D4F6A-8C19-4815-98B6-3B38BDBE6F5D}">
      <dgm:prSet/>
      <dgm:spPr>
        <a:solidFill>
          <a:schemeClr val="accent3"/>
        </a:solidFill>
      </dgm:spPr>
      <dgm:t>
        <a:bodyPr/>
        <a:lstStyle/>
        <a:p>
          <a:r>
            <a:rPr lang="en-GB">
              <a:latin typeface="Arial" panose="020B0604020202020204" pitchFamily="34" charset="0"/>
              <a:cs typeface="Arial" panose="020B0604020202020204" pitchFamily="34" charset="0"/>
            </a:rPr>
            <a:t>Mobile diagnostic vehicle </a:t>
          </a:r>
        </a:p>
      </dgm:t>
    </dgm:pt>
    <dgm:pt modelId="{A157546A-79E0-492A-B361-8CE8469E58CD}" type="parTrans" cxnId="{C3F31FE3-7E70-4D78-8EC4-B19339A2754F}">
      <dgm:prSet/>
      <dgm:spPr/>
      <dgm:t>
        <a:bodyPr/>
        <a:lstStyle/>
        <a:p>
          <a:endParaRPr lang="en-GB"/>
        </a:p>
      </dgm:t>
    </dgm:pt>
    <dgm:pt modelId="{6A36568B-8BDB-4286-B1B5-857DB88BCC8C}" type="sibTrans" cxnId="{C3F31FE3-7E70-4D78-8EC4-B19339A2754F}">
      <dgm:prSet/>
      <dgm:spPr/>
      <dgm:t>
        <a:bodyPr/>
        <a:lstStyle/>
        <a:p>
          <a:endParaRPr lang="en-GB"/>
        </a:p>
      </dgm:t>
    </dgm:pt>
    <dgm:pt modelId="{9186FF7E-EFD9-43EF-BE56-1FD247EBE3DA}" type="pres">
      <dgm:prSet presAssocID="{77EDE467-0B6A-4E41-8306-1BE274721342}" presName="diagram" presStyleCnt="0">
        <dgm:presLayoutVars>
          <dgm:dir/>
          <dgm:resizeHandles val="exact"/>
        </dgm:presLayoutVars>
      </dgm:prSet>
      <dgm:spPr/>
    </dgm:pt>
    <dgm:pt modelId="{A7BBCC60-6BE1-4F79-B688-41B1CD45EB3E}" type="pres">
      <dgm:prSet presAssocID="{6B8BA519-5DF3-4209-AB95-043C8F6AB9E5}" presName="node" presStyleLbl="node1" presStyleIdx="0" presStyleCnt="6">
        <dgm:presLayoutVars>
          <dgm:bulletEnabled val="1"/>
        </dgm:presLayoutVars>
      </dgm:prSet>
      <dgm:spPr/>
    </dgm:pt>
    <dgm:pt modelId="{445270E9-67CC-4472-BD12-EB26BF4E268B}" type="pres">
      <dgm:prSet presAssocID="{A8BEDAF8-FD83-48E2-9090-CB5F90339F61}" presName="sibTrans" presStyleCnt="0"/>
      <dgm:spPr/>
    </dgm:pt>
    <dgm:pt modelId="{3EDF6D78-86E1-486A-ACF5-D5B80E399251}" type="pres">
      <dgm:prSet presAssocID="{B9B66B32-375C-4577-A2DE-940511BC1CAB}" presName="node" presStyleLbl="node1" presStyleIdx="1" presStyleCnt="6">
        <dgm:presLayoutVars>
          <dgm:bulletEnabled val="1"/>
        </dgm:presLayoutVars>
      </dgm:prSet>
      <dgm:spPr/>
    </dgm:pt>
    <dgm:pt modelId="{DF1642CB-97EA-4D9A-9622-A93768F933E3}" type="pres">
      <dgm:prSet presAssocID="{CB813AF4-09F4-4E14-B006-9C35F40219C7}" presName="sibTrans" presStyleCnt="0"/>
      <dgm:spPr/>
    </dgm:pt>
    <dgm:pt modelId="{6AA99E2B-25C4-46BE-A970-279F7B5708F6}" type="pres">
      <dgm:prSet presAssocID="{588427B9-F54E-4630-A59A-BCD5C88669DD}" presName="node" presStyleLbl="node1" presStyleIdx="2" presStyleCnt="6">
        <dgm:presLayoutVars>
          <dgm:bulletEnabled val="1"/>
        </dgm:presLayoutVars>
      </dgm:prSet>
      <dgm:spPr/>
    </dgm:pt>
    <dgm:pt modelId="{1A6CEE1E-AC5F-4BDC-9912-9F0A4895AFBA}" type="pres">
      <dgm:prSet presAssocID="{06270BC4-F67D-4E8D-B66E-D2E0CFCDF8FB}" presName="sibTrans" presStyleCnt="0"/>
      <dgm:spPr/>
    </dgm:pt>
    <dgm:pt modelId="{2F3B78E5-11DA-4708-9114-BC47BD5D63B6}" type="pres">
      <dgm:prSet presAssocID="{BAAB227E-5FC3-46AE-AB5B-DEB21038C404}" presName="node" presStyleLbl="node1" presStyleIdx="3" presStyleCnt="6">
        <dgm:presLayoutVars>
          <dgm:bulletEnabled val="1"/>
        </dgm:presLayoutVars>
      </dgm:prSet>
      <dgm:spPr/>
    </dgm:pt>
    <dgm:pt modelId="{A5C8CBC0-49E6-4DF8-B6B0-D02A27EBED47}" type="pres">
      <dgm:prSet presAssocID="{4AF75483-231F-4310-9F5A-02AA9E0EF0A9}" presName="sibTrans" presStyleCnt="0"/>
      <dgm:spPr/>
    </dgm:pt>
    <dgm:pt modelId="{E1B597BA-75BC-4B49-8564-6AB637545EBB}" type="pres">
      <dgm:prSet presAssocID="{8FB28D90-04B4-40BA-978B-0E05496F5895}" presName="node" presStyleLbl="node1" presStyleIdx="4" presStyleCnt="6">
        <dgm:presLayoutVars>
          <dgm:bulletEnabled val="1"/>
        </dgm:presLayoutVars>
      </dgm:prSet>
      <dgm:spPr/>
    </dgm:pt>
    <dgm:pt modelId="{240C789C-FFF6-4B95-901C-67FC776244C6}" type="pres">
      <dgm:prSet presAssocID="{2EA856B0-5859-4438-AC07-AC9453EF62DB}" presName="sibTrans" presStyleCnt="0"/>
      <dgm:spPr/>
    </dgm:pt>
    <dgm:pt modelId="{EB60FD88-1246-4CCB-8DEE-0E0324CE06F3}" type="pres">
      <dgm:prSet presAssocID="{301D4F6A-8C19-4815-98B6-3B38BDBE6F5D}" presName="node" presStyleLbl="node1" presStyleIdx="5" presStyleCnt="6">
        <dgm:presLayoutVars>
          <dgm:bulletEnabled val="1"/>
        </dgm:presLayoutVars>
      </dgm:prSet>
      <dgm:spPr/>
    </dgm:pt>
  </dgm:ptLst>
  <dgm:cxnLst>
    <dgm:cxn modelId="{3758860E-DE64-4D24-9BCE-55D239DE1718}" srcId="{77EDE467-0B6A-4E41-8306-1BE274721342}" destId="{6B8BA519-5DF3-4209-AB95-043C8F6AB9E5}" srcOrd="0" destOrd="0" parTransId="{49C5EFD9-3ABD-4455-A0D6-DFA7A7363CB9}" sibTransId="{A8BEDAF8-FD83-48E2-9090-CB5F90339F61}"/>
    <dgm:cxn modelId="{6CC27B1C-AD09-4464-96B8-9E65B8217E17}" type="presOf" srcId="{77EDE467-0B6A-4E41-8306-1BE274721342}" destId="{9186FF7E-EFD9-43EF-BE56-1FD247EBE3DA}" srcOrd="0" destOrd="0" presId="urn:microsoft.com/office/officeart/2005/8/layout/default"/>
    <dgm:cxn modelId="{AE727525-DCA4-4694-A8D1-C85CE4243A2C}" type="presOf" srcId="{588427B9-F54E-4630-A59A-BCD5C88669DD}" destId="{6AA99E2B-25C4-46BE-A970-279F7B5708F6}" srcOrd="0" destOrd="0" presId="urn:microsoft.com/office/officeart/2005/8/layout/default"/>
    <dgm:cxn modelId="{9BBF2426-1CF6-469C-89F4-B7A7D70FBF84}" type="presOf" srcId="{BAAB227E-5FC3-46AE-AB5B-DEB21038C404}" destId="{2F3B78E5-11DA-4708-9114-BC47BD5D63B6}" srcOrd="0" destOrd="0" presId="urn:microsoft.com/office/officeart/2005/8/layout/default"/>
    <dgm:cxn modelId="{F679F738-D3A8-486A-B84F-A53BA53D2FDB}" srcId="{77EDE467-0B6A-4E41-8306-1BE274721342}" destId="{588427B9-F54E-4630-A59A-BCD5C88669DD}" srcOrd="2" destOrd="0" parTransId="{EED1B276-9DE4-4E5C-B7C4-B67C66131E3F}" sibTransId="{06270BC4-F67D-4E8D-B66E-D2E0CFCDF8FB}"/>
    <dgm:cxn modelId="{D9FC1D68-05A8-41F0-B9B3-2020DEBC73B8}" type="presOf" srcId="{6B8BA519-5DF3-4209-AB95-043C8F6AB9E5}" destId="{A7BBCC60-6BE1-4F79-B688-41B1CD45EB3E}" srcOrd="0" destOrd="0" presId="urn:microsoft.com/office/officeart/2005/8/layout/default"/>
    <dgm:cxn modelId="{4D69AB6B-543E-499A-AA51-79180E8ECE16}" srcId="{77EDE467-0B6A-4E41-8306-1BE274721342}" destId="{B9B66B32-375C-4577-A2DE-940511BC1CAB}" srcOrd="1" destOrd="0" parTransId="{442C3C5A-6B57-486E-A806-E414BC14FBB9}" sibTransId="{CB813AF4-09F4-4E14-B006-9C35F40219C7}"/>
    <dgm:cxn modelId="{3C073D6E-1BAA-4C39-A43B-20E3BCE35DF1}" srcId="{77EDE467-0B6A-4E41-8306-1BE274721342}" destId="{BAAB227E-5FC3-46AE-AB5B-DEB21038C404}" srcOrd="3" destOrd="0" parTransId="{C31CF720-EA13-4D4C-8463-AE7BE2CAC041}" sibTransId="{4AF75483-231F-4310-9F5A-02AA9E0EF0A9}"/>
    <dgm:cxn modelId="{D018B980-1275-461C-979D-398F71D9FC37}" type="presOf" srcId="{B9B66B32-375C-4577-A2DE-940511BC1CAB}" destId="{3EDF6D78-86E1-486A-ACF5-D5B80E399251}" srcOrd="0" destOrd="0" presId="urn:microsoft.com/office/officeart/2005/8/layout/default"/>
    <dgm:cxn modelId="{87CCB88D-81A8-4C51-9D20-385C2A53813A}" srcId="{77EDE467-0B6A-4E41-8306-1BE274721342}" destId="{8FB28D90-04B4-40BA-978B-0E05496F5895}" srcOrd="4" destOrd="0" parTransId="{7B70C8D4-430A-41DB-B666-7EF42091061B}" sibTransId="{2EA856B0-5859-4438-AC07-AC9453EF62DB}"/>
    <dgm:cxn modelId="{8B7BAAAC-4EF6-48A3-A76A-3582E1378C43}" type="presOf" srcId="{301D4F6A-8C19-4815-98B6-3B38BDBE6F5D}" destId="{EB60FD88-1246-4CCB-8DEE-0E0324CE06F3}" srcOrd="0" destOrd="0" presId="urn:microsoft.com/office/officeart/2005/8/layout/default"/>
    <dgm:cxn modelId="{9C6FE0C6-043A-4E9A-A154-49190FCBA07C}" type="presOf" srcId="{8FB28D90-04B4-40BA-978B-0E05496F5895}" destId="{E1B597BA-75BC-4B49-8564-6AB637545EBB}" srcOrd="0" destOrd="0" presId="urn:microsoft.com/office/officeart/2005/8/layout/default"/>
    <dgm:cxn modelId="{C3F31FE3-7E70-4D78-8EC4-B19339A2754F}" srcId="{77EDE467-0B6A-4E41-8306-1BE274721342}" destId="{301D4F6A-8C19-4815-98B6-3B38BDBE6F5D}" srcOrd="5" destOrd="0" parTransId="{A157546A-79E0-492A-B361-8CE8469E58CD}" sibTransId="{6A36568B-8BDB-4286-B1B5-857DB88BCC8C}"/>
    <dgm:cxn modelId="{339918E3-2382-482A-8F43-932C20D4C1CD}" type="presParOf" srcId="{9186FF7E-EFD9-43EF-BE56-1FD247EBE3DA}" destId="{A7BBCC60-6BE1-4F79-B688-41B1CD45EB3E}" srcOrd="0" destOrd="0" presId="urn:microsoft.com/office/officeart/2005/8/layout/default"/>
    <dgm:cxn modelId="{C4867FCF-C769-4D57-B208-00E05AC8B7A0}" type="presParOf" srcId="{9186FF7E-EFD9-43EF-BE56-1FD247EBE3DA}" destId="{445270E9-67CC-4472-BD12-EB26BF4E268B}" srcOrd="1" destOrd="0" presId="urn:microsoft.com/office/officeart/2005/8/layout/default"/>
    <dgm:cxn modelId="{E7766E15-FF1C-469D-9F5C-6877DD291AD3}" type="presParOf" srcId="{9186FF7E-EFD9-43EF-BE56-1FD247EBE3DA}" destId="{3EDF6D78-86E1-486A-ACF5-D5B80E399251}" srcOrd="2" destOrd="0" presId="urn:microsoft.com/office/officeart/2005/8/layout/default"/>
    <dgm:cxn modelId="{AE722F0C-DDCD-481D-83C6-A7C9EC107DDA}" type="presParOf" srcId="{9186FF7E-EFD9-43EF-BE56-1FD247EBE3DA}" destId="{DF1642CB-97EA-4D9A-9622-A93768F933E3}" srcOrd="3" destOrd="0" presId="urn:microsoft.com/office/officeart/2005/8/layout/default"/>
    <dgm:cxn modelId="{4FED08DE-0FC4-4151-A407-2FFB34FB0247}" type="presParOf" srcId="{9186FF7E-EFD9-43EF-BE56-1FD247EBE3DA}" destId="{6AA99E2B-25C4-46BE-A970-279F7B5708F6}" srcOrd="4" destOrd="0" presId="urn:microsoft.com/office/officeart/2005/8/layout/default"/>
    <dgm:cxn modelId="{CB90CF8A-D244-42AF-B6A7-2B54231F377C}" type="presParOf" srcId="{9186FF7E-EFD9-43EF-BE56-1FD247EBE3DA}" destId="{1A6CEE1E-AC5F-4BDC-9912-9F0A4895AFBA}" srcOrd="5" destOrd="0" presId="urn:microsoft.com/office/officeart/2005/8/layout/default"/>
    <dgm:cxn modelId="{B5093B4B-27F9-461D-9C21-ABCDD8CBFEDB}" type="presParOf" srcId="{9186FF7E-EFD9-43EF-BE56-1FD247EBE3DA}" destId="{2F3B78E5-11DA-4708-9114-BC47BD5D63B6}" srcOrd="6" destOrd="0" presId="urn:microsoft.com/office/officeart/2005/8/layout/default"/>
    <dgm:cxn modelId="{2B627196-3925-4882-968F-862B5B9E0D94}" type="presParOf" srcId="{9186FF7E-EFD9-43EF-BE56-1FD247EBE3DA}" destId="{A5C8CBC0-49E6-4DF8-B6B0-D02A27EBED47}" srcOrd="7" destOrd="0" presId="urn:microsoft.com/office/officeart/2005/8/layout/default"/>
    <dgm:cxn modelId="{23E1BEAF-E20A-419C-9CE9-91AC7F405FDD}" type="presParOf" srcId="{9186FF7E-EFD9-43EF-BE56-1FD247EBE3DA}" destId="{E1B597BA-75BC-4B49-8564-6AB637545EBB}" srcOrd="8" destOrd="0" presId="urn:microsoft.com/office/officeart/2005/8/layout/default"/>
    <dgm:cxn modelId="{F9D23D69-21CB-498A-AC05-FBC7EF477F30}" type="presParOf" srcId="{9186FF7E-EFD9-43EF-BE56-1FD247EBE3DA}" destId="{240C789C-FFF6-4B95-901C-67FC776244C6}" srcOrd="9" destOrd="0" presId="urn:microsoft.com/office/officeart/2005/8/layout/default"/>
    <dgm:cxn modelId="{8B114F23-F416-4095-8343-318C7337AB4C}" type="presParOf" srcId="{9186FF7E-EFD9-43EF-BE56-1FD247EBE3DA}" destId="{EB60FD88-1246-4CCB-8DEE-0E0324CE06F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EDE467-0B6A-4E41-8306-1BE2747213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BC7E7C0-8D7E-49E4-ACE2-84D99D07CB5B}">
      <dgm:prSet phldrT="[Text]" custT="1"/>
      <dgm:spPr>
        <a:solidFill>
          <a:schemeClr val="accent3"/>
        </a:solidFill>
      </dgm:spPr>
      <dgm:t>
        <a:bodyPr/>
        <a:lstStyle/>
        <a:p>
          <a:r>
            <a:rPr lang="en-GB" sz="2000">
              <a:solidFill>
                <a:schemeClr val="bg1"/>
              </a:solidFill>
              <a:latin typeface="Arial" panose="020B0604020202020204" pitchFamily="34" charset="0"/>
              <a:cs typeface="Arial" panose="020B0604020202020204" pitchFamily="34" charset="0"/>
            </a:rPr>
            <a:t>What are your views on the plans? </a:t>
          </a:r>
          <a:br>
            <a:rPr lang="en-GB" sz="2000">
              <a:solidFill>
                <a:schemeClr val="bg1"/>
              </a:solidFill>
              <a:latin typeface="Arial" panose="020B0604020202020204" pitchFamily="34" charset="0"/>
              <a:cs typeface="Arial" panose="020B0604020202020204" pitchFamily="34" charset="0"/>
            </a:rPr>
          </a:br>
          <a:r>
            <a:rPr lang="en-GB" sz="2000">
              <a:solidFill>
                <a:schemeClr val="bg1"/>
              </a:solidFill>
              <a:latin typeface="Arial" panose="020B0604020202020204" pitchFamily="34" charset="0"/>
              <a:cs typeface="Arial" panose="020B0604020202020204" pitchFamily="34" charset="0"/>
            </a:rPr>
            <a:t>(likes and concerns)</a:t>
          </a:r>
        </a:p>
      </dgm:t>
    </dgm:pt>
    <dgm:pt modelId="{2A4E3737-8975-4CB0-A37C-3C1DCD569CC1}" type="parTrans" cxnId="{2FEBE59D-CC05-459E-B02F-ABCD4A6BCB3B}">
      <dgm:prSet/>
      <dgm:spPr/>
      <dgm:t>
        <a:bodyPr/>
        <a:lstStyle/>
        <a:p>
          <a:endParaRPr lang="en-GB" sz="2000">
            <a:latin typeface="Arial" panose="020B0604020202020204" pitchFamily="34" charset="0"/>
            <a:cs typeface="Arial" panose="020B0604020202020204" pitchFamily="34" charset="0"/>
          </a:endParaRPr>
        </a:p>
      </dgm:t>
    </dgm:pt>
    <dgm:pt modelId="{EEBF1088-4A1E-4C60-AF0D-E918DEF54435}" type="sibTrans" cxnId="{2FEBE59D-CC05-459E-B02F-ABCD4A6BCB3B}">
      <dgm:prSet/>
      <dgm:spPr/>
      <dgm:t>
        <a:bodyPr/>
        <a:lstStyle/>
        <a:p>
          <a:endParaRPr lang="en-GB" sz="2000">
            <a:latin typeface="Arial" panose="020B0604020202020204" pitchFamily="34" charset="0"/>
            <a:cs typeface="Arial" panose="020B0604020202020204" pitchFamily="34" charset="0"/>
          </a:endParaRPr>
        </a:p>
      </dgm:t>
    </dgm:pt>
    <dgm:pt modelId="{02426668-C7E4-453F-8EF6-0F9C503877E4}">
      <dgm:prSet custT="1"/>
      <dgm:spPr>
        <a:solidFill>
          <a:schemeClr val="accent3"/>
        </a:solidFill>
      </dgm:spPr>
      <dgm:t>
        <a:bodyPr/>
        <a:lstStyle/>
        <a:p>
          <a:r>
            <a:rPr lang="en-GB" sz="2000">
              <a:solidFill>
                <a:schemeClr val="bg1"/>
              </a:solidFill>
              <a:latin typeface="Arial" panose="020B0604020202020204" pitchFamily="34" charset="0"/>
              <a:cs typeface="Arial" panose="020B0604020202020204" pitchFamily="34" charset="0"/>
            </a:rPr>
            <a:t>Is there anything else </a:t>
          </a:r>
          <a:br>
            <a:rPr lang="en-GB" sz="2000">
              <a:solidFill>
                <a:schemeClr val="bg1"/>
              </a:solidFill>
              <a:latin typeface="Arial" panose="020B0604020202020204" pitchFamily="34" charset="0"/>
              <a:cs typeface="Arial" panose="020B0604020202020204" pitchFamily="34" charset="0"/>
            </a:rPr>
          </a:br>
          <a:r>
            <a:rPr lang="en-GB" sz="2000">
              <a:solidFill>
                <a:schemeClr val="bg1"/>
              </a:solidFill>
              <a:latin typeface="Arial" panose="020B0604020202020204" pitchFamily="34" charset="0"/>
              <a:cs typeface="Arial" panose="020B0604020202020204" pitchFamily="34" charset="0"/>
            </a:rPr>
            <a:t>we should consider? </a:t>
          </a:r>
        </a:p>
        <a:p>
          <a:r>
            <a:rPr lang="en-GB" sz="2000">
              <a:solidFill>
                <a:schemeClr val="bg1"/>
              </a:solidFill>
              <a:latin typeface="Arial" panose="020B0604020202020204" pitchFamily="34" charset="0"/>
              <a:cs typeface="Arial" panose="020B0604020202020204" pitchFamily="34" charset="0"/>
            </a:rPr>
            <a:t>(both positive and negative impacts)</a:t>
          </a:r>
        </a:p>
      </dgm:t>
    </dgm:pt>
    <dgm:pt modelId="{422F4A99-D617-4C5C-8272-506DA084B8D1}" type="parTrans" cxnId="{99B81FCD-A549-4862-A159-A1F48D257539}">
      <dgm:prSet/>
      <dgm:spPr/>
      <dgm:t>
        <a:bodyPr/>
        <a:lstStyle/>
        <a:p>
          <a:endParaRPr lang="en-GB" sz="2000"/>
        </a:p>
      </dgm:t>
    </dgm:pt>
    <dgm:pt modelId="{EF4A1623-5A09-48F1-996D-9E2DF92F23C0}" type="sibTrans" cxnId="{99B81FCD-A549-4862-A159-A1F48D257539}">
      <dgm:prSet/>
      <dgm:spPr/>
      <dgm:t>
        <a:bodyPr/>
        <a:lstStyle/>
        <a:p>
          <a:endParaRPr lang="en-GB" sz="2000"/>
        </a:p>
      </dgm:t>
    </dgm:pt>
    <dgm:pt modelId="{EA1B47B6-1F60-4963-88F9-BB04A42C1121}">
      <dgm:prSet phldrT="[Text]" custT="1"/>
      <dgm:spPr>
        <a:solidFill>
          <a:schemeClr val="accent3"/>
        </a:solidFill>
      </dgm:spPr>
      <dgm:t>
        <a:bodyPr/>
        <a:lstStyle/>
        <a:p>
          <a:r>
            <a:rPr lang="en-GB" sz="2000">
              <a:solidFill>
                <a:schemeClr val="bg1"/>
              </a:solidFill>
              <a:latin typeface="Arial" panose="020B0604020202020204" pitchFamily="34" charset="0"/>
              <a:cs typeface="Arial" panose="020B0604020202020204" pitchFamily="34" charset="0"/>
            </a:rPr>
            <a:t>What other services would you like to see in the hub? </a:t>
          </a:r>
        </a:p>
        <a:p>
          <a:r>
            <a:rPr lang="en-GB" sz="2000">
              <a:solidFill>
                <a:schemeClr val="bg1"/>
              </a:solidFill>
              <a:latin typeface="Arial" panose="020B0604020202020204" pitchFamily="34" charset="0"/>
              <a:cs typeface="Arial" panose="020B0604020202020204" pitchFamily="34" charset="0"/>
            </a:rPr>
            <a:t>(</a:t>
          </a:r>
          <a:r>
            <a:rPr lang="en-GB" sz="2000" err="1">
              <a:solidFill>
                <a:schemeClr val="bg1"/>
              </a:solidFill>
              <a:latin typeface="Arial" panose="020B0604020202020204" pitchFamily="34" charset="0"/>
              <a:cs typeface="Arial" panose="020B0604020202020204" pitchFamily="34" charset="0"/>
            </a:rPr>
            <a:t>e.g</a:t>
          </a:r>
          <a:r>
            <a:rPr lang="en-GB" sz="2000">
              <a:solidFill>
                <a:schemeClr val="bg1"/>
              </a:solidFill>
              <a:latin typeface="Arial" panose="020B0604020202020204" pitchFamily="34" charset="0"/>
              <a:cs typeface="Arial" panose="020B0604020202020204" pitchFamily="34" charset="0"/>
            </a:rPr>
            <a:t> outpatient services, preventative services, services to support people entering and leaving hospital, or community –based services.)</a:t>
          </a:r>
          <a:endParaRPr lang="en-GB" sz="200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Diagram your thoughts on the plans"/>
        </a:ext>
      </dgm:extLst>
    </dgm:pt>
    <dgm:pt modelId="{AFD1A97A-111D-4AAC-9B87-7DFC398FF88F}" type="parTrans" cxnId="{87F30C95-91D7-4DA1-94D2-BA8F47A040D8}">
      <dgm:prSet/>
      <dgm:spPr/>
      <dgm:t>
        <a:bodyPr/>
        <a:lstStyle/>
        <a:p>
          <a:endParaRPr lang="en-GB" sz="2000"/>
        </a:p>
      </dgm:t>
    </dgm:pt>
    <dgm:pt modelId="{DAA6F064-65BC-4639-ACB0-F4CD5F2A5EC6}" type="sibTrans" cxnId="{87F30C95-91D7-4DA1-94D2-BA8F47A040D8}">
      <dgm:prSet/>
      <dgm:spPr/>
      <dgm:t>
        <a:bodyPr/>
        <a:lstStyle/>
        <a:p>
          <a:endParaRPr lang="en-GB" sz="2000"/>
        </a:p>
      </dgm:t>
    </dgm:pt>
    <dgm:pt modelId="{9186FF7E-EFD9-43EF-BE56-1FD247EBE3DA}" type="pres">
      <dgm:prSet presAssocID="{77EDE467-0B6A-4E41-8306-1BE274721342}" presName="diagram" presStyleCnt="0">
        <dgm:presLayoutVars>
          <dgm:dir/>
          <dgm:resizeHandles val="exact"/>
        </dgm:presLayoutVars>
      </dgm:prSet>
      <dgm:spPr/>
    </dgm:pt>
    <dgm:pt modelId="{47C0B33B-E002-4D43-9D71-F057E53E6067}" type="pres">
      <dgm:prSet presAssocID="{CBC7E7C0-8D7E-49E4-ACE2-84D99D07CB5B}" presName="node" presStyleLbl="node1" presStyleIdx="0" presStyleCnt="3">
        <dgm:presLayoutVars>
          <dgm:bulletEnabled val="1"/>
        </dgm:presLayoutVars>
      </dgm:prSet>
      <dgm:spPr/>
    </dgm:pt>
    <dgm:pt modelId="{815243CF-84B9-40EC-AFD7-BDB4F3B8305D}" type="pres">
      <dgm:prSet presAssocID="{EEBF1088-4A1E-4C60-AF0D-E918DEF54435}" presName="sibTrans" presStyleCnt="0"/>
      <dgm:spPr/>
    </dgm:pt>
    <dgm:pt modelId="{8526CB5F-0594-4055-B5A8-B15B9B802A5F}" type="pres">
      <dgm:prSet presAssocID="{EA1B47B6-1F60-4963-88F9-BB04A42C1121}" presName="node" presStyleLbl="node1" presStyleIdx="1" presStyleCnt="3">
        <dgm:presLayoutVars>
          <dgm:bulletEnabled val="1"/>
        </dgm:presLayoutVars>
      </dgm:prSet>
      <dgm:spPr/>
    </dgm:pt>
    <dgm:pt modelId="{D95E749B-2EC2-451E-91A5-2BE3DA38DF05}" type="pres">
      <dgm:prSet presAssocID="{DAA6F064-65BC-4639-ACB0-F4CD5F2A5EC6}" presName="sibTrans" presStyleCnt="0"/>
      <dgm:spPr/>
    </dgm:pt>
    <dgm:pt modelId="{64395A44-AB93-4B9E-BC08-4A3A799222AC}" type="pres">
      <dgm:prSet presAssocID="{02426668-C7E4-453F-8EF6-0F9C503877E4}" presName="node" presStyleLbl="node1" presStyleIdx="2" presStyleCnt="3">
        <dgm:presLayoutVars>
          <dgm:bulletEnabled val="1"/>
        </dgm:presLayoutVars>
      </dgm:prSet>
      <dgm:spPr/>
    </dgm:pt>
  </dgm:ptLst>
  <dgm:cxnLst>
    <dgm:cxn modelId="{6CC27B1C-AD09-4464-96B8-9E65B8217E17}" type="presOf" srcId="{77EDE467-0B6A-4E41-8306-1BE274721342}" destId="{9186FF7E-EFD9-43EF-BE56-1FD247EBE3DA}" srcOrd="0" destOrd="0" presId="urn:microsoft.com/office/officeart/2005/8/layout/default"/>
    <dgm:cxn modelId="{7EDDB423-4C36-4EB9-8A70-44BD70E8CF68}" type="presOf" srcId="{CBC7E7C0-8D7E-49E4-ACE2-84D99D07CB5B}" destId="{47C0B33B-E002-4D43-9D71-F057E53E6067}" srcOrd="0" destOrd="0" presId="urn:microsoft.com/office/officeart/2005/8/layout/default"/>
    <dgm:cxn modelId="{87F30C95-91D7-4DA1-94D2-BA8F47A040D8}" srcId="{77EDE467-0B6A-4E41-8306-1BE274721342}" destId="{EA1B47B6-1F60-4963-88F9-BB04A42C1121}" srcOrd="1" destOrd="0" parTransId="{AFD1A97A-111D-4AAC-9B87-7DFC398FF88F}" sibTransId="{DAA6F064-65BC-4639-ACB0-F4CD5F2A5EC6}"/>
    <dgm:cxn modelId="{2FEBE59D-CC05-459E-B02F-ABCD4A6BCB3B}" srcId="{77EDE467-0B6A-4E41-8306-1BE274721342}" destId="{CBC7E7C0-8D7E-49E4-ACE2-84D99D07CB5B}" srcOrd="0" destOrd="0" parTransId="{2A4E3737-8975-4CB0-A37C-3C1DCD569CC1}" sibTransId="{EEBF1088-4A1E-4C60-AF0D-E918DEF54435}"/>
    <dgm:cxn modelId="{314529AC-C53F-42C4-9C7C-333C1718CE70}" type="presOf" srcId="{EA1B47B6-1F60-4963-88F9-BB04A42C1121}" destId="{8526CB5F-0594-4055-B5A8-B15B9B802A5F}" srcOrd="0" destOrd="0" presId="urn:microsoft.com/office/officeart/2005/8/layout/default"/>
    <dgm:cxn modelId="{773827AD-3B44-4659-BF5C-E19059B51EEC}" type="presOf" srcId="{02426668-C7E4-453F-8EF6-0F9C503877E4}" destId="{64395A44-AB93-4B9E-BC08-4A3A799222AC}" srcOrd="0" destOrd="0" presId="urn:microsoft.com/office/officeart/2005/8/layout/default"/>
    <dgm:cxn modelId="{99B81FCD-A549-4862-A159-A1F48D257539}" srcId="{77EDE467-0B6A-4E41-8306-1BE274721342}" destId="{02426668-C7E4-453F-8EF6-0F9C503877E4}" srcOrd="2" destOrd="0" parTransId="{422F4A99-D617-4C5C-8272-506DA084B8D1}" sibTransId="{EF4A1623-5A09-48F1-996D-9E2DF92F23C0}"/>
    <dgm:cxn modelId="{CBAF53B6-8CE2-4A71-87CB-47D4E5C19C12}" type="presParOf" srcId="{9186FF7E-EFD9-43EF-BE56-1FD247EBE3DA}" destId="{47C0B33B-E002-4D43-9D71-F057E53E6067}" srcOrd="0" destOrd="0" presId="urn:microsoft.com/office/officeart/2005/8/layout/default"/>
    <dgm:cxn modelId="{CB467619-636A-458A-8E2A-B5D392ADF619}" type="presParOf" srcId="{9186FF7E-EFD9-43EF-BE56-1FD247EBE3DA}" destId="{815243CF-84B9-40EC-AFD7-BDB4F3B8305D}" srcOrd="1" destOrd="0" presId="urn:microsoft.com/office/officeart/2005/8/layout/default"/>
    <dgm:cxn modelId="{92A8E17E-C0A5-4A17-A5DD-813677B4EDE5}" type="presParOf" srcId="{9186FF7E-EFD9-43EF-BE56-1FD247EBE3DA}" destId="{8526CB5F-0594-4055-B5A8-B15B9B802A5F}" srcOrd="2" destOrd="0" presId="urn:microsoft.com/office/officeart/2005/8/layout/default"/>
    <dgm:cxn modelId="{FC29389E-C889-42B5-B0A0-F2C47C055087}" type="presParOf" srcId="{9186FF7E-EFD9-43EF-BE56-1FD247EBE3DA}" destId="{D95E749B-2EC2-451E-91A5-2BE3DA38DF05}" srcOrd="3" destOrd="0" presId="urn:microsoft.com/office/officeart/2005/8/layout/default"/>
    <dgm:cxn modelId="{42C9B9AC-48E3-459E-AFCD-7306F9F8AC9C}" type="presParOf" srcId="{9186FF7E-EFD9-43EF-BE56-1FD247EBE3DA}" destId="{64395A44-AB93-4B9E-BC08-4A3A799222A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2DE0F3-BD6B-432A-8145-34FCE6C707E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F87B5A3C-089D-42D6-9DFE-87D49A821F6A}">
      <dgm:prSet phldrT="[Text]" custT="1"/>
      <dgm:spPr>
        <a:solidFill>
          <a:schemeClr val="accent1"/>
        </a:solidFill>
      </dgm:spPr>
      <dgm:t>
        <a:bodyPr/>
        <a:lstStyle/>
        <a:p>
          <a:pPr rtl="0"/>
          <a:r>
            <a:rPr lang="en-GB" sz="1800" b="1" dirty="0">
              <a:solidFill>
                <a:schemeClr val="tx1"/>
              </a:solidFill>
              <a:latin typeface="Arial"/>
              <a:cs typeface="Arial"/>
            </a:rPr>
            <a:t>Essential criteria </a:t>
          </a:r>
          <a:r>
            <a:rPr lang="en-GB" sz="1800" b="0" dirty="0">
              <a:solidFill>
                <a:schemeClr val="tx1"/>
              </a:solidFill>
              <a:latin typeface="Arial"/>
              <a:cs typeface="Arial"/>
            </a:rPr>
            <a:t>defined by </a:t>
          </a:r>
          <a:br>
            <a:rPr lang="en-GB" sz="1800" dirty="0">
              <a:solidFill>
                <a:schemeClr val="tx1"/>
              </a:solidFill>
              <a:latin typeface="Arial"/>
              <a:cs typeface="Arial"/>
            </a:rPr>
          </a:br>
          <a:r>
            <a:rPr lang="en-GB" sz="1800" dirty="0">
              <a:solidFill>
                <a:schemeClr val="tx1"/>
              </a:solidFill>
              <a:latin typeface="Arial"/>
              <a:cs typeface="Arial"/>
            </a:rPr>
            <a:t>Programme Team </a:t>
          </a:r>
          <a:endParaRPr lang="en-US" sz="1800" dirty="0">
            <a:solidFill>
              <a:schemeClr val="tx1"/>
            </a:solidFill>
            <a:latin typeface="Arial"/>
            <a:cs typeface="Arial"/>
          </a:endParaRPr>
        </a:p>
      </dgm:t>
    </dgm:pt>
    <dgm:pt modelId="{23D459BD-1D97-4E14-A60B-BB20F8C16907}" type="parTrans" cxnId="{9B893895-0076-46C4-90F6-5C4945BCE4C5}">
      <dgm:prSet/>
      <dgm:spPr/>
      <dgm:t>
        <a:bodyPr/>
        <a:lstStyle/>
        <a:p>
          <a:endParaRPr lang="en-GB" sz="1800">
            <a:solidFill>
              <a:schemeClr val="tx1"/>
            </a:solidFill>
          </a:endParaRPr>
        </a:p>
      </dgm:t>
    </dgm:pt>
    <dgm:pt modelId="{578D9143-7459-447B-A8DA-7686C37F7A8D}" type="sibTrans" cxnId="{9B893895-0076-46C4-90F6-5C4945BCE4C5}">
      <dgm:prSet custT="1"/>
      <dgm:spPr>
        <a:solidFill>
          <a:schemeClr val="accent4"/>
        </a:solidFill>
      </dgm:spPr>
      <dgm:t>
        <a:bodyPr/>
        <a:lstStyle/>
        <a:p>
          <a:endParaRPr lang="en-GB" sz="1800">
            <a:solidFill>
              <a:schemeClr val="tx1"/>
            </a:solidFill>
          </a:endParaRPr>
        </a:p>
      </dgm:t>
    </dgm:pt>
    <dgm:pt modelId="{6D1849C7-931A-4369-B25E-26EB6718E452}">
      <dgm:prSet phldrT="[Text]" custT="1"/>
      <dgm:spPr/>
      <dgm:t>
        <a:bodyPr/>
        <a:lstStyle/>
        <a:p>
          <a:pPr rtl="0"/>
          <a:r>
            <a:rPr lang="en-GB" sz="1800" dirty="0">
              <a:solidFill>
                <a:schemeClr val="tx1"/>
              </a:solidFill>
              <a:latin typeface="Arial"/>
              <a:cs typeface="Arial"/>
            </a:rPr>
            <a:t>Programme Team develop </a:t>
          </a:r>
          <a:r>
            <a:rPr lang="en-GB" sz="1800" b="1" dirty="0">
              <a:solidFill>
                <a:schemeClr val="tx1"/>
              </a:solidFill>
              <a:latin typeface="Arial"/>
              <a:cs typeface="Arial"/>
            </a:rPr>
            <a:t>long list </a:t>
          </a:r>
          <a:endParaRPr lang="en-GB" sz="1800" dirty="0">
            <a:latin typeface="Arial"/>
            <a:cs typeface="Arial"/>
          </a:endParaRPr>
        </a:p>
      </dgm:t>
    </dgm:pt>
    <dgm:pt modelId="{40FA5688-0656-498F-920C-718C32F5D2D3}" type="parTrans" cxnId="{E42EEA0C-1AAE-4C79-8F0C-9C511CFA5016}">
      <dgm:prSet/>
      <dgm:spPr/>
      <dgm:t>
        <a:bodyPr/>
        <a:lstStyle/>
        <a:p>
          <a:endParaRPr lang="en-GB" sz="1800">
            <a:solidFill>
              <a:schemeClr val="tx1"/>
            </a:solidFill>
          </a:endParaRPr>
        </a:p>
      </dgm:t>
    </dgm:pt>
    <dgm:pt modelId="{6C8512FA-2586-4C3A-8434-78EB7E725BDD}" type="sibTrans" cxnId="{E42EEA0C-1AAE-4C79-8F0C-9C511CFA5016}">
      <dgm:prSet custT="1"/>
      <dgm:spPr>
        <a:solidFill>
          <a:schemeClr val="accent4"/>
        </a:solidFill>
      </dgm:spPr>
      <dgm:t>
        <a:bodyPr/>
        <a:lstStyle/>
        <a:p>
          <a:endParaRPr lang="en-GB" sz="1800">
            <a:solidFill>
              <a:schemeClr val="tx1"/>
            </a:solidFill>
          </a:endParaRPr>
        </a:p>
      </dgm:t>
    </dgm:pt>
    <dgm:pt modelId="{3BF59467-A805-46A7-8C37-603EA1346440}">
      <dgm:prSet phldrT="[Text]" custT="1"/>
      <dgm:spPr>
        <a:solidFill>
          <a:schemeClr val="accent1"/>
        </a:solidFill>
      </dgm:spPr>
      <dgm:t>
        <a:bodyPr/>
        <a:lstStyle/>
        <a:p>
          <a:r>
            <a:rPr lang="en-GB" sz="1800" b="1" dirty="0">
              <a:solidFill>
                <a:schemeClr val="tx1"/>
              </a:solidFill>
              <a:latin typeface="Arial"/>
              <a:cs typeface="Arial"/>
            </a:rPr>
            <a:t>Desirable criteria and weightings</a:t>
          </a:r>
          <a:r>
            <a:rPr lang="en-GB" sz="1800" dirty="0">
              <a:solidFill>
                <a:schemeClr val="tx1"/>
              </a:solidFill>
              <a:latin typeface="Arial"/>
              <a:cs typeface="Arial"/>
            </a:rPr>
            <a:t> </a:t>
          </a:r>
          <a:br>
            <a:rPr lang="en-GB" sz="1800" dirty="0">
              <a:solidFill>
                <a:schemeClr val="tx1"/>
              </a:solidFill>
              <a:latin typeface="Arial"/>
              <a:cs typeface="Arial"/>
            </a:rPr>
          </a:br>
          <a:r>
            <a:rPr lang="en-GB" sz="1800" dirty="0">
              <a:solidFill>
                <a:schemeClr val="tx1"/>
              </a:solidFill>
              <a:latin typeface="Arial"/>
              <a:cs typeface="Arial"/>
            </a:rPr>
            <a:t>defined by public and patients</a:t>
          </a:r>
        </a:p>
      </dgm:t>
    </dgm:pt>
    <dgm:pt modelId="{8429A881-8441-4394-BEC4-54019392479C}" type="parTrans" cxnId="{7B852839-752B-41EE-A662-9FBE1ED3C1A8}">
      <dgm:prSet/>
      <dgm:spPr/>
      <dgm:t>
        <a:bodyPr/>
        <a:lstStyle/>
        <a:p>
          <a:endParaRPr lang="en-GB" sz="1800">
            <a:solidFill>
              <a:schemeClr val="tx1"/>
            </a:solidFill>
          </a:endParaRPr>
        </a:p>
      </dgm:t>
    </dgm:pt>
    <dgm:pt modelId="{87030FD5-9F05-40B1-B786-620AB37BCCF7}" type="sibTrans" cxnId="{7B852839-752B-41EE-A662-9FBE1ED3C1A8}">
      <dgm:prSet custT="1"/>
      <dgm:spPr>
        <a:solidFill>
          <a:schemeClr val="accent4"/>
        </a:solidFill>
      </dgm:spPr>
      <dgm:t>
        <a:bodyPr/>
        <a:lstStyle/>
        <a:p>
          <a:endParaRPr lang="en-GB" sz="1800">
            <a:solidFill>
              <a:schemeClr val="tx1"/>
            </a:solidFill>
          </a:endParaRPr>
        </a:p>
      </dgm:t>
    </dgm:pt>
    <dgm:pt modelId="{B1F8A0D7-5F96-4A1D-B160-361F5391B6B5}">
      <dgm:prSet custT="1"/>
      <dgm:spPr/>
      <dgm:t>
        <a:bodyPr/>
        <a:lstStyle/>
        <a:p>
          <a:pPr rtl="0"/>
          <a:r>
            <a:rPr lang="en-GB" sz="1800" dirty="0">
              <a:solidFill>
                <a:schemeClr val="tx1"/>
              </a:solidFill>
              <a:latin typeface="Arial"/>
              <a:cs typeface="Arial"/>
            </a:rPr>
            <a:t>Programme Team apply essential </a:t>
          </a:r>
          <a:br>
            <a:rPr lang="en-GB" sz="1800" dirty="0">
              <a:solidFill>
                <a:schemeClr val="tx1"/>
              </a:solidFill>
              <a:latin typeface="Arial"/>
              <a:cs typeface="Arial"/>
            </a:rPr>
          </a:br>
          <a:r>
            <a:rPr lang="en-GB" sz="1800" dirty="0">
              <a:solidFill>
                <a:schemeClr val="tx1"/>
              </a:solidFill>
              <a:latin typeface="Arial"/>
              <a:cs typeface="Arial"/>
            </a:rPr>
            <a:t>criteria to develop </a:t>
          </a:r>
          <a:r>
            <a:rPr lang="en-GB" sz="1800" b="1" dirty="0">
              <a:solidFill>
                <a:schemeClr val="tx1"/>
              </a:solidFill>
              <a:latin typeface="Arial"/>
              <a:cs typeface="Arial"/>
            </a:rPr>
            <a:t>medium list</a:t>
          </a:r>
        </a:p>
      </dgm:t>
    </dgm:pt>
    <dgm:pt modelId="{B7A23560-C8CB-4390-BC37-3D67C3EDFD2B}" type="parTrans" cxnId="{B4725E09-1E9C-413A-B99D-5175FA74816C}">
      <dgm:prSet/>
      <dgm:spPr/>
      <dgm:t>
        <a:bodyPr/>
        <a:lstStyle/>
        <a:p>
          <a:endParaRPr lang="en-GB" sz="1800">
            <a:solidFill>
              <a:schemeClr val="tx1"/>
            </a:solidFill>
          </a:endParaRPr>
        </a:p>
      </dgm:t>
    </dgm:pt>
    <dgm:pt modelId="{B974A158-1A50-4B8F-B5C7-04DCE34CF4DB}" type="sibTrans" cxnId="{B4725E09-1E9C-413A-B99D-5175FA74816C}">
      <dgm:prSet custT="1"/>
      <dgm:spPr>
        <a:solidFill>
          <a:schemeClr val="accent4"/>
        </a:solidFill>
      </dgm:spPr>
      <dgm:t>
        <a:bodyPr/>
        <a:lstStyle/>
        <a:p>
          <a:endParaRPr lang="en-GB" sz="1800">
            <a:solidFill>
              <a:schemeClr val="tx1"/>
            </a:solidFill>
          </a:endParaRPr>
        </a:p>
      </dgm:t>
    </dgm:pt>
    <dgm:pt modelId="{4C935F41-7DD1-4EFB-9A42-C6F8BB013CC6}">
      <dgm:prSet custT="1"/>
      <dgm:spPr/>
      <dgm:t>
        <a:bodyPr/>
        <a:lstStyle/>
        <a:p>
          <a:pPr rtl="0"/>
          <a:r>
            <a:rPr lang="en-GB" sz="1800" dirty="0">
              <a:solidFill>
                <a:schemeClr val="tx1"/>
              </a:solidFill>
              <a:latin typeface="Arial"/>
              <a:cs typeface="Arial"/>
            </a:rPr>
            <a:t>Reference group apply desirable </a:t>
          </a:r>
          <a:br>
            <a:rPr lang="en-GB" sz="1800" dirty="0">
              <a:solidFill>
                <a:schemeClr val="tx1"/>
              </a:solidFill>
              <a:latin typeface="Arial"/>
              <a:cs typeface="Arial"/>
            </a:rPr>
          </a:br>
          <a:r>
            <a:rPr lang="en-GB" sz="1800" dirty="0">
              <a:solidFill>
                <a:schemeClr val="tx1"/>
              </a:solidFill>
              <a:latin typeface="Arial"/>
              <a:cs typeface="Arial"/>
            </a:rPr>
            <a:t>criteria to medium list </a:t>
          </a:r>
          <a:br>
            <a:rPr lang="en-GB" sz="1800" dirty="0">
              <a:solidFill>
                <a:schemeClr val="tx1"/>
              </a:solidFill>
              <a:latin typeface="Arial"/>
              <a:cs typeface="Arial"/>
            </a:rPr>
          </a:br>
          <a:r>
            <a:rPr lang="en-GB" sz="1800" dirty="0">
              <a:solidFill>
                <a:schemeClr val="tx1"/>
              </a:solidFill>
              <a:latin typeface="Arial"/>
              <a:cs typeface="Arial"/>
            </a:rPr>
            <a:t>to develop </a:t>
          </a:r>
          <a:r>
            <a:rPr lang="en-GB" sz="1800" b="1" dirty="0">
              <a:solidFill>
                <a:schemeClr val="tx1"/>
              </a:solidFill>
              <a:latin typeface="Arial"/>
              <a:cs typeface="Arial"/>
            </a:rPr>
            <a:t>short list</a:t>
          </a:r>
        </a:p>
      </dgm:t>
    </dgm:pt>
    <dgm:pt modelId="{21702958-01B8-4188-AF43-EB6B270B81E8}" type="parTrans" cxnId="{4C2AB0A4-528E-4611-BAA1-72965D6907F0}">
      <dgm:prSet/>
      <dgm:spPr/>
      <dgm:t>
        <a:bodyPr/>
        <a:lstStyle/>
        <a:p>
          <a:endParaRPr lang="en-GB" sz="1800">
            <a:solidFill>
              <a:schemeClr val="tx1"/>
            </a:solidFill>
          </a:endParaRPr>
        </a:p>
      </dgm:t>
    </dgm:pt>
    <dgm:pt modelId="{554C121E-BEA7-4269-837A-C86CD87AD06E}" type="sibTrans" cxnId="{4C2AB0A4-528E-4611-BAA1-72965D6907F0}">
      <dgm:prSet custT="1"/>
      <dgm:spPr>
        <a:solidFill>
          <a:schemeClr val="accent4"/>
        </a:solidFill>
      </dgm:spPr>
      <dgm:t>
        <a:bodyPr/>
        <a:lstStyle/>
        <a:p>
          <a:endParaRPr lang="en-GB" sz="1800">
            <a:solidFill>
              <a:schemeClr val="tx1"/>
            </a:solidFill>
          </a:endParaRPr>
        </a:p>
      </dgm:t>
    </dgm:pt>
    <dgm:pt modelId="{10B64854-0C70-4362-B210-69E5B965CC97}">
      <dgm:prSet custT="1"/>
      <dgm:spPr/>
      <dgm:t>
        <a:bodyPr/>
        <a:lstStyle/>
        <a:p>
          <a:pPr rtl="0"/>
          <a:r>
            <a:rPr lang="en-GB" sz="1800" dirty="0">
              <a:solidFill>
                <a:schemeClr val="tx1"/>
              </a:solidFill>
              <a:latin typeface="Arial"/>
              <a:cs typeface="Arial"/>
            </a:rPr>
            <a:t>Programme Team develop detailed short list analysis to develop </a:t>
          </a:r>
          <a:r>
            <a:rPr lang="en-GB" sz="1800" b="1" dirty="0">
              <a:solidFill>
                <a:schemeClr val="tx1"/>
              </a:solidFill>
              <a:latin typeface="Arial"/>
              <a:cs typeface="Arial"/>
            </a:rPr>
            <a:t>preferred option(s)</a:t>
          </a:r>
        </a:p>
      </dgm:t>
    </dgm:pt>
    <dgm:pt modelId="{BF6114ED-5A6E-4F12-A7F6-2CEC4CEC57B7}" type="parTrans" cxnId="{C8E22D2E-13A8-411A-80D1-BA2AC146E1C6}">
      <dgm:prSet/>
      <dgm:spPr/>
      <dgm:t>
        <a:bodyPr/>
        <a:lstStyle/>
        <a:p>
          <a:endParaRPr lang="en-GB" sz="1800">
            <a:solidFill>
              <a:schemeClr val="tx1"/>
            </a:solidFill>
          </a:endParaRPr>
        </a:p>
      </dgm:t>
    </dgm:pt>
    <dgm:pt modelId="{DB4E4805-9638-4BBE-85F3-39EB755D3749}" type="sibTrans" cxnId="{C8E22D2E-13A8-411A-80D1-BA2AC146E1C6}">
      <dgm:prSet/>
      <dgm:spPr/>
      <dgm:t>
        <a:bodyPr/>
        <a:lstStyle/>
        <a:p>
          <a:endParaRPr lang="en-GB" sz="1800">
            <a:solidFill>
              <a:schemeClr val="tx1"/>
            </a:solidFill>
          </a:endParaRPr>
        </a:p>
      </dgm:t>
    </dgm:pt>
    <dgm:pt modelId="{C6DB6A59-D5E1-47EA-8EBA-59567F254765}" type="pres">
      <dgm:prSet presAssocID="{592DE0F3-BD6B-432A-8145-34FCE6C707E3}" presName="diagram" presStyleCnt="0">
        <dgm:presLayoutVars>
          <dgm:dir/>
          <dgm:resizeHandles val="exact"/>
        </dgm:presLayoutVars>
      </dgm:prSet>
      <dgm:spPr/>
    </dgm:pt>
    <dgm:pt modelId="{CCAF7732-95EB-4025-911F-65DDF82D5977}" type="pres">
      <dgm:prSet presAssocID="{F87B5A3C-089D-42D6-9DFE-87D49A821F6A}" presName="node" presStyleLbl="node1" presStyleIdx="0" presStyleCnt="6">
        <dgm:presLayoutVars>
          <dgm:bulletEnabled val="1"/>
        </dgm:presLayoutVars>
      </dgm:prSet>
      <dgm:spPr/>
    </dgm:pt>
    <dgm:pt modelId="{C766A257-5DBC-4204-9E78-D85BB2E246C7}" type="pres">
      <dgm:prSet presAssocID="{578D9143-7459-447B-A8DA-7686C37F7A8D}" presName="sibTrans" presStyleLbl="sibTrans2D1" presStyleIdx="0" presStyleCnt="5"/>
      <dgm:spPr/>
    </dgm:pt>
    <dgm:pt modelId="{F61E3762-D390-40C5-85BD-F1FFEABB6D17}" type="pres">
      <dgm:prSet presAssocID="{578D9143-7459-447B-A8DA-7686C37F7A8D}" presName="connectorText" presStyleLbl="sibTrans2D1" presStyleIdx="0" presStyleCnt="5"/>
      <dgm:spPr/>
    </dgm:pt>
    <dgm:pt modelId="{6B9CFFA9-F08E-46C1-8716-BC9EB1B00F14}" type="pres">
      <dgm:prSet presAssocID="{6D1849C7-931A-4369-B25E-26EB6718E452}" presName="node" presStyleLbl="node1" presStyleIdx="1" presStyleCnt="6">
        <dgm:presLayoutVars>
          <dgm:bulletEnabled val="1"/>
        </dgm:presLayoutVars>
      </dgm:prSet>
      <dgm:spPr/>
    </dgm:pt>
    <dgm:pt modelId="{FF4E7161-6B6E-4F22-A56C-E8178696E9D5}" type="pres">
      <dgm:prSet presAssocID="{6C8512FA-2586-4C3A-8434-78EB7E725BDD}" presName="sibTrans" presStyleLbl="sibTrans2D1" presStyleIdx="1" presStyleCnt="5"/>
      <dgm:spPr/>
    </dgm:pt>
    <dgm:pt modelId="{E72A2219-0E57-4E56-87E5-F871149E24EA}" type="pres">
      <dgm:prSet presAssocID="{6C8512FA-2586-4C3A-8434-78EB7E725BDD}" presName="connectorText" presStyleLbl="sibTrans2D1" presStyleIdx="1" presStyleCnt="5"/>
      <dgm:spPr/>
    </dgm:pt>
    <dgm:pt modelId="{64CEAB46-9C9E-4B1E-BAB4-C20D15F6EAE4}" type="pres">
      <dgm:prSet presAssocID="{B1F8A0D7-5F96-4A1D-B160-361F5391B6B5}" presName="node" presStyleLbl="node1" presStyleIdx="2" presStyleCnt="6">
        <dgm:presLayoutVars>
          <dgm:bulletEnabled val="1"/>
        </dgm:presLayoutVars>
      </dgm:prSet>
      <dgm:spPr/>
    </dgm:pt>
    <dgm:pt modelId="{B251C273-4A9C-4FAA-BCFD-8E10E8A732EC}" type="pres">
      <dgm:prSet presAssocID="{B974A158-1A50-4B8F-B5C7-04DCE34CF4DB}" presName="sibTrans" presStyleLbl="sibTrans2D1" presStyleIdx="2" presStyleCnt="5"/>
      <dgm:spPr/>
    </dgm:pt>
    <dgm:pt modelId="{E4412A63-8732-4074-83FA-AC89FFE349D2}" type="pres">
      <dgm:prSet presAssocID="{B974A158-1A50-4B8F-B5C7-04DCE34CF4DB}" presName="connectorText" presStyleLbl="sibTrans2D1" presStyleIdx="2" presStyleCnt="5"/>
      <dgm:spPr/>
    </dgm:pt>
    <dgm:pt modelId="{C57C4679-B0D9-45BC-8717-C1748BE1E8C9}" type="pres">
      <dgm:prSet presAssocID="{3BF59467-A805-46A7-8C37-603EA1346440}" presName="node" presStyleLbl="node1" presStyleIdx="3" presStyleCnt="6">
        <dgm:presLayoutVars>
          <dgm:bulletEnabled val="1"/>
        </dgm:presLayoutVars>
      </dgm:prSet>
      <dgm:spPr/>
    </dgm:pt>
    <dgm:pt modelId="{F69EBEE7-151D-4503-A1F9-42B986A9CA9F}" type="pres">
      <dgm:prSet presAssocID="{87030FD5-9F05-40B1-B786-620AB37BCCF7}" presName="sibTrans" presStyleLbl="sibTrans2D1" presStyleIdx="3" presStyleCnt="5"/>
      <dgm:spPr/>
    </dgm:pt>
    <dgm:pt modelId="{505C958F-2316-4181-92D6-31A918085497}" type="pres">
      <dgm:prSet presAssocID="{87030FD5-9F05-40B1-B786-620AB37BCCF7}" presName="connectorText" presStyleLbl="sibTrans2D1" presStyleIdx="3" presStyleCnt="5"/>
      <dgm:spPr/>
    </dgm:pt>
    <dgm:pt modelId="{3E2DB934-C1F4-4239-BE48-6A152DD62DDC}" type="pres">
      <dgm:prSet presAssocID="{4C935F41-7DD1-4EFB-9A42-C6F8BB013CC6}" presName="node" presStyleLbl="node1" presStyleIdx="4" presStyleCnt="6">
        <dgm:presLayoutVars>
          <dgm:bulletEnabled val="1"/>
        </dgm:presLayoutVars>
      </dgm:prSet>
      <dgm:spPr/>
    </dgm:pt>
    <dgm:pt modelId="{45FB606A-8270-425F-8E21-142C9DCA605E}" type="pres">
      <dgm:prSet presAssocID="{554C121E-BEA7-4269-837A-C86CD87AD06E}" presName="sibTrans" presStyleLbl="sibTrans2D1" presStyleIdx="4" presStyleCnt="5"/>
      <dgm:spPr/>
    </dgm:pt>
    <dgm:pt modelId="{51BEB99E-83F2-40EF-8B8B-401EC9B91FD1}" type="pres">
      <dgm:prSet presAssocID="{554C121E-BEA7-4269-837A-C86CD87AD06E}" presName="connectorText" presStyleLbl="sibTrans2D1" presStyleIdx="4" presStyleCnt="5"/>
      <dgm:spPr/>
    </dgm:pt>
    <dgm:pt modelId="{D3072942-6CE9-4224-BA1B-2B29B4B5EF5D}" type="pres">
      <dgm:prSet presAssocID="{10B64854-0C70-4362-B210-69E5B965CC97}" presName="node" presStyleLbl="node1" presStyleIdx="5" presStyleCnt="6">
        <dgm:presLayoutVars>
          <dgm:bulletEnabled val="1"/>
        </dgm:presLayoutVars>
      </dgm:prSet>
      <dgm:spPr/>
    </dgm:pt>
  </dgm:ptLst>
  <dgm:cxnLst>
    <dgm:cxn modelId="{7BEF4403-9D4F-4BEB-964A-B6530DE5A6CF}" type="presOf" srcId="{B1F8A0D7-5F96-4A1D-B160-361F5391B6B5}" destId="{64CEAB46-9C9E-4B1E-BAB4-C20D15F6EAE4}" srcOrd="0" destOrd="0" presId="urn:microsoft.com/office/officeart/2005/8/layout/process5"/>
    <dgm:cxn modelId="{6C8CF907-8A63-4729-AE6C-E411AF3C4FB9}" type="presOf" srcId="{F87B5A3C-089D-42D6-9DFE-87D49A821F6A}" destId="{CCAF7732-95EB-4025-911F-65DDF82D5977}" srcOrd="0" destOrd="0" presId="urn:microsoft.com/office/officeart/2005/8/layout/process5"/>
    <dgm:cxn modelId="{B4725E09-1E9C-413A-B99D-5175FA74816C}" srcId="{592DE0F3-BD6B-432A-8145-34FCE6C707E3}" destId="{B1F8A0D7-5F96-4A1D-B160-361F5391B6B5}" srcOrd="2" destOrd="0" parTransId="{B7A23560-C8CB-4390-BC37-3D67C3EDFD2B}" sibTransId="{B974A158-1A50-4B8F-B5C7-04DCE34CF4DB}"/>
    <dgm:cxn modelId="{E42EEA0C-1AAE-4C79-8F0C-9C511CFA5016}" srcId="{592DE0F3-BD6B-432A-8145-34FCE6C707E3}" destId="{6D1849C7-931A-4369-B25E-26EB6718E452}" srcOrd="1" destOrd="0" parTransId="{40FA5688-0656-498F-920C-718C32F5D2D3}" sibTransId="{6C8512FA-2586-4C3A-8434-78EB7E725BDD}"/>
    <dgm:cxn modelId="{01D5A725-E71E-4151-ABCE-1A52DEF511B2}" type="presOf" srcId="{554C121E-BEA7-4269-837A-C86CD87AD06E}" destId="{51BEB99E-83F2-40EF-8B8B-401EC9B91FD1}" srcOrd="1" destOrd="0" presId="urn:microsoft.com/office/officeart/2005/8/layout/process5"/>
    <dgm:cxn modelId="{BCB1DA28-BCC6-4794-919F-BE50A66C0C00}" type="presOf" srcId="{6C8512FA-2586-4C3A-8434-78EB7E725BDD}" destId="{E72A2219-0E57-4E56-87E5-F871149E24EA}" srcOrd="1" destOrd="0" presId="urn:microsoft.com/office/officeart/2005/8/layout/process5"/>
    <dgm:cxn modelId="{C8E22D2E-13A8-411A-80D1-BA2AC146E1C6}" srcId="{592DE0F3-BD6B-432A-8145-34FCE6C707E3}" destId="{10B64854-0C70-4362-B210-69E5B965CC97}" srcOrd="5" destOrd="0" parTransId="{BF6114ED-5A6E-4F12-A7F6-2CEC4CEC57B7}" sibTransId="{DB4E4805-9638-4BBE-85F3-39EB755D3749}"/>
    <dgm:cxn modelId="{7B852839-752B-41EE-A662-9FBE1ED3C1A8}" srcId="{592DE0F3-BD6B-432A-8145-34FCE6C707E3}" destId="{3BF59467-A805-46A7-8C37-603EA1346440}" srcOrd="3" destOrd="0" parTransId="{8429A881-8441-4394-BEC4-54019392479C}" sibTransId="{87030FD5-9F05-40B1-B786-620AB37BCCF7}"/>
    <dgm:cxn modelId="{6A8BAA62-5980-4BE5-ABF6-F642031B1202}" type="presOf" srcId="{87030FD5-9F05-40B1-B786-620AB37BCCF7}" destId="{F69EBEE7-151D-4503-A1F9-42B986A9CA9F}" srcOrd="0" destOrd="0" presId="urn:microsoft.com/office/officeart/2005/8/layout/process5"/>
    <dgm:cxn modelId="{29C2C66E-7658-4721-83BD-15A944855103}" type="presOf" srcId="{3BF59467-A805-46A7-8C37-603EA1346440}" destId="{C57C4679-B0D9-45BC-8717-C1748BE1E8C9}" srcOrd="0" destOrd="0" presId="urn:microsoft.com/office/officeart/2005/8/layout/process5"/>
    <dgm:cxn modelId="{9A18DF51-9FFF-4A64-A8F4-7745A102D178}" type="presOf" srcId="{592DE0F3-BD6B-432A-8145-34FCE6C707E3}" destId="{C6DB6A59-D5E1-47EA-8EBA-59567F254765}" srcOrd="0" destOrd="0" presId="urn:microsoft.com/office/officeart/2005/8/layout/process5"/>
    <dgm:cxn modelId="{484EB478-0802-4570-A68E-03CA29DEFFED}" type="presOf" srcId="{10B64854-0C70-4362-B210-69E5B965CC97}" destId="{D3072942-6CE9-4224-BA1B-2B29B4B5EF5D}" srcOrd="0" destOrd="0" presId="urn:microsoft.com/office/officeart/2005/8/layout/process5"/>
    <dgm:cxn modelId="{03BB9F84-BFDA-48DB-AD56-038DD0451475}" type="presOf" srcId="{578D9143-7459-447B-A8DA-7686C37F7A8D}" destId="{C766A257-5DBC-4204-9E78-D85BB2E246C7}" srcOrd="0" destOrd="0" presId="urn:microsoft.com/office/officeart/2005/8/layout/process5"/>
    <dgm:cxn modelId="{8D02868C-A081-4EAE-963E-7195DA5FAA91}" type="presOf" srcId="{B974A158-1A50-4B8F-B5C7-04DCE34CF4DB}" destId="{E4412A63-8732-4074-83FA-AC89FFE349D2}" srcOrd="1" destOrd="0" presId="urn:microsoft.com/office/officeart/2005/8/layout/process5"/>
    <dgm:cxn modelId="{D2422A94-0344-4694-B959-C496EF72DF08}" type="presOf" srcId="{87030FD5-9F05-40B1-B786-620AB37BCCF7}" destId="{505C958F-2316-4181-92D6-31A918085497}" srcOrd="1" destOrd="0" presId="urn:microsoft.com/office/officeart/2005/8/layout/process5"/>
    <dgm:cxn modelId="{9B893895-0076-46C4-90F6-5C4945BCE4C5}" srcId="{592DE0F3-BD6B-432A-8145-34FCE6C707E3}" destId="{F87B5A3C-089D-42D6-9DFE-87D49A821F6A}" srcOrd="0" destOrd="0" parTransId="{23D459BD-1D97-4E14-A60B-BB20F8C16907}" sibTransId="{578D9143-7459-447B-A8DA-7686C37F7A8D}"/>
    <dgm:cxn modelId="{4C2AB0A4-528E-4611-BAA1-72965D6907F0}" srcId="{592DE0F3-BD6B-432A-8145-34FCE6C707E3}" destId="{4C935F41-7DD1-4EFB-9A42-C6F8BB013CC6}" srcOrd="4" destOrd="0" parTransId="{21702958-01B8-4188-AF43-EB6B270B81E8}" sibTransId="{554C121E-BEA7-4269-837A-C86CD87AD06E}"/>
    <dgm:cxn modelId="{893B84B4-E410-40FA-A083-4DDC6A7FB988}" type="presOf" srcId="{4C935F41-7DD1-4EFB-9A42-C6F8BB013CC6}" destId="{3E2DB934-C1F4-4239-BE48-6A152DD62DDC}" srcOrd="0" destOrd="0" presId="urn:microsoft.com/office/officeart/2005/8/layout/process5"/>
    <dgm:cxn modelId="{A58C22BA-DB35-459A-A807-B57D87498E61}" type="presOf" srcId="{554C121E-BEA7-4269-837A-C86CD87AD06E}" destId="{45FB606A-8270-425F-8E21-142C9DCA605E}" srcOrd="0" destOrd="0" presId="urn:microsoft.com/office/officeart/2005/8/layout/process5"/>
    <dgm:cxn modelId="{584171C2-2A40-4423-AA07-5B2BA25361C9}" type="presOf" srcId="{578D9143-7459-447B-A8DA-7686C37F7A8D}" destId="{F61E3762-D390-40C5-85BD-F1FFEABB6D17}" srcOrd="1" destOrd="0" presId="urn:microsoft.com/office/officeart/2005/8/layout/process5"/>
    <dgm:cxn modelId="{7E2800DA-C9CE-4F08-A473-0CB7074D0641}" type="presOf" srcId="{B974A158-1A50-4B8F-B5C7-04DCE34CF4DB}" destId="{B251C273-4A9C-4FAA-BCFD-8E10E8A732EC}" srcOrd="0" destOrd="0" presId="urn:microsoft.com/office/officeart/2005/8/layout/process5"/>
    <dgm:cxn modelId="{88BC87F8-295A-46B3-9AFA-51DB589AA4B8}" type="presOf" srcId="{6C8512FA-2586-4C3A-8434-78EB7E725BDD}" destId="{FF4E7161-6B6E-4F22-A56C-E8178696E9D5}" srcOrd="0" destOrd="0" presId="urn:microsoft.com/office/officeart/2005/8/layout/process5"/>
    <dgm:cxn modelId="{E8DCCEFC-60A7-435D-86B7-907445DABC4F}" type="presOf" srcId="{6D1849C7-931A-4369-B25E-26EB6718E452}" destId="{6B9CFFA9-F08E-46C1-8716-BC9EB1B00F14}" srcOrd="0" destOrd="0" presId="urn:microsoft.com/office/officeart/2005/8/layout/process5"/>
    <dgm:cxn modelId="{4852843C-2681-4708-B10C-95870FFAF28E}" type="presParOf" srcId="{C6DB6A59-D5E1-47EA-8EBA-59567F254765}" destId="{CCAF7732-95EB-4025-911F-65DDF82D5977}" srcOrd="0" destOrd="0" presId="urn:microsoft.com/office/officeart/2005/8/layout/process5"/>
    <dgm:cxn modelId="{61BBCC5F-79E6-43E2-B7DF-FE82A827B5BC}" type="presParOf" srcId="{C6DB6A59-D5E1-47EA-8EBA-59567F254765}" destId="{C766A257-5DBC-4204-9E78-D85BB2E246C7}" srcOrd="1" destOrd="0" presId="urn:microsoft.com/office/officeart/2005/8/layout/process5"/>
    <dgm:cxn modelId="{0477B409-C208-4D24-B2A0-483E373C4D49}" type="presParOf" srcId="{C766A257-5DBC-4204-9E78-D85BB2E246C7}" destId="{F61E3762-D390-40C5-85BD-F1FFEABB6D17}" srcOrd="0" destOrd="0" presId="urn:microsoft.com/office/officeart/2005/8/layout/process5"/>
    <dgm:cxn modelId="{26C24355-2C01-4544-AECD-F61CD99AFA26}" type="presParOf" srcId="{C6DB6A59-D5E1-47EA-8EBA-59567F254765}" destId="{6B9CFFA9-F08E-46C1-8716-BC9EB1B00F14}" srcOrd="2" destOrd="0" presId="urn:microsoft.com/office/officeart/2005/8/layout/process5"/>
    <dgm:cxn modelId="{853AEFE9-3C11-4D28-8E70-A47C81DF1C43}" type="presParOf" srcId="{C6DB6A59-D5E1-47EA-8EBA-59567F254765}" destId="{FF4E7161-6B6E-4F22-A56C-E8178696E9D5}" srcOrd="3" destOrd="0" presId="urn:microsoft.com/office/officeart/2005/8/layout/process5"/>
    <dgm:cxn modelId="{997232A4-DA96-4B43-A9E6-FE0A282EBFAA}" type="presParOf" srcId="{FF4E7161-6B6E-4F22-A56C-E8178696E9D5}" destId="{E72A2219-0E57-4E56-87E5-F871149E24EA}" srcOrd="0" destOrd="0" presId="urn:microsoft.com/office/officeart/2005/8/layout/process5"/>
    <dgm:cxn modelId="{3002B6DD-AD55-4E2A-90AE-E7B28040F962}" type="presParOf" srcId="{C6DB6A59-D5E1-47EA-8EBA-59567F254765}" destId="{64CEAB46-9C9E-4B1E-BAB4-C20D15F6EAE4}" srcOrd="4" destOrd="0" presId="urn:microsoft.com/office/officeart/2005/8/layout/process5"/>
    <dgm:cxn modelId="{55F1FD9F-8FDB-4AFC-9010-A72EA536233F}" type="presParOf" srcId="{C6DB6A59-D5E1-47EA-8EBA-59567F254765}" destId="{B251C273-4A9C-4FAA-BCFD-8E10E8A732EC}" srcOrd="5" destOrd="0" presId="urn:microsoft.com/office/officeart/2005/8/layout/process5"/>
    <dgm:cxn modelId="{FE201D08-3408-4E38-8D63-359D340CDFFC}" type="presParOf" srcId="{B251C273-4A9C-4FAA-BCFD-8E10E8A732EC}" destId="{E4412A63-8732-4074-83FA-AC89FFE349D2}" srcOrd="0" destOrd="0" presId="urn:microsoft.com/office/officeart/2005/8/layout/process5"/>
    <dgm:cxn modelId="{5EF36EE9-9F33-42FE-B8B7-265B0163BFEF}" type="presParOf" srcId="{C6DB6A59-D5E1-47EA-8EBA-59567F254765}" destId="{C57C4679-B0D9-45BC-8717-C1748BE1E8C9}" srcOrd="6" destOrd="0" presId="urn:microsoft.com/office/officeart/2005/8/layout/process5"/>
    <dgm:cxn modelId="{6AE5F33C-E112-47FF-AF89-2126D4AF84C5}" type="presParOf" srcId="{C6DB6A59-D5E1-47EA-8EBA-59567F254765}" destId="{F69EBEE7-151D-4503-A1F9-42B986A9CA9F}" srcOrd="7" destOrd="0" presId="urn:microsoft.com/office/officeart/2005/8/layout/process5"/>
    <dgm:cxn modelId="{C0553E1A-889F-4D76-914F-8ADDA88C63D4}" type="presParOf" srcId="{F69EBEE7-151D-4503-A1F9-42B986A9CA9F}" destId="{505C958F-2316-4181-92D6-31A918085497}" srcOrd="0" destOrd="0" presId="urn:microsoft.com/office/officeart/2005/8/layout/process5"/>
    <dgm:cxn modelId="{535FFC81-2CB6-43D0-AA80-03BDF8E14793}" type="presParOf" srcId="{C6DB6A59-D5E1-47EA-8EBA-59567F254765}" destId="{3E2DB934-C1F4-4239-BE48-6A152DD62DDC}" srcOrd="8" destOrd="0" presId="urn:microsoft.com/office/officeart/2005/8/layout/process5"/>
    <dgm:cxn modelId="{2C638030-E2DA-4BCF-B041-6ADC5D5EB4C1}" type="presParOf" srcId="{C6DB6A59-D5E1-47EA-8EBA-59567F254765}" destId="{45FB606A-8270-425F-8E21-142C9DCA605E}" srcOrd="9" destOrd="0" presId="urn:microsoft.com/office/officeart/2005/8/layout/process5"/>
    <dgm:cxn modelId="{5266BB5D-AEDF-4096-8FDE-0E36997CE233}" type="presParOf" srcId="{45FB606A-8270-425F-8E21-142C9DCA605E}" destId="{51BEB99E-83F2-40EF-8B8B-401EC9B91FD1}" srcOrd="0" destOrd="0" presId="urn:microsoft.com/office/officeart/2005/8/layout/process5"/>
    <dgm:cxn modelId="{4A609D6A-3E00-408B-9F99-D0E0042FDC24}" type="presParOf" srcId="{C6DB6A59-D5E1-47EA-8EBA-59567F254765}" destId="{D3072942-6CE9-4224-BA1B-2B29B4B5EF5D}"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EDE467-0B6A-4E41-8306-1BE2747213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BC7E7C0-8D7E-49E4-ACE2-84D99D07CB5B}">
      <dgm:prSet phldrT="[Text]" custT="1"/>
      <dgm:spPr>
        <a:solidFill>
          <a:schemeClr val="accent3"/>
        </a:solidFill>
      </dgm:spPr>
      <dgm:t>
        <a:bodyPr/>
        <a:lstStyle/>
        <a:p>
          <a:r>
            <a:rPr lang="en-GB" sz="2000">
              <a:solidFill>
                <a:schemeClr val="bg1"/>
              </a:solidFill>
              <a:latin typeface="Arial" panose="020B0604020202020204" pitchFamily="34" charset="0"/>
              <a:cs typeface="Arial" panose="020B0604020202020204" pitchFamily="34" charset="0"/>
            </a:rPr>
            <a:t>Do you understand the scenario development and evaluation process?</a:t>
          </a:r>
        </a:p>
      </dgm:t>
    </dgm:pt>
    <dgm:pt modelId="{2A4E3737-8975-4CB0-A37C-3C1DCD569CC1}" type="parTrans" cxnId="{2FEBE59D-CC05-459E-B02F-ABCD4A6BCB3B}">
      <dgm:prSet/>
      <dgm:spPr/>
      <dgm:t>
        <a:bodyPr/>
        <a:lstStyle/>
        <a:p>
          <a:endParaRPr lang="en-GB" sz="2000">
            <a:latin typeface="Arial" panose="020B0604020202020204" pitchFamily="34" charset="0"/>
            <a:cs typeface="Arial" panose="020B0604020202020204" pitchFamily="34" charset="0"/>
          </a:endParaRPr>
        </a:p>
      </dgm:t>
    </dgm:pt>
    <dgm:pt modelId="{EEBF1088-4A1E-4C60-AF0D-E918DEF54435}" type="sibTrans" cxnId="{2FEBE59D-CC05-459E-B02F-ABCD4A6BCB3B}">
      <dgm:prSet/>
      <dgm:spPr/>
      <dgm:t>
        <a:bodyPr/>
        <a:lstStyle/>
        <a:p>
          <a:endParaRPr lang="en-GB" sz="2000">
            <a:latin typeface="Arial" panose="020B0604020202020204" pitchFamily="34" charset="0"/>
            <a:cs typeface="Arial" panose="020B0604020202020204" pitchFamily="34" charset="0"/>
          </a:endParaRPr>
        </a:p>
      </dgm:t>
    </dgm:pt>
    <dgm:pt modelId="{02426668-C7E4-453F-8EF6-0F9C503877E4}">
      <dgm:prSet custT="1"/>
      <dgm:spPr>
        <a:solidFill>
          <a:schemeClr val="accent3"/>
        </a:solidFill>
      </dgm:spPr>
      <dgm:t>
        <a:bodyPr/>
        <a:lstStyle/>
        <a:p>
          <a:r>
            <a:rPr lang="en-GB" sz="2000">
              <a:solidFill>
                <a:schemeClr val="bg1"/>
              </a:solidFill>
              <a:latin typeface="Arial" panose="020B0604020202020204" pitchFamily="34" charset="0"/>
              <a:cs typeface="Arial" panose="020B0604020202020204" pitchFamily="34" charset="0"/>
            </a:rPr>
            <a:t>Is there anything else we need to include or change?</a:t>
          </a:r>
        </a:p>
      </dgm:t>
    </dgm:pt>
    <dgm:pt modelId="{422F4A99-D617-4C5C-8272-506DA084B8D1}" type="parTrans" cxnId="{99B81FCD-A549-4862-A159-A1F48D257539}">
      <dgm:prSet/>
      <dgm:spPr/>
      <dgm:t>
        <a:bodyPr/>
        <a:lstStyle/>
        <a:p>
          <a:endParaRPr lang="en-GB" sz="2000"/>
        </a:p>
      </dgm:t>
    </dgm:pt>
    <dgm:pt modelId="{EF4A1623-5A09-48F1-996D-9E2DF92F23C0}" type="sibTrans" cxnId="{99B81FCD-A549-4862-A159-A1F48D257539}">
      <dgm:prSet/>
      <dgm:spPr/>
      <dgm:t>
        <a:bodyPr/>
        <a:lstStyle/>
        <a:p>
          <a:endParaRPr lang="en-GB" sz="2000"/>
        </a:p>
      </dgm:t>
    </dgm:pt>
    <dgm:pt modelId="{6B238DD3-F740-4FB9-8AC1-82C519D1D5EB}">
      <dgm:prSet phldrT="[Text]" custT="1"/>
      <dgm:spPr>
        <a:solidFill>
          <a:schemeClr val="accent3"/>
        </a:solidFill>
      </dgm:spPr>
      <dgm:t>
        <a:bodyPr/>
        <a:lstStyle/>
        <a:p>
          <a:r>
            <a:rPr lang="en-GB" sz="2000">
              <a:solidFill>
                <a:schemeClr val="bg1"/>
              </a:solidFill>
              <a:latin typeface="Arial" panose="020B0604020202020204" pitchFamily="34" charset="0"/>
              <a:cs typeface="Arial" panose="020B0604020202020204" pitchFamily="34" charset="0"/>
            </a:rPr>
            <a:t>Do you understand the desirable criteria and their domains?</a:t>
          </a:r>
        </a:p>
      </dgm:t>
    </dgm:pt>
    <dgm:pt modelId="{9E6959C0-23FF-45E3-8BD8-AB92CA501E4F}" type="parTrans" cxnId="{6F45B3B1-9C13-4982-9C48-20C530DB5208}">
      <dgm:prSet/>
      <dgm:spPr/>
      <dgm:t>
        <a:bodyPr/>
        <a:lstStyle/>
        <a:p>
          <a:endParaRPr lang="en-GB" sz="2000"/>
        </a:p>
      </dgm:t>
    </dgm:pt>
    <dgm:pt modelId="{BFC31866-4CD8-47A3-B723-1C121ACC0BFF}" type="sibTrans" cxnId="{6F45B3B1-9C13-4982-9C48-20C530DB5208}">
      <dgm:prSet/>
      <dgm:spPr/>
      <dgm:t>
        <a:bodyPr/>
        <a:lstStyle/>
        <a:p>
          <a:endParaRPr lang="en-GB" sz="2000"/>
        </a:p>
      </dgm:t>
    </dgm:pt>
    <dgm:pt modelId="{9186FF7E-EFD9-43EF-BE56-1FD247EBE3DA}" type="pres">
      <dgm:prSet presAssocID="{77EDE467-0B6A-4E41-8306-1BE274721342}" presName="diagram" presStyleCnt="0">
        <dgm:presLayoutVars>
          <dgm:dir/>
          <dgm:resizeHandles val="exact"/>
        </dgm:presLayoutVars>
      </dgm:prSet>
      <dgm:spPr/>
    </dgm:pt>
    <dgm:pt modelId="{47C0B33B-E002-4D43-9D71-F057E53E6067}" type="pres">
      <dgm:prSet presAssocID="{CBC7E7C0-8D7E-49E4-ACE2-84D99D07CB5B}" presName="node" presStyleLbl="node1" presStyleIdx="0" presStyleCnt="3">
        <dgm:presLayoutVars>
          <dgm:bulletEnabled val="1"/>
        </dgm:presLayoutVars>
      </dgm:prSet>
      <dgm:spPr/>
    </dgm:pt>
    <dgm:pt modelId="{815243CF-84B9-40EC-AFD7-BDB4F3B8305D}" type="pres">
      <dgm:prSet presAssocID="{EEBF1088-4A1E-4C60-AF0D-E918DEF54435}" presName="sibTrans" presStyleCnt="0"/>
      <dgm:spPr/>
    </dgm:pt>
    <dgm:pt modelId="{87D246E4-CF31-49F3-B99E-15BF3E103593}" type="pres">
      <dgm:prSet presAssocID="{6B238DD3-F740-4FB9-8AC1-82C519D1D5EB}" presName="node" presStyleLbl="node1" presStyleIdx="1" presStyleCnt="3">
        <dgm:presLayoutVars>
          <dgm:bulletEnabled val="1"/>
        </dgm:presLayoutVars>
      </dgm:prSet>
      <dgm:spPr/>
    </dgm:pt>
    <dgm:pt modelId="{621A15D7-D6A6-49D8-B9BD-327E5A86C181}" type="pres">
      <dgm:prSet presAssocID="{BFC31866-4CD8-47A3-B723-1C121ACC0BFF}" presName="sibTrans" presStyleCnt="0"/>
      <dgm:spPr/>
    </dgm:pt>
    <dgm:pt modelId="{64395A44-AB93-4B9E-BC08-4A3A799222AC}" type="pres">
      <dgm:prSet presAssocID="{02426668-C7E4-453F-8EF6-0F9C503877E4}" presName="node" presStyleLbl="node1" presStyleIdx="2" presStyleCnt="3">
        <dgm:presLayoutVars>
          <dgm:bulletEnabled val="1"/>
        </dgm:presLayoutVars>
      </dgm:prSet>
      <dgm:spPr/>
    </dgm:pt>
  </dgm:ptLst>
  <dgm:cxnLst>
    <dgm:cxn modelId="{A0C38409-FD6C-4E9B-8D43-8A908F39D709}" type="presOf" srcId="{6B238DD3-F740-4FB9-8AC1-82C519D1D5EB}" destId="{87D246E4-CF31-49F3-B99E-15BF3E103593}" srcOrd="0" destOrd="0" presId="urn:microsoft.com/office/officeart/2005/8/layout/default"/>
    <dgm:cxn modelId="{6CC27B1C-AD09-4464-96B8-9E65B8217E17}" type="presOf" srcId="{77EDE467-0B6A-4E41-8306-1BE274721342}" destId="{9186FF7E-EFD9-43EF-BE56-1FD247EBE3DA}" srcOrd="0" destOrd="0" presId="urn:microsoft.com/office/officeart/2005/8/layout/default"/>
    <dgm:cxn modelId="{7EDDB423-4C36-4EB9-8A70-44BD70E8CF68}" type="presOf" srcId="{CBC7E7C0-8D7E-49E4-ACE2-84D99D07CB5B}" destId="{47C0B33B-E002-4D43-9D71-F057E53E6067}" srcOrd="0" destOrd="0" presId="urn:microsoft.com/office/officeart/2005/8/layout/default"/>
    <dgm:cxn modelId="{2FEBE59D-CC05-459E-B02F-ABCD4A6BCB3B}" srcId="{77EDE467-0B6A-4E41-8306-1BE274721342}" destId="{CBC7E7C0-8D7E-49E4-ACE2-84D99D07CB5B}" srcOrd="0" destOrd="0" parTransId="{2A4E3737-8975-4CB0-A37C-3C1DCD569CC1}" sibTransId="{EEBF1088-4A1E-4C60-AF0D-E918DEF54435}"/>
    <dgm:cxn modelId="{773827AD-3B44-4659-BF5C-E19059B51EEC}" type="presOf" srcId="{02426668-C7E4-453F-8EF6-0F9C503877E4}" destId="{64395A44-AB93-4B9E-BC08-4A3A799222AC}" srcOrd="0" destOrd="0" presId="urn:microsoft.com/office/officeart/2005/8/layout/default"/>
    <dgm:cxn modelId="{6F45B3B1-9C13-4982-9C48-20C530DB5208}" srcId="{77EDE467-0B6A-4E41-8306-1BE274721342}" destId="{6B238DD3-F740-4FB9-8AC1-82C519D1D5EB}" srcOrd="1" destOrd="0" parTransId="{9E6959C0-23FF-45E3-8BD8-AB92CA501E4F}" sibTransId="{BFC31866-4CD8-47A3-B723-1C121ACC0BFF}"/>
    <dgm:cxn modelId="{99B81FCD-A549-4862-A159-A1F48D257539}" srcId="{77EDE467-0B6A-4E41-8306-1BE274721342}" destId="{02426668-C7E4-453F-8EF6-0F9C503877E4}" srcOrd="2" destOrd="0" parTransId="{422F4A99-D617-4C5C-8272-506DA084B8D1}" sibTransId="{EF4A1623-5A09-48F1-996D-9E2DF92F23C0}"/>
    <dgm:cxn modelId="{CBAF53B6-8CE2-4A71-87CB-47D4E5C19C12}" type="presParOf" srcId="{9186FF7E-EFD9-43EF-BE56-1FD247EBE3DA}" destId="{47C0B33B-E002-4D43-9D71-F057E53E6067}" srcOrd="0" destOrd="0" presId="urn:microsoft.com/office/officeart/2005/8/layout/default"/>
    <dgm:cxn modelId="{CB467619-636A-458A-8E2A-B5D392ADF619}" type="presParOf" srcId="{9186FF7E-EFD9-43EF-BE56-1FD247EBE3DA}" destId="{815243CF-84B9-40EC-AFD7-BDB4F3B8305D}" srcOrd="1" destOrd="0" presId="urn:microsoft.com/office/officeart/2005/8/layout/default"/>
    <dgm:cxn modelId="{853CFAA8-442D-46B2-8DBD-7238B75C7139}" type="presParOf" srcId="{9186FF7E-EFD9-43EF-BE56-1FD247EBE3DA}" destId="{87D246E4-CF31-49F3-B99E-15BF3E103593}" srcOrd="2" destOrd="0" presId="urn:microsoft.com/office/officeart/2005/8/layout/default"/>
    <dgm:cxn modelId="{12D974CC-6CA4-40D6-9C87-24630DC30A34}" type="presParOf" srcId="{9186FF7E-EFD9-43EF-BE56-1FD247EBE3DA}" destId="{621A15D7-D6A6-49D8-B9BD-327E5A86C181}" srcOrd="3" destOrd="0" presId="urn:microsoft.com/office/officeart/2005/8/layout/default"/>
    <dgm:cxn modelId="{42C9B9AC-48E3-459E-AFCD-7306F9F8AC9C}" type="presParOf" srcId="{9186FF7E-EFD9-43EF-BE56-1FD247EBE3DA}" destId="{64395A44-AB93-4B9E-BC08-4A3A799222A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09F9D-5D77-4919-9F4F-FBCABBA3DE9C}">
      <dsp:nvSpPr>
        <dsp:cNvPr id="0" name=""/>
        <dsp:cNvSpPr/>
      </dsp:nvSpPr>
      <dsp:spPr>
        <a:xfrm>
          <a:off x="3409" y="789396"/>
          <a:ext cx="2704504" cy="1622702"/>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00000"/>
            </a:lnSpc>
            <a:spcBef>
              <a:spcPct val="0"/>
            </a:spcBef>
            <a:spcAft>
              <a:spcPct val="35000"/>
            </a:spcAft>
            <a:buNone/>
          </a:pPr>
          <a:r>
            <a:rPr lang="en-GB" sz="2000" kern="1200">
              <a:solidFill>
                <a:schemeClr val="tx1"/>
              </a:solidFill>
              <a:latin typeface="Arial" panose="020B0604020202020204" pitchFamily="34" charset="0"/>
              <a:cs typeface="Arial" panose="020B0604020202020204" pitchFamily="34" charset="0"/>
            </a:rPr>
            <a:t>Please turn microphones and cameras off during the presentation.</a:t>
          </a:r>
        </a:p>
      </dsp:txBody>
      <dsp:txXfrm>
        <a:off x="3409" y="789396"/>
        <a:ext cx="2704504" cy="1622702"/>
      </dsp:txXfrm>
    </dsp:sp>
    <dsp:sp modelId="{94669242-E1B5-47DE-B204-88D9649A3E9F}">
      <dsp:nvSpPr>
        <dsp:cNvPr id="0" name=""/>
        <dsp:cNvSpPr/>
      </dsp:nvSpPr>
      <dsp:spPr>
        <a:xfrm>
          <a:off x="2978364" y="789396"/>
          <a:ext cx="2704504" cy="1622702"/>
        </a:xfrm>
        <a:prstGeom prst="rect">
          <a:avLst/>
        </a:prstGeom>
        <a:solidFill>
          <a:schemeClr val="accent1">
            <a:alpha val="99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00000"/>
            </a:lnSpc>
            <a:spcBef>
              <a:spcPct val="0"/>
            </a:spcBef>
            <a:spcAft>
              <a:spcPct val="35000"/>
            </a:spcAft>
            <a:buNone/>
          </a:pPr>
          <a:r>
            <a:rPr lang="en-GB" sz="2000" kern="1200">
              <a:solidFill>
                <a:schemeClr val="tx1"/>
              </a:solidFill>
              <a:latin typeface="Arial" panose="020B0604020202020204" pitchFamily="34" charset="0"/>
              <a:cs typeface="Arial" panose="020B0604020202020204" pitchFamily="34" charset="0"/>
            </a:rPr>
            <a:t>Feel free to ask questions or make comments in the </a:t>
          </a:r>
          <a:br>
            <a:rPr lang="en-GB" sz="2000" kern="1200">
              <a:solidFill>
                <a:schemeClr val="tx1"/>
              </a:solidFill>
              <a:latin typeface="Arial" panose="020B0604020202020204" pitchFamily="34" charset="0"/>
              <a:cs typeface="Arial" panose="020B0604020202020204" pitchFamily="34" charset="0"/>
            </a:rPr>
          </a:br>
          <a:r>
            <a:rPr lang="en-GB" sz="2000" kern="1200">
              <a:solidFill>
                <a:schemeClr val="tx1"/>
              </a:solidFill>
              <a:latin typeface="Arial" panose="020B0604020202020204" pitchFamily="34" charset="0"/>
              <a:cs typeface="Arial" panose="020B0604020202020204" pitchFamily="34" charset="0"/>
            </a:rPr>
            <a:t>chat function at any time. </a:t>
          </a:r>
        </a:p>
      </dsp:txBody>
      <dsp:txXfrm>
        <a:off x="2978364" y="789396"/>
        <a:ext cx="2704504" cy="1622702"/>
      </dsp:txXfrm>
    </dsp:sp>
    <dsp:sp modelId="{2D956266-D054-4CD7-9453-F2DA8C086034}">
      <dsp:nvSpPr>
        <dsp:cNvPr id="0" name=""/>
        <dsp:cNvSpPr/>
      </dsp:nvSpPr>
      <dsp:spPr>
        <a:xfrm>
          <a:off x="5953319" y="789396"/>
          <a:ext cx="2704504" cy="1622702"/>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GB" sz="2000" kern="1200">
              <a:solidFill>
                <a:schemeClr val="tx1"/>
              </a:solidFill>
              <a:latin typeface="Arial" panose="020B0604020202020204" pitchFamily="34" charset="0"/>
              <a:cs typeface="Arial" panose="020B0604020202020204" pitchFamily="34" charset="0"/>
            </a:rPr>
            <a:t>We will answer questions in the chat after the presentation, and invite others.</a:t>
          </a:r>
        </a:p>
      </dsp:txBody>
      <dsp:txXfrm>
        <a:off x="5953319" y="789396"/>
        <a:ext cx="2704504" cy="1622702"/>
      </dsp:txXfrm>
    </dsp:sp>
    <dsp:sp modelId="{D3CDA7C6-C49F-4FCC-9DFE-4A1A849B5A9E}">
      <dsp:nvSpPr>
        <dsp:cNvPr id="0" name=""/>
        <dsp:cNvSpPr/>
      </dsp:nvSpPr>
      <dsp:spPr>
        <a:xfrm>
          <a:off x="8928274" y="789396"/>
          <a:ext cx="2704504" cy="1622702"/>
        </a:xfrm>
        <a:prstGeom prst="rect">
          <a:avLst/>
        </a:prstGeom>
        <a:solidFill>
          <a:schemeClr val="accent1">
            <a:alpha val="99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GB" sz="2000" kern="1200">
              <a:solidFill>
                <a:schemeClr val="tx1"/>
              </a:solidFill>
              <a:latin typeface="Arial" panose="020B0604020202020204" pitchFamily="34" charset="0"/>
              <a:cs typeface="Arial" panose="020B0604020202020204" pitchFamily="34" charset="0"/>
            </a:rPr>
            <a:t>If you are experiencing technical problems, please type the issues into the chat function.</a:t>
          </a:r>
        </a:p>
      </dsp:txBody>
      <dsp:txXfrm>
        <a:off x="8928274" y="789396"/>
        <a:ext cx="2704504" cy="1622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7CC0A-4DFB-4979-A0DE-A84DD3C1180F}">
      <dsp:nvSpPr>
        <dsp:cNvPr id="0" name=""/>
        <dsp:cNvSpPr/>
      </dsp:nvSpPr>
      <dsp:spPr>
        <a:xfrm>
          <a:off x="734417" y="290"/>
          <a:ext cx="3171031" cy="1902618"/>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What are your experiences of general practice? (likes and concerns)</a:t>
          </a:r>
        </a:p>
      </dsp:txBody>
      <dsp:txXfrm>
        <a:off x="734417" y="290"/>
        <a:ext cx="3171031" cy="1902618"/>
      </dsp:txXfrm>
    </dsp:sp>
    <dsp:sp modelId="{47C0B33B-E002-4D43-9D71-F057E53E6067}">
      <dsp:nvSpPr>
        <dsp:cNvPr id="0" name=""/>
        <dsp:cNvSpPr/>
      </dsp:nvSpPr>
      <dsp:spPr>
        <a:xfrm>
          <a:off x="4222551" y="290"/>
          <a:ext cx="3171031" cy="1902618"/>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latin typeface="Arial" panose="020B0604020202020204" pitchFamily="34" charset="0"/>
              <a:cs typeface="Arial" panose="020B0604020202020204" pitchFamily="34" charset="0"/>
            </a:rPr>
            <a:t>What do you think about these aims and benefits? </a:t>
          </a:r>
          <a:br>
            <a:rPr lang="en-GB" sz="2000" kern="1200">
              <a:solidFill>
                <a:schemeClr val="bg1"/>
              </a:solidFill>
              <a:latin typeface="Arial" panose="020B0604020202020204" pitchFamily="34" charset="0"/>
              <a:cs typeface="Arial" panose="020B0604020202020204" pitchFamily="34" charset="0"/>
            </a:rPr>
          </a:br>
          <a:r>
            <a:rPr lang="en-GB" sz="2000" kern="1200">
              <a:solidFill>
                <a:schemeClr val="bg1"/>
              </a:solidFill>
              <a:latin typeface="Arial" panose="020B0604020202020204" pitchFamily="34" charset="0"/>
              <a:cs typeface="Arial" panose="020B0604020202020204" pitchFamily="34" charset="0"/>
            </a:rPr>
            <a:t>(likes and concerns)</a:t>
          </a:r>
        </a:p>
      </dsp:txBody>
      <dsp:txXfrm>
        <a:off x="4222551" y="290"/>
        <a:ext cx="3171031" cy="1902618"/>
      </dsp:txXfrm>
    </dsp:sp>
    <dsp:sp modelId="{6B07E9B7-C23D-4BC9-8E2F-0BD73503724A}">
      <dsp:nvSpPr>
        <dsp:cNvPr id="0" name=""/>
        <dsp:cNvSpPr/>
      </dsp:nvSpPr>
      <dsp:spPr>
        <a:xfrm>
          <a:off x="2478484" y="2220012"/>
          <a:ext cx="3171031" cy="1902618"/>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latin typeface="Arial" panose="020B0604020202020204" pitchFamily="34" charset="0"/>
              <a:cs typeface="Arial" panose="020B0604020202020204" pitchFamily="34" charset="0"/>
            </a:rPr>
            <a:t>What ideas do you have to respond to these challenges?</a:t>
          </a:r>
        </a:p>
      </dsp:txBody>
      <dsp:txXfrm>
        <a:off x="2478484" y="2220012"/>
        <a:ext cx="3171031" cy="1902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7CC0A-4DFB-4979-A0DE-A84DD3C1180F}">
      <dsp:nvSpPr>
        <dsp:cNvPr id="0" name=""/>
        <dsp:cNvSpPr/>
      </dsp:nvSpPr>
      <dsp:spPr>
        <a:xfrm>
          <a:off x="262973" y="1895"/>
          <a:ext cx="1681997" cy="100919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solidFill>
                <a:sysClr val="windowText" lastClr="000000"/>
              </a:solidFill>
              <a:latin typeface="Arial" panose="020B0604020202020204" pitchFamily="34" charset="0"/>
              <a:cs typeface="Arial" panose="020B0604020202020204" pitchFamily="34" charset="0"/>
            </a:rPr>
            <a:t>Contraception and sexual health</a:t>
          </a:r>
        </a:p>
      </dsp:txBody>
      <dsp:txXfrm>
        <a:off x="262973" y="1895"/>
        <a:ext cx="1681997" cy="1009198"/>
      </dsp:txXfrm>
    </dsp:sp>
    <dsp:sp modelId="{21ABB633-8881-4DE5-B6BF-79E653131866}">
      <dsp:nvSpPr>
        <dsp:cNvPr id="0" name=""/>
        <dsp:cNvSpPr/>
      </dsp:nvSpPr>
      <dsp:spPr>
        <a:xfrm>
          <a:off x="2113171" y="1895"/>
          <a:ext cx="1681997" cy="1009198"/>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latin typeface="Arial" panose="020B0604020202020204" pitchFamily="34" charset="0"/>
              <a:cs typeface="Arial" panose="020B0604020202020204" pitchFamily="34" charset="0"/>
            </a:rPr>
            <a:t>Dermatology</a:t>
          </a:r>
        </a:p>
      </dsp:txBody>
      <dsp:txXfrm>
        <a:off x="2113171" y="1895"/>
        <a:ext cx="1681997" cy="1009198"/>
      </dsp:txXfrm>
    </dsp:sp>
    <dsp:sp modelId="{4964A348-8FCC-460A-8A24-8F57AC0E8C2D}">
      <dsp:nvSpPr>
        <dsp:cNvPr id="0" name=""/>
        <dsp:cNvSpPr/>
      </dsp:nvSpPr>
      <dsp:spPr>
        <a:xfrm>
          <a:off x="3963369" y="1895"/>
          <a:ext cx="1681997" cy="1009198"/>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solidFill>
                <a:sysClr val="windowText" lastClr="000000"/>
              </a:solidFill>
              <a:latin typeface="Arial" panose="020B0604020202020204" pitchFamily="34" charset="0"/>
              <a:cs typeface="Arial" panose="020B0604020202020204" pitchFamily="34" charset="0"/>
            </a:rPr>
            <a:t>Podiatry</a:t>
          </a:r>
        </a:p>
      </dsp:txBody>
      <dsp:txXfrm>
        <a:off x="3963369" y="1895"/>
        <a:ext cx="1681997" cy="1009198"/>
      </dsp:txXfrm>
    </dsp:sp>
    <dsp:sp modelId="{86817B63-E4B1-4A1C-8335-D86E6532E208}">
      <dsp:nvSpPr>
        <dsp:cNvPr id="0" name=""/>
        <dsp:cNvSpPr/>
      </dsp:nvSpPr>
      <dsp:spPr>
        <a:xfrm>
          <a:off x="5813566" y="1895"/>
          <a:ext cx="1681997" cy="1009198"/>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solidFill>
                <a:sysClr val="windowText" lastClr="000000"/>
              </a:solidFill>
              <a:latin typeface="Arial" panose="020B0604020202020204" pitchFamily="34" charset="0"/>
              <a:cs typeface="Arial" panose="020B0604020202020204" pitchFamily="34" charset="0"/>
            </a:rPr>
            <a:t>Community nursing</a:t>
          </a:r>
        </a:p>
      </dsp:txBody>
      <dsp:txXfrm>
        <a:off x="5813566" y="1895"/>
        <a:ext cx="1681997" cy="1009198"/>
      </dsp:txXfrm>
    </dsp:sp>
    <dsp:sp modelId="{58749038-EB0C-4C4B-8EDC-D70BF8BFB534}">
      <dsp:nvSpPr>
        <dsp:cNvPr id="0" name=""/>
        <dsp:cNvSpPr/>
      </dsp:nvSpPr>
      <dsp:spPr>
        <a:xfrm>
          <a:off x="7663764" y="1895"/>
          <a:ext cx="1681997" cy="1009198"/>
        </a:xfrm>
        <a:prstGeom prst="rect">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latin typeface="Arial" panose="020B0604020202020204" pitchFamily="34" charset="0"/>
              <a:cs typeface="Arial" panose="020B0604020202020204" pitchFamily="34" charset="0"/>
            </a:rPr>
            <a:t>Pharmacy</a:t>
          </a:r>
        </a:p>
      </dsp:txBody>
      <dsp:txXfrm>
        <a:off x="7663764" y="1895"/>
        <a:ext cx="1681997" cy="1009198"/>
      </dsp:txXfrm>
    </dsp:sp>
    <dsp:sp modelId="{66DF4B72-B202-4B24-8D6C-336B2C2F3D93}">
      <dsp:nvSpPr>
        <dsp:cNvPr id="0" name=""/>
        <dsp:cNvSpPr/>
      </dsp:nvSpPr>
      <dsp:spPr>
        <a:xfrm>
          <a:off x="262973" y="1179294"/>
          <a:ext cx="1681997" cy="1009198"/>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solidFill>
                <a:sysClr val="windowText" lastClr="000000"/>
              </a:solidFill>
              <a:latin typeface="Arial" panose="020B0604020202020204" pitchFamily="34" charset="0"/>
              <a:cs typeface="Arial" panose="020B0604020202020204" pitchFamily="34" charset="0"/>
            </a:rPr>
            <a:t>Minor operations</a:t>
          </a:r>
        </a:p>
      </dsp:txBody>
      <dsp:txXfrm>
        <a:off x="262973" y="1179294"/>
        <a:ext cx="1681997" cy="1009198"/>
      </dsp:txXfrm>
    </dsp:sp>
    <dsp:sp modelId="{8AD35D6B-2697-4E12-AA38-17D1848940CD}">
      <dsp:nvSpPr>
        <dsp:cNvPr id="0" name=""/>
        <dsp:cNvSpPr/>
      </dsp:nvSpPr>
      <dsp:spPr>
        <a:xfrm>
          <a:off x="2113171" y="1179294"/>
          <a:ext cx="1681997" cy="1009198"/>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solidFill>
                <a:sysClr val="windowText" lastClr="000000"/>
              </a:solidFill>
              <a:latin typeface="Arial" panose="020B0604020202020204" pitchFamily="34" charset="0"/>
              <a:cs typeface="Arial" panose="020B0604020202020204" pitchFamily="34" charset="0"/>
            </a:rPr>
            <a:t>Diabetes management</a:t>
          </a:r>
        </a:p>
      </dsp:txBody>
      <dsp:txXfrm>
        <a:off x="2113171" y="1179294"/>
        <a:ext cx="1681997" cy="1009198"/>
      </dsp:txXfrm>
    </dsp:sp>
    <dsp:sp modelId="{6EE64EA7-A8CA-4786-8C93-01FC22C35F1C}">
      <dsp:nvSpPr>
        <dsp:cNvPr id="0" name=""/>
        <dsp:cNvSpPr/>
      </dsp:nvSpPr>
      <dsp:spPr>
        <a:xfrm>
          <a:off x="3963369" y="1179294"/>
          <a:ext cx="1681997" cy="1009198"/>
        </a:xfrm>
        <a:prstGeom prst="rect">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latin typeface="Arial" panose="020B0604020202020204" pitchFamily="34" charset="0"/>
              <a:cs typeface="Arial" panose="020B0604020202020204" pitchFamily="34" charset="0"/>
            </a:rPr>
            <a:t>Tissue </a:t>
          </a:r>
          <a:br>
            <a:rPr lang="en-GB" sz="1300" kern="1200">
              <a:latin typeface="Arial" panose="020B0604020202020204" pitchFamily="34" charset="0"/>
              <a:cs typeface="Arial" panose="020B0604020202020204" pitchFamily="34" charset="0"/>
            </a:rPr>
          </a:br>
          <a:r>
            <a:rPr lang="en-GB" sz="1300" kern="1200">
              <a:latin typeface="Arial" panose="020B0604020202020204" pitchFamily="34" charset="0"/>
              <a:cs typeface="Arial" panose="020B0604020202020204" pitchFamily="34" charset="0"/>
            </a:rPr>
            <a:t>viability</a:t>
          </a:r>
        </a:p>
      </dsp:txBody>
      <dsp:txXfrm>
        <a:off x="3963369" y="1179294"/>
        <a:ext cx="1681997" cy="1009198"/>
      </dsp:txXfrm>
    </dsp:sp>
    <dsp:sp modelId="{7470A1A0-0C23-4A1C-B41E-4C006B96D036}">
      <dsp:nvSpPr>
        <dsp:cNvPr id="0" name=""/>
        <dsp:cNvSpPr/>
      </dsp:nvSpPr>
      <dsp:spPr>
        <a:xfrm>
          <a:off x="5813566" y="1179294"/>
          <a:ext cx="1681997" cy="100919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solidFill>
                <a:sysClr val="windowText" lastClr="000000"/>
              </a:solidFill>
              <a:latin typeface="Arial" panose="020B0604020202020204" pitchFamily="34" charset="0"/>
              <a:cs typeface="Arial" panose="020B0604020202020204" pitchFamily="34" charset="0"/>
            </a:rPr>
            <a:t>Midwifery</a:t>
          </a:r>
        </a:p>
      </dsp:txBody>
      <dsp:txXfrm>
        <a:off x="5813566" y="1179294"/>
        <a:ext cx="1681997" cy="1009198"/>
      </dsp:txXfrm>
    </dsp:sp>
    <dsp:sp modelId="{33EB0972-595D-4A57-80D7-093B4FBFA3EF}">
      <dsp:nvSpPr>
        <dsp:cNvPr id="0" name=""/>
        <dsp:cNvSpPr/>
      </dsp:nvSpPr>
      <dsp:spPr>
        <a:xfrm>
          <a:off x="7663764" y="1179294"/>
          <a:ext cx="1681997" cy="1009198"/>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latin typeface="Arial" panose="020B0604020202020204" pitchFamily="34" charset="0"/>
              <a:cs typeface="Arial" panose="020B0604020202020204" pitchFamily="34" charset="0"/>
            </a:rPr>
            <a:t>COPD management</a:t>
          </a:r>
        </a:p>
      </dsp:txBody>
      <dsp:txXfrm>
        <a:off x="7663764" y="1179294"/>
        <a:ext cx="1681997" cy="1009198"/>
      </dsp:txXfrm>
    </dsp:sp>
    <dsp:sp modelId="{B048D004-28DE-4D3B-9042-F63BFB871809}">
      <dsp:nvSpPr>
        <dsp:cNvPr id="0" name=""/>
        <dsp:cNvSpPr/>
      </dsp:nvSpPr>
      <dsp:spPr>
        <a:xfrm>
          <a:off x="262973" y="2356692"/>
          <a:ext cx="1681997" cy="1009198"/>
        </a:xfrm>
        <a:prstGeom prst="rect">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latin typeface="Arial" panose="020B0604020202020204" pitchFamily="34" charset="0"/>
              <a:cs typeface="Arial" panose="020B0604020202020204" pitchFamily="34" charset="0"/>
            </a:rPr>
            <a:t>Outpatients</a:t>
          </a:r>
        </a:p>
      </dsp:txBody>
      <dsp:txXfrm>
        <a:off x="262973" y="2356692"/>
        <a:ext cx="1681997" cy="1009198"/>
      </dsp:txXfrm>
    </dsp:sp>
    <dsp:sp modelId="{42D2D521-307A-47E4-AC85-880E49988566}">
      <dsp:nvSpPr>
        <dsp:cNvPr id="0" name=""/>
        <dsp:cNvSpPr/>
      </dsp:nvSpPr>
      <dsp:spPr>
        <a:xfrm>
          <a:off x="2113171" y="2356692"/>
          <a:ext cx="1681997" cy="100919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solidFill>
                <a:sysClr val="windowText" lastClr="000000"/>
              </a:solidFill>
              <a:latin typeface="Arial" panose="020B0604020202020204" pitchFamily="34" charset="0"/>
              <a:cs typeface="Arial" panose="020B0604020202020204" pitchFamily="34" charset="0"/>
            </a:rPr>
            <a:t>Audiology</a:t>
          </a:r>
        </a:p>
      </dsp:txBody>
      <dsp:txXfrm>
        <a:off x="2113171" y="2356692"/>
        <a:ext cx="1681997" cy="1009198"/>
      </dsp:txXfrm>
    </dsp:sp>
    <dsp:sp modelId="{C0ABD230-E566-4774-8834-253380DA6C50}">
      <dsp:nvSpPr>
        <dsp:cNvPr id="0" name=""/>
        <dsp:cNvSpPr/>
      </dsp:nvSpPr>
      <dsp:spPr>
        <a:xfrm>
          <a:off x="3963369" y="2356692"/>
          <a:ext cx="1681997" cy="1009198"/>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latin typeface="Arial" panose="020B0604020202020204" pitchFamily="34" charset="0"/>
              <a:cs typeface="Arial" panose="020B0604020202020204" pitchFamily="34" charset="0"/>
            </a:rPr>
            <a:t>Physiotherapy</a:t>
          </a:r>
        </a:p>
      </dsp:txBody>
      <dsp:txXfrm>
        <a:off x="3963369" y="2356692"/>
        <a:ext cx="1681997" cy="1009198"/>
      </dsp:txXfrm>
    </dsp:sp>
    <dsp:sp modelId="{87EFBB41-44B5-4058-99BD-FF82B3590E83}">
      <dsp:nvSpPr>
        <dsp:cNvPr id="0" name=""/>
        <dsp:cNvSpPr/>
      </dsp:nvSpPr>
      <dsp:spPr>
        <a:xfrm>
          <a:off x="5813566" y="2356692"/>
          <a:ext cx="1681997" cy="1009198"/>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solidFill>
                <a:sysClr val="windowText" lastClr="000000"/>
              </a:solidFill>
              <a:latin typeface="Arial" panose="020B0604020202020204" pitchFamily="34" charset="0"/>
              <a:cs typeface="Arial" panose="020B0604020202020204" pitchFamily="34" charset="0"/>
            </a:rPr>
            <a:t>Counselling services</a:t>
          </a:r>
        </a:p>
      </dsp:txBody>
      <dsp:txXfrm>
        <a:off x="5813566" y="2356692"/>
        <a:ext cx="1681997" cy="1009198"/>
      </dsp:txXfrm>
    </dsp:sp>
    <dsp:sp modelId="{E56F90F2-EBAE-4E0D-865C-9B00A009E85E}">
      <dsp:nvSpPr>
        <dsp:cNvPr id="0" name=""/>
        <dsp:cNvSpPr/>
      </dsp:nvSpPr>
      <dsp:spPr>
        <a:xfrm>
          <a:off x="7663764" y="2356692"/>
          <a:ext cx="1681997" cy="1009198"/>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solidFill>
                <a:sysClr val="windowText" lastClr="000000"/>
              </a:solidFill>
              <a:latin typeface="Arial" panose="020B0604020202020204" pitchFamily="34" charset="0"/>
              <a:cs typeface="Arial" panose="020B0604020202020204" pitchFamily="34" charset="0"/>
            </a:rPr>
            <a:t>Rheumatology</a:t>
          </a:r>
        </a:p>
      </dsp:txBody>
      <dsp:txXfrm>
        <a:off x="7663764" y="2356692"/>
        <a:ext cx="1681997" cy="1009198"/>
      </dsp:txXfrm>
    </dsp:sp>
    <dsp:sp modelId="{0FF148B8-F916-4110-A985-6AE77CCF465C}">
      <dsp:nvSpPr>
        <dsp:cNvPr id="0" name=""/>
        <dsp:cNvSpPr/>
      </dsp:nvSpPr>
      <dsp:spPr>
        <a:xfrm>
          <a:off x="1188072" y="3534091"/>
          <a:ext cx="1681997" cy="1009198"/>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latin typeface="Arial" panose="020B0604020202020204" pitchFamily="34" charset="0"/>
              <a:cs typeface="Arial" panose="020B0604020202020204" pitchFamily="34" charset="0"/>
            </a:rPr>
            <a:t>Shropshire Orthopaedic Outreach Service</a:t>
          </a:r>
        </a:p>
      </dsp:txBody>
      <dsp:txXfrm>
        <a:off x="1188072" y="3534091"/>
        <a:ext cx="1681997" cy="1009198"/>
      </dsp:txXfrm>
    </dsp:sp>
    <dsp:sp modelId="{00054FA4-C0B8-46E3-92E2-501DE4050A31}">
      <dsp:nvSpPr>
        <dsp:cNvPr id="0" name=""/>
        <dsp:cNvSpPr/>
      </dsp:nvSpPr>
      <dsp:spPr>
        <a:xfrm>
          <a:off x="3038270" y="3534091"/>
          <a:ext cx="1681997" cy="1009198"/>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solidFill>
                <a:sysClr val="windowText" lastClr="000000"/>
              </a:solidFill>
              <a:latin typeface="Arial" panose="020B0604020202020204" pitchFamily="34" charset="0"/>
              <a:cs typeface="Arial" panose="020B0604020202020204" pitchFamily="34" charset="0"/>
            </a:rPr>
            <a:t>Diagnostics, Assessment and Access to Rehabilitation and Treatment</a:t>
          </a:r>
        </a:p>
      </dsp:txBody>
      <dsp:txXfrm>
        <a:off x="3038270" y="3534091"/>
        <a:ext cx="1681997" cy="1009198"/>
      </dsp:txXfrm>
    </dsp:sp>
    <dsp:sp modelId="{75B7EDFF-8F9A-486C-A670-D82E73531A86}">
      <dsp:nvSpPr>
        <dsp:cNvPr id="0" name=""/>
        <dsp:cNvSpPr/>
      </dsp:nvSpPr>
      <dsp:spPr>
        <a:xfrm>
          <a:off x="4888467" y="3534091"/>
          <a:ext cx="1681997" cy="1009198"/>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solidFill>
                <a:sysClr val="windowText" lastClr="000000"/>
              </a:solidFill>
              <a:latin typeface="Arial" panose="020B0604020202020204" pitchFamily="34" charset="0"/>
              <a:cs typeface="Arial" panose="020B0604020202020204" pitchFamily="34" charset="0"/>
            </a:rPr>
            <a:t>Community dental</a:t>
          </a:r>
        </a:p>
      </dsp:txBody>
      <dsp:txXfrm>
        <a:off x="4888467" y="3534091"/>
        <a:ext cx="1681997" cy="1009198"/>
      </dsp:txXfrm>
    </dsp:sp>
    <dsp:sp modelId="{BE92D7F0-6F7B-41B2-9A71-ED48AF12D994}">
      <dsp:nvSpPr>
        <dsp:cNvPr id="0" name=""/>
        <dsp:cNvSpPr/>
      </dsp:nvSpPr>
      <dsp:spPr>
        <a:xfrm>
          <a:off x="6738665" y="3534091"/>
          <a:ext cx="1681997" cy="1009198"/>
        </a:xfrm>
        <a:prstGeom prst="rect">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latin typeface="Arial" panose="020B0604020202020204" pitchFamily="34" charset="0"/>
              <a:cs typeface="Arial" panose="020B0604020202020204" pitchFamily="34" charset="0"/>
            </a:rPr>
            <a:t>Ophthalmology and retinal screening</a:t>
          </a:r>
        </a:p>
      </dsp:txBody>
      <dsp:txXfrm>
        <a:off x="6738665" y="3534091"/>
        <a:ext cx="1681997" cy="1009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BCC60-6BE1-4F79-B688-41B1CD45EB3E}">
      <dsp:nvSpPr>
        <dsp:cNvPr id="0" name=""/>
        <dsp:cNvSpPr/>
      </dsp:nvSpPr>
      <dsp:spPr>
        <a:xfrm>
          <a:off x="0" y="410460"/>
          <a:ext cx="2539999" cy="15240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solidFill>
                <a:schemeClr val="tx1"/>
              </a:solidFill>
              <a:latin typeface="Arial" panose="020B0604020202020204" pitchFamily="34" charset="0"/>
              <a:cs typeface="Arial" panose="020B0604020202020204" pitchFamily="34" charset="0"/>
            </a:rPr>
            <a:t>Paediatric outpatient services</a:t>
          </a:r>
        </a:p>
      </dsp:txBody>
      <dsp:txXfrm>
        <a:off x="0" y="410460"/>
        <a:ext cx="2539999" cy="1524000"/>
      </dsp:txXfrm>
    </dsp:sp>
    <dsp:sp modelId="{3EDF6D78-86E1-486A-ACF5-D5B80E399251}">
      <dsp:nvSpPr>
        <dsp:cNvPr id="0" name=""/>
        <dsp:cNvSpPr/>
      </dsp:nvSpPr>
      <dsp:spPr>
        <a:xfrm>
          <a:off x="2794000" y="410460"/>
          <a:ext cx="2539999" cy="1524000"/>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latin typeface="Arial" panose="020B0604020202020204" pitchFamily="34" charset="0"/>
              <a:cs typeface="Arial" panose="020B0604020202020204" pitchFamily="34" charset="0"/>
            </a:rPr>
            <a:t>Maternity hub</a:t>
          </a:r>
        </a:p>
      </dsp:txBody>
      <dsp:txXfrm>
        <a:off x="2794000" y="410460"/>
        <a:ext cx="2539999" cy="1524000"/>
      </dsp:txXfrm>
    </dsp:sp>
    <dsp:sp modelId="{6AA99E2B-25C4-46BE-A970-279F7B5708F6}">
      <dsp:nvSpPr>
        <dsp:cNvPr id="0" name=""/>
        <dsp:cNvSpPr/>
      </dsp:nvSpPr>
      <dsp:spPr>
        <a:xfrm>
          <a:off x="5587999" y="410460"/>
          <a:ext cx="2539999" cy="1524000"/>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solidFill>
                <a:schemeClr val="tx1"/>
              </a:solidFill>
              <a:latin typeface="Arial" panose="020B0604020202020204" pitchFamily="34" charset="0"/>
              <a:cs typeface="Arial" panose="020B0604020202020204" pitchFamily="34" charset="0"/>
            </a:rPr>
            <a:t>Musculo-skeletal</a:t>
          </a:r>
        </a:p>
      </dsp:txBody>
      <dsp:txXfrm>
        <a:off x="5587999" y="410460"/>
        <a:ext cx="2539999" cy="1524000"/>
      </dsp:txXfrm>
    </dsp:sp>
    <dsp:sp modelId="{2F3B78E5-11DA-4708-9114-BC47BD5D63B6}">
      <dsp:nvSpPr>
        <dsp:cNvPr id="0" name=""/>
        <dsp:cNvSpPr/>
      </dsp:nvSpPr>
      <dsp:spPr>
        <a:xfrm>
          <a:off x="0" y="2188460"/>
          <a:ext cx="2539999" cy="1524000"/>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solidFill>
                <a:schemeClr val="tx1"/>
              </a:solidFill>
              <a:latin typeface="Arial" panose="020B0604020202020204" pitchFamily="34" charset="0"/>
              <a:cs typeface="Arial" panose="020B0604020202020204" pitchFamily="34" charset="0"/>
            </a:rPr>
            <a:t>Cardiology</a:t>
          </a:r>
          <a:r>
            <a:rPr lang="en-GB" sz="3100" kern="1200">
              <a:solidFill>
                <a:schemeClr val="tx1"/>
              </a:solidFill>
            </a:rPr>
            <a:t> </a:t>
          </a:r>
        </a:p>
      </dsp:txBody>
      <dsp:txXfrm>
        <a:off x="0" y="2188460"/>
        <a:ext cx="2539999" cy="1524000"/>
      </dsp:txXfrm>
    </dsp:sp>
    <dsp:sp modelId="{E1B597BA-75BC-4B49-8564-6AB637545EBB}">
      <dsp:nvSpPr>
        <dsp:cNvPr id="0" name=""/>
        <dsp:cNvSpPr/>
      </dsp:nvSpPr>
      <dsp:spPr>
        <a:xfrm>
          <a:off x="2794000" y="2188460"/>
          <a:ext cx="2539999" cy="1524000"/>
        </a:xfrm>
        <a:prstGeom prst="rect">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latin typeface="Arial" panose="020B0604020202020204" pitchFamily="34" charset="0"/>
              <a:cs typeface="Arial" panose="020B0604020202020204" pitchFamily="34" charset="0"/>
            </a:rPr>
            <a:t>Pulmonary rehabilitation </a:t>
          </a:r>
        </a:p>
      </dsp:txBody>
      <dsp:txXfrm>
        <a:off x="2794000" y="2188460"/>
        <a:ext cx="2539999" cy="1524000"/>
      </dsp:txXfrm>
    </dsp:sp>
    <dsp:sp modelId="{EB60FD88-1246-4CCB-8DEE-0E0324CE06F3}">
      <dsp:nvSpPr>
        <dsp:cNvPr id="0" name=""/>
        <dsp:cNvSpPr/>
      </dsp:nvSpPr>
      <dsp:spPr>
        <a:xfrm>
          <a:off x="5587999" y="2188460"/>
          <a:ext cx="2539999" cy="1524000"/>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latin typeface="Arial" panose="020B0604020202020204" pitchFamily="34" charset="0"/>
              <a:cs typeface="Arial" panose="020B0604020202020204" pitchFamily="34" charset="0"/>
            </a:rPr>
            <a:t>Mobile diagnostic vehicle </a:t>
          </a:r>
        </a:p>
      </dsp:txBody>
      <dsp:txXfrm>
        <a:off x="5587999" y="2188460"/>
        <a:ext cx="2539999" cy="1524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0B33B-E002-4D43-9D71-F057E53E6067}">
      <dsp:nvSpPr>
        <dsp:cNvPr id="0" name=""/>
        <dsp:cNvSpPr/>
      </dsp:nvSpPr>
      <dsp:spPr>
        <a:xfrm>
          <a:off x="425624" y="689"/>
          <a:ext cx="4178687" cy="2507212"/>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latin typeface="Arial" panose="020B0604020202020204" pitchFamily="34" charset="0"/>
              <a:cs typeface="Arial" panose="020B0604020202020204" pitchFamily="34" charset="0"/>
            </a:rPr>
            <a:t>What are your views on the plans? </a:t>
          </a:r>
          <a:br>
            <a:rPr lang="en-GB" sz="2000" kern="1200">
              <a:solidFill>
                <a:schemeClr val="bg1"/>
              </a:solidFill>
              <a:latin typeface="Arial" panose="020B0604020202020204" pitchFamily="34" charset="0"/>
              <a:cs typeface="Arial" panose="020B0604020202020204" pitchFamily="34" charset="0"/>
            </a:rPr>
          </a:br>
          <a:r>
            <a:rPr lang="en-GB" sz="2000" kern="1200">
              <a:solidFill>
                <a:schemeClr val="bg1"/>
              </a:solidFill>
              <a:latin typeface="Arial" panose="020B0604020202020204" pitchFamily="34" charset="0"/>
              <a:cs typeface="Arial" panose="020B0604020202020204" pitchFamily="34" charset="0"/>
            </a:rPr>
            <a:t>(likes and concerns)</a:t>
          </a:r>
        </a:p>
      </dsp:txBody>
      <dsp:txXfrm>
        <a:off x="425624" y="689"/>
        <a:ext cx="4178687" cy="2507212"/>
      </dsp:txXfrm>
    </dsp:sp>
    <dsp:sp modelId="{8526CB5F-0594-4055-B5A8-B15B9B802A5F}">
      <dsp:nvSpPr>
        <dsp:cNvPr id="0" name=""/>
        <dsp:cNvSpPr/>
      </dsp:nvSpPr>
      <dsp:spPr>
        <a:xfrm>
          <a:off x="5022180" y="689"/>
          <a:ext cx="4178687" cy="2507212"/>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latin typeface="Arial" panose="020B0604020202020204" pitchFamily="34" charset="0"/>
              <a:cs typeface="Arial" panose="020B0604020202020204" pitchFamily="34" charset="0"/>
            </a:rPr>
            <a:t>What other services would you like to see in the hub? </a:t>
          </a:r>
        </a:p>
        <a:p>
          <a:pPr marL="0" lvl="0" indent="0" algn="ctr" defTabSz="889000">
            <a:lnSpc>
              <a:spcPct val="90000"/>
            </a:lnSpc>
            <a:spcBef>
              <a:spcPct val="0"/>
            </a:spcBef>
            <a:spcAft>
              <a:spcPct val="35000"/>
            </a:spcAft>
            <a:buNone/>
          </a:pPr>
          <a:r>
            <a:rPr lang="en-GB" sz="2000" kern="1200">
              <a:solidFill>
                <a:schemeClr val="bg1"/>
              </a:solidFill>
              <a:latin typeface="Arial" panose="020B0604020202020204" pitchFamily="34" charset="0"/>
              <a:cs typeface="Arial" panose="020B0604020202020204" pitchFamily="34" charset="0"/>
            </a:rPr>
            <a:t>(</a:t>
          </a:r>
          <a:r>
            <a:rPr lang="en-GB" sz="2000" kern="1200" err="1">
              <a:solidFill>
                <a:schemeClr val="bg1"/>
              </a:solidFill>
              <a:latin typeface="Arial" panose="020B0604020202020204" pitchFamily="34" charset="0"/>
              <a:cs typeface="Arial" panose="020B0604020202020204" pitchFamily="34" charset="0"/>
            </a:rPr>
            <a:t>e.g</a:t>
          </a:r>
          <a:r>
            <a:rPr lang="en-GB" sz="2000" kern="1200">
              <a:solidFill>
                <a:schemeClr val="bg1"/>
              </a:solidFill>
              <a:latin typeface="Arial" panose="020B0604020202020204" pitchFamily="34" charset="0"/>
              <a:cs typeface="Arial" panose="020B0604020202020204" pitchFamily="34" charset="0"/>
            </a:rPr>
            <a:t> outpatient services, preventative services, services to support people entering and leaving hospital, or community –based services.)</a:t>
          </a:r>
          <a:endParaRPr lang="en-GB" sz="2000" kern="1200">
            <a:latin typeface="Arial" panose="020B0604020202020204" pitchFamily="34" charset="0"/>
            <a:cs typeface="Arial" panose="020B0604020202020204" pitchFamily="34" charset="0"/>
          </a:endParaRPr>
        </a:p>
      </dsp:txBody>
      <dsp:txXfrm>
        <a:off x="5022180" y="689"/>
        <a:ext cx="4178687" cy="2507212"/>
      </dsp:txXfrm>
    </dsp:sp>
    <dsp:sp modelId="{64395A44-AB93-4B9E-BC08-4A3A799222AC}">
      <dsp:nvSpPr>
        <dsp:cNvPr id="0" name=""/>
        <dsp:cNvSpPr/>
      </dsp:nvSpPr>
      <dsp:spPr>
        <a:xfrm>
          <a:off x="2723902" y="2925770"/>
          <a:ext cx="4178687" cy="2507212"/>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latin typeface="Arial" panose="020B0604020202020204" pitchFamily="34" charset="0"/>
              <a:cs typeface="Arial" panose="020B0604020202020204" pitchFamily="34" charset="0"/>
            </a:rPr>
            <a:t>Is there anything else </a:t>
          </a:r>
          <a:br>
            <a:rPr lang="en-GB" sz="2000" kern="1200">
              <a:solidFill>
                <a:schemeClr val="bg1"/>
              </a:solidFill>
              <a:latin typeface="Arial" panose="020B0604020202020204" pitchFamily="34" charset="0"/>
              <a:cs typeface="Arial" panose="020B0604020202020204" pitchFamily="34" charset="0"/>
            </a:rPr>
          </a:br>
          <a:r>
            <a:rPr lang="en-GB" sz="2000" kern="1200">
              <a:solidFill>
                <a:schemeClr val="bg1"/>
              </a:solidFill>
              <a:latin typeface="Arial" panose="020B0604020202020204" pitchFamily="34" charset="0"/>
              <a:cs typeface="Arial" panose="020B0604020202020204" pitchFamily="34" charset="0"/>
            </a:rPr>
            <a:t>we should consider? </a:t>
          </a:r>
        </a:p>
        <a:p>
          <a:pPr marL="0" lvl="0" indent="0" algn="ctr" defTabSz="889000">
            <a:lnSpc>
              <a:spcPct val="90000"/>
            </a:lnSpc>
            <a:spcBef>
              <a:spcPct val="0"/>
            </a:spcBef>
            <a:spcAft>
              <a:spcPct val="35000"/>
            </a:spcAft>
            <a:buNone/>
          </a:pPr>
          <a:r>
            <a:rPr lang="en-GB" sz="2000" kern="1200">
              <a:solidFill>
                <a:schemeClr val="bg1"/>
              </a:solidFill>
              <a:latin typeface="Arial" panose="020B0604020202020204" pitchFamily="34" charset="0"/>
              <a:cs typeface="Arial" panose="020B0604020202020204" pitchFamily="34" charset="0"/>
            </a:rPr>
            <a:t>(both positive and negative impacts)</a:t>
          </a:r>
        </a:p>
      </dsp:txBody>
      <dsp:txXfrm>
        <a:off x="2723902" y="2925770"/>
        <a:ext cx="4178687" cy="25072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F7732-95EB-4025-911F-65DDF82D5977}">
      <dsp:nvSpPr>
        <dsp:cNvPr id="0" name=""/>
        <dsp:cNvSpPr/>
      </dsp:nvSpPr>
      <dsp:spPr>
        <a:xfrm>
          <a:off x="9012" y="428015"/>
          <a:ext cx="2693601" cy="1616160"/>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dirty="0">
              <a:solidFill>
                <a:schemeClr val="tx1"/>
              </a:solidFill>
              <a:latin typeface="Arial"/>
              <a:cs typeface="Arial"/>
            </a:rPr>
            <a:t>Essential criteria </a:t>
          </a:r>
          <a:r>
            <a:rPr lang="en-GB" sz="1800" b="0" kern="1200" dirty="0">
              <a:solidFill>
                <a:schemeClr val="tx1"/>
              </a:solidFill>
              <a:latin typeface="Arial"/>
              <a:cs typeface="Arial"/>
            </a:rPr>
            <a:t>defined by </a:t>
          </a:r>
          <a:br>
            <a:rPr lang="en-GB" sz="1800" kern="1200" dirty="0">
              <a:solidFill>
                <a:schemeClr val="tx1"/>
              </a:solidFill>
              <a:latin typeface="Arial"/>
              <a:cs typeface="Arial"/>
            </a:rPr>
          </a:br>
          <a:r>
            <a:rPr lang="en-GB" sz="1800" kern="1200" dirty="0">
              <a:solidFill>
                <a:schemeClr val="tx1"/>
              </a:solidFill>
              <a:latin typeface="Arial"/>
              <a:cs typeface="Arial"/>
            </a:rPr>
            <a:t>Programme Team </a:t>
          </a:r>
          <a:endParaRPr lang="en-US" sz="1800" kern="1200" dirty="0">
            <a:solidFill>
              <a:schemeClr val="tx1"/>
            </a:solidFill>
            <a:latin typeface="Arial"/>
            <a:cs typeface="Arial"/>
          </a:endParaRPr>
        </a:p>
      </dsp:txBody>
      <dsp:txXfrm>
        <a:off x="56348" y="475351"/>
        <a:ext cx="2598929" cy="1521488"/>
      </dsp:txXfrm>
    </dsp:sp>
    <dsp:sp modelId="{C766A257-5DBC-4204-9E78-D85BB2E246C7}">
      <dsp:nvSpPr>
        <dsp:cNvPr id="0" name=""/>
        <dsp:cNvSpPr/>
      </dsp:nvSpPr>
      <dsp:spPr>
        <a:xfrm>
          <a:off x="2939649" y="902088"/>
          <a:ext cx="571043" cy="66801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chemeClr val="tx1"/>
            </a:solidFill>
          </a:endParaRPr>
        </a:p>
      </dsp:txBody>
      <dsp:txXfrm>
        <a:off x="2939649" y="1035691"/>
        <a:ext cx="399730" cy="400807"/>
      </dsp:txXfrm>
    </dsp:sp>
    <dsp:sp modelId="{6B9CFFA9-F08E-46C1-8716-BC9EB1B00F14}">
      <dsp:nvSpPr>
        <dsp:cNvPr id="0" name=""/>
        <dsp:cNvSpPr/>
      </dsp:nvSpPr>
      <dsp:spPr>
        <a:xfrm>
          <a:off x="3780053" y="428015"/>
          <a:ext cx="2693601" cy="16161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solidFill>
                <a:schemeClr val="tx1"/>
              </a:solidFill>
              <a:latin typeface="Arial"/>
              <a:cs typeface="Arial"/>
            </a:rPr>
            <a:t>Programme Team develop </a:t>
          </a:r>
          <a:r>
            <a:rPr lang="en-GB" sz="1800" b="1" kern="1200" dirty="0">
              <a:solidFill>
                <a:schemeClr val="tx1"/>
              </a:solidFill>
              <a:latin typeface="Arial"/>
              <a:cs typeface="Arial"/>
            </a:rPr>
            <a:t>long list </a:t>
          </a:r>
          <a:endParaRPr lang="en-GB" sz="1800" kern="1200" dirty="0">
            <a:latin typeface="Arial"/>
            <a:cs typeface="Arial"/>
          </a:endParaRPr>
        </a:p>
      </dsp:txBody>
      <dsp:txXfrm>
        <a:off x="3827389" y="475351"/>
        <a:ext cx="2598929" cy="1521488"/>
      </dsp:txXfrm>
    </dsp:sp>
    <dsp:sp modelId="{FF4E7161-6B6E-4F22-A56C-E8178696E9D5}">
      <dsp:nvSpPr>
        <dsp:cNvPr id="0" name=""/>
        <dsp:cNvSpPr/>
      </dsp:nvSpPr>
      <dsp:spPr>
        <a:xfrm>
          <a:off x="6710691" y="902088"/>
          <a:ext cx="571043" cy="66801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chemeClr val="tx1"/>
            </a:solidFill>
          </a:endParaRPr>
        </a:p>
      </dsp:txBody>
      <dsp:txXfrm>
        <a:off x="6710691" y="1035691"/>
        <a:ext cx="399730" cy="400807"/>
      </dsp:txXfrm>
    </dsp:sp>
    <dsp:sp modelId="{64CEAB46-9C9E-4B1E-BAB4-C20D15F6EAE4}">
      <dsp:nvSpPr>
        <dsp:cNvPr id="0" name=""/>
        <dsp:cNvSpPr/>
      </dsp:nvSpPr>
      <dsp:spPr>
        <a:xfrm>
          <a:off x="7551094" y="428015"/>
          <a:ext cx="2693601" cy="16161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solidFill>
                <a:schemeClr val="tx1"/>
              </a:solidFill>
              <a:latin typeface="Arial"/>
              <a:cs typeface="Arial"/>
            </a:rPr>
            <a:t>Programme Team apply essential </a:t>
          </a:r>
          <a:br>
            <a:rPr lang="en-GB" sz="1800" kern="1200" dirty="0">
              <a:solidFill>
                <a:schemeClr val="tx1"/>
              </a:solidFill>
              <a:latin typeface="Arial"/>
              <a:cs typeface="Arial"/>
            </a:rPr>
          </a:br>
          <a:r>
            <a:rPr lang="en-GB" sz="1800" kern="1200" dirty="0">
              <a:solidFill>
                <a:schemeClr val="tx1"/>
              </a:solidFill>
              <a:latin typeface="Arial"/>
              <a:cs typeface="Arial"/>
            </a:rPr>
            <a:t>criteria to develop </a:t>
          </a:r>
          <a:r>
            <a:rPr lang="en-GB" sz="1800" b="1" kern="1200" dirty="0">
              <a:solidFill>
                <a:schemeClr val="tx1"/>
              </a:solidFill>
              <a:latin typeface="Arial"/>
              <a:cs typeface="Arial"/>
            </a:rPr>
            <a:t>medium list</a:t>
          </a:r>
        </a:p>
      </dsp:txBody>
      <dsp:txXfrm>
        <a:off x="7598430" y="475351"/>
        <a:ext cx="2598929" cy="1521488"/>
      </dsp:txXfrm>
    </dsp:sp>
    <dsp:sp modelId="{B251C273-4A9C-4FAA-BCFD-8E10E8A732EC}">
      <dsp:nvSpPr>
        <dsp:cNvPr id="0" name=""/>
        <dsp:cNvSpPr/>
      </dsp:nvSpPr>
      <dsp:spPr>
        <a:xfrm rot="5400000">
          <a:off x="8612373" y="2232727"/>
          <a:ext cx="571043" cy="66801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chemeClr val="tx1"/>
            </a:solidFill>
          </a:endParaRPr>
        </a:p>
      </dsp:txBody>
      <dsp:txXfrm rot="-5400000">
        <a:off x="8697492" y="2281212"/>
        <a:ext cx="400807" cy="399730"/>
      </dsp:txXfrm>
    </dsp:sp>
    <dsp:sp modelId="{C57C4679-B0D9-45BC-8717-C1748BE1E8C9}">
      <dsp:nvSpPr>
        <dsp:cNvPr id="0" name=""/>
        <dsp:cNvSpPr/>
      </dsp:nvSpPr>
      <dsp:spPr>
        <a:xfrm>
          <a:off x="7551094" y="3121616"/>
          <a:ext cx="2693601" cy="1616160"/>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latin typeface="Arial"/>
              <a:cs typeface="Arial"/>
            </a:rPr>
            <a:t>Desirable criteria and weightings</a:t>
          </a:r>
          <a:r>
            <a:rPr lang="en-GB" sz="1800" kern="1200" dirty="0">
              <a:solidFill>
                <a:schemeClr val="tx1"/>
              </a:solidFill>
              <a:latin typeface="Arial"/>
              <a:cs typeface="Arial"/>
            </a:rPr>
            <a:t> </a:t>
          </a:r>
          <a:br>
            <a:rPr lang="en-GB" sz="1800" kern="1200" dirty="0">
              <a:solidFill>
                <a:schemeClr val="tx1"/>
              </a:solidFill>
              <a:latin typeface="Arial"/>
              <a:cs typeface="Arial"/>
            </a:rPr>
          </a:br>
          <a:r>
            <a:rPr lang="en-GB" sz="1800" kern="1200" dirty="0">
              <a:solidFill>
                <a:schemeClr val="tx1"/>
              </a:solidFill>
              <a:latin typeface="Arial"/>
              <a:cs typeface="Arial"/>
            </a:rPr>
            <a:t>defined by public and patients</a:t>
          </a:r>
        </a:p>
      </dsp:txBody>
      <dsp:txXfrm>
        <a:off x="7598430" y="3168952"/>
        <a:ext cx="2598929" cy="1521488"/>
      </dsp:txXfrm>
    </dsp:sp>
    <dsp:sp modelId="{F69EBEE7-151D-4503-A1F9-42B986A9CA9F}">
      <dsp:nvSpPr>
        <dsp:cNvPr id="0" name=""/>
        <dsp:cNvSpPr/>
      </dsp:nvSpPr>
      <dsp:spPr>
        <a:xfrm rot="10800000">
          <a:off x="6743014" y="3595689"/>
          <a:ext cx="571043" cy="66801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chemeClr val="tx1"/>
            </a:solidFill>
          </a:endParaRPr>
        </a:p>
      </dsp:txBody>
      <dsp:txXfrm rot="10800000">
        <a:off x="6914327" y="3729292"/>
        <a:ext cx="399730" cy="400807"/>
      </dsp:txXfrm>
    </dsp:sp>
    <dsp:sp modelId="{3E2DB934-C1F4-4239-BE48-6A152DD62DDC}">
      <dsp:nvSpPr>
        <dsp:cNvPr id="0" name=""/>
        <dsp:cNvSpPr/>
      </dsp:nvSpPr>
      <dsp:spPr>
        <a:xfrm>
          <a:off x="3780053" y="3121616"/>
          <a:ext cx="2693601" cy="16161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solidFill>
                <a:schemeClr val="tx1"/>
              </a:solidFill>
              <a:latin typeface="Arial"/>
              <a:cs typeface="Arial"/>
            </a:rPr>
            <a:t>Reference group apply desirable </a:t>
          </a:r>
          <a:br>
            <a:rPr lang="en-GB" sz="1800" kern="1200" dirty="0">
              <a:solidFill>
                <a:schemeClr val="tx1"/>
              </a:solidFill>
              <a:latin typeface="Arial"/>
              <a:cs typeface="Arial"/>
            </a:rPr>
          </a:br>
          <a:r>
            <a:rPr lang="en-GB" sz="1800" kern="1200" dirty="0">
              <a:solidFill>
                <a:schemeClr val="tx1"/>
              </a:solidFill>
              <a:latin typeface="Arial"/>
              <a:cs typeface="Arial"/>
            </a:rPr>
            <a:t>criteria to medium list </a:t>
          </a:r>
          <a:br>
            <a:rPr lang="en-GB" sz="1800" kern="1200" dirty="0">
              <a:solidFill>
                <a:schemeClr val="tx1"/>
              </a:solidFill>
              <a:latin typeface="Arial"/>
              <a:cs typeface="Arial"/>
            </a:rPr>
          </a:br>
          <a:r>
            <a:rPr lang="en-GB" sz="1800" kern="1200" dirty="0">
              <a:solidFill>
                <a:schemeClr val="tx1"/>
              </a:solidFill>
              <a:latin typeface="Arial"/>
              <a:cs typeface="Arial"/>
            </a:rPr>
            <a:t>to develop </a:t>
          </a:r>
          <a:r>
            <a:rPr lang="en-GB" sz="1800" b="1" kern="1200" dirty="0">
              <a:solidFill>
                <a:schemeClr val="tx1"/>
              </a:solidFill>
              <a:latin typeface="Arial"/>
              <a:cs typeface="Arial"/>
            </a:rPr>
            <a:t>short list</a:t>
          </a:r>
        </a:p>
      </dsp:txBody>
      <dsp:txXfrm>
        <a:off x="3827389" y="3168952"/>
        <a:ext cx="2598929" cy="1521488"/>
      </dsp:txXfrm>
    </dsp:sp>
    <dsp:sp modelId="{45FB606A-8270-425F-8E21-142C9DCA605E}">
      <dsp:nvSpPr>
        <dsp:cNvPr id="0" name=""/>
        <dsp:cNvSpPr/>
      </dsp:nvSpPr>
      <dsp:spPr>
        <a:xfrm rot="10800000">
          <a:off x="2971973" y="3595689"/>
          <a:ext cx="571043" cy="66801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chemeClr val="tx1"/>
            </a:solidFill>
          </a:endParaRPr>
        </a:p>
      </dsp:txBody>
      <dsp:txXfrm rot="10800000">
        <a:off x="3143286" y="3729292"/>
        <a:ext cx="399730" cy="400807"/>
      </dsp:txXfrm>
    </dsp:sp>
    <dsp:sp modelId="{D3072942-6CE9-4224-BA1B-2B29B4B5EF5D}">
      <dsp:nvSpPr>
        <dsp:cNvPr id="0" name=""/>
        <dsp:cNvSpPr/>
      </dsp:nvSpPr>
      <dsp:spPr>
        <a:xfrm>
          <a:off x="9012" y="3121616"/>
          <a:ext cx="2693601" cy="16161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solidFill>
                <a:schemeClr val="tx1"/>
              </a:solidFill>
              <a:latin typeface="Arial"/>
              <a:cs typeface="Arial"/>
            </a:rPr>
            <a:t>Programme Team develop detailed short list analysis to develop </a:t>
          </a:r>
          <a:r>
            <a:rPr lang="en-GB" sz="1800" b="1" kern="1200" dirty="0">
              <a:solidFill>
                <a:schemeClr val="tx1"/>
              </a:solidFill>
              <a:latin typeface="Arial"/>
              <a:cs typeface="Arial"/>
            </a:rPr>
            <a:t>preferred option(s)</a:t>
          </a:r>
        </a:p>
      </dsp:txBody>
      <dsp:txXfrm>
        <a:off x="56348" y="3168952"/>
        <a:ext cx="2598929" cy="15214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0B33B-E002-4D43-9D71-F057E53E6067}">
      <dsp:nvSpPr>
        <dsp:cNvPr id="0" name=""/>
        <dsp:cNvSpPr/>
      </dsp:nvSpPr>
      <dsp:spPr>
        <a:xfrm>
          <a:off x="309364" y="589"/>
          <a:ext cx="3575843" cy="2145506"/>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latin typeface="Arial" panose="020B0604020202020204" pitchFamily="34" charset="0"/>
              <a:cs typeface="Arial" panose="020B0604020202020204" pitchFamily="34" charset="0"/>
            </a:rPr>
            <a:t>Do you understand the scenario development and evaluation process?</a:t>
          </a:r>
        </a:p>
      </dsp:txBody>
      <dsp:txXfrm>
        <a:off x="309364" y="589"/>
        <a:ext cx="3575843" cy="2145506"/>
      </dsp:txXfrm>
    </dsp:sp>
    <dsp:sp modelId="{87D246E4-CF31-49F3-B99E-15BF3E103593}">
      <dsp:nvSpPr>
        <dsp:cNvPr id="0" name=""/>
        <dsp:cNvSpPr/>
      </dsp:nvSpPr>
      <dsp:spPr>
        <a:xfrm>
          <a:off x="4242792" y="589"/>
          <a:ext cx="3575843" cy="2145506"/>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latin typeface="Arial" panose="020B0604020202020204" pitchFamily="34" charset="0"/>
              <a:cs typeface="Arial" panose="020B0604020202020204" pitchFamily="34" charset="0"/>
            </a:rPr>
            <a:t>Do you understand the desirable criteria and their domains?</a:t>
          </a:r>
        </a:p>
      </dsp:txBody>
      <dsp:txXfrm>
        <a:off x="4242792" y="589"/>
        <a:ext cx="3575843" cy="2145506"/>
      </dsp:txXfrm>
    </dsp:sp>
    <dsp:sp modelId="{64395A44-AB93-4B9E-BC08-4A3A799222AC}">
      <dsp:nvSpPr>
        <dsp:cNvPr id="0" name=""/>
        <dsp:cNvSpPr/>
      </dsp:nvSpPr>
      <dsp:spPr>
        <a:xfrm>
          <a:off x="2276078" y="2503679"/>
          <a:ext cx="3575843" cy="2145506"/>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latin typeface="Arial" panose="020B0604020202020204" pitchFamily="34" charset="0"/>
              <a:cs typeface="Arial" panose="020B0604020202020204" pitchFamily="34" charset="0"/>
            </a:rPr>
            <a:t>Is there anything else we need to include or change?</a:t>
          </a:r>
        </a:p>
      </dsp:txBody>
      <dsp:txXfrm>
        <a:off x="2276078" y="2503679"/>
        <a:ext cx="3575843" cy="21455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FCC25-3774-47D3-8245-B5C91233CEE8}" type="datetimeFigureOut">
              <a:rPr lang="en-GB" smtClean="0"/>
              <a:t>23/06/2022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4ADCD-EDF6-4619-AE38-7F620548A380}" type="slidenum">
              <a:rPr lang="en-GB" smtClean="0"/>
              <a:t>‹#›</a:t>
            </a:fld>
            <a:endParaRPr lang="en-GB"/>
          </a:p>
        </p:txBody>
      </p:sp>
    </p:spTree>
    <p:extLst>
      <p:ext uri="{BB962C8B-B14F-4D97-AF65-F5344CB8AC3E}">
        <p14:creationId xmlns:p14="http://schemas.microsoft.com/office/powerpoint/2010/main" val="260036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Microphones and camera/ technical issues/ broadband speed and bandwidth. IT…. If you require speech to text interpretation you can get this by clicking……</a:t>
            </a:r>
          </a:p>
        </p:txBody>
      </p:sp>
      <p:sp>
        <p:nvSpPr>
          <p:cNvPr id="4" name="Slide Number Placeholder 3"/>
          <p:cNvSpPr>
            <a:spLocks noGrp="1"/>
          </p:cNvSpPr>
          <p:nvPr>
            <p:ph type="sldNum" sz="quarter" idx="5"/>
          </p:nvPr>
        </p:nvSpPr>
        <p:spPr/>
        <p:txBody>
          <a:bodyPr/>
          <a:lstStyle/>
          <a:p>
            <a:fld id="{631161AE-DCC9-4EBD-91D0-1C66A72870FC}" type="slidenum">
              <a:rPr lang="en-GB" smtClean="0"/>
              <a:t>2</a:t>
            </a:fld>
            <a:endParaRPr lang="en-GB"/>
          </a:p>
        </p:txBody>
      </p:sp>
    </p:spTree>
    <p:extLst>
      <p:ext uri="{BB962C8B-B14F-4D97-AF65-F5344CB8AC3E}">
        <p14:creationId xmlns:p14="http://schemas.microsoft.com/office/powerpoint/2010/main" val="48475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34ADCD-EDF6-4619-AE38-7F620548A380}" type="slidenum">
              <a:rPr lang="en-GB" smtClean="0"/>
              <a:t>28</a:t>
            </a:fld>
            <a:endParaRPr lang="en-GB"/>
          </a:p>
        </p:txBody>
      </p:sp>
    </p:spTree>
    <p:extLst>
      <p:ext uri="{BB962C8B-B14F-4D97-AF65-F5344CB8AC3E}">
        <p14:creationId xmlns:p14="http://schemas.microsoft.com/office/powerpoint/2010/main" val="89317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34ADCD-EDF6-4619-AE38-7F620548A380}" type="slidenum">
              <a:rPr lang="en-GB" smtClean="0"/>
              <a:t>6</a:t>
            </a:fld>
            <a:endParaRPr lang="en-GB"/>
          </a:p>
        </p:txBody>
      </p:sp>
    </p:spTree>
    <p:extLst>
      <p:ext uri="{BB962C8B-B14F-4D97-AF65-F5344CB8AC3E}">
        <p14:creationId xmlns:p14="http://schemas.microsoft.com/office/powerpoint/2010/main" val="240102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34ADCD-EDF6-4619-AE38-7F620548A380}" type="slidenum">
              <a:rPr lang="en-GB" smtClean="0"/>
              <a:t>11</a:t>
            </a:fld>
            <a:endParaRPr lang="en-GB"/>
          </a:p>
        </p:txBody>
      </p:sp>
    </p:spTree>
    <p:extLst>
      <p:ext uri="{BB962C8B-B14F-4D97-AF65-F5344CB8AC3E}">
        <p14:creationId xmlns:p14="http://schemas.microsoft.com/office/powerpoint/2010/main" val="3253209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34ADCD-EDF6-4619-AE38-7F620548A380}" type="slidenum">
              <a:rPr lang="en-GB" smtClean="0"/>
              <a:t>15</a:t>
            </a:fld>
            <a:endParaRPr lang="en-GB"/>
          </a:p>
        </p:txBody>
      </p:sp>
    </p:spTree>
    <p:extLst>
      <p:ext uri="{BB962C8B-B14F-4D97-AF65-F5344CB8AC3E}">
        <p14:creationId xmlns:p14="http://schemas.microsoft.com/office/powerpoint/2010/main" val="1055916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6x</a:t>
            </a:r>
          </a:p>
        </p:txBody>
      </p:sp>
      <p:sp>
        <p:nvSpPr>
          <p:cNvPr id="4" name="Slide Number Placeholder 3"/>
          <p:cNvSpPr>
            <a:spLocks noGrp="1"/>
          </p:cNvSpPr>
          <p:nvPr>
            <p:ph type="sldNum" sz="quarter" idx="5"/>
          </p:nvPr>
        </p:nvSpPr>
        <p:spPr/>
        <p:txBody>
          <a:bodyPr/>
          <a:lstStyle/>
          <a:p>
            <a:fld id="{C934ADCD-EDF6-4619-AE38-7F620548A380}" type="slidenum">
              <a:rPr lang="en-GB" smtClean="0"/>
              <a:t>17</a:t>
            </a:fld>
            <a:endParaRPr lang="en-GB"/>
          </a:p>
        </p:txBody>
      </p:sp>
    </p:spTree>
    <p:extLst>
      <p:ext uri="{BB962C8B-B14F-4D97-AF65-F5344CB8AC3E}">
        <p14:creationId xmlns:p14="http://schemas.microsoft.com/office/powerpoint/2010/main" val="3558660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252423"/>
                </a:solidFill>
                <a:effectLst/>
                <a:latin typeface="-apple-system"/>
              </a:rPr>
              <a:t>The Shropshire Orthopaedic Outreach Service (this is the physio service that all patients referred to the Robert Jones and Agnes Hunt Orthopaedic Hospital must go through before they are put in front of an orthopaedic surgeon. It is an outreach service and already functions from Shrewsbury and all the other rural towns across Shropshire.</a:t>
            </a:r>
          </a:p>
          <a:p>
            <a:endParaRPr lang="en-GB" b="0" i="0">
              <a:solidFill>
                <a:srgbClr val="252423"/>
              </a:solidFill>
              <a:effectLst/>
              <a:latin typeface="-apple-system"/>
            </a:endParaRPr>
          </a:p>
          <a:p>
            <a:r>
              <a:rPr lang="en-GB" b="0" i="0">
                <a:solidFill>
                  <a:srgbClr val="252423"/>
                </a:solidFill>
                <a:effectLst/>
                <a:latin typeface="-apple-system"/>
              </a:rPr>
              <a:t>DAART is the Diagnostics, Assessment and Access to Rehabilitation and Treatment service run by </a:t>
            </a:r>
            <a:r>
              <a:rPr lang="en-GB" b="0" i="0" err="1">
                <a:solidFill>
                  <a:srgbClr val="252423"/>
                </a:solidFill>
                <a:effectLst/>
                <a:latin typeface="-apple-system"/>
              </a:rPr>
              <a:t>ShropCom</a:t>
            </a:r>
            <a:r>
              <a:rPr lang="en-GB" b="0" i="0">
                <a:solidFill>
                  <a:srgbClr val="252423"/>
                </a:solidFill>
                <a:effectLst/>
                <a:latin typeface="-apple-system"/>
              </a:rPr>
              <a:t>. It already has a set up in Robert Jones Agnes Hunt</a:t>
            </a:r>
            <a:endParaRPr lang="en-GB"/>
          </a:p>
        </p:txBody>
      </p:sp>
      <p:sp>
        <p:nvSpPr>
          <p:cNvPr id="4" name="Slide Number Placeholder 3"/>
          <p:cNvSpPr>
            <a:spLocks noGrp="1"/>
          </p:cNvSpPr>
          <p:nvPr>
            <p:ph type="sldNum" sz="quarter" idx="5"/>
          </p:nvPr>
        </p:nvSpPr>
        <p:spPr/>
        <p:txBody>
          <a:bodyPr/>
          <a:lstStyle/>
          <a:p>
            <a:fld id="{C934ADCD-EDF6-4619-AE38-7F620548A380}" type="slidenum">
              <a:rPr lang="en-GB" smtClean="0"/>
              <a:t>19</a:t>
            </a:fld>
            <a:endParaRPr lang="en-GB"/>
          </a:p>
        </p:txBody>
      </p:sp>
    </p:spTree>
    <p:extLst>
      <p:ext uri="{BB962C8B-B14F-4D97-AF65-F5344CB8AC3E}">
        <p14:creationId xmlns:p14="http://schemas.microsoft.com/office/powerpoint/2010/main" val="1670269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34ADCD-EDF6-4619-AE38-7F620548A380}" type="slidenum">
              <a:rPr lang="en-GB" smtClean="0"/>
              <a:t>24</a:t>
            </a:fld>
            <a:endParaRPr lang="en-GB"/>
          </a:p>
        </p:txBody>
      </p:sp>
    </p:spTree>
    <p:extLst>
      <p:ext uri="{BB962C8B-B14F-4D97-AF65-F5344CB8AC3E}">
        <p14:creationId xmlns:p14="http://schemas.microsoft.com/office/powerpoint/2010/main" val="326252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34ADCD-EDF6-4619-AE38-7F620548A380}" type="slidenum">
              <a:rPr lang="en-GB" smtClean="0"/>
              <a:t>25</a:t>
            </a:fld>
            <a:endParaRPr lang="en-GB"/>
          </a:p>
        </p:txBody>
      </p:sp>
    </p:spTree>
    <p:extLst>
      <p:ext uri="{BB962C8B-B14F-4D97-AF65-F5344CB8AC3E}">
        <p14:creationId xmlns:p14="http://schemas.microsoft.com/office/powerpoint/2010/main" val="301838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34ADCD-EDF6-4619-AE38-7F620548A380}" type="slidenum">
              <a:rPr lang="en-GB" smtClean="0"/>
              <a:t>27</a:t>
            </a:fld>
            <a:endParaRPr lang="en-GB"/>
          </a:p>
        </p:txBody>
      </p:sp>
    </p:spTree>
    <p:extLst>
      <p:ext uri="{BB962C8B-B14F-4D97-AF65-F5344CB8AC3E}">
        <p14:creationId xmlns:p14="http://schemas.microsoft.com/office/powerpoint/2010/main" val="1863308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8467"/>
            <a:ext cx="12192000" cy="6866467"/>
            <a:chOff x="0" y="-8467"/>
            <a:chExt cx="12192000" cy="6866467"/>
          </a:xfrm>
        </p:grpSpPr>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6">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6">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8932333" y="3048000"/>
              <a:ext cx="3259667" cy="3810000"/>
            </a:xfrm>
            <a:prstGeom prst="triangle">
              <a:avLst>
                <a:gd name="adj" fmla="val 100000"/>
              </a:avLst>
            </a:prstGeom>
            <a:solidFill>
              <a:schemeClr val="accent5">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4">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pic>
        <p:nvPicPr>
          <p:cNvPr id="10" name="Picture 9" descr="Text&#10;&#10;Description automatically generated">
            <a:extLst>
              <a:ext uri="{FF2B5EF4-FFF2-40B4-BE49-F238E27FC236}">
                <a16:creationId xmlns:a16="http://schemas.microsoft.com/office/drawing/2014/main" id="{73EA5100-BFC8-4A37-9985-10860F092FD4}"/>
              </a:ext>
            </a:extLst>
          </p:cNvPr>
          <p:cNvPicPr>
            <a:picLocks noChangeAspect="1"/>
          </p:cNvPicPr>
          <p:nvPr userDrawn="1"/>
        </p:nvPicPr>
        <p:blipFill>
          <a:blip r:embed="rId2"/>
          <a:stretch>
            <a:fillRect/>
          </a:stretch>
        </p:blipFill>
        <p:spPr>
          <a:xfrm>
            <a:off x="942249" y="399622"/>
            <a:ext cx="8316432" cy="1406034"/>
          </a:xfrm>
          <a:prstGeom prst="rect">
            <a:avLst/>
          </a:prstGeom>
        </p:spPr>
      </p:pic>
    </p:spTree>
    <p:extLst>
      <p:ext uri="{BB962C8B-B14F-4D97-AF65-F5344CB8AC3E}">
        <p14:creationId xmlns:p14="http://schemas.microsoft.com/office/powerpoint/2010/main" val="27164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8047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60487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21562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5847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6663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429471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89143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8467"/>
            <a:ext cx="12192000" cy="6866467"/>
            <a:chOff x="0" y="-8467"/>
            <a:chExt cx="12192000" cy="6866467"/>
          </a:xfrm>
        </p:grpSpPr>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6">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6">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8932333" y="3048000"/>
              <a:ext cx="3259667" cy="3810000"/>
            </a:xfrm>
            <a:prstGeom prst="triangle">
              <a:avLst>
                <a:gd name="adj" fmla="val 100000"/>
              </a:avLst>
            </a:prstGeom>
            <a:solidFill>
              <a:schemeClr val="accent5">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4">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507067" y="2404534"/>
            <a:ext cx="7766936" cy="1646302"/>
          </a:xfrm>
          <a:prstGeom prst="rect">
            <a:avLst/>
          </a:prstGeom>
        </p:spPr>
        <p:txBody>
          <a:bodyPr anchor="b">
            <a:noAutofit/>
          </a:bodyPr>
          <a:lstStyle>
            <a:lvl1pPr algn="r">
              <a:defRPr sz="54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a:prstGeom prst="rect">
            <a:avLst/>
          </a:prstGeom>
        </p:spPr>
        <p:txBody>
          <a:bodyPr anchor="t"/>
          <a:lstStyle>
            <a:lvl1pPr marL="0" indent="0" algn="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pic>
        <p:nvPicPr>
          <p:cNvPr id="8" name="Picture 7">
            <a:extLst>
              <a:ext uri="{FF2B5EF4-FFF2-40B4-BE49-F238E27FC236}">
                <a16:creationId xmlns:a16="http://schemas.microsoft.com/office/drawing/2014/main" id="{E5CA9F4B-F24A-4C3B-859C-5E60231C1D5C}"/>
              </a:ext>
            </a:extLst>
          </p:cNvPr>
          <p:cNvPicPr>
            <a:picLocks noChangeAspect="1"/>
          </p:cNvPicPr>
          <p:nvPr userDrawn="1"/>
        </p:nvPicPr>
        <p:blipFill>
          <a:blip r:embed="rId2"/>
          <a:stretch>
            <a:fillRect/>
          </a:stretch>
        </p:blipFill>
        <p:spPr>
          <a:xfrm>
            <a:off x="1029944" y="293368"/>
            <a:ext cx="8310536" cy="1405037"/>
          </a:xfrm>
          <a:prstGeom prst="rect">
            <a:avLst/>
          </a:prstGeom>
        </p:spPr>
      </p:pic>
    </p:spTree>
    <p:extLst>
      <p:ext uri="{BB962C8B-B14F-4D97-AF65-F5344CB8AC3E}">
        <p14:creationId xmlns:p14="http://schemas.microsoft.com/office/powerpoint/2010/main" val="3509376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320215"/>
            <a:ext cx="9264688" cy="731971"/>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77333" y="1828801"/>
            <a:ext cx="9264687" cy="42125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42A54C80-263E-416B-A8E0-580EDEADCBDC}" type="datetimeFigureOut">
              <a:rPr lang="en-US" smtClean="0"/>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2109934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C5939B2-9FDC-8D44-97E7-454F2769645B}"/>
              </a:ext>
            </a:extLst>
          </p:cNvPr>
          <p:cNvSpPr>
            <a:spLocks noGrp="1"/>
          </p:cNvSpPr>
          <p:nvPr>
            <p:ph type="title"/>
          </p:nvPr>
        </p:nvSpPr>
        <p:spPr>
          <a:xfrm>
            <a:off x="677333" y="320215"/>
            <a:ext cx="10631150" cy="744497"/>
          </a:xfrm>
          <a:prstGeom prst="rect">
            <a:avLst/>
          </a:prstGeom>
        </p:spPr>
        <p:txBody>
          <a:bodyPr vert="horz" lIns="91440" tIns="45720" rIns="91440" bIns="45720" rtlCol="0" anchor="t">
            <a:normAutofit/>
          </a:bodyPr>
          <a:lstStyle/>
          <a:p>
            <a:r>
              <a:rPr lang="en-US"/>
              <a:t>Click to edit Master title style</a:t>
            </a:r>
          </a:p>
        </p:txBody>
      </p:sp>
      <p:sp>
        <p:nvSpPr>
          <p:cNvPr id="8" name="Text Placeholder 2">
            <a:extLst>
              <a:ext uri="{FF2B5EF4-FFF2-40B4-BE49-F238E27FC236}">
                <a16:creationId xmlns:a16="http://schemas.microsoft.com/office/drawing/2014/main" id="{B478A353-937E-7A4D-8E07-DAE86A58355A}"/>
              </a:ext>
            </a:extLst>
          </p:cNvPr>
          <p:cNvSpPr>
            <a:spLocks noGrp="1"/>
          </p:cNvSpPr>
          <p:nvPr>
            <p:ph idx="1"/>
          </p:nvPr>
        </p:nvSpPr>
        <p:spPr>
          <a:xfrm>
            <a:off x="677332" y="1277655"/>
            <a:ext cx="10631151" cy="4763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2E7EED1A-1D57-BA45-876A-2117EC66FA29}"/>
              </a:ext>
            </a:extLst>
          </p:cNvPr>
          <p:cNvSpPr>
            <a:spLocks noGrp="1"/>
          </p:cNvSpPr>
          <p:nvPr>
            <p:ph type="sldNum" sz="quarter" idx="4"/>
          </p:nvPr>
        </p:nvSpPr>
        <p:spPr>
          <a:xfrm>
            <a:off x="9258681"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
        <p:nvSpPr>
          <p:cNvPr id="10" name="Date Placeholder 3">
            <a:extLst>
              <a:ext uri="{FF2B5EF4-FFF2-40B4-BE49-F238E27FC236}">
                <a16:creationId xmlns:a16="http://schemas.microsoft.com/office/drawing/2014/main" id="{4E6BAD7C-8315-524F-A4CE-00E8D64E272D}"/>
              </a:ext>
            </a:extLst>
          </p:cNvPr>
          <p:cNvSpPr>
            <a:spLocks noGrp="1"/>
          </p:cNvSpPr>
          <p:nvPr>
            <p:ph type="dt" sz="half" idx="2"/>
          </p:nvPr>
        </p:nvSpPr>
        <p:spPr>
          <a:xfrm>
            <a:off x="8169885"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6/23/2022</a:t>
            </a:fld>
            <a:endParaRPr lang="en-US"/>
          </a:p>
        </p:txBody>
      </p:sp>
      <p:sp>
        <p:nvSpPr>
          <p:cNvPr id="11" name="Footer Placeholder 4">
            <a:extLst>
              <a:ext uri="{FF2B5EF4-FFF2-40B4-BE49-F238E27FC236}">
                <a16:creationId xmlns:a16="http://schemas.microsoft.com/office/drawing/2014/main" id="{88BAF46F-FF87-4E4C-949D-009B3CFF00E2}"/>
              </a:ext>
            </a:extLst>
          </p:cNvPr>
          <p:cNvSpPr>
            <a:spLocks noGrp="1"/>
          </p:cNvSpPr>
          <p:nvPr>
            <p:ph type="ftr" sz="quarter" idx="3"/>
          </p:nvPr>
        </p:nvSpPr>
        <p:spPr>
          <a:xfrm>
            <a:off x="1029944" y="6041362"/>
            <a:ext cx="68240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306051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54C80-263E-416B-A8E0-580EDEADCBDC}"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173425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a:prstGeom prst="rect">
            <a:avLst/>
          </a:prstGeo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a:prstGeom prst="rect">
            <a:avLst/>
          </a:prstGeo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96043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320215"/>
            <a:ext cx="9264688" cy="73197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169885" y="6041362"/>
            <a:ext cx="911939" cy="365125"/>
          </a:xfrm>
          <a:prstGeom prst="rect">
            <a:avLst/>
          </a:prstGeom>
        </p:spPr>
        <p:txBody>
          <a:bodyPr/>
          <a:lstStyle/>
          <a:p>
            <a:fld id="{42A54C80-263E-416B-A8E0-580EDEADCBDC}" type="datetimeFigureOut">
              <a:rPr lang="en-US" smtClean="0"/>
              <a:t>6/23/2022</a:t>
            </a:fld>
            <a:endParaRPr lang="en-US"/>
          </a:p>
        </p:txBody>
      </p:sp>
      <p:sp>
        <p:nvSpPr>
          <p:cNvPr id="6" name="Footer Placeholder 5"/>
          <p:cNvSpPr>
            <a:spLocks noGrp="1"/>
          </p:cNvSpPr>
          <p:nvPr>
            <p:ph type="ftr" sz="quarter" idx="11"/>
          </p:nvPr>
        </p:nvSpPr>
        <p:spPr>
          <a:xfrm>
            <a:off x="1029944" y="6041362"/>
            <a:ext cx="6824056"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58681" y="6041362"/>
            <a:ext cx="683339" cy="365125"/>
          </a:xfrm>
          <a:prstGeom prst="rect">
            <a:avLst/>
          </a:prstGeom>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1014278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34" y="320215"/>
            <a:ext cx="9264688" cy="731971"/>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8" name="Footer Placeholder 7"/>
          <p:cNvSpPr>
            <a:spLocks noGrp="1"/>
          </p:cNvSpPr>
          <p:nvPr>
            <p:ph type="ftr" sz="quarter" idx="11"/>
          </p:nvPr>
        </p:nvSpPr>
        <p:spPr>
          <a:xfrm>
            <a:off x="1029944" y="6041362"/>
            <a:ext cx="6824056"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90455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4" name="Footer Placeholder 3"/>
          <p:cNvSpPr>
            <a:spLocks noGrp="1"/>
          </p:cNvSpPr>
          <p:nvPr>
            <p:ph type="ftr" sz="quarter" idx="11"/>
          </p:nvPr>
        </p:nvSpPr>
        <p:spPr>
          <a:xfrm>
            <a:off x="1029944" y="6041362"/>
            <a:ext cx="6824056"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01372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3" name="Footer Placeholder 2"/>
          <p:cNvSpPr>
            <a:spLocks noGrp="1"/>
          </p:cNvSpPr>
          <p:nvPr>
            <p:ph type="ftr" sz="quarter" idx="11"/>
          </p:nvPr>
        </p:nvSpPr>
        <p:spPr>
          <a:xfrm>
            <a:off x="1029944" y="6041362"/>
            <a:ext cx="6824056"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75789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3" name="Footer Placeholder 2"/>
          <p:cNvSpPr>
            <a:spLocks noGrp="1"/>
          </p:cNvSpPr>
          <p:nvPr>
            <p:ph type="ftr" sz="quarter" idx="11"/>
          </p:nvPr>
        </p:nvSpPr>
        <p:spPr>
          <a:xfrm>
            <a:off x="1029944" y="6041362"/>
            <a:ext cx="6824056"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63160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a:prstGeom prst="rect">
            <a:avLst/>
          </a:prstGeo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a:prstGeom prst="rect">
            <a:avLst/>
          </a:prstGeo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a:xfrm>
            <a:off x="8169885" y="6041362"/>
            <a:ext cx="911939" cy="365125"/>
          </a:xfrm>
          <a:prstGeom prst="rect">
            <a:avLst/>
          </a:prstGeom>
        </p:spPr>
        <p:txBody>
          <a:bodyPr/>
          <a:lstStyle/>
          <a:p>
            <a:fld id="{42A54C80-263E-416B-A8E0-580EDEADCBDC}" type="datetimeFigureOut">
              <a:rPr lang="en-US" smtClean="0"/>
              <a:t>6/23/2022</a:t>
            </a:fld>
            <a:endParaRPr lang="en-US"/>
          </a:p>
        </p:txBody>
      </p:sp>
      <p:sp>
        <p:nvSpPr>
          <p:cNvPr id="6" name="Footer Placeholder 5"/>
          <p:cNvSpPr>
            <a:spLocks noGrp="1"/>
          </p:cNvSpPr>
          <p:nvPr>
            <p:ph type="ftr" sz="quarter" idx="11"/>
          </p:nvPr>
        </p:nvSpPr>
        <p:spPr>
          <a:xfrm>
            <a:off x="1029944" y="6041362"/>
            <a:ext cx="6824056"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58681" y="6041362"/>
            <a:ext cx="683339" cy="365125"/>
          </a:xfrm>
          <a:prstGeom prst="rect">
            <a:avLst/>
          </a:prstGeom>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370768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a:prstGeom prst="rect">
            <a:avLst/>
          </a:prstGeo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6" name="Footer Placeholder 5"/>
          <p:cNvSpPr>
            <a:spLocks noGrp="1"/>
          </p:cNvSpPr>
          <p:nvPr>
            <p:ph type="ftr" sz="quarter" idx="11"/>
          </p:nvPr>
        </p:nvSpPr>
        <p:spPr>
          <a:xfrm>
            <a:off x="1029944" y="6041362"/>
            <a:ext cx="6824056"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9541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a:prstGeom prst="rect">
            <a:avLst/>
          </a:prstGeo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73784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92598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78881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a:prstGeom prst="rect">
            <a:avLst/>
          </a:prstGeo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95228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5352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a:prstGeom prst="rect">
            <a:avLst/>
          </a:prstGeo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08638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7333" y="320215"/>
            <a:ext cx="10596091" cy="731971"/>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77333" y="1352811"/>
            <a:ext cx="10596092" cy="468855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55C6B4A9-1611-4792-9094-5F34BCA07E0B}" type="datetimeFigureOut">
              <a:rPr lang="en-US" smtClean="0"/>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407046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a:prstGeom prst="rect">
            <a:avLst/>
          </a:prstGeo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77359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8467"/>
            <a:ext cx="12192000" cy="6866467"/>
            <a:chOff x="0" y="-8467"/>
            <a:chExt cx="12192000" cy="6866467"/>
          </a:xfrm>
        </p:grpSpPr>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6">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6">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8932333" y="3048000"/>
              <a:ext cx="3259667" cy="3810000"/>
            </a:xfrm>
            <a:prstGeom prst="triangle">
              <a:avLst>
                <a:gd name="adj" fmla="val 100000"/>
              </a:avLst>
            </a:prstGeom>
            <a:solidFill>
              <a:schemeClr val="accent5">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4">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507067" y="2404534"/>
            <a:ext cx="7766936" cy="1646302"/>
          </a:xfrm>
          <a:prstGeom prst="rect">
            <a:avLst/>
          </a:prstGeom>
        </p:spPr>
        <p:txBody>
          <a:bodyPr anchor="b">
            <a:noAutofit/>
          </a:bodyPr>
          <a:lstStyle>
            <a:lvl1pPr algn="r">
              <a:defRPr sz="54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a:prstGeom prst="rect">
            <a:avLst/>
          </a:prstGeom>
        </p:spPr>
        <p:txBody>
          <a:bodyPr anchor="t"/>
          <a:lstStyle>
            <a:lvl1pPr marL="0" indent="0" algn="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pic>
        <p:nvPicPr>
          <p:cNvPr id="8" name="Picture 7">
            <a:extLst>
              <a:ext uri="{FF2B5EF4-FFF2-40B4-BE49-F238E27FC236}">
                <a16:creationId xmlns:a16="http://schemas.microsoft.com/office/drawing/2014/main" id="{E5CA9F4B-F24A-4C3B-859C-5E60231C1D5C}"/>
              </a:ext>
            </a:extLst>
          </p:cNvPr>
          <p:cNvPicPr>
            <a:picLocks noChangeAspect="1"/>
          </p:cNvPicPr>
          <p:nvPr userDrawn="1"/>
        </p:nvPicPr>
        <p:blipFill>
          <a:blip r:embed="rId2"/>
          <a:stretch>
            <a:fillRect/>
          </a:stretch>
        </p:blipFill>
        <p:spPr>
          <a:xfrm>
            <a:off x="1029944" y="293368"/>
            <a:ext cx="8310536" cy="1405037"/>
          </a:xfrm>
          <a:prstGeom prst="rect">
            <a:avLst/>
          </a:prstGeom>
        </p:spPr>
      </p:pic>
    </p:spTree>
    <p:extLst>
      <p:ext uri="{BB962C8B-B14F-4D97-AF65-F5344CB8AC3E}">
        <p14:creationId xmlns:p14="http://schemas.microsoft.com/office/powerpoint/2010/main" val="3700589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C5939B2-9FDC-8D44-97E7-454F2769645B}"/>
              </a:ext>
            </a:extLst>
          </p:cNvPr>
          <p:cNvSpPr>
            <a:spLocks noGrp="1"/>
          </p:cNvSpPr>
          <p:nvPr>
            <p:ph type="title"/>
          </p:nvPr>
        </p:nvSpPr>
        <p:spPr>
          <a:xfrm>
            <a:off x="677333" y="320215"/>
            <a:ext cx="10631150" cy="744497"/>
          </a:xfrm>
          <a:prstGeom prst="rect">
            <a:avLst/>
          </a:prstGeom>
        </p:spPr>
        <p:txBody>
          <a:bodyPr vert="horz" lIns="91440" tIns="45720" rIns="91440" bIns="45720" rtlCol="0" anchor="t">
            <a:normAutofit/>
          </a:bodyPr>
          <a:lstStyle/>
          <a:p>
            <a:r>
              <a:rPr lang="en-US"/>
              <a:t>Click to edit Master title style</a:t>
            </a:r>
          </a:p>
        </p:txBody>
      </p:sp>
      <p:sp>
        <p:nvSpPr>
          <p:cNvPr id="8" name="Text Placeholder 2">
            <a:extLst>
              <a:ext uri="{FF2B5EF4-FFF2-40B4-BE49-F238E27FC236}">
                <a16:creationId xmlns:a16="http://schemas.microsoft.com/office/drawing/2014/main" id="{B478A353-937E-7A4D-8E07-DAE86A58355A}"/>
              </a:ext>
            </a:extLst>
          </p:cNvPr>
          <p:cNvSpPr>
            <a:spLocks noGrp="1"/>
          </p:cNvSpPr>
          <p:nvPr>
            <p:ph idx="1"/>
          </p:nvPr>
        </p:nvSpPr>
        <p:spPr>
          <a:xfrm>
            <a:off x="677332" y="1277655"/>
            <a:ext cx="10631151" cy="4763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2E7EED1A-1D57-BA45-876A-2117EC66FA29}"/>
              </a:ext>
            </a:extLst>
          </p:cNvPr>
          <p:cNvSpPr>
            <a:spLocks noGrp="1"/>
          </p:cNvSpPr>
          <p:nvPr>
            <p:ph type="sldNum" sz="quarter" idx="4"/>
          </p:nvPr>
        </p:nvSpPr>
        <p:spPr>
          <a:xfrm>
            <a:off x="9258681"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
        <p:nvSpPr>
          <p:cNvPr id="10" name="Date Placeholder 3">
            <a:extLst>
              <a:ext uri="{FF2B5EF4-FFF2-40B4-BE49-F238E27FC236}">
                <a16:creationId xmlns:a16="http://schemas.microsoft.com/office/drawing/2014/main" id="{4E6BAD7C-8315-524F-A4CE-00E8D64E272D}"/>
              </a:ext>
            </a:extLst>
          </p:cNvPr>
          <p:cNvSpPr>
            <a:spLocks noGrp="1"/>
          </p:cNvSpPr>
          <p:nvPr>
            <p:ph type="dt" sz="half" idx="2"/>
          </p:nvPr>
        </p:nvSpPr>
        <p:spPr>
          <a:xfrm>
            <a:off x="8169885"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6/23/2022</a:t>
            </a:fld>
            <a:endParaRPr lang="en-US"/>
          </a:p>
        </p:txBody>
      </p:sp>
      <p:sp>
        <p:nvSpPr>
          <p:cNvPr id="11" name="Footer Placeholder 4">
            <a:extLst>
              <a:ext uri="{FF2B5EF4-FFF2-40B4-BE49-F238E27FC236}">
                <a16:creationId xmlns:a16="http://schemas.microsoft.com/office/drawing/2014/main" id="{88BAF46F-FF87-4E4C-949D-009B3CFF00E2}"/>
              </a:ext>
            </a:extLst>
          </p:cNvPr>
          <p:cNvSpPr>
            <a:spLocks noGrp="1"/>
          </p:cNvSpPr>
          <p:nvPr>
            <p:ph type="ftr" sz="quarter" idx="3"/>
          </p:nvPr>
        </p:nvSpPr>
        <p:spPr>
          <a:xfrm>
            <a:off x="1029944" y="6041362"/>
            <a:ext cx="68240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198159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C5939B2-9FDC-8D44-97E7-454F2769645B}"/>
              </a:ext>
            </a:extLst>
          </p:cNvPr>
          <p:cNvSpPr>
            <a:spLocks noGrp="1"/>
          </p:cNvSpPr>
          <p:nvPr>
            <p:ph type="title"/>
          </p:nvPr>
        </p:nvSpPr>
        <p:spPr>
          <a:xfrm>
            <a:off x="677333" y="320215"/>
            <a:ext cx="10631150" cy="744497"/>
          </a:xfrm>
          <a:prstGeom prst="rect">
            <a:avLst/>
          </a:prstGeom>
        </p:spPr>
        <p:txBody>
          <a:bodyPr vert="horz" lIns="91440" tIns="45720" rIns="91440" bIns="45720" rtlCol="0" anchor="t">
            <a:normAutofit/>
          </a:bodyPr>
          <a:lstStyle/>
          <a:p>
            <a:r>
              <a:rPr lang="en-US"/>
              <a:t>Click to edit Master title style</a:t>
            </a:r>
          </a:p>
        </p:txBody>
      </p:sp>
      <p:sp>
        <p:nvSpPr>
          <p:cNvPr id="8" name="Text Placeholder 2">
            <a:extLst>
              <a:ext uri="{FF2B5EF4-FFF2-40B4-BE49-F238E27FC236}">
                <a16:creationId xmlns:a16="http://schemas.microsoft.com/office/drawing/2014/main" id="{B478A353-937E-7A4D-8E07-DAE86A58355A}"/>
              </a:ext>
            </a:extLst>
          </p:cNvPr>
          <p:cNvSpPr>
            <a:spLocks noGrp="1"/>
          </p:cNvSpPr>
          <p:nvPr>
            <p:ph idx="1"/>
          </p:nvPr>
        </p:nvSpPr>
        <p:spPr>
          <a:xfrm>
            <a:off x="677332" y="1277655"/>
            <a:ext cx="10631151" cy="4763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2E7EED1A-1D57-BA45-876A-2117EC66FA29}"/>
              </a:ext>
            </a:extLst>
          </p:cNvPr>
          <p:cNvSpPr>
            <a:spLocks noGrp="1"/>
          </p:cNvSpPr>
          <p:nvPr>
            <p:ph type="sldNum" sz="quarter" idx="4"/>
          </p:nvPr>
        </p:nvSpPr>
        <p:spPr>
          <a:xfrm>
            <a:off x="9258681"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
        <p:nvSpPr>
          <p:cNvPr id="10" name="Date Placeholder 3">
            <a:extLst>
              <a:ext uri="{FF2B5EF4-FFF2-40B4-BE49-F238E27FC236}">
                <a16:creationId xmlns:a16="http://schemas.microsoft.com/office/drawing/2014/main" id="{4E6BAD7C-8315-524F-A4CE-00E8D64E272D}"/>
              </a:ext>
            </a:extLst>
          </p:cNvPr>
          <p:cNvSpPr>
            <a:spLocks noGrp="1"/>
          </p:cNvSpPr>
          <p:nvPr>
            <p:ph type="dt" sz="half" idx="2"/>
          </p:nvPr>
        </p:nvSpPr>
        <p:spPr>
          <a:xfrm>
            <a:off x="8169885"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6/23/2022</a:t>
            </a:fld>
            <a:endParaRPr lang="en-US"/>
          </a:p>
        </p:txBody>
      </p:sp>
      <p:sp>
        <p:nvSpPr>
          <p:cNvPr id="11" name="Footer Placeholder 4">
            <a:extLst>
              <a:ext uri="{FF2B5EF4-FFF2-40B4-BE49-F238E27FC236}">
                <a16:creationId xmlns:a16="http://schemas.microsoft.com/office/drawing/2014/main" id="{88BAF46F-FF87-4E4C-949D-009B3CFF00E2}"/>
              </a:ext>
            </a:extLst>
          </p:cNvPr>
          <p:cNvSpPr>
            <a:spLocks noGrp="1"/>
          </p:cNvSpPr>
          <p:nvPr>
            <p:ph type="ftr" sz="quarter" idx="3"/>
          </p:nvPr>
        </p:nvSpPr>
        <p:spPr>
          <a:xfrm>
            <a:off x="1029944" y="6041362"/>
            <a:ext cx="68240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grpSp>
        <p:nvGrpSpPr>
          <p:cNvPr id="12" name="Group 11">
            <a:extLst>
              <a:ext uri="{FF2B5EF4-FFF2-40B4-BE49-F238E27FC236}">
                <a16:creationId xmlns:a16="http://schemas.microsoft.com/office/drawing/2014/main" id="{5FECEF8A-6A9D-754F-88C2-6D636C6B1C09}"/>
              </a:ext>
            </a:extLst>
          </p:cNvPr>
          <p:cNvGrpSpPr/>
          <p:nvPr userDrawn="1"/>
        </p:nvGrpSpPr>
        <p:grpSpPr>
          <a:xfrm>
            <a:off x="10257905" y="-8467"/>
            <a:ext cx="1930921" cy="6866468"/>
            <a:chOff x="10257905" y="-8467"/>
            <a:chExt cx="1930921" cy="6866468"/>
          </a:xfrm>
        </p:grpSpPr>
        <p:sp>
          <p:nvSpPr>
            <p:cNvPr id="13" name="Rectangle 23">
              <a:extLst>
                <a:ext uri="{FF2B5EF4-FFF2-40B4-BE49-F238E27FC236}">
                  <a16:creationId xmlns:a16="http://schemas.microsoft.com/office/drawing/2014/main" id="{64E4ADE8-62B6-C944-B17E-69403AD5916F}"/>
                </a:ext>
              </a:extLst>
            </p:cNvPr>
            <p:cNvSpPr/>
            <p:nvPr/>
          </p:nvSpPr>
          <p:spPr>
            <a:xfrm>
              <a:off x="10257905" y="4013201"/>
              <a:ext cx="1930920" cy="284480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6">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1E62C299-85AD-0045-A3C8-2DCF8E209729}"/>
                </a:ext>
              </a:extLst>
            </p:cNvPr>
            <p:cNvSpPr/>
            <p:nvPr/>
          </p:nvSpPr>
          <p:spPr>
            <a:xfrm>
              <a:off x="10898730" y="-8467"/>
              <a:ext cx="129009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5">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969AF18F-4C3A-5E4C-9147-DF9ADC7719C3}"/>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907920A4-E1B0-484C-9643-E351676CE972}"/>
                </a:ext>
              </a:extLst>
            </p:cNvPr>
            <p:cNvSpPr/>
            <p:nvPr/>
          </p:nvSpPr>
          <p:spPr>
            <a:xfrm>
              <a:off x="11477105" y="-8467"/>
              <a:ext cx="71171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4">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7">
              <a:extLst>
                <a:ext uri="{FF2B5EF4-FFF2-40B4-BE49-F238E27FC236}">
                  <a16:creationId xmlns:a16="http://schemas.microsoft.com/office/drawing/2014/main" id="{9CBA8DB8-F426-B742-9B31-189F4E0F653A}"/>
                </a:ext>
              </a:extLst>
            </p:cNvPr>
            <p:cNvSpPr/>
            <p:nvPr/>
          </p:nvSpPr>
          <p:spPr>
            <a:xfrm>
              <a:off x="11305309" y="3589867"/>
              <a:ext cx="883516" cy="3268133"/>
            </a:xfrm>
            <a:prstGeom prst="triangle">
              <a:avLst>
                <a:gd name="adj" fmla="val 100000"/>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2071183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a:prstGeom prst="rect">
            <a:avLst/>
          </a:prstGeo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a:prstGeom prst="rect">
            <a:avLst/>
          </a:prstGeo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64116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320215"/>
            <a:ext cx="9264688" cy="73197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169885" y="6041362"/>
            <a:ext cx="911939" cy="365125"/>
          </a:xfrm>
          <a:prstGeom prst="rect">
            <a:avLst/>
          </a:prstGeom>
        </p:spPr>
        <p:txBody>
          <a:bodyPr/>
          <a:lstStyle/>
          <a:p>
            <a:fld id="{42A54C80-263E-416B-A8E0-580EDEADCBDC}" type="datetimeFigureOut">
              <a:rPr lang="en-US" smtClean="0"/>
              <a:t>6/23/2022</a:t>
            </a:fld>
            <a:endParaRPr lang="en-US"/>
          </a:p>
        </p:txBody>
      </p:sp>
      <p:sp>
        <p:nvSpPr>
          <p:cNvPr id="6" name="Footer Placeholder 5"/>
          <p:cNvSpPr>
            <a:spLocks noGrp="1"/>
          </p:cNvSpPr>
          <p:nvPr>
            <p:ph type="ftr" sz="quarter" idx="11"/>
          </p:nvPr>
        </p:nvSpPr>
        <p:spPr>
          <a:xfrm>
            <a:off x="1029944" y="6041362"/>
            <a:ext cx="6824056"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58681" y="6041362"/>
            <a:ext cx="683339" cy="365125"/>
          </a:xfrm>
          <a:prstGeom prst="rect">
            <a:avLst/>
          </a:prstGeom>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420010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A54C80-263E-416B-A8E0-580EDEADCBDC}"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3244029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34" y="320215"/>
            <a:ext cx="9264688" cy="731971"/>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8" name="Footer Placeholder 7"/>
          <p:cNvSpPr>
            <a:spLocks noGrp="1"/>
          </p:cNvSpPr>
          <p:nvPr>
            <p:ph type="ftr" sz="quarter" idx="11"/>
          </p:nvPr>
        </p:nvSpPr>
        <p:spPr>
          <a:xfrm>
            <a:off x="1029944" y="6041362"/>
            <a:ext cx="6824056"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34668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4" name="Footer Placeholder 3"/>
          <p:cNvSpPr>
            <a:spLocks noGrp="1"/>
          </p:cNvSpPr>
          <p:nvPr>
            <p:ph type="ftr" sz="quarter" idx="11"/>
          </p:nvPr>
        </p:nvSpPr>
        <p:spPr>
          <a:xfrm>
            <a:off x="1029944" y="6041362"/>
            <a:ext cx="6824056"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
        <p:nvSpPr>
          <p:cNvPr id="6" name="Title Placeholder 1">
            <a:extLst>
              <a:ext uri="{FF2B5EF4-FFF2-40B4-BE49-F238E27FC236}">
                <a16:creationId xmlns:a16="http://schemas.microsoft.com/office/drawing/2014/main" id="{FD79539E-0F89-E546-B66B-8AD331E60C9B}"/>
              </a:ext>
            </a:extLst>
          </p:cNvPr>
          <p:cNvSpPr>
            <a:spLocks noGrp="1"/>
          </p:cNvSpPr>
          <p:nvPr>
            <p:ph type="title"/>
          </p:nvPr>
        </p:nvSpPr>
        <p:spPr>
          <a:xfrm>
            <a:off x="677333" y="320215"/>
            <a:ext cx="10631150" cy="744497"/>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3415835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a:prstGeom prst="rect">
            <a:avLst/>
          </a:prstGeo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a:prstGeom prst="rect">
            <a:avLst/>
          </a:prstGeo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a:xfrm>
            <a:off x="8169885" y="6041362"/>
            <a:ext cx="911939" cy="365125"/>
          </a:xfrm>
          <a:prstGeom prst="rect">
            <a:avLst/>
          </a:prstGeom>
        </p:spPr>
        <p:txBody>
          <a:bodyPr/>
          <a:lstStyle/>
          <a:p>
            <a:fld id="{42A54C80-263E-416B-A8E0-580EDEADCBDC}" type="datetimeFigureOut">
              <a:rPr lang="en-US" smtClean="0"/>
              <a:t>6/23/2022</a:t>
            </a:fld>
            <a:endParaRPr lang="en-US"/>
          </a:p>
        </p:txBody>
      </p:sp>
      <p:sp>
        <p:nvSpPr>
          <p:cNvPr id="6" name="Footer Placeholder 5"/>
          <p:cNvSpPr>
            <a:spLocks noGrp="1"/>
          </p:cNvSpPr>
          <p:nvPr>
            <p:ph type="ftr" sz="quarter" idx="11"/>
          </p:nvPr>
        </p:nvSpPr>
        <p:spPr>
          <a:xfrm>
            <a:off x="1029944" y="6041362"/>
            <a:ext cx="6824056"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58681" y="6041362"/>
            <a:ext cx="683339" cy="365125"/>
          </a:xfrm>
          <a:prstGeom prst="rect">
            <a:avLst/>
          </a:prstGeom>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1954648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a:prstGeom prst="rect">
            <a:avLst/>
          </a:prstGeo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6" name="Footer Placeholder 5"/>
          <p:cNvSpPr>
            <a:spLocks noGrp="1"/>
          </p:cNvSpPr>
          <p:nvPr>
            <p:ph type="ftr" sz="quarter" idx="11"/>
          </p:nvPr>
        </p:nvSpPr>
        <p:spPr>
          <a:xfrm>
            <a:off x="1029944" y="6041362"/>
            <a:ext cx="6824056"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16015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a:prstGeom prst="rect">
            <a:avLst/>
          </a:prstGeo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08599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128056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a:prstGeom prst="rect">
            <a:avLst/>
          </a:prstGeo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36135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36975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a:prstGeom prst="rect">
            <a:avLst/>
          </a:prstGeo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84601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7333" y="320215"/>
            <a:ext cx="10596091" cy="731971"/>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77333" y="1352811"/>
            <a:ext cx="10596092" cy="468855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55C6B4A9-1611-4792-9094-5F34BCA07E0B}" type="datetimeFigureOut">
              <a:rPr lang="en-US" smtClean="0"/>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68678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611030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a:prstGeom prst="rect">
            <a:avLst/>
          </a:prstGeo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169885" y="6041362"/>
            <a:ext cx="911939" cy="365125"/>
          </a:xfrm>
          <a:prstGeom prst="rect">
            <a:avLst/>
          </a:prstGeom>
        </p:spPr>
        <p:txBody>
          <a:bodyPr/>
          <a:lstStyle/>
          <a:p>
            <a:fld id="{B61BEF0D-F0BB-DE4B-95CE-6DB70DBA9567}" type="datetimeFigureOut">
              <a:rPr lang="en-US" smtClean="0"/>
              <a:pPr/>
              <a:t>6/23/2022</a:t>
            </a:fld>
            <a:endParaRPr lang="en-US"/>
          </a:p>
        </p:txBody>
      </p:sp>
      <p:sp>
        <p:nvSpPr>
          <p:cNvPr id="5" name="Footer Placeholder 4"/>
          <p:cNvSpPr>
            <a:spLocks noGrp="1"/>
          </p:cNvSpPr>
          <p:nvPr>
            <p:ph type="ftr" sz="quarter" idx="11"/>
          </p:nvPr>
        </p:nvSpPr>
        <p:spPr>
          <a:xfrm>
            <a:off x="1029944" y="6041362"/>
            <a:ext cx="682405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58681" y="6041362"/>
            <a:ext cx="683339"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3347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80921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055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77656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9029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10257905" y="-8467"/>
            <a:ext cx="1930921" cy="6866468"/>
            <a:chOff x="10257905" y="-8467"/>
            <a:chExt cx="1930921" cy="6866468"/>
          </a:xfrm>
        </p:grpSpPr>
        <p:sp>
          <p:nvSpPr>
            <p:cNvPr id="22" name="Rectangle 23"/>
            <p:cNvSpPr/>
            <p:nvPr/>
          </p:nvSpPr>
          <p:spPr>
            <a:xfrm>
              <a:off x="10257905" y="4013201"/>
              <a:ext cx="1930920" cy="284480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6">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10898730" y="-8467"/>
              <a:ext cx="129009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5">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477105" y="-8467"/>
              <a:ext cx="71171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4">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1305309" y="3589867"/>
              <a:ext cx="883516" cy="3268133"/>
            </a:xfrm>
            <a:prstGeom prst="triangle">
              <a:avLst>
                <a:gd name="adj" fmla="val 100000"/>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3" y="320215"/>
            <a:ext cx="9882107" cy="74449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3" y="1277655"/>
            <a:ext cx="9882108" cy="47637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90A5765F-3488-4E78-8842-D023AD752349}"/>
              </a:ext>
            </a:extLst>
          </p:cNvPr>
          <p:cNvPicPr>
            <a:picLocks noChangeAspect="1"/>
          </p:cNvPicPr>
          <p:nvPr userDrawn="1"/>
        </p:nvPicPr>
        <p:blipFill>
          <a:blip r:embed="rId18"/>
          <a:stretch>
            <a:fillRect/>
          </a:stretch>
        </p:blipFill>
        <p:spPr>
          <a:xfrm>
            <a:off x="115899" y="6086487"/>
            <a:ext cx="742249" cy="640000"/>
          </a:xfrm>
          <a:prstGeom prst="rect">
            <a:avLst/>
          </a:prstGeom>
        </p:spPr>
      </p:pic>
      <p:sp>
        <p:nvSpPr>
          <p:cNvPr id="6" name="Slide Number Placeholder 5"/>
          <p:cNvSpPr>
            <a:spLocks noGrp="1"/>
          </p:cNvSpPr>
          <p:nvPr>
            <p:ph type="sldNum" sz="quarter" idx="4"/>
          </p:nvPr>
        </p:nvSpPr>
        <p:spPr>
          <a:xfrm>
            <a:off x="9258681"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
        <p:nvSpPr>
          <p:cNvPr id="4" name="Date Placeholder 3"/>
          <p:cNvSpPr>
            <a:spLocks noGrp="1"/>
          </p:cNvSpPr>
          <p:nvPr>
            <p:ph type="dt" sz="half" idx="2"/>
          </p:nvPr>
        </p:nvSpPr>
        <p:spPr>
          <a:xfrm>
            <a:off x="8169885"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6/23/2022</a:t>
            </a:fld>
            <a:endParaRPr lang="en-US"/>
          </a:p>
        </p:txBody>
      </p:sp>
      <p:sp>
        <p:nvSpPr>
          <p:cNvPr id="5" name="Footer Placeholder 4"/>
          <p:cNvSpPr>
            <a:spLocks noGrp="1"/>
          </p:cNvSpPr>
          <p:nvPr>
            <p:ph type="ftr" sz="quarter" idx="3"/>
          </p:nvPr>
        </p:nvSpPr>
        <p:spPr>
          <a:xfrm>
            <a:off x="1029944" y="6041362"/>
            <a:ext cx="68240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260804323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ctr" defTabSz="457200" rtl="0" eaLnBrk="1" latinLnBrk="0" hangingPunct="1">
        <a:spcBef>
          <a:spcPct val="0"/>
        </a:spcBef>
        <a:buNone/>
        <a:defRPr sz="3600" b="1" kern="1200">
          <a:solidFill>
            <a:schemeClr val="accent2"/>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Isosceles Triangle 27"/>
          <p:cNvSpPr/>
          <p:nvPr/>
        </p:nvSpPr>
        <p:spPr>
          <a:xfrm>
            <a:off x="11308484" y="1487979"/>
            <a:ext cx="883516" cy="5370022"/>
          </a:xfrm>
          <a:prstGeom prst="triangle">
            <a:avLst>
              <a:gd name="adj" fmla="val 100000"/>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90A5765F-3488-4E78-8842-D023AD752349}"/>
              </a:ext>
            </a:extLst>
          </p:cNvPr>
          <p:cNvPicPr>
            <a:picLocks noChangeAspect="1"/>
          </p:cNvPicPr>
          <p:nvPr userDrawn="1"/>
        </p:nvPicPr>
        <p:blipFill>
          <a:blip r:embed="rId20"/>
          <a:stretch>
            <a:fillRect/>
          </a:stretch>
        </p:blipFill>
        <p:spPr>
          <a:xfrm>
            <a:off x="115899" y="6086487"/>
            <a:ext cx="742249" cy="640000"/>
          </a:xfrm>
          <a:prstGeom prst="rect">
            <a:avLst/>
          </a:prstGeom>
        </p:spPr>
      </p:pic>
      <p:sp>
        <p:nvSpPr>
          <p:cNvPr id="10" name="Title Placeholder 1">
            <a:extLst>
              <a:ext uri="{FF2B5EF4-FFF2-40B4-BE49-F238E27FC236}">
                <a16:creationId xmlns:a16="http://schemas.microsoft.com/office/drawing/2014/main" id="{555AE35E-BC32-1D41-8125-B28417CAD8CE}"/>
              </a:ext>
            </a:extLst>
          </p:cNvPr>
          <p:cNvSpPr>
            <a:spLocks noGrp="1"/>
          </p:cNvSpPr>
          <p:nvPr>
            <p:ph type="title"/>
          </p:nvPr>
        </p:nvSpPr>
        <p:spPr>
          <a:xfrm>
            <a:off x="677333" y="320215"/>
            <a:ext cx="10631150" cy="744497"/>
          </a:xfrm>
          <a:prstGeom prst="rect">
            <a:avLst/>
          </a:prstGeom>
        </p:spPr>
        <p:txBody>
          <a:bodyPr vert="horz" lIns="91440" tIns="45720" rIns="91440" bIns="45720" rtlCol="0" anchor="t">
            <a:normAutofit/>
          </a:bodyPr>
          <a:lstStyle/>
          <a:p>
            <a:r>
              <a:rPr lang="en-US"/>
              <a:t>Click to edit Master title style</a:t>
            </a:r>
          </a:p>
        </p:txBody>
      </p:sp>
      <p:sp>
        <p:nvSpPr>
          <p:cNvPr id="11" name="Text Placeholder 2">
            <a:extLst>
              <a:ext uri="{FF2B5EF4-FFF2-40B4-BE49-F238E27FC236}">
                <a16:creationId xmlns:a16="http://schemas.microsoft.com/office/drawing/2014/main" id="{D37DDD94-B0E6-AE44-B109-C4BFA6315052}"/>
              </a:ext>
            </a:extLst>
          </p:cNvPr>
          <p:cNvSpPr>
            <a:spLocks noGrp="1"/>
          </p:cNvSpPr>
          <p:nvPr>
            <p:ph type="body" idx="1"/>
          </p:nvPr>
        </p:nvSpPr>
        <p:spPr>
          <a:xfrm>
            <a:off x="677332" y="1277655"/>
            <a:ext cx="10631151" cy="4763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64EF6D15-E8EA-A648-8C07-D16A32CBC4F2}"/>
              </a:ext>
            </a:extLst>
          </p:cNvPr>
          <p:cNvSpPr>
            <a:spLocks noGrp="1"/>
          </p:cNvSpPr>
          <p:nvPr>
            <p:ph type="sldNum" sz="quarter" idx="4"/>
          </p:nvPr>
        </p:nvSpPr>
        <p:spPr>
          <a:xfrm>
            <a:off x="9258681"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
        <p:nvSpPr>
          <p:cNvPr id="13" name="Date Placeholder 3">
            <a:extLst>
              <a:ext uri="{FF2B5EF4-FFF2-40B4-BE49-F238E27FC236}">
                <a16:creationId xmlns:a16="http://schemas.microsoft.com/office/drawing/2014/main" id="{0C36B995-F898-8B42-B6A3-B8637CF2B630}"/>
              </a:ext>
            </a:extLst>
          </p:cNvPr>
          <p:cNvSpPr>
            <a:spLocks noGrp="1"/>
          </p:cNvSpPr>
          <p:nvPr>
            <p:ph type="dt" sz="half" idx="2"/>
          </p:nvPr>
        </p:nvSpPr>
        <p:spPr>
          <a:xfrm>
            <a:off x="8169885"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6/23/2022</a:t>
            </a:fld>
            <a:endParaRPr lang="en-US"/>
          </a:p>
        </p:txBody>
      </p:sp>
      <p:sp>
        <p:nvSpPr>
          <p:cNvPr id="14" name="Footer Placeholder 4">
            <a:extLst>
              <a:ext uri="{FF2B5EF4-FFF2-40B4-BE49-F238E27FC236}">
                <a16:creationId xmlns:a16="http://schemas.microsoft.com/office/drawing/2014/main" id="{B3ED85CD-1B2B-3344-A3B5-E06B3A190CB4}"/>
              </a:ext>
            </a:extLst>
          </p:cNvPr>
          <p:cNvSpPr>
            <a:spLocks noGrp="1"/>
          </p:cNvSpPr>
          <p:nvPr>
            <p:ph type="ftr" sz="quarter" idx="3"/>
          </p:nvPr>
        </p:nvSpPr>
        <p:spPr>
          <a:xfrm>
            <a:off x="1029944" y="6041362"/>
            <a:ext cx="68240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364661107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1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ctr" defTabSz="457200" rtl="0" eaLnBrk="1" latinLnBrk="0" hangingPunct="1">
        <a:spcBef>
          <a:spcPct val="0"/>
        </a:spcBef>
        <a:buNone/>
        <a:defRPr sz="3600" b="1" kern="1200">
          <a:solidFill>
            <a:schemeClr val="accent2"/>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Isosceles Triangle 27"/>
          <p:cNvSpPr/>
          <p:nvPr/>
        </p:nvSpPr>
        <p:spPr>
          <a:xfrm>
            <a:off x="11308484" y="1487979"/>
            <a:ext cx="883516" cy="5370022"/>
          </a:xfrm>
          <a:prstGeom prst="triangle">
            <a:avLst>
              <a:gd name="adj" fmla="val 100000"/>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Title Placeholder 1">
            <a:extLst>
              <a:ext uri="{FF2B5EF4-FFF2-40B4-BE49-F238E27FC236}">
                <a16:creationId xmlns:a16="http://schemas.microsoft.com/office/drawing/2014/main" id="{555AE35E-BC32-1D41-8125-B28417CAD8CE}"/>
              </a:ext>
            </a:extLst>
          </p:cNvPr>
          <p:cNvSpPr>
            <a:spLocks noGrp="1"/>
          </p:cNvSpPr>
          <p:nvPr>
            <p:ph type="title"/>
          </p:nvPr>
        </p:nvSpPr>
        <p:spPr>
          <a:xfrm>
            <a:off x="677333" y="320215"/>
            <a:ext cx="10631150" cy="744497"/>
          </a:xfrm>
          <a:prstGeom prst="rect">
            <a:avLst/>
          </a:prstGeom>
        </p:spPr>
        <p:txBody>
          <a:bodyPr vert="horz" lIns="91440" tIns="45720" rIns="91440" bIns="45720" rtlCol="0" anchor="t">
            <a:normAutofit/>
          </a:bodyPr>
          <a:lstStyle/>
          <a:p>
            <a:r>
              <a:rPr lang="en-US"/>
              <a:t>Click to edit Master title style</a:t>
            </a:r>
          </a:p>
        </p:txBody>
      </p:sp>
      <p:sp>
        <p:nvSpPr>
          <p:cNvPr id="11" name="Text Placeholder 2">
            <a:extLst>
              <a:ext uri="{FF2B5EF4-FFF2-40B4-BE49-F238E27FC236}">
                <a16:creationId xmlns:a16="http://schemas.microsoft.com/office/drawing/2014/main" id="{D37DDD94-B0E6-AE44-B109-C4BFA6315052}"/>
              </a:ext>
            </a:extLst>
          </p:cNvPr>
          <p:cNvSpPr>
            <a:spLocks noGrp="1"/>
          </p:cNvSpPr>
          <p:nvPr>
            <p:ph type="body" idx="1"/>
          </p:nvPr>
        </p:nvSpPr>
        <p:spPr>
          <a:xfrm>
            <a:off x="677332" y="1277655"/>
            <a:ext cx="10631151" cy="4763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64EF6D15-E8EA-A648-8C07-D16A32CBC4F2}"/>
              </a:ext>
            </a:extLst>
          </p:cNvPr>
          <p:cNvSpPr>
            <a:spLocks noGrp="1"/>
          </p:cNvSpPr>
          <p:nvPr>
            <p:ph type="sldNum" sz="quarter" idx="4"/>
          </p:nvPr>
        </p:nvSpPr>
        <p:spPr>
          <a:xfrm>
            <a:off x="9258681"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
        <p:nvSpPr>
          <p:cNvPr id="13" name="Date Placeholder 3">
            <a:extLst>
              <a:ext uri="{FF2B5EF4-FFF2-40B4-BE49-F238E27FC236}">
                <a16:creationId xmlns:a16="http://schemas.microsoft.com/office/drawing/2014/main" id="{0C36B995-F898-8B42-B6A3-B8637CF2B630}"/>
              </a:ext>
            </a:extLst>
          </p:cNvPr>
          <p:cNvSpPr>
            <a:spLocks noGrp="1"/>
          </p:cNvSpPr>
          <p:nvPr>
            <p:ph type="dt" sz="half" idx="2"/>
          </p:nvPr>
        </p:nvSpPr>
        <p:spPr>
          <a:xfrm>
            <a:off x="8169885"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6/23/2022</a:t>
            </a:fld>
            <a:endParaRPr lang="en-US"/>
          </a:p>
        </p:txBody>
      </p:sp>
      <p:sp>
        <p:nvSpPr>
          <p:cNvPr id="14" name="Footer Placeholder 4">
            <a:extLst>
              <a:ext uri="{FF2B5EF4-FFF2-40B4-BE49-F238E27FC236}">
                <a16:creationId xmlns:a16="http://schemas.microsoft.com/office/drawing/2014/main" id="{B3ED85CD-1B2B-3344-A3B5-E06B3A190CB4}"/>
              </a:ext>
            </a:extLst>
          </p:cNvPr>
          <p:cNvSpPr>
            <a:spLocks noGrp="1"/>
          </p:cNvSpPr>
          <p:nvPr>
            <p:ph type="ftr" sz="quarter" idx="3"/>
          </p:nvPr>
        </p:nvSpPr>
        <p:spPr>
          <a:xfrm>
            <a:off x="1029944" y="6041362"/>
            <a:ext cx="68240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515581310"/>
      </p:ext>
    </p:extLst>
  </p:cSld>
  <p:clrMap bg1="lt1" tx1="dk1" bg2="lt2" tx2="dk2" accent1="accent1" accent2="accent2" accent3="accent3" accent4="accent4" accent5="accent5" accent6="accent6" hlink="hlink" folHlink="folHlink"/>
  <p:sldLayoutIdLst>
    <p:sldLayoutId id="2147483743" r:id="rId1"/>
    <p:sldLayoutId id="2147483745" r:id="rId2"/>
    <p:sldLayoutId id="2147483761" r:id="rId3"/>
    <p:sldLayoutId id="2147483746" r:id="rId4"/>
    <p:sldLayoutId id="2147483747" r:id="rId5"/>
    <p:sldLayoutId id="2147483748" r:id="rId6"/>
    <p:sldLayoutId id="2147483749"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ctr" defTabSz="457200" rtl="0" eaLnBrk="1" latinLnBrk="0" hangingPunct="1">
        <a:spcBef>
          <a:spcPct val="0"/>
        </a:spcBef>
        <a:buNone/>
        <a:defRPr sz="3600" b="1" kern="1200">
          <a:solidFill>
            <a:schemeClr val="accent2"/>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52FE66-D206-40E8-A299-1DBBE67778BB}"/>
              </a:ext>
            </a:extLst>
          </p:cNvPr>
          <p:cNvSpPr>
            <a:spLocks noGrp="1"/>
          </p:cNvSpPr>
          <p:nvPr>
            <p:ph type="ctrTitle"/>
          </p:nvPr>
        </p:nvSpPr>
        <p:spPr/>
        <p:txBody>
          <a:bodyPr/>
          <a:lstStyle/>
          <a:p>
            <a:r>
              <a:rPr lang="en-US" b="0" i="0" u="none" strike="noStrike">
                <a:solidFill>
                  <a:srgbClr val="003087"/>
                </a:solidFill>
                <a:effectLst/>
                <a:latin typeface="Arial" panose="020B0604020202020204" pitchFamily="34" charset="0"/>
                <a:cs typeface="Arial" panose="020B0604020202020204" pitchFamily="34" charset="0"/>
              </a:rPr>
              <a:t>Shrewsbury Health and Wellbeing Hub</a:t>
            </a:r>
            <a:endParaRPr lang="en-GB">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331F0DEE-D915-4B84-94F8-A3E9923645FD}"/>
              </a:ext>
            </a:extLst>
          </p:cNvPr>
          <p:cNvSpPr>
            <a:spLocks noGrp="1"/>
          </p:cNvSpPr>
          <p:nvPr>
            <p:ph type="subTitle" idx="1"/>
          </p:nvPr>
        </p:nvSpPr>
        <p:spPr/>
        <p:txBody>
          <a:bodyPr/>
          <a:lstStyle/>
          <a:p>
            <a:r>
              <a:rPr lang="en-US" b="0" i="0">
                <a:solidFill>
                  <a:srgbClr val="005EB8"/>
                </a:solidFill>
                <a:effectLst/>
                <a:latin typeface="Arial" panose="020B0604020202020204" pitchFamily="34" charset="0"/>
                <a:cs typeface="Arial" panose="020B0604020202020204" pitchFamily="34" charset="0"/>
              </a:rPr>
              <a:t>Focus Groups – May 2022</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195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BAEF-B2BE-E51A-D041-FD588497E571}"/>
              </a:ext>
            </a:extLst>
          </p:cNvPr>
          <p:cNvSpPr>
            <a:spLocks noGrp="1"/>
          </p:cNvSpPr>
          <p:nvPr>
            <p:ph type="title"/>
          </p:nvPr>
        </p:nvSpPr>
        <p:spPr/>
        <p:txBody>
          <a:bodyPr/>
          <a:lstStyle/>
          <a:p>
            <a:r>
              <a:rPr lang="en-GB" sz="4000" b="1" i="0" u="none" strike="noStrike">
                <a:effectLst/>
                <a:latin typeface="Arial" panose="020B0604020202020204" pitchFamily="34" charset="0"/>
                <a:cs typeface="Arial" panose="020B0604020202020204" pitchFamily="34" charset="0"/>
              </a:rPr>
              <a:t>Why we need to change and the benefits of change</a:t>
            </a:r>
            <a:endParaRPr lang="en-GB">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64EF970-25C1-9135-20BF-3A1A075B3D89}"/>
              </a:ext>
            </a:extLst>
          </p:cNvPr>
          <p:cNvSpPr>
            <a:spLocks noGrp="1"/>
          </p:cNvSpPr>
          <p:nvPr>
            <p:ph type="body" idx="1"/>
          </p:nvPr>
        </p:nvSpPr>
        <p:spPr/>
        <p:txBody>
          <a:bodyPr/>
          <a:lstStyle/>
          <a:p>
            <a:r>
              <a:rPr lang="en-GB">
                <a:latin typeface="Arial" panose="020B0604020202020204" pitchFamily="34" charset="0"/>
                <a:cs typeface="Arial" panose="020B0604020202020204" pitchFamily="34" charset="0"/>
              </a:rPr>
              <a:t>Presenter: Dr Charlotte Hart</a:t>
            </a:r>
          </a:p>
        </p:txBody>
      </p:sp>
    </p:spTree>
    <p:extLst>
      <p:ext uri="{BB962C8B-B14F-4D97-AF65-F5344CB8AC3E}">
        <p14:creationId xmlns:p14="http://schemas.microsoft.com/office/powerpoint/2010/main" val="142163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5A1FE-ADBF-4DDA-9FB0-D1DB0AE16337}"/>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The need for change</a:t>
            </a:r>
          </a:p>
        </p:txBody>
      </p:sp>
      <p:sp>
        <p:nvSpPr>
          <p:cNvPr id="3" name="Content Placeholder 2">
            <a:extLst>
              <a:ext uri="{FF2B5EF4-FFF2-40B4-BE49-F238E27FC236}">
                <a16:creationId xmlns:a16="http://schemas.microsoft.com/office/drawing/2014/main" id="{384F5942-EC43-4DCD-B5D5-65BA3680FE63}"/>
              </a:ext>
            </a:extLst>
          </p:cNvPr>
          <p:cNvSpPr>
            <a:spLocks noGrp="1"/>
          </p:cNvSpPr>
          <p:nvPr>
            <p:ph idx="1"/>
          </p:nvPr>
        </p:nvSpPr>
        <p:spPr>
          <a:xfrm>
            <a:off x="677332" y="1126247"/>
            <a:ext cx="9882108" cy="4759039"/>
          </a:xfrm>
        </p:spPr>
        <p:txBody>
          <a:bodyPr>
            <a:normAutofit lnSpcReduction="10000"/>
          </a:bodyPr>
          <a:lstStyle/>
          <a:p>
            <a:pPr fontAlgn="base"/>
            <a:r>
              <a:rPr lang="en-GB" sz="2000" b="1">
                <a:solidFill>
                  <a:schemeClr val="tx1"/>
                </a:solidFill>
                <a:latin typeface="Arial" panose="020B0604020202020204" pitchFamily="34" charset="0"/>
                <a:cs typeface="Arial" panose="020B0604020202020204" pitchFamily="34" charset="0"/>
              </a:rPr>
              <a:t>Financial and operational pressure: ​</a:t>
            </a:r>
            <a:r>
              <a:rPr lang="en-GB" sz="2000">
                <a:solidFill>
                  <a:schemeClr val="tx1"/>
                </a:solidFill>
                <a:latin typeface="Arial" panose="020B0604020202020204" pitchFamily="34" charset="0"/>
                <a:cs typeface="Arial" panose="020B0604020202020204" pitchFamily="34" charset="0"/>
              </a:rPr>
              <a:t>We must plan with the resources that we know we have access to, to meet the needs of our patients. If action is not taken now, more difficult challenges will be faced in the future and some practices will become unsustainable</a:t>
            </a:r>
          </a:p>
          <a:p>
            <a:pPr fontAlgn="base"/>
            <a:r>
              <a:rPr lang="en-GB" sz="2000" b="1">
                <a:solidFill>
                  <a:schemeClr val="tx1"/>
                </a:solidFill>
                <a:latin typeface="Arial" panose="020B0604020202020204" pitchFamily="34" charset="0"/>
                <a:cs typeface="Arial" panose="020B0604020202020204" pitchFamily="34" charset="0"/>
              </a:rPr>
              <a:t>Rising demand: </a:t>
            </a:r>
            <a:r>
              <a:rPr lang="en-GB" sz="2000">
                <a:solidFill>
                  <a:schemeClr val="tx1"/>
                </a:solidFill>
                <a:latin typeface="Arial" panose="020B0604020202020204" pitchFamily="34" charset="0"/>
                <a:cs typeface="Arial" panose="020B0604020202020204" pitchFamily="34" charset="0"/>
              </a:rPr>
              <a:t>With the increasing pressures, targets for planned care are not being met and the number of available beds in the NHS continues to fall. The strains on capacity will only get worse</a:t>
            </a:r>
          </a:p>
          <a:p>
            <a:pPr fontAlgn="base"/>
            <a:r>
              <a:rPr lang="en-GB" sz="2000" b="1">
                <a:solidFill>
                  <a:schemeClr val="tx1"/>
                </a:solidFill>
                <a:latin typeface="Arial" panose="020B0604020202020204" pitchFamily="34" charset="0"/>
                <a:cs typeface="Arial" panose="020B0604020202020204" pitchFamily="34" charset="0"/>
              </a:rPr>
              <a:t>Recruitment and retention: </a:t>
            </a:r>
            <a:r>
              <a:rPr lang="en-GB" sz="2000">
                <a:solidFill>
                  <a:schemeClr val="tx1"/>
                </a:solidFill>
                <a:latin typeface="Arial" panose="020B0604020202020204" pitchFamily="34" charset="0"/>
                <a:cs typeface="Arial" panose="020B0604020202020204" pitchFamily="34" charset="0"/>
              </a:rPr>
              <a:t>We must retain our hard-working, dedicated clinical and support staff. We need to offer attractive conditions so we can recruit in the future</a:t>
            </a:r>
          </a:p>
          <a:p>
            <a:pPr fontAlgn="base"/>
            <a:r>
              <a:rPr lang="en-GB" sz="2000" b="1">
                <a:solidFill>
                  <a:schemeClr val="tx1"/>
                </a:solidFill>
                <a:latin typeface="Arial" panose="020B0604020202020204" pitchFamily="34" charset="0"/>
                <a:cs typeface="Arial" panose="020B0604020202020204" pitchFamily="34" charset="0"/>
              </a:rPr>
              <a:t>Need to collaborate: </a:t>
            </a:r>
            <a:r>
              <a:rPr lang="en-GB" sz="2000">
                <a:solidFill>
                  <a:schemeClr val="tx1"/>
                </a:solidFill>
                <a:latin typeface="Arial" panose="020B0604020202020204" pitchFamily="34" charset="0"/>
                <a:cs typeface="Arial" panose="020B0604020202020204" pitchFamily="34" charset="0"/>
              </a:rPr>
              <a:t>ICSs are a new opportunity to work together to deliver better health and care services</a:t>
            </a:r>
            <a:endParaRPr lang="en-GB" sz="2000" b="1">
              <a:solidFill>
                <a:schemeClr val="tx1"/>
              </a:solidFill>
              <a:latin typeface="Arial" panose="020B0604020202020204" pitchFamily="34" charset="0"/>
              <a:cs typeface="Arial" panose="020B0604020202020204" pitchFamily="34" charset="0"/>
            </a:endParaRPr>
          </a:p>
          <a:p>
            <a:pPr fontAlgn="base"/>
            <a:r>
              <a:rPr lang="en-GB" sz="2000" b="1">
                <a:solidFill>
                  <a:schemeClr val="tx1"/>
                </a:solidFill>
                <a:latin typeface="Arial" panose="020B0604020202020204" pitchFamily="34" charset="0"/>
                <a:cs typeface="Arial" panose="020B0604020202020204" pitchFamily="34" charset="0"/>
              </a:rPr>
              <a:t>Need to take decisive action now: </a:t>
            </a:r>
            <a:r>
              <a:rPr lang="en-GB" sz="2000">
                <a:solidFill>
                  <a:schemeClr val="tx1"/>
                </a:solidFill>
                <a:latin typeface="Arial" panose="020B0604020202020204" pitchFamily="34" charset="0"/>
                <a:cs typeface="Arial" panose="020B0604020202020204" pitchFamily="34" charset="0"/>
              </a:rPr>
              <a:t>NHS performance is significantly challenged, and isn’t likely to change in the near future.</a:t>
            </a:r>
          </a:p>
          <a:p>
            <a:pPr fontAlgn="base"/>
            <a:endParaRPr lang="en-GB" sz="2000"/>
          </a:p>
        </p:txBody>
      </p:sp>
    </p:spTree>
    <p:extLst>
      <p:ext uri="{BB962C8B-B14F-4D97-AF65-F5344CB8AC3E}">
        <p14:creationId xmlns:p14="http://schemas.microsoft.com/office/powerpoint/2010/main" val="3871644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B1D3-BD85-4866-B346-DBE07D7A9763}"/>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Benefits to patients</a:t>
            </a:r>
          </a:p>
        </p:txBody>
      </p:sp>
      <p:sp>
        <p:nvSpPr>
          <p:cNvPr id="3" name="Content Placeholder 2">
            <a:extLst>
              <a:ext uri="{FF2B5EF4-FFF2-40B4-BE49-F238E27FC236}">
                <a16:creationId xmlns:a16="http://schemas.microsoft.com/office/drawing/2014/main" id="{50B1CED4-F077-4A6E-B6BE-EEEC6DB15043}"/>
              </a:ext>
            </a:extLst>
          </p:cNvPr>
          <p:cNvSpPr>
            <a:spLocks noGrp="1"/>
          </p:cNvSpPr>
          <p:nvPr>
            <p:ph idx="1"/>
          </p:nvPr>
        </p:nvSpPr>
        <p:spPr>
          <a:xfrm>
            <a:off x="677333" y="1163354"/>
            <a:ext cx="9882108" cy="5294595"/>
          </a:xfrm>
        </p:spPr>
        <p:txBody>
          <a:bodyPr>
            <a:noAutofit/>
          </a:bodyPr>
          <a:lstStyle/>
          <a:p>
            <a:pPr fontAlgn="base"/>
            <a:r>
              <a:rPr lang="en-GB" sz="2000" b="1">
                <a:solidFill>
                  <a:schemeClr val="tx1"/>
                </a:solidFill>
                <a:latin typeface="Arial" panose="020B0604020202020204" pitchFamily="34" charset="0"/>
                <a:cs typeface="Arial" panose="020B0604020202020204" pitchFamily="34" charset="0"/>
              </a:rPr>
              <a:t>More quality services in one location, with modern facilities: </a:t>
            </a:r>
            <a:r>
              <a:rPr lang="en-GB" sz="2000">
                <a:solidFill>
                  <a:schemeClr val="tx1"/>
                </a:solidFill>
                <a:latin typeface="Arial" panose="020B0604020202020204" pitchFamily="34" charset="0"/>
                <a:cs typeface="Arial" panose="020B0604020202020204" pitchFamily="34" charset="0"/>
              </a:rPr>
              <a:t>Some services will be able to move out of hospitals and into communities, improving access and efficiency</a:t>
            </a:r>
          </a:p>
          <a:p>
            <a:pPr fontAlgn="base"/>
            <a:r>
              <a:rPr lang="en-GB" sz="2000" b="1">
                <a:solidFill>
                  <a:schemeClr val="tx1"/>
                </a:solidFill>
                <a:latin typeface="Arial" panose="020B0604020202020204" pitchFamily="34" charset="0"/>
                <a:cs typeface="Arial" panose="020B0604020202020204" pitchFamily="34" charset="0"/>
              </a:rPr>
              <a:t>New technologies, research, learning, and new ways of working: </a:t>
            </a:r>
            <a:r>
              <a:rPr lang="en-GB" sz="2000">
                <a:solidFill>
                  <a:schemeClr val="tx1"/>
                </a:solidFill>
                <a:latin typeface="Arial" panose="020B0604020202020204" pitchFamily="34" charset="0"/>
                <a:cs typeface="Arial" panose="020B0604020202020204" pitchFamily="34" charset="0"/>
              </a:rPr>
              <a:t>Joined-up services will improve professional relationships and provide more opportunities for shared learning</a:t>
            </a:r>
          </a:p>
          <a:p>
            <a:pPr fontAlgn="base"/>
            <a:r>
              <a:rPr lang="en-GB" sz="2000" b="1">
                <a:solidFill>
                  <a:schemeClr val="tx1"/>
                </a:solidFill>
                <a:latin typeface="Arial" panose="020B0604020202020204" pitchFamily="34" charset="0"/>
                <a:cs typeface="Arial" panose="020B0604020202020204" pitchFamily="34" charset="0"/>
              </a:rPr>
              <a:t>Supporting patients: </a:t>
            </a:r>
            <a:r>
              <a:rPr lang="en-GB" sz="2000">
                <a:solidFill>
                  <a:schemeClr val="tx1"/>
                </a:solidFill>
                <a:latin typeface="Arial" panose="020B0604020202020204" pitchFamily="34" charset="0"/>
                <a:cs typeface="Arial" panose="020B0604020202020204" pitchFamily="34" charset="0"/>
              </a:rPr>
              <a:t>Access to all parts of care under one roof</a:t>
            </a:r>
          </a:p>
          <a:p>
            <a:pPr fontAlgn="base"/>
            <a:r>
              <a:rPr lang="en-GB" sz="2000" b="1">
                <a:solidFill>
                  <a:schemeClr val="tx1"/>
                </a:solidFill>
                <a:latin typeface="Arial" panose="020B0604020202020204" pitchFamily="34" charset="0"/>
                <a:cs typeface="Arial" panose="020B0604020202020204" pitchFamily="34" charset="0"/>
              </a:rPr>
              <a:t>GPs can focus on delivering care instead of running the buildings: </a:t>
            </a:r>
            <a:r>
              <a:rPr lang="en-GB" sz="2000">
                <a:solidFill>
                  <a:schemeClr val="tx1"/>
                </a:solidFill>
                <a:latin typeface="Arial" panose="020B0604020202020204" pitchFamily="34" charset="0"/>
                <a:cs typeface="Arial" panose="020B0604020202020204" pitchFamily="34" charset="0"/>
              </a:rPr>
              <a:t>Modernisation of the estate will ensure assets and value are retained – as well as a sustainable future</a:t>
            </a:r>
          </a:p>
          <a:p>
            <a:pPr fontAlgn="base"/>
            <a:r>
              <a:rPr lang="en-GB" sz="2000" b="1">
                <a:solidFill>
                  <a:schemeClr val="tx1"/>
                </a:solidFill>
                <a:latin typeface="Arial" panose="020B0604020202020204" pitchFamily="34" charset="0"/>
                <a:cs typeface="Arial" panose="020B0604020202020204" pitchFamily="34" charset="0"/>
              </a:rPr>
              <a:t>Reduced health inequalities and improved clinical outcomes: </a:t>
            </a:r>
            <a:r>
              <a:rPr lang="en-GB" sz="2000">
                <a:solidFill>
                  <a:schemeClr val="tx1"/>
                </a:solidFill>
                <a:latin typeface="Arial" panose="020B0604020202020204" pitchFamily="34" charset="0"/>
                <a:cs typeface="Arial" panose="020B0604020202020204" pitchFamily="34" charset="0"/>
              </a:rPr>
              <a:t>Rather than just treating illness, the hub would support the health and wellbeing of residents</a:t>
            </a:r>
          </a:p>
          <a:p>
            <a:pPr fontAlgn="base"/>
            <a:r>
              <a:rPr lang="en-GB" sz="2000" b="1">
                <a:solidFill>
                  <a:schemeClr val="tx1"/>
                </a:solidFill>
                <a:latin typeface="Arial" panose="020B0604020202020204" pitchFamily="34" charset="0"/>
                <a:cs typeface="Arial" panose="020B0604020202020204" pitchFamily="34" charset="0"/>
              </a:rPr>
              <a:t>Quicker access to appointments: </a:t>
            </a:r>
            <a:r>
              <a:rPr lang="en-GB" sz="2000">
                <a:solidFill>
                  <a:schemeClr val="tx1"/>
                </a:solidFill>
                <a:latin typeface="Arial" panose="020B0604020202020204" pitchFamily="34" charset="0"/>
                <a:cs typeface="Arial" panose="020B0604020202020204" pitchFamily="34" charset="0"/>
              </a:rPr>
              <a:t>A more resilient and diverse workforce means more people available to support you when you have a medical need. </a:t>
            </a:r>
          </a:p>
        </p:txBody>
      </p:sp>
    </p:spTree>
    <p:extLst>
      <p:ext uri="{BB962C8B-B14F-4D97-AF65-F5344CB8AC3E}">
        <p14:creationId xmlns:p14="http://schemas.microsoft.com/office/powerpoint/2010/main" val="3234019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38DE-D480-436C-9D87-2DCF8849610E}"/>
              </a:ext>
            </a:extLst>
          </p:cNvPr>
          <p:cNvSpPr>
            <a:spLocks noGrp="1"/>
          </p:cNvSpPr>
          <p:nvPr>
            <p:ph type="title"/>
          </p:nvPr>
        </p:nvSpPr>
        <p:spPr/>
        <p:txBody>
          <a:bodyPr>
            <a:normAutofit fontScale="90000"/>
          </a:bodyPr>
          <a:lstStyle/>
          <a:p>
            <a:r>
              <a:rPr lang="en-GB">
                <a:latin typeface="Arial"/>
                <a:cs typeface="Arial"/>
              </a:rPr>
              <a:t>Discussion one | your experiences and views</a:t>
            </a:r>
            <a:endParaRPr lang="en-GB">
              <a:latin typeface="Arial" panose="020B0604020202020204" pitchFamily="34" charset="0"/>
              <a:cs typeface="Arial" panose="020B0604020202020204" pitchFamily="34" charset="0"/>
            </a:endParaRPr>
          </a:p>
        </p:txBody>
      </p:sp>
      <p:graphicFrame>
        <p:nvGraphicFramePr>
          <p:cNvPr id="4" name="Diagram 3" descr="Diagram your experiences and views">
            <a:extLst>
              <a:ext uri="{FF2B5EF4-FFF2-40B4-BE49-F238E27FC236}">
                <a16:creationId xmlns:a16="http://schemas.microsoft.com/office/drawing/2014/main" id="{21D67616-116A-41EB-8A17-F3F0874488BA}"/>
              </a:ext>
            </a:extLst>
          </p:cNvPr>
          <p:cNvGraphicFramePr/>
          <p:nvPr>
            <p:extLst>
              <p:ext uri="{D42A27DB-BD31-4B8C-83A1-F6EECF244321}">
                <p14:modId xmlns:p14="http://schemas.microsoft.com/office/powerpoint/2010/main" val="2081569915"/>
              </p:ext>
            </p:extLst>
          </p:nvPr>
        </p:nvGraphicFramePr>
        <p:xfrm>
          <a:off x="1554386" y="2015412"/>
          <a:ext cx="8128000" cy="4122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10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BAEF-B2BE-E51A-D041-FD588497E571}"/>
              </a:ext>
            </a:extLst>
          </p:cNvPr>
          <p:cNvSpPr>
            <a:spLocks noGrp="1"/>
          </p:cNvSpPr>
          <p:nvPr>
            <p:ph type="title"/>
          </p:nvPr>
        </p:nvSpPr>
        <p:spPr>
          <a:xfrm>
            <a:off x="677335" y="2700867"/>
            <a:ext cx="9620762" cy="1826581"/>
          </a:xfrm>
        </p:spPr>
        <p:txBody>
          <a:bodyPr>
            <a:normAutofit fontScale="90000"/>
          </a:bodyPr>
          <a:lstStyle/>
          <a:p>
            <a:r>
              <a:rPr lang="en-GB" sz="4000" b="1" i="0" u="none" strike="noStrike">
                <a:effectLst/>
                <a:latin typeface="Arial" panose="020B0604020202020204" pitchFamily="34" charset="0"/>
                <a:cs typeface="Arial" panose="020B0604020202020204" pitchFamily="34" charset="0"/>
              </a:rPr>
              <a:t>The future for the six GP practices: </a:t>
            </a:r>
            <a:br>
              <a:rPr lang="en-GB" sz="4000" b="1" i="0" u="none" strike="noStrike">
                <a:effectLst/>
                <a:latin typeface="Arial" panose="020B0604020202020204" pitchFamily="34" charset="0"/>
                <a:cs typeface="Arial" panose="020B0604020202020204" pitchFamily="34" charset="0"/>
              </a:rPr>
            </a:br>
            <a:r>
              <a:rPr lang="en-GB" sz="4000" b="1" i="0" u="none" strike="noStrike">
                <a:effectLst/>
                <a:latin typeface="Arial" panose="020B0604020202020204" pitchFamily="34" charset="0"/>
                <a:cs typeface="Arial" panose="020B0604020202020204" pitchFamily="34" charset="0"/>
              </a:rPr>
              <a:t>The Shrewsbury Health and Wellbeing Hub</a:t>
            </a:r>
            <a:endParaRPr lang="en-GB">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64EF970-25C1-9135-20BF-3A1A075B3D89}"/>
              </a:ext>
            </a:extLst>
          </p:cNvPr>
          <p:cNvSpPr>
            <a:spLocks noGrp="1"/>
          </p:cNvSpPr>
          <p:nvPr>
            <p:ph type="body" idx="1"/>
          </p:nvPr>
        </p:nvSpPr>
        <p:spPr/>
        <p:txBody>
          <a:bodyPr/>
          <a:lstStyle/>
          <a:p>
            <a:r>
              <a:rPr lang="en-GB">
                <a:latin typeface="Arial" panose="020B0604020202020204" pitchFamily="34" charset="0"/>
                <a:cs typeface="Arial" panose="020B0604020202020204" pitchFamily="34" charset="0"/>
              </a:rPr>
              <a:t>Presenter: Dr Charlotte Hart</a:t>
            </a:r>
          </a:p>
        </p:txBody>
      </p:sp>
    </p:spTree>
    <p:extLst>
      <p:ext uri="{BB962C8B-B14F-4D97-AF65-F5344CB8AC3E}">
        <p14:creationId xmlns:p14="http://schemas.microsoft.com/office/powerpoint/2010/main" val="4291008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51DA-7679-4013-A87C-DE03E41ABB33}"/>
              </a:ext>
            </a:extLst>
          </p:cNvPr>
          <p:cNvSpPr>
            <a:spLocks noGrp="1"/>
          </p:cNvSpPr>
          <p:nvPr>
            <p:ph type="title"/>
          </p:nvPr>
        </p:nvSpPr>
        <p:spPr/>
        <p:txBody>
          <a:bodyPr>
            <a:normAutofit fontScale="90000"/>
          </a:bodyPr>
          <a:lstStyle/>
          <a:p>
            <a:r>
              <a:rPr lang="en-GB">
                <a:latin typeface="Arial" panose="020B0604020202020204" pitchFamily="34" charset="0"/>
                <a:cs typeface="Arial" panose="020B0604020202020204" pitchFamily="34" charset="0"/>
              </a:rPr>
              <a:t>The Shrewsbury Health and Wellbeing Hub (1) </a:t>
            </a:r>
          </a:p>
        </p:txBody>
      </p:sp>
      <p:sp>
        <p:nvSpPr>
          <p:cNvPr id="3" name="Content Placeholder 2">
            <a:extLst>
              <a:ext uri="{FF2B5EF4-FFF2-40B4-BE49-F238E27FC236}">
                <a16:creationId xmlns:a16="http://schemas.microsoft.com/office/drawing/2014/main" id="{DB64596E-3DF5-4E5F-8806-60A61A261CD4}"/>
              </a:ext>
            </a:extLst>
          </p:cNvPr>
          <p:cNvSpPr>
            <a:spLocks noGrp="1"/>
          </p:cNvSpPr>
          <p:nvPr>
            <p:ph idx="1"/>
          </p:nvPr>
        </p:nvSpPr>
        <p:spPr>
          <a:xfrm>
            <a:off x="677333" y="1267231"/>
            <a:ext cx="9993715" cy="5000005"/>
          </a:xfrm>
        </p:spPr>
        <p:txBody>
          <a:bodyPr vert="horz" lIns="91440" tIns="45720" rIns="91440" bIns="45720" rtlCol="0" anchor="t">
            <a:normAutofit lnSpcReduction="10000"/>
          </a:bodyPr>
          <a:lstStyle/>
          <a:p>
            <a:pPr fontAlgn="base">
              <a:lnSpc>
                <a:spcPct val="150000"/>
              </a:lnSpc>
            </a:pPr>
            <a:r>
              <a:rPr lang="en-GB" sz="2000" dirty="0">
                <a:solidFill>
                  <a:schemeClr val="tx1"/>
                </a:solidFill>
                <a:latin typeface="Arial"/>
                <a:cs typeface="Arial"/>
              </a:rPr>
              <a:t>Shropshire was chosen as one of six pilot areas in England – marking </a:t>
            </a:r>
            <a:r>
              <a:rPr lang="en-GB" sz="2000" b="1" dirty="0">
                <a:solidFill>
                  <a:schemeClr val="tx1"/>
                </a:solidFill>
                <a:latin typeface="Arial"/>
                <a:cs typeface="Arial"/>
              </a:rPr>
              <a:t>substantial and much-needed national investment </a:t>
            </a:r>
            <a:endParaRPr lang="en-GB" sz="2000" b="1">
              <a:solidFill>
                <a:schemeClr val="tx1"/>
              </a:solidFill>
              <a:latin typeface="Arial" panose="020B0604020202020204" pitchFamily="34" charset="0"/>
              <a:cs typeface="Arial" panose="020B0604020202020204" pitchFamily="34" charset="0"/>
            </a:endParaRPr>
          </a:p>
          <a:p>
            <a:pPr algn="l" rtl="0" fontAlgn="base">
              <a:lnSpc>
                <a:spcPct val="150000"/>
              </a:lnSpc>
            </a:pPr>
            <a:r>
              <a:rPr lang="en-GB" sz="2000" dirty="0">
                <a:solidFill>
                  <a:schemeClr val="tx1"/>
                </a:solidFill>
                <a:latin typeface="Arial"/>
                <a:cs typeface="Arial"/>
              </a:rPr>
              <a:t>The hub would involve the co-location of practices alongside other health, social care and voluntary and community services</a:t>
            </a:r>
          </a:p>
          <a:p>
            <a:pPr>
              <a:lnSpc>
                <a:spcPct val="150000"/>
              </a:lnSpc>
            </a:pPr>
            <a:r>
              <a:rPr lang="en-GB" sz="2000" dirty="0">
                <a:effectLst/>
                <a:latin typeface="Arial"/>
                <a:ea typeface="Calibri"/>
                <a:cs typeface="Arial"/>
              </a:rPr>
              <a:t>Enabling individual practices to work in a building with other services on site will help to </a:t>
            </a:r>
            <a:r>
              <a:rPr lang="en-GB" sz="2000" b="1" dirty="0">
                <a:effectLst/>
                <a:latin typeface="Arial"/>
                <a:ea typeface="Calibri"/>
                <a:cs typeface="Arial"/>
              </a:rPr>
              <a:t>improve levels of access</a:t>
            </a:r>
            <a:r>
              <a:rPr lang="en-GB" sz="2000" dirty="0">
                <a:effectLst/>
                <a:latin typeface="Arial"/>
                <a:ea typeface="Calibri"/>
                <a:cs typeface="Arial"/>
              </a:rPr>
              <a:t> across these services, help to promote proactive and </a:t>
            </a:r>
            <a:r>
              <a:rPr lang="en-GB" sz="2000" b="1" dirty="0">
                <a:effectLst/>
                <a:latin typeface="Arial"/>
                <a:ea typeface="Calibri"/>
                <a:cs typeface="Arial"/>
              </a:rPr>
              <a:t>coordinated care</a:t>
            </a:r>
            <a:r>
              <a:rPr lang="en-GB" sz="2000" dirty="0">
                <a:effectLst/>
                <a:latin typeface="Arial"/>
                <a:ea typeface="Calibri"/>
                <a:cs typeface="Arial"/>
              </a:rPr>
              <a:t> across services, </a:t>
            </a:r>
            <a:r>
              <a:rPr lang="en-GB" sz="2000" b="1" dirty="0">
                <a:effectLst/>
                <a:latin typeface="Arial"/>
                <a:ea typeface="Calibri"/>
                <a:cs typeface="Arial"/>
              </a:rPr>
              <a:t>enable multidisciplinary working</a:t>
            </a:r>
            <a:r>
              <a:rPr lang="en-GB" sz="2000" dirty="0">
                <a:effectLst/>
                <a:latin typeface="Arial"/>
                <a:ea typeface="Calibri"/>
                <a:cs typeface="Arial"/>
              </a:rPr>
              <a:t> and innovative approaches</a:t>
            </a:r>
          </a:p>
          <a:p>
            <a:pPr fontAlgn="base">
              <a:lnSpc>
                <a:spcPct val="150000"/>
              </a:lnSpc>
            </a:pPr>
            <a:r>
              <a:rPr lang="en-GB" sz="2000" dirty="0">
                <a:solidFill>
                  <a:schemeClr val="tx1"/>
                </a:solidFill>
                <a:latin typeface="Arial"/>
                <a:cs typeface="Arial"/>
              </a:rPr>
              <a:t>A building owned by the NHS will be </a:t>
            </a:r>
            <a:r>
              <a:rPr lang="en-GB" sz="2000" b="1" dirty="0">
                <a:solidFill>
                  <a:schemeClr val="tx1"/>
                </a:solidFill>
                <a:latin typeface="Arial"/>
                <a:cs typeface="Arial"/>
              </a:rPr>
              <a:t>more cost effective for practices as </a:t>
            </a:r>
            <a:r>
              <a:rPr lang="en-GB" sz="2000" dirty="0">
                <a:solidFill>
                  <a:schemeClr val="tx1"/>
                </a:solidFill>
                <a:latin typeface="Arial"/>
                <a:cs typeface="Arial"/>
              </a:rPr>
              <a:t>they won’t have to pay high rent and maintenance charges to private landlords.</a:t>
            </a:r>
          </a:p>
          <a:p>
            <a:pPr algn="l" rtl="0" fontAlgn="base">
              <a:lnSpc>
                <a:spcPct val="150000"/>
              </a:lnSpc>
            </a:pPr>
            <a:endParaRPr lang="en-GB" sz="2000">
              <a:solidFill>
                <a:schemeClr val="tx1"/>
              </a:solidFill>
              <a:latin typeface="Arial" panose="020B0604020202020204" pitchFamily="34" charset="0"/>
              <a:cs typeface="Arial" panose="020B0604020202020204" pitchFamily="34" charset="0"/>
            </a:endParaRPr>
          </a:p>
          <a:p>
            <a:pPr fontAlgn="base"/>
            <a:endParaRPr lang="en-GB" sz="2000" b="1" i="0">
              <a:solidFill>
                <a:schemeClr val="bg2">
                  <a:lumMod val="50000"/>
                </a:schemeClr>
              </a:solidFill>
              <a:effectLst/>
            </a:endParaRPr>
          </a:p>
          <a:p>
            <a:pPr fontAlgn="base"/>
            <a:endParaRPr lang="en-GB" sz="2000" b="0" i="0">
              <a:solidFill>
                <a:schemeClr val="bg2">
                  <a:lumMod val="50000"/>
                </a:schemeClr>
              </a:solidFill>
              <a:effectLst/>
            </a:endParaRPr>
          </a:p>
          <a:p>
            <a:pPr algn="l" rtl="0" fontAlgn="base"/>
            <a:endParaRPr lang="en-US" sz="2000" b="0" i="0">
              <a:solidFill>
                <a:srgbClr val="231F2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785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F3DEB-EF9F-4556-A4F0-A26289CAF366}"/>
              </a:ext>
            </a:extLst>
          </p:cNvPr>
          <p:cNvSpPr>
            <a:spLocks noGrp="1"/>
          </p:cNvSpPr>
          <p:nvPr>
            <p:ph type="title"/>
          </p:nvPr>
        </p:nvSpPr>
        <p:spPr/>
        <p:txBody>
          <a:bodyPr>
            <a:normAutofit fontScale="90000"/>
          </a:bodyPr>
          <a:lstStyle/>
          <a:p>
            <a:r>
              <a:rPr lang="en-GB">
                <a:latin typeface="Arial" panose="020B0604020202020204" pitchFamily="34" charset="0"/>
                <a:cs typeface="Arial" panose="020B0604020202020204" pitchFamily="34" charset="0"/>
              </a:rPr>
              <a:t>The Shrewsbury Health and Wellbeing Hub (2)</a:t>
            </a:r>
          </a:p>
        </p:txBody>
      </p:sp>
      <p:sp>
        <p:nvSpPr>
          <p:cNvPr id="3" name="Content Placeholder 2">
            <a:extLst>
              <a:ext uri="{FF2B5EF4-FFF2-40B4-BE49-F238E27FC236}">
                <a16:creationId xmlns:a16="http://schemas.microsoft.com/office/drawing/2014/main" id="{8A2F5E09-FD3F-4FEC-9A03-FB60420A438E}"/>
              </a:ext>
            </a:extLst>
          </p:cNvPr>
          <p:cNvSpPr>
            <a:spLocks noGrp="1"/>
          </p:cNvSpPr>
          <p:nvPr>
            <p:ph idx="1"/>
          </p:nvPr>
        </p:nvSpPr>
        <p:spPr>
          <a:xfrm>
            <a:off x="677333" y="1167731"/>
            <a:ext cx="10263570" cy="4297522"/>
          </a:xfrm>
        </p:spPr>
        <p:txBody>
          <a:bodyPr>
            <a:noAutofit/>
          </a:bodyPr>
          <a:lstStyle/>
          <a:p>
            <a:pPr fontAlgn="base">
              <a:lnSpc>
                <a:spcPct val="150000"/>
              </a:lnSpc>
            </a:pPr>
            <a:r>
              <a:rPr lang="en-GB" sz="2000">
                <a:solidFill>
                  <a:schemeClr val="tx1"/>
                </a:solidFill>
                <a:latin typeface="Arial" panose="020B0604020202020204" pitchFamily="34" charset="0"/>
                <a:cs typeface="Arial" panose="020B0604020202020204" pitchFamily="34" charset="0"/>
              </a:rPr>
              <a:t>Services will be </a:t>
            </a:r>
            <a:r>
              <a:rPr lang="en-GB" sz="2000" b="1">
                <a:solidFill>
                  <a:schemeClr val="tx1"/>
                </a:solidFill>
                <a:latin typeface="Arial" panose="020B0604020202020204" pitchFamily="34" charset="0"/>
                <a:cs typeface="Arial" panose="020B0604020202020204" pitchFamily="34" charset="0"/>
              </a:rPr>
              <a:t>matched to the needs of local people</a:t>
            </a:r>
            <a:endParaRPr lang="en-GB" sz="2000">
              <a:solidFill>
                <a:schemeClr val="tx1"/>
              </a:solidFill>
              <a:latin typeface="Arial" panose="020B0604020202020204" pitchFamily="34" charset="0"/>
              <a:cs typeface="Arial" panose="020B0604020202020204" pitchFamily="34" charset="0"/>
            </a:endParaRPr>
          </a:p>
          <a:p>
            <a:pPr fontAlgn="base">
              <a:lnSpc>
                <a:spcPct val="150000"/>
              </a:lnSpc>
            </a:pPr>
            <a:r>
              <a:rPr lang="en-GB" sz="2000">
                <a:solidFill>
                  <a:schemeClr val="tx1"/>
                </a:solidFill>
                <a:latin typeface="Arial" panose="020B0604020202020204" pitchFamily="34" charset="0"/>
                <a:cs typeface="Arial" panose="020B0604020202020204" pitchFamily="34" charset="0"/>
              </a:rPr>
              <a:t>Additional facilities will increase the number of </a:t>
            </a:r>
            <a:r>
              <a:rPr lang="en-GB" sz="2000" b="1">
                <a:solidFill>
                  <a:schemeClr val="tx1"/>
                </a:solidFill>
                <a:latin typeface="Arial" panose="020B0604020202020204" pitchFamily="34" charset="0"/>
                <a:cs typeface="Arial" panose="020B0604020202020204" pitchFamily="34" charset="0"/>
              </a:rPr>
              <a:t>services provided in the community</a:t>
            </a:r>
          </a:p>
          <a:p>
            <a:pPr fontAlgn="base">
              <a:lnSpc>
                <a:spcPct val="150000"/>
              </a:lnSpc>
            </a:pPr>
            <a:r>
              <a:rPr lang="en-GB" sz="2000">
                <a:solidFill>
                  <a:schemeClr val="tx1"/>
                </a:solidFill>
                <a:latin typeface="Arial" panose="020B0604020202020204" pitchFamily="34" charset="0"/>
                <a:cs typeface="Arial" panose="020B0604020202020204" pitchFamily="34" charset="0"/>
              </a:rPr>
              <a:t>It is a priority to </a:t>
            </a:r>
            <a:r>
              <a:rPr lang="en-GB" sz="2000" b="1">
                <a:solidFill>
                  <a:schemeClr val="tx1"/>
                </a:solidFill>
                <a:latin typeface="Arial" panose="020B0604020202020204" pitchFamily="34" charset="0"/>
                <a:cs typeface="Arial" panose="020B0604020202020204" pitchFamily="34" charset="0"/>
              </a:rPr>
              <a:t>retain our clinical and support staff -</a:t>
            </a:r>
            <a:r>
              <a:rPr lang="en-GB" sz="2000">
                <a:solidFill>
                  <a:schemeClr val="tx1"/>
                </a:solidFill>
                <a:latin typeface="Arial" panose="020B0604020202020204" pitchFamily="34" charset="0"/>
                <a:cs typeface="Arial" panose="020B0604020202020204" pitchFamily="34" charset="0"/>
              </a:rPr>
              <a:t> to offer attractive conditions, a solution that works best for our current workforce, is sustainable and future-proof</a:t>
            </a:r>
          </a:p>
          <a:p>
            <a:pPr fontAlgn="base">
              <a:lnSpc>
                <a:spcPct val="150000"/>
              </a:lnSpc>
            </a:pPr>
            <a:r>
              <a:rPr lang="en-GB" sz="2000">
                <a:solidFill>
                  <a:schemeClr val="tx1"/>
                </a:solidFill>
                <a:latin typeface="Arial" panose="020B0604020202020204" pitchFamily="34" charset="0"/>
                <a:cs typeface="Arial" panose="020B0604020202020204" pitchFamily="34" charset="0"/>
              </a:rPr>
              <a:t>A </a:t>
            </a:r>
            <a:r>
              <a:rPr lang="en-GB" sz="2000" b="1">
                <a:solidFill>
                  <a:schemeClr val="tx1"/>
                </a:solidFill>
                <a:latin typeface="Arial" panose="020B0604020202020204" pitchFamily="34" charset="0"/>
                <a:cs typeface="Arial" panose="020B0604020202020204" pitchFamily="34" charset="0"/>
              </a:rPr>
              <a:t>state-of-the-art building </a:t>
            </a:r>
            <a:r>
              <a:rPr lang="en-GB" sz="2000">
                <a:solidFill>
                  <a:schemeClr val="tx1"/>
                </a:solidFill>
                <a:latin typeface="Arial" panose="020B0604020202020204" pitchFamily="34" charset="0"/>
                <a:cs typeface="Arial" panose="020B0604020202020204" pitchFamily="34" charset="0"/>
              </a:rPr>
              <a:t>will provide high-quality, modern healthcare facilities which </a:t>
            </a:r>
            <a:r>
              <a:rPr lang="en-GB" sz="2000" b="1">
                <a:solidFill>
                  <a:schemeClr val="tx1"/>
                </a:solidFill>
                <a:latin typeface="Arial" panose="020B0604020202020204" pitchFamily="34" charset="0"/>
                <a:cs typeface="Arial" panose="020B0604020202020204" pitchFamily="34" charset="0"/>
              </a:rPr>
              <a:t>meet changing needs</a:t>
            </a:r>
          </a:p>
          <a:p>
            <a:pPr fontAlgn="base">
              <a:lnSpc>
                <a:spcPct val="150000"/>
              </a:lnSpc>
            </a:pPr>
            <a:r>
              <a:rPr lang="en-GB" sz="2000" b="1">
                <a:solidFill>
                  <a:schemeClr val="tx1"/>
                </a:solidFill>
                <a:latin typeface="Arial" panose="020B0604020202020204" pitchFamily="34" charset="0"/>
                <a:cs typeface="Arial" panose="020B0604020202020204" pitchFamily="34" charset="0"/>
              </a:rPr>
              <a:t>Similar models of care </a:t>
            </a:r>
            <a:r>
              <a:rPr lang="en-GB" sz="2000">
                <a:solidFill>
                  <a:schemeClr val="tx1"/>
                </a:solidFill>
                <a:latin typeface="Arial" panose="020B0604020202020204" pitchFamily="34" charset="0"/>
                <a:cs typeface="Arial" panose="020B0604020202020204" pitchFamily="34" charset="0"/>
              </a:rPr>
              <a:t>have worked well – improving quality of care, increasing number of appointments, reducing unnecessary referrals, and providing better continuity of care.</a:t>
            </a:r>
            <a:endParaRPr lang="en-GB" sz="2000">
              <a:solidFill>
                <a:schemeClr val="bg2">
                  <a:lumMod val="50000"/>
                </a:schemeClr>
              </a:solidFill>
            </a:endParaRPr>
          </a:p>
          <a:p>
            <a:pPr fontAlgn="base"/>
            <a:endParaRPr lang="en-GB" sz="2000">
              <a:solidFill>
                <a:schemeClr val="bg2">
                  <a:lumMod val="50000"/>
                </a:schemeClr>
              </a:solidFill>
            </a:endParaRPr>
          </a:p>
        </p:txBody>
      </p:sp>
    </p:spTree>
    <p:extLst>
      <p:ext uri="{BB962C8B-B14F-4D97-AF65-F5344CB8AC3E}">
        <p14:creationId xmlns:p14="http://schemas.microsoft.com/office/powerpoint/2010/main" val="2821985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51DA-7679-4013-A87C-DE03E41ABB33}"/>
              </a:ext>
            </a:extLst>
          </p:cNvPr>
          <p:cNvSpPr>
            <a:spLocks noGrp="1"/>
          </p:cNvSpPr>
          <p:nvPr>
            <p:ph type="title"/>
          </p:nvPr>
        </p:nvSpPr>
        <p:spPr>
          <a:xfrm>
            <a:off x="677333" y="234520"/>
            <a:ext cx="9882107" cy="744497"/>
          </a:xfrm>
        </p:spPr>
        <p:txBody>
          <a:bodyPr>
            <a:normAutofit/>
          </a:bodyPr>
          <a:lstStyle/>
          <a:p>
            <a:r>
              <a:rPr lang="en-GB">
                <a:latin typeface="Arial" panose="020B0604020202020204" pitchFamily="34" charset="0"/>
                <a:cs typeface="Arial" panose="020B0604020202020204" pitchFamily="34" charset="0"/>
              </a:rPr>
              <a:t>Vision and guiding principles (1) </a:t>
            </a:r>
          </a:p>
        </p:txBody>
      </p:sp>
      <p:sp>
        <p:nvSpPr>
          <p:cNvPr id="29" name="Content Placeholder 2">
            <a:extLst>
              <a:ext uri="{FF2B5EF4-FFF2-40B4-BE49-F238E27FC236}">
                <a16:creationId xmlns:a16="http://schemas.microsoft.com/office/drawing/2014/main" id="{AC87F1FB-9F62-6D4A-D90D-E0CE2AA09DB9}"/>
              </a:ext>
            </a:extLst>
          </p:cNvPr>
          <p:cNvSpPr txBox="1">
            <a:spLocks/>
          </p:cNvSpPr>
          <p:nvPr/>
        </p:nvSpPr>
        <p:spPr>
          <a:xfrm>
            <a:off x="677332" y="933155"/>
            <a:ext cx="9882107" cy="6247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fontAlgn="base">
              <a:buFont typeface="Wingdings 3" charset="2"/>
              <a:buNone/>
            </a:pPr>
            <a:r>
              <a:rPr lang="en-GB">
                <a:solidFill>
                  <a:srgbClr val="231F20"/>
                </a:solidFill>
                <a:latin typeface="Arial" panose="020B0604020202020204" pitchFamily="34" charset="0"/>
                <a:cs typeface="Arial" panose="020B0604020202020204" pitchFamily="34" charset="0"/>
              </a:rPr>
              <a:t>Our vision for </a:t>
            </a:r>
            <a:r>
              <a:rPr lang="en-GB" b="1">
                <a:solidFill>
                  <a:srgbClr val="231F20"/>
                </a:solidFill>
                <a:latin typeface="Arial" panose="020B0604020202020204" pitchFamily="34" charset="0"/>
                <a:cs typeface="Arial" panose="020B0604020202020204" pitchFamily="34" charset="0"/>
              </a:rPr>
              <a:t>what could change </a:t>
            </a:r>
            <a:r>
              <a:rPr lang="en-GB">
                <a:solidFill>
                  <a:srgbClr val="231F20"/>
                </a:solidFill>
                <a:latin typeface="Arial" panose="020B0604020202020204" pitchFamily="34" charset="0"/>
                <a:cs typeface="Arial" panose="020B0604020202020204" pitchFamily="34" charset="0"/>
              </a:rPr>
              <a:t>with the development of a new health and wellbeing hub:</a:t>
            </a:r>
          </a:p>
        </p:txBody>
      </p:sp>
      <p:grpSp>
        <p:nvGrpSpPr>
          <p:cNvPr id="13" name="Group 12" descr="Vision and guiding principles diagram (1) ">
            <a:extLst>
              <a:ext uri="{FF2B5EF4-FFF2-40B4-BE49-F238E27FC236}">
                <a16:creationId xmlns:a16="http://schemas.microsoft.com/office/drawing/2014/main" id="{22873E05-FFF4-F46E-6687-62A2F8D7CBB7}"/>
              </a:ext>
            </a:extLst>
          </p:cNvPr>
          <p:cNvGrpSpPr/>
          <p:nvPr/>
        </p:nvGrpSpPr>
        <p:grpSpPr>
          <a:xfrm>
            <a:off x="113349" y="1454983"/>
            <a:ext cx="11480594" cy="5275023"/>
            <a:chOff x="113349" y="1454983"/>
            <a:chExt cx="11480594" cy="5275023"/>
          </a:xfrm>
        </p:grpSpPr>
        <p:pic>
          <p:nvPicPr>
            <p:cNvPr id="20" name="Icon Stsrt">
              <a:extLst>
                <a:ext uri="{FF2B5EF4-FFF2-40B4-BE49-F238E27FC236}">
                  <a16:creationId xmlns:a16="http://schemas.microsoft.com/office/drawing/2014/main" id="{B7349C1B-7D91-CDEE-2D4D-A34844AB14F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5574117" y="1454983"/>
              <a:ext cx="749300" cy="729608"/>
            </a:xfrm>
            <a:prstGeom prst="rect">
              <a:avLst/>
            </a:prstGeom>
          </p:spPr>
        </p:pic>
        <p:sp>
          <p:nvSpPr>
            <p:cNvPr id="33" name="Start text">
              <a:extLst>
                <a:ext uri="{FF2B5EF4-FFF2-40B4-BE49-F238E27FC236}">
                  <a16:creationId xmlns:a16="http://schemas.microsoft.com/office/drawing/2014/main" id="{DD031326-665A-5C2B-1015-6A988FA20548}"/>
                </a:ext>
              </a:extLst>
            </p:cNvPr>
            <p:cNvSpPr txBox="1"/>
            <p:nvPr/>
          </p:nvSpPr>
          <p:spPr>
            <a:xfrm>
              <a:off x="6378712" y="1506665"/>
              <a:ext cx="4456689" cy="1100238"/>
            </a:xfrm>
            <a:prstGeom prst="rect">
              <a:avLst/>
            </a:prstGeom>
            <a:noFill/>
          </p:spPr>
          <p:txBody>
            <a:bodyPr wrap="square">
              <a:spAutoFit/>
            </a:bodyPr>
            <a:lstStyle/>
            <a:p>
              <a:pPr>
                <a:lnSpc>
                  <a:spcPct val="107000"/>
                </a:lnSpc>
                <a:spcAft>
                  <a:spcPts val="800"/>
                </a:spcAft>
                <a:tabLst>
                  <a:tab pos="457200" algn="l"/>
                </a:tabLst>
              </a:pPr>
              <a:r>
                <a:rPr lang="en-GB" sz="1400">
                  <a:solidFill>
                    <a:schemeClr val="accent3"/>
                  </a:solidFill>
                  <a:latin typeface="Arial" panose="020B0604020202020204" pitchFamily="34" charset="0"/>
                  <a:ea typeface="Calibri" panose="020F0502020204030204" pitchFamily="34" charset="0"/>
                  <a:cs typeface="Arial" panose="020B0604020202020204" pitchFamily="34" charset="0"/>
                </a:rPr>
                <a:t>Additional facilities will increase the number of services provided in local community settings, </a:t>
              </a:r>
              <a:br>
                <a:rPr lang="en-GB" sz="1400">
                  <a:solidFill>
                    <a:schemeClr val="accent3"/>
                  </a:solidFill>
                  <a:latin typeface="Arial" panose="020B0604020202020204" pitchFamily="34" charset="0"/>
                  <a:ea typeface="Calibri" panose="020F0502020204030204" pitchFamily="34" charset="0"/>
                  <a:cs typeface="Arial" panose="020B0604020202020204" pitchFamily="34" charset="0"/>
                </a:rPr>
              </a:br>
              <a:r>
                <a:rPr lang="en-GB" sz="1400">
                  <a:solidFill>
                    <a:schemeClr val="accent3"/>
                  </a:solidFill>
                  <a:latin typeface="Arial" panose="020B0604020202020204" pitchFamily="34" charset="0"/>
                  <a:ea typeface="Calibri" panose="020F0502020204030204" pitchFamily="34" charset="0"/>
                  <a:cs typeface="Arial" panose="020B0604020202020204" pitchFamily="34" charset="0"/>
                </a:rPr>
                <a:t>in line with the </a:t>
              </a:r>
              <a:r>
                <a:rPr lang="en-GB" sz="1400" i="1">
                  <a:solidFill>
                    <a:schemeClr val="accent3"/>
                  </a:solidFill>
                  <a:latin typeface="Arial" panose="020B0604020202020204" pitchFamily="34" charset="0"/>
                  <a:ea typeface="Calibri" panose="020F0502020204030204" pitchFamily="34" charset="0"/>
                  <a:cs typeface="Arial" panose="020B0604020202020204" pitchFamily="34" charset="0"/>
                </a:rPr>
                <a:t>NHS Long Term Plan (2019</a:t>
              </a:r>
              <a:r>
                <a:rPr lang="en-GB" sz="1400">
                  <a:solidFill>
                    <a:schemeClr val="accent3"/>
                  </a:solidFill>
                  <a:latin typeface="Arial" panose="020B0604020202020204" pitchFamily="34" charset="0"/>
                  <a:ea typeface="Calibri" panose="020F0502020204030204" pitchFamily="34" charset="0"/>
                  <a:cs typeface="Arial" panose="020B0604020202020204" pitchFamily="34" charset="0"/>
                </a:rPr>
                <a:t>)</a:t>
              </a:r>
              <a:r>
                <a:rPr lang="en-GB" sz="1400" b="1">
                  <a:solidFill>
                    <a:schemeClr val="accent3"/>
                  </a:solidFill>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tabLst>
                  <a:tab pos="457200" algn="l"/>
                </a:tabLst>
              </a:pPr>
              <a:r>
                <a:rPr lang="en-GB" sz="1400" b="1">
                  <a:solidFill>
                    <a:schemeClr val="accent3"/>
                  </a:solidFill>
                  <a:latin typeface="Arial" panose="020B0604020202020204" pitchFamily="34" charset="0"/>
                  <a:ea typeface="Calibri" panose="020F0502020204030204" pitchFamily="34" charset="0"/>
                  <a:cs typeface="Arial" panose="020B0604020202020204" pitchFamily="34" charset="0"/>
                </a:rPr>
                <a:t>Additional facilities and services could include:</a:t>
              </a:r>
            </a:p>
          </p:txBody>
        </p:sp>
        <p:sp>
          <p:nvSpPr>
            <p:cNvPr id="50" name="6 text">
              <a:extLst>
                <a:ext uri="{FF2B5EF4-FFF2-40B4-BE49-F238E27FC236}">
                  <a16:creationId xmlns:a16="http://schemas.microsoft.com/office/drawing/2014/main" id="{2DBEC7BC-0389-3817-A878-1F139C7C3DDE}"/>
                </a:ext>
              </a:extLst>
            </p:cNvPr>
            <p:cNvSpPr txBox="1"/>
            <p:nvPr/>
          </p:nvSpPr>
          <p:spPr>
            <a:xfrm>
              <a:off x="113349" y="2184591"/>
              <a:ext cx="3007181" cy="1228478"/>
            </a:xfrm>
            <a:prstGeom prst="rect">
              <a:avLst/>
            </a:prstGeom>
            <a:noFill/>
          </p:spPr>
          <p:txBody>
            <a:bodyPr wrap="square">
              <a:spAutoFit/>
            </a:bodyPr>
            <a:lstStyle/>
            <a:p>
              <a:pPr algn="r">
                <a:lnSpc>
                  <a:spcPct val="107000"/>
                </a:lnSpc>
                <a:spcAft>
                  <a:spcPts val="800"/>
                </a:spcAft>
                <a:tabLst>
                  <a:tab pos="457200" algn="l"/>
                </a:tabLst>
              </a:pPr>
              <a:r>
                <a:rPr lang="en-GB" sz="1400" b="1">
                  <a:latin typeface="Arial" panose="020B0604020202020204" pitchFamily="34" charset="0"/>
                  <a:ea typeface="Calibri" panose="020F0502020204030204" pitchFamily="34" charset="0"/>
                  <a:cs typeface="Arial" panose="020B0604020202020204" pitchFamily="34" charset="0"/>
                </a:rPr>
                <a:t>The state-of-the-art building will enable us to provide high-quality, modern healthcare facilities which are flexible and future-proof to meet changing needs </a:t>
              </a:r>
            </a:p>
          </p:txBody>
        </p:sp>
        <p:sp>
          <p:nvSpPr>
            <p:cNvPr id="51" name="6">
              <a:extLst>
                <a:ext uri="{FF2B5EF4-FFF2-40B4-BE49-F238E27FC236}">
                  <a16:creationId xmlns:a16="http://schemas.microsoft.com/office/drawing/2014/main" id="{FFF0642A-6717-FD73-38EE-7E2606031235}"/>
                </a:ext>
              </a:extLst>
            </p:cNvPr>
            <p:cNvSpPr txBox="1"/>
            <p:nvPr/>
          </p:nvSpPr>
          <p:spPr>
            <a:xfrm>
              <a:off x="3209819" y="2252494"/>
              <a:ext cx="349200" cy="369332"/>
            </a:xfrm>
            <a:prstGeom prst="rect">
              <a:avLst/>
            </a:prstGeom>
            <a:solidFill>
              <a:schemeClr val="tx2"/>
            </a:solidFill>
          </p:spPr>
          <p:txBody>
            <a:bodyPr wrap="square" rtlCol="0">
              <a:spAutoFit/>
            </a:bodyPr>
            <a:lstStyle/>
            <a:p>
              <a:pPr algn="ctr"/>
              <a:r>
                <a:rPr lang="en-GB" b="1">
                  <a:solidFill>
                    <a:schemeClr val="bg1"/>
                  </a:solidFill>
                  <a:latin typeface="Arial" panose="020B0604020202020204" pitchFamily="34" charset="0"/>
                  <a:cs typeface="Arial" panose="020B0604020202020204" pitchFamily="34" charset="0"/>
                </a:rPr>
                <a:t>6</a:t>
              </a:r>
            </a:p>
          </p:txBody>
        </p:sp>
        <p:pic>
          <p:nvPicPr>
            <p:cNvPr id="32" name="6 icon">
              <a:extLst>
                <a:ext uri="{FF2B5EF4-FFF2-40B4-BE49-F238E27FC236}">
                  <a16:creationId xmlns:a16="http://schemas.microsoft.com/office/drawing/2014/main" id="{17272240-D66F-B099-7844-9D4030C9269B}"/>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3181749" y="2709537"/>
              <a:ext cx="1041400" cy="571833"/>
            </a:xfrm>
            <a:prstGeom prst="rect">
              <a:avLst/>
            </a:prstGeom>
          </p:spPr>
        </p:pic>
        <p:pic>
          <p:nvPicPr>
            <p:cNvPr id="8" name="Arrows circle">
              <a:extLst>
                <a:ext uri="{FF2B5EF4-FFF2-40B4-BE49-F238E27FC236}">
                  <a16:creationId xmlns:a16="http://schemas.microsoft.com/office/drawing/2014/main" id="{9C21B0F2-1368-032C-3338-C36D72931867}"/>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3737918" y="2074636"/>
              <a:ext cx="4681269" cy="4655370"/>
            </a:xfrm>
            <a:prstGeom prst="rect">
              <a:avLst/>
            </a:prstGeom>
          </p:spPr>
        </p:pic>
        <p:pic>
          <p:nvPicPr>
            <p:cNvPr id="22" name="Icons 1">
              <a:extLst>
                <a:ext uri="{FF2B5EF4-FFF2-40B4-BE49-F238E27FC236}">
                  <a16:creationId xmlns:a16="http://schemas.microsoft.com/office/drawing/2014/main" id="{A24DDB84-81E9-6735-228B-7D8D35D1837D}"/>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7952668" y="2800756"/>
              <a:ext cx="748754" cy="723900"/>
            </a:xfrm>
            <a:prstGeom prst="rect">
              <a:avLst/>
            </a:prstGeom>
          </p:spPr>
        </p:pic>
        <p:sp>
          <p:nvSpPr>
            <p:cNvPr id="42" name="1">
              <a:extLst>
                <a:ext uri="{FF2B5EF4-FFF2-40B4-BE49-F238E27FC236}">
                  <a16:creationId xmlns:a16="http://schemas.microsoft.com/office/drawing/2014/main" id="{3C3C73AC-F6FA-C076-B577-EBFA35BA2EE7}"/>
                </a:ext>
              </a:extLst>
            </p:cNvPr>
            <p:cNvSpPr txBox="1"/>
            <p:nvPr/>
          </p:nvSpPr>
          <p:spPr>
            <a:xfrm>
              <a:off x="8824133" y="2967761"/>
              <a:ext cx="349200" cy="369332"/>
            </a:xfrm>
            <a:prstGeom prst="rect">
              <a:avLst/>
            </a:prstGeom>
            <a:solidFill>
              <a:schemeClr val="accent1"/>
            </a:solidFill>
          </p:spPr>
          <p:txBody>
            <a:bodyPr wrap="square" rtlCol="0">
              <a:spAutoFit/>
            </a:bodyPr>
            <a:lstStyle/>
            <a:p>
              <a:pPr algn="ctr"/>
              <a:r>
                <a:rPr lang="en-GB" b="1">
                  <a:latin typeface="Arial" panose="020B0604020202020204" pitchFamily="34" charset="0"/>
                  <a:cs typeface="Arial" panose="020B0604020202020204" pitchFamily="34" charset="0"/>
                </a:rPr>
                <a:t>1</a:t>
              </a:r>
            </a:p>
          </p:txBody>
        </p:sp>
        <p:sp>
          <p:nvSpPr>
            <p:cNvPr id="34" name="1 text">
              <a:extLst>
                <a:ext uri="{FF2B5EF4-FFF2-40B4-BE49-F238E27FC236}">
                  <a16:creationId xmlns:a16="http://schemas.microsoft.com/office/drawing/2014/main" id="{65BBF94C-87D9-A59C-4CD3-94A3D5EA072B}"/>
                </a:ext>
              </a:extLst>
            </p:cNvPr>
            <p:cNvSpPr txBox="1"/>
            <p:nvPr/>
          </p:nvSpPr>
          <p:spPr>
            <a:xfrm>
              <a:off x="9194432" y="2997027"/>
              <a:ext cx="2399511" cy="306431"/>
            </a:xfrm>
            <a:prstGeom prst="rect">
              <a:avLst/>
            </a:prstGeom>
            <a:noFill/>
          </p:spPr>
          <p:txBody>
            <a:bodyPr wrap="square">
              <a:spAutoFit/>
            </a:bodyPr>
            <a:lstStyle/>
            <a:p>
              <a:pPr>
                <a:lnSpc>
                  <a:spcPct val="107000"/>
                </a:lnSpc>
                <a:spcAft>
                  <a:spcPts val="800"/>
                </a:spcAft>
                <a:tabLst>
                  <a:tab pos="457200" algn="l"/>
                </a:tabLst>
              </a:pPr>
              <a:r>
                <a:rPr lang="en-GB" sz="1400" b="1">
                  <a:latin typeface="Arial" panose="020B0604020202020204" pitchFamily="34" charset="0"/>
                  <a:ea typeface="Calibri" panose="020F0502020204030204" pitchFamily="34" charset="0"/>
                  <a:cs typeface="Arial" panose="020B0604020202020204" pitchFamily="34" charset="0"/>
                </a:rPr>
                <a:t>More appointments  </a:t>
              </a:r>
            </a:p>
          </p:txBody>
        </p:sp>
        <p:grpSp>
          <p:nvGrpSpPr>
            <p:cNvPr id="18" name="Icon centre">
              <a:extLst>
                <a:ext uri="{FF2B5EF4-FFF2-40B4-BE49-F238E27FC236}">
                  <a16:creationId xmlns:a16="http://schemas.microsoft.com/office/drawing/2014/main" id="{7176F398-8781-72B0-DAE5-25C123D2751B}"/>
                </a:ext>
                <a:ext uri="{C183D7F6-B498-43B3-948B-1728B52AA6E4}">
                  <adec:decorative xmlns:adec="http://schemas.microsoft.com/office/drawing/2017/decorative" val="1"/>
                </a:ext>
              </a:extLst>
            </p:cNvPr>
            <p:cNvGrpSpPr/>
            <p:nvPr/>
          </p:nvGrpSpPr>
          <p:grpSpPr>
            <a:xfrm>
              <a:off x="5399103" y="3490844"/>
              <a:ext cx="1358900" cy="629642"/>
              <a:chOff x="5074964" y="3298584"/>
              <a:chExt cx="1358900" cy="629642"/>
            </a:xfrm>
          </p:grpSpPr>
          <p:pic>
            <p:nvPicPr>
              <p:cNvPr id="12" name="Picture 11">
                <a:extLst>
                  <a:ext uri="{FF2B5EF4-FFF2-40B4-BE49-F238E27FC236}">
                    <a16:creationId xmlns:a16="http://schemas.microsoft.com/office/drawing/2014/main" id="{F1B5D644-3D05-1753-E9F2-45E668466585}"/>
                  </a:ext>
                  <a:ext uri="{C183D7F6-B498-43B3-948B-1728B52AA6E4}">
                    <adec:decorative xmlns:adec="http://schemas.microsoft.com/office/drawing/2017/decorative" val="1"/>
                  </a:ext>
                </a:extLst>
              </p:cNvPr>
              <p:cNvPicPr>
                <a:picLocks noChangeAspect="1"/>
              </p:cNvPicPr>
              <p:nvPr/>
            </p:nvPicPr>
            <p:blipFill>
              <a:blip r:embed="rId7"/>
              <a:srcRect/>
              <a:stretch/>
            </p:blipFill>
            <p:spPr>
              <a:xfrm>
                <a:off x="5074964" y="3298584"/>
                <a:ext cx="1358900" cy="629642"/>
              </a:xfrm>
              <a:prstGeom prst="rect">
                <a:avLst/>
              </a:prstGeom>
            </p:spPr>
          </p:pic>
          <p:sp>
            <p:nvSpPr>
              <p:cNvPr id="17" name="TextBox 16">
                <a:extLst>
                  <a:ext uri="{FF2B5EF4-FFF2-40B4-BE49-F238E27FC236}">
                    <a16:creationId xmlns:a16="http://schemas.microsoft.com/office/drawing/2014/main" id="{369829FE-5658-A634-E3CA-2BDB84C91EDD}"/>
                  </a:ext>
                </a:extLst>
              </p:cNvPr>
              <p:cNvSpPr txBox="1"/>
              <p:nvPr/>
            </p:nvSpPr>
            <p:spPr>
              <a:xfrm>
                <a:off x="5999278" y="3364130"/>
                <a:ext cx="434586" cy="369332"/>
              </a:xfrm>
              <a:prstGeom prst="rect">
                <a:avLst/>
              </a:prstGeom>
              <a:noFill/>
            </p:spPr>
            <p:txBody>
              <a:bodyPr wrap="square" rtlCol="0">
                <a:spAutoFit/>
              </a:bodyPr>
              <a:lstStyle/>
              <a:p>
                <a:r>
                  <a:rPr lang="en-GB">
                    <a:solidFill>
                      <a:schemeClr val="accent3"/>
                    </a:solidFill>
                  </a:rPr>
                  <a:t>6x</a:t>
                </a:r>
              </a:p>
            </p:txBody>
          </p:sp>
        </p:grpSp>
        <p:sp>
          <p:nvSpPr>
            <p:cNvPr id="10" name="Centre text">
              <a:extLst>
                <a:ext uri="{FF2B5EF4-FFF2-40B4-BE49-F238E27FC236}">
                  <a16:creationId xmlns:a16="http://schemas.microsoft.com/office/drawing/2014/main" id="{C4B08EE9-32DE-67D1-4A2E-119216699A1C}"/>
                </a:ext>
              </a:extLst>
            </p:cNvPr>
            <p:cNvSpPr txBox="1"/>
            <p:nvPr/>
          </p:nvSpPr>
          <p:spPr>
            <a:xfrm>
              <a:off x="4959202" y="4175680"/>
              <a:ext cx="2238702" cy="1361014"/>
            </a:xfrm>
            <a:prstGeom prst="rect">
              <a:avLst/>
            </a:prstGeom>
            <a:noFill/>
          </p:spPr>
          <p:txBody>
            <a:bodyPr wrap="square">
              <a:spAutoFit/>
            </a:bodyPr>
            <a:lstStyle/>
            <a:p>
              <a:pPr algn="ctr">
                <a:lnSpc>
                  <a:spcPct val="107000"/>
                </a:lnSpc>
                <a:spcAft>
                  <a:spcPts val="800"/>
                </a:spcAft>
                <a:tabLst>
                  <a:tab pos="457200" algn="l"/>
                </a:tabLst>
              </a:pPr>
              <a:r>
                <a:rPr lang="en-GB" sz="1300">
                  <a:latin typeface="Arial" panose="020B0604020202020204" pitchFamily="34" charset="0"/>
                  <a:ea typeface="Calibri" panose="020F0502020204030204" pitchFamily="34" charset="0"/>
                  <a:cs typeface="Arial" panose="020B0604020202020204" pitchFamily="34" charset="0"/>
                </a:rPr>
                <a:t>The new hub would </a:t>
              </a:r>
              <a:r>
                <a:rPr lang="en-GB" sz="1300" b="1">
                  <a:latin typeface="Arial" panose="020B0604020202020204" pitchFamily="34" charset="0"/>
                  <a:ea typeface="Calibri" panose="020F0502020204030204" pitchFamily="34" charset="0"/>
                  <a:cs typeface="Arial" panose="020B0604020202020204" pitchFamily="34" charset="0"/>
                </a:rPr>
                <a:t>bring the six local GP practices together </a:t>
              </a:r>
              <a:r>
                <a:rPr lang="en-GB" sz="1300">
                  <a:latin typeface="Arial" panose="020B0604020202020204" pitchFamily="34" charset="0"/>
                  <a:ea typeface="Calibri" panose="020F0502020204030204" pitchFamily="34" charset="0"/>
                  <a:cs typeface="Arial" panose="020B0604020202020204" pitchFamily="34" charset="0"/>
                </a:rPr>
                <a:t>alongside other health, social care, voluntary and community services </a:t>
              </a:r>
            </a:p>
          </p:txBody>
        </p:sp>
        <p:sp>
          <p:nvSpPr>
            <p:cNvPr id="48" name="5 text">
              <a:extLst>
                <a:ext uri="{FF2B5EF4-FFF2-40B4-BE49-F238E27FC236}">
                  <a16:creationId xmlns:a16="http://schemas.microsoft.com/office/drawing/2014/main" id="{DB99759B-E7AA-2B3A-BE9F-73FAF556FA13}"/>
                </a:ext>
              </a:extLst>
            </p:cNvPr>
            <p:cNvSpPr txBox="1"/>
            <p:nvPr/>
          </p:nvSpPr>
          <p:spPr>
            <a:xfrm>
              <a:off x="113349" y="4708727"/>
              <a:ext cx="2429559" cy="767454"/>
            </a:xfrm>
            <a:prstGeom prst="rect">
              <a:avLst/>
            </a:prstGeom>
            <a:noFill/>
          </p:spPr>
          <p:txBody>
            <a:bodyPr wrap="square">
              <a:spAutoFit/>
            </a:bodyPr>
            <a:lstStyle/>
            <a:p>
              <a:pPr algn="r">
                <a:lnSpc>
                  <a:spcPct val="107000"/>
                </a:lnSpc>
                <a:spcAft>
                  <a:spcPts val="800"/>
                </a:spcAft>
                <a:tabLst>
                  <a:tab pos="457200" algn="l"/>
                </a:tabLst>
              </a:pPr>
              <a:r>
                <a:rPr lang="en-GB" sz="1400" b="1">
                  <a:latin typeface="Arial" panose="020B0604020202020204" pitchFamily="34" charset="0"/>
                  <a:ea typeface="Calibri" panose="020F0502020204030204" pitchFamily="34" charset="0"/>
                  <a:cs typeface="Arial" panose="020B0604020202020204" pitchFamily="34" charset="0"/>
                </a:rPr>
                <a:t>Healthcare professionals working together [more multidisciplinary working] </a:t>
              </a:r>
            </a:p>
          </p:txBody>
        </p:sp>
        <p:pic>
          <p:nvPicPr>
            <p:cNvPr id="30" name="5 icon">
              <a:extLst>
                <a:ext uri="{FF2B5EF4-FFF2-40B4-BE49-F238E27FC236}">
                  <a16:creationId xmlns:a16="http://schemas.microsoft.com/office/drawing/2014/main" id="{4068DE8B-469B-4E2D-1FCC-57C3737BBC55}"/>
                </a:ext>
                <a:ext uri="{C183D7F6-B498-43B3-948B-1728B52AA6E4}">
                  <adec:decorative xmlns:adec="http://schemas.microsoft.com/office/drawing/2017/decorative" val="1"/>
                </a:ext>
              </a:extLst>
            </p:cNvPr>
            <p:cNvPicPr>
              <a:picLocks noChangeAspect="1"/>
            </p:cNvPicPr>
            <p:nvPr/>
          </p:nvPicPr>
          <p:blipFill>
            <a:blip r:embed="rId8"/>
            <a:srcRect/>
            <a:stretch/>
          </p:blipFill>
          <p:spPr>
            <a:xfrm>
              <a:off x="3015224" y="4646564"/>
              <a:ext cx="774700" cy="601115"/>
            </a:xfrm>
            <a:prstGeom prst="rect">
              <a:avLst/>
            </a:prstGeom>
          </p:spPr>
        </p:pic>
        <p:sp>
          <p:nvSpPr>
            <p:cNvPr id="49" name="5">
              <a:extLst>
                <a:ext uri="{FF2B5EF4-FFF2-40B4-BE49-F238E27FC236}">
                  <a16:creationId xmlns:a16="http://schemas.microsoft.com/office/drawing/2014/main" id="{E92B3645-03EF-4F59-7E68-7393BDCCF327}"/>
                </a:ext>
              </a:extLst>
            </p:cNvPr>
            <p:cNvSpPr txBox="1"/>
            <p:nvPr/>
          </p:nvSpPr>
          <p:spPr>
            <a:xfrm>
              <a:off x="2553395" y="4801559"/>
              <a:ext cx="349200" cy="369332"/>
            </a:xfrm>
            <a:prstGeom prst="rect">
              <a:avLst/>
            </a:prstGeom>
            <a:solidFill>
              <a:schemeClr val="accent2"/>
            </a:solidFill>
          </p:spPr>
          <p:txBody>
            <a:bodyPr wrap="square" rtlCol="0">
              <a:spAutoFit/>
            </a:bodyPr>
            <a:lstStyle/>
            <a:p>
              <a:pPr algn="ctr"/>
              <a:r>
                <a:rPr lang="en-GB" b="1">
                  <a:solidFill>
                    <a:schemeClr val="bg1"/>
                  </a:solidFill>
                </a:rPr>
                <a:t>5</a:t>
              </a:r>
            </a:p>
          </p:txBody>
        </p:sp>
        <p:pic>
          <p:nvPicPr>
            <p:cNvPr id="24" name="Icon 2">
              <a:extLst>
                <a:ext uri="{FF2B5EF4-FFF2-40B4-BE49-F238E27FC236}">
                  <a16:creationId xmlns:a16="http://schemas.microsoft.com/office/drawing/2014/main" id="{1C560D19-6984-8C2D-1A5F-74C74306A193}"/>
                </a:ext>
                <a:ext uri="{C183D7F6-B498-43B3-948B-1728B52AA6E4}">
                  <adec:decorative xmlns:adec="http://schemas.microsoft.com/office/drawing/2017/decorative" val="1"/>
                </a:ext>
              </a:extLst>
            </p:cNvPr>
            <p:cNvPicPr>
              <a:picLocks noChangeAspect="1"/>
            </p:cNvPicPr>
            <p:nvPr/>
          </p:nvPicPr>
          <p:blipFill>
            <a:blip r:embed="rId9"/>
            <a:srcRect/>
            <a:stretch/>
          </p:blipFill>
          <p:spPr>
            <a:xfrm>
              <a:off x="8238757" y="4614990"/>
              <a:ext cx="736600" cy="664264"/>
            </a:xfrm>
            <a:prstGeom prst="rect">
              <a:avLst/>
            </a:prstGeom>
          </p:spPr>
        </p:pic>
        <p:sp>
          <p:nvSpPr>
            <p:cNvPr id="43" name="2">
              <a:extLst>
                <a:ext uri="{FF2B5EF4-FFF2-40B4-BE49-F238E27FC236}">
                  <a16:creationId xmlns:a16="http://schemas.microsoft.com/office/drawing/2014/main" id="{16303497-C143-0400-C9CC-2FBDBAEFB83B}"/>
                </a:ext>
              </a:extLst>
            </p:cNvPr>
            <p:cNvSpPr txBox="1"/>
            <p:nvPr/>
          </p:nvSpPr>
          <p:spPr>
            <a:xfrm>
              <a:off x="9072975" y="4858555"/>
              <a:ext cx="349200" cy="369332"/>
            </a:xfrm>
            <a:prstGeom prst="rect">
              <a:avLst/>
            </a:prstGeom>
            <a:solidFill>
              <a:schemeClr val="accent5"/>
            </a:solidFill>
          </p:spPr>
          <p:txBody>
            <a:bodyPr wrap="square" rtlCol="0">
              <a:spAutoFit/>
            </a:bodyPr>
            <a:lstStyle/>
            <a:p>
              <a:pPr algn="ctr"/>
              <a:r>
                <a:rPr lang="en-GB" b="1">
                  <a:latin typeface="Arial" panose="020B0604020202020204" pitchFamily="34" charset="0"/>
                  <a:cs typeface="Arial" panose="020B0604020202020204" pitchFamily="34" charset="0"/>
                </a:rPr>
                <a:t>2</a:t>
              </a:r>
            </a:p>
          </p:txBody>
        </p:sp>
        <p:sp>
          <p:nvSpPr>
            <p:cNvPr id="35" name="2 text">
              <a:extLst>
                <a:ext uri="{FF2B5EF4-FFF2-40B4-BE49-F238E27FC236}">
                  <a16:creationId xmlns:a16="http://schemas.microsoft.com/office/drawing/2014/main" id="{EEDE3718-B30D-73A6-63F2-2FA91B10B12A}"/>
                </a:ext>
              </a:extLst>
            </p:cNvPr>
            <p:cNvSpPr txBox="1"/>
            <p:nvPr/>
          </p:nvSpPr>
          <p:spPr>
            <a:xfrm>
              <a:off x="9442869" y="4790780"/>
              <a:ext cx="1552317" cy="536942"/>
            </a:xfrm>
            <a:prstGeom prst="rect">
              <a:avLst/>
            </a:prstGeom>
            <a:noFill/>
          </p:spPr>
          <p:txBody>
            <a:bodyPr wrap="square">
              <a:spAutoFit/>
            </a:bodyPr>
            <a:lstStyle/>
            <a:p>
              <a:pPr>
                <a:lnSpc>
                  <a:spcPct val="107000"/>
                </a:lnSpc>
                <a:spcAft>
                  <a:spcPts val="800"/>
                </a:spcAft>
                <a:tabLst>
                  <a:tab pos="457200" algn="l"/>
                </a:tabLst>
              </a:pPr>
              <a:r>
                <a:rPr lang="en-GB" sz="1400" b="1">
                  <a:latin typeface="Arial" panose="020B0604020202020204" pitchFamily="34" charset="0"/>
                  <a:ea typeface="Calibri" panose="020F0502020204030204" pitchFamily="34" charset="0"/>
                  <a:cs typeface="Arial" panose="020B0604020202020204" pitchFamily="34" charset="0"/>
                </a:rPr>
                <a:t>Improved access to care</a:t>
              </a:r>
            </a:p>
          </p:txBody>
        </p:sp>
        <p:sp>
          <p:nvSpPr>
            <p:cNvPr id="46" name="Text 4">
              <a:extLst>
                <a:ext uri="{FF2B5EF4-FFF2-40B4-BE49-F238E27FC236}">
                  <a16:creationId xmlns:a16="http://schemas.microsoft.com/office/drawing/2014/main" id="{5CDA2AA4-AF30-B4FA-4377-DBA0735F6A84}"/>
                </a:ext>
              </a:extLst>
            </p:cNvPr>
            <p:cNvSpPr txBox="1"/>
            <p:nvPr/>
          </p:nvSpPr>
          <p:spPr>
            <a:xfrm>
              <a:off x="1819922" y="6001500"/>
              <a:ext cx="2005250" cy="536942"/>
            </a:xfrm>
            <a:prstGeom prst="rect">
              <a:avLst/>
            </a:prstGeom>
            <a:noFill/>
          </p:spPr>
          <p:txBody>
            <a:bodyPr wrap="square">
              <a:spAutoFit/>
            </a:bodyPr>
            <a:lstStyle/>
            <a:p>
              <a:pPr algn="r">
                <a:lnSpc>
                  <a:spcPct val="107000"/>
                </a:lnSpc>
                <a:spcAft>
                  <a:spcPts val="800"/>
                </a:spcAft>
                <a:tabLst>
                  <a:tab pos="457200" algn="l"/>
                </a:tabLst>
              </a:pPr>
              <a:r>
                <a:rPr lang="en-GB" sz="1400" b="1">
                  <a:latin typeface="Arial" panose="020B0604020202020204" pitchFamily="34" charset="0"/>
                  <a:ea typeface="Calibri" panose="020F0502020204030204" pitchFamily="34" charset="0"/>
                  <a:cs typeface="Arial" panose="020B0604020202020204" pitchFamily="34" charset="0"/>
                </a:rPr>
                <a:t>Mental health and other services on site</a:t>
              </a:r>
            </a:p>
          </p:txBody>
        </p:sp>
        <p:sp>
          <p:nvSpPr>
            <p:cNvPr id="47" name="4">
              <a:extLst>
                <a:ext uri="{FF2B5EF4-FFF2-40B4-BE49-F238E27FC236}">
                  <a16:creationId xmlns:a16="http://schemas.microsoft.com/office/drawing/2014/main" id="{5969BF4B-3286-DBDC-0114-B0740886407F}"/>
                </a:ext>
              </a:extLst>
            </p:cNvPr>
            <p:cNvSpPr txBox="1"/>
            <p:nvPr/>
          </p:nvSpPr>
          <p:spPr>
            <a:xfrm>
              <a:off x="3867117" y="6069403"/>
              <a:ext cx="349200" cy="369332"/>
            </a:xfrm>
            <a:prstGeom prst="rect">
              <a:avLst/>
            </a:prstGeom>
            <a:solidFill>
              <a:schemeClr val="accent4"/>
            </a:solidFill>
          </p:spPr>
          <p:txBody>
            <a:bodyPr wrap="square" rtlCol="0">
              <a:spAutoFit/>
            </a:bodyPr>
            <a:lstStyle/>
            <a:p>
              <a:pPr algn="ctr"/>
              <a:r>
                <a:rPr lang="en-GB" b="1">
                  <a:latin typeface="Arial" panose="020B0604020202020204" pitchFamily="34" charset="0"/>
                  <a:cs typeface="Arial" panose="020B0604020202020204" pitchFamily="34" charset="0"/>
                </a:rPr>
                <a:t>4</a:t>
              </a:r>
            </a:p>
          </p:txBody>
        </p:sp>
        <p:pic>
          <p:nvPicPr>
            <p:cNvPr id="28" name="4 Icons">
              <a:extLst>
                <a:ext uri="{FF2B5EF4-FFF2-40B4-BE49-F238E27FC236}">
                  <a16:creationId xmlns:a16="http://schemas.microsoft.com/office/drawing/2014/main" id="{D2DF2F2A-28C9-BA44-10FC-AEB8EBC23486}"/>
                </a:ext>
                <a:ext uri="{C183D7F6-B498-43B3-948B-1728B52AA6E4}">
                  <adec:decorative xmlns:adec="http://schemas.microsoft.com/office/drawing/2017/decorative" val="1"/>
                </a:ext>
              </a:extLst>
            </p:cNvPr>
            <p:cNvPicPr>
              <a:picLocks noChangeAspect="1"/>
            </p:cNvPicPr>
            <p:nvPr/>
          </p:nvPicPr>
          <p:blipFill>
            <a:blip r:embed="rId10"/>
            <a:srcRect/>
            <a:stretch/>
          </p:blipFill>
          <p:spPr>
            <a:xfrm>
              <a:off x="4380023" y="5917849"/>
              <a:ext cx="609637" cy="641770"/>
            </a:xfrm>
            <a:prstGeom prst="rect">
              <a:avLst/>
            </a:prstGeom>
          </p:spPr>
        </p:pic>
        <p:pic>
          <p:nvPicPr>
            <p:cNvPr id="26" name="Icons">
              <a:extLst>
                <a:ext uri="{FF2B5EF4-FFF2-40B4-BE49-F238E27FC236}">
                  <a16:creationId xmlns:a16="http://schemas.microsoft.com/office/drawing/2014/main" id="{744332DB-1432-D3F4-4FFE-84A8231162B9}"/>
                </a:ext>
                <a:ext uri="{C183D7F6-B498-43B3-948B-1728B52AA6E4}">
                  <adec:decorative xmlns:adec="http://schemas.microsoft.com/office/drawing/2017/decorative" val="1"/>
                </a:ext>
              </a:extLst>
            </p:cNvPr>
            <p:cNvPicPr>
              <a:picLocks noChangeAspect="1"/>
            </p:cNvPicPr>
            <p:nvPr/>
          </p:nvPicPr>
          <p:blipFill>
            <a:blip r:embed="rId11"/>
            <a:srcRect/>
            <a:stretch/>
          </p:blipFill>
          <p:spPr>
            <a:xfrm>
              <a:off x="7248327" y="5916482"/>
              <a:ext cx="647700" cy="698195"/>
            </a:xfrm>
            <a:prstGeom prst="rect">
              <a:avLst/>
            </a:prstGeom>
          </p:spPr>
        </p:pic>
        <p:sp>
          <p:nvSpPr>
            <p:cNvPr id="45" name="TextBox 44">
              <a:extLst>
                <a:ext uri="{FF2B5EF4-FFF2-40B4-BE49-F238E27FC236}">
                  <a16:creationId xmlns:a16="http://schemas.microsoft.com/office/drawing/2014/main" id="{B846EC54-B47C-2514-4F0A-B8143A73F519}"/>
                </a:ext>
              </a:extLst>
            </p:cNvPr>
            <p:cNvSpPr txBox="1"/>
            <p:nvPr/>
          </p:nvSpPr>
          <p:spPr>
            <a:xfrm>
              <a:off x="7991760" y="6069403"/>
              <a:ext cx="349200" cy="369332"/>
            </a:xfrm>
            <a:prstGeom prst="rect">
              <a:avLst/>
            </a:prstGeom>
            <a:solidFill>
              <a:schemeClr val="accent3"/>
            </a:solidFill>
          </p:spPr>
          <p:txBody>
            <a:bodyPr wrap="square" rtlCol="0">
              <a:spAutoFit/>
            </a:bodyPr>
            <a:lstStyle/>
            <a:p>
              <a:pPr algn="ctr"/>
              <a:r>
                <a:rPr lang="en-GB" b="1">
                  <a:solidFill>
                    <a:schemeClr val="bg1"/>
                  </a:solidFill>
                  <a:latin typeface="Arial" panose="020B0604020202020204" pitchFamily="34" charset="0"/>
                  <a:cs typeface="Arial" panose="020B0604020202020204" pitchFamily="34" charset="0"/>
                </a:rPr>
                <a:t>3</a:t>
              </a:r>
            </a:p>
          </p:txBody>
        </p:sp>
        <p:sp>
          <p:nvSpPr>
            <p:cNvPr id="44" name="TextBox 43">
              <a:extLst>
                <a:ext uri="{FF2B5EF4-FFF2-40B4-BE49-F238E27FC236}">
                  <a16:creationId xmlns:a16="http://schemas.microsoft.com/office/drawing/2014/main" id="{04DDD313-775E-4E15-AF28-932B390E35A6}"/>
                </a:ext>
              </a:extLst>
            </p:cNvPr>
            <p:cNvSpPr txBox="1"/>
            <p:nvPr/>
          </p:nvSpPr>
          <p:spPr>
            <a:xfrm>
              <a:off x="8343180" y="6001500"/>
              <a:ext cx="1811514" cy="536942"/>
            </a:xfrm>
            <a:prstGeom prst="rect">
              <a:avLst/>
            </a:prstGeom>
            <a:noFill/>
          </p:spPr>
          <p:txBody>
            <a:bodyPr wrap="square">
              <a:spAutoFit/>
            </a:bodyPr>
            <a:lstStyle/>
            <a:p>
              <a:pPr>
                <a:lnSpc>
                  <a:spcPct val="107000"/>
                </a:lnSpc>
                <a:spcAft>
                  <a:spcPts val="800"/>
                </a:spcAft>
                <a:tabLst>
                  <a:tab pos="457200" algn="l"/>
                </a:tabLst>
              </a:pPr>
              <a:r>
                <a:rPr lang="en-GB" sz="1400" b="1">
                  <a:latin typeface="Arial" panose="020B0604020202020204" pitchFamily="34" charset="0"/>
                  <a:ea typeface="Calibri" panose="020F0502020204030204" pitchFamily="34" charset="0"/>
                  <a:cs typeface="Arial" panose="020B0604020202020204" pitchFamily="34" charset="0"/>
                </a:rPr>
                <a:t>Better diagnostics on site</a:t>
              </a:r>
            </a:p>
          </p:txBody>
        </p:sp>
      </p:grpSp>
    </p:spTree>
    <p:extLst>
      <p:ext uri="{BB962C8B-B14F-4D97-AF65-F5344CB8AC3E}">
        <p14:creationId xmlns:p14="http://schemas.microsoft.com/office/powerpoint/2010/main" val="2260825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F955BC2-007B-7365-5FE0-D5B2B3622367}"/>
              </a:ext>
              <a:ext uri="{C183D7F6-B498-43B3-948B-1728B52AA6E4}">
                <adec:decorative xmlns:adec="http://schemas.microsoft.com/office/drawing/2017/decorative" val="1"/>
              </a:ext>
            </a:extLst>
          </p:cNvPr>
          <p:cNvSpPr/>
          <p:nvPr/>
        </p:nvSpPr>
        <p:spPr>
          <a:xfrm>
            <a:off x="446971" y="2332909"/>
            <a:ext cx="5575457" cy="28574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5551DA-7679-4013-A87C-DE03E41ABB33}"/>
              </a:ext>
            </a:extLst>
          </p:cNvPr>
          <p:cNvSpPr>
            <a:spLocks noGrp="1"/>
          </p:cNvSpPr>
          <p:nvPr>
            <p:ph type="title"/>
          </p:nvPr>
        </p:nvSpPr>
        <p:spPr>
          <a:xfrm>
            <a:off x="677333" y="302646"/>
            <a:ext cx="9882107" cy="744497"/>
          </a:xfrm>
        </p:spPr>
        <p:txBody>
          <a:bodyPr>
            <a:normAutofit/>
          </a:bodyPr>
          <a:lstStyle/>
          <a:p>
            <a:r>
              <a:rPr lang="en-GB">
                <a:latin typeface="Arial" panose="020B0604020202020204" pitchFamily="34" charset="0"/>
                <a:cs typeface="Arial" panose="020B0604020202020204" pitchFamily="34" charset="0"/>
              </a:rPr>
              <a:t>Vision and guiding principles (2)</a:t>
            </a:r>
          </a:p>
        </p:txBody>
      </p:sp>
      <p:sp>
        <p:nvSpPr>
          <p:cNvPr id="3" name="Content Placeholder 2">
            <a:extLst>
              <a:ext uri="{FF2B5EF4-FFF2-40B4-BE49-F238E27FC236}">
                <a16:creationId xmlns:a16="http://schemas.microsoft.com/office/drawing/2014/main" id="{DB64596E-3DF5-4E5F-8806-60A61A261CD4}"/>
              </a:ext>
            </a:extLst>
          </p:cNvPr>
          <p:cNvSpPr>
            <a:spLocks noGrp="1"/>
          </p:cNvSpPr>
          <p:nvPr>
            <p:ph idx="1"/>
          </p:nvPr>
        </p:nvSpPr>
        <p:spPr>
          <a:xfrm>
            <a:off x="677332" y="1047143"/>
            <a:ext cx="10384245" cy="624718"/>
          </a:xfrm>
        </p:spPr>
        <p:txBody>
          <a:bodyPr>
            <a:normAutofit/>
          </a:bodyPr>
          <a:lstStyle/>
          <a:p>
            <a:pPr marL="0" indent="0" algn="l" rtl="0" fontAlgn="base">
              <a:buNone/>
            </a:pPr>
            <a:r>
              <a:rPr lang="en-US">
                <a:solidFill>
                  <a:srgbClr val="231F20"/>
                </a:solidFill>
                <a:latin typeface="Arial" panose="020B0604020202020204" pitchFamily="34" charset="0"/>
                <a:cs typeface="Arial" panose="020B0604020202020204" pitchFamily="34" charset="0"/>
              </a:rPr>
              <a:t>Our vision for </a:t>
            </a:r>
            <a:r>
              <a:rPr lang="en-US" b="1">
                <a:solidFill>
                  <a:srgbClr val="231F20"/>
                </a:solidFill>
                <a:latin typeface="Arial" panose="020B0604020202020204" pitchFamily="34" charset="0"/>
                <a:cs typeface="Arial" panose="020B0604020202020204" pitchFamily="34" charset="0"/>
              </a:rPr>
              <a:t>what would stay the same </a:t>
            </a:r>
            <a:r>
              <a:rPr lang="en-US">
                <a:solidFill>
                  <a:srgbClr val="231F20"/>
                </a:solidFill>
                <a:latin typeface="Arial" panose="020B0604020202020204" pitchFamily="34" charset="0"/>
                <a:cs typeface="Arial" panose="020B0604020202020204" pitchFamily="34" charset="0"/>
              </a:rPr>
              <a:t>with the development of a new health and wellbeing hub:</a:t>
            </a:r>
            <a:endParaRPr lang="en-US" b="0" i="0">
              <a:solidFill>
                <a:srgbClr val="231F20"/>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D96D1B6-536A-4EC7-C80C-7F4FF28424B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2688410" y="3014059"/>
            <a:ext cx="3136892" cy="1935068"/>
          </a:xfrm>
          <a:prstGeom prst="rect">
            <a:avLst/>
          </a:prstGeom>
        </p:spPr>
      </p:pic>
      <p:sp>
        <p:nvSpPr>
          <p:cNvPr id="23" name="TextBox 22">
            <a:extLst>
              <a:ext uri="{FF2B5EF4-FFF2-40B4-BE49-F238E27FC236}">
                <a16:creationId xmlns:a16="http://schemas.microsoft.com/office/drawing/2014/main" id="{74BD550B-9C11-D9F6-73AF-AC6823BB5D33}"/>
              </a:ext>
            </a:extLst>
          </p:cNvPr>
          <p:cNvSpPr txBox="1"/>
          <p:nvPr/>
        </p:nvSpPr>
        <p:spPr>
          <a:xfrm>
            <a:off x="548682" y="2230560"/>
            <a:ext cx="3139922" cy="1256626"/>
          </a:xfrm>
          <a:prstGeom prst="rect">
            <a:avLst/>
          </a:prstGeom>
          <a:noFill/>
        </p:spPr>
        <p:txBody>
          <a:bodyPr wrap="square">
            <a:spAutoFit/>
          </a:bodyPr>
          <a:lstStyle/>
          <a:p>
            <a:pPr>
              <a:lnSpc>
                <a:spcPct val="107000"/>
              </a:lnSpc>
              <a:spcAft>
                <a:spcPts val="800"/>
              </a:spcAft>
              <a:tabLst>
                <a:tab pos="457200" algn="l"/>
              </a:tabLst>
            </a:pPr>
            <a:r>
              <a:rPr lang="en-GB">
                <a:solidFill>
                  <a:schemeClr val="accent3"/>
                </a:solidFill>
                <a:latin typeface="Arial" panose="020B0604020202020204" pitchFamily="34" charset="0"/>
                <a:ea typeface="Calibri" panose="020F0502020204030204" pitchFamily="34" charset="0"/>
                <a:cs typeface="Arial" panose="020B0604020202020204" pitchFamily="34" charset="0"/>
              </a:rPr>
              <a:t>The practices will remain as </a:t>
            </a:r>
            <a:r>
              <a:rPr lang="en-GB" b="1">
                <a:solidFill>
                  <a:schemeClr val="accent3"/>
                </a:solidFill>
                <a:latin typeface="Arial" panose="020B0604020202020204" pitchFamily="34" charset="0"/>
                <a:ea typeface="Calibri" panose="020F0502020204030204" pitchFamily="34" charset="0"/>
                <a:cs typeface="Arial" panose="020B0604020202020204" pitchFamily="34" charset="0"/>
              </a:rPr>
              <a:t>six separate practices </a:t>
            </a:r>
            <a:br>
              <a:rPr lang="en-GB" b="1">
                <a:solidFill>
                  <a:schemeClr val="accent3"/>
                </a:solidFill>
                <a:latin typeface="Arial" panose="020B0604020202020204" pitchFamily="34" charset="0"/>
                <a:ea typeface="Calibri" panose="020F0502020204030204" pitchFamily="34" charset="0"/>
                <a:cs typeface="Arial" panose="020B0604020202020204" pitchFamily="34" charset="0"/>
              </a:rPr>
            </a:br>
            <a:r>
              <a:rPr lang="en-GB">
                <a:solidFill>
                  <a:schemeClr val="accent3"/>
                </a:solidFill>
                <a:latin typeface="Arial" panose="020B0604020202020204" pitchFamily="34" charset="0"/>
                <a:ea typeface="Calibri" panose="020F0502020204030204" pitchFamily="34" charset="0"/>
                <a:cs typeface="Arial" panose="020B0604020202020204" pitchFamily="34" charset="0"/>
              </a:rPr>
              <a:t>– </a:t>
            </a:r>
            <a:r>
              <a:rPr lang="en-GB" b="1">
                <a:solidFill>
                  <a:schemeClr val="accent3"/>
                </a:solidFill>
                <a:latin typeface="Arial" panose="020B0604020202020204" pitchFamily="34" charset="0"/>
                <a:ea typeface="Calibri" panose="020F0502020204030204" pitchFamily="34" charset="0"/>
                <a:cs typeface="Arial" panose="020B0604020202020204" pitchFamily="34" charset="0"/>
              </a:rPr>
              <a:t>all retaining their own identity and independence </a:t>
            </a:r>
          </a:p>
        </p:txBody>
      </p:sp>
      <p:pic>
        <p:nvPicPr>
          <p:cNvPr id="27" name="Picture 26">
            <a:extLst>
              <a:ext uri="{FF2B5EF4-FFF2-40B4-BE49-F238E27FC236}">
                <a16:creationId xmlns:a16="http://schemas.microsoft.com/office/drawing/2014/main" id="{45CFF6B9-9351-A39A-120D-01BA20178A21}"/>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7389124" y="2442412"/>
            <a:ext cx="866480" cy="832923"/>
          </a:xfrm>
          <a:prstGeom prst="rect">
            <a:avLst/>
          </a:prstGeom>
        </p:spPr>
      </p:pic>
      <p:pic>
        <p:nvPicPr>
          <p:cNvPr id="29" name="Picture 28">
            <a:extLst>
              <a:ext uri="{FF2B5EF4-FFF2-40B4-BE49-F238E27FC236}">
                <a16:creationId xmlns:a16="http://schemas.microsoft.com/office/drawing/2014/main" id="{7E27B89D-EE42-ECB9-4288-6EF07C82897E}"/>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9045343" y="4115599"/>
            <a:ext cx="1732014" cy="915116"/>
          </a:xfrm>
          <a:prstGeom prst="rect">
            <a:avLst/>
          </a:prstGeom>
        </p:spPr>
      </p:pic>
      <p:cxnSp>
        <p:nvCxnSpPr>
          <p:cNvPr id="35" name="Straight Arrow Connector 34">
            <a:extLst>
              <a:ext uri="{FF2B5EF4-FFF2-40B4-BE49-F238E27FC236}">
                <a16:creationId xmlns:a16="http://schemas.microsoft.com/office/drawing/2014/main" id="{8477954C-EC77-0518-5AD9-B8C796973E2B}"/>
              </a:ext>
              <a:ext uri="{C183D7F6-B498-43B3-948B-1728B52AA6E4}">
                <adec:decorative xmlns:adec="http://schemas.microsoft.com/office/drawing/2017/decorative" val="1"/>
              </a:ext>
            </a:extLst>
          </p:cNvPr>
          <p:cNvCxnSpPr>
            <a:cxnSpLocks/>
          </p:cNvCxnSpPr>
          <p:nvPr/>
        </p:nvCxnSpPr>
        <p:spPr>
          <a:xfrm>
            <a:off x="6262332" y="2879381"/>
            <a:ext cx="996037" cy="14610"/>
          </a:xfrm>
          <a:prstGeom prst="straightConnector1">
            <a:avLst/>
          </a:prstGeom>
          <a:ln w="117475" cap="sq">
            <a:solidFill>
              <a:schemeClr val="accent5"/>
            </a:solidFill>
            <a:bevel/>
            <a:headEnd w="lg" len="lg"/>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1B28D6F-3C60-470A-EE3B-845D103CC98E}"/>
              </a:ext>
            </a:extLst>
          </p:cNvPr>
          <p:cNvSpPr txBox="1"/>
          <p:nvPr/>
        </p:nvSpPr>
        <p:spPr>
          <a:xfrm>
            <a:off x="8262353" y="2419637"/>
            <a:ext cx="2515004" cy="1256241"/>
          </a:xfrm>
          <a:prstGeom prst="rect">
            <a:avLst/>
          </a:prstGeom>
          <a:noFill/>
        </p:spPr>
        <p:txBody>
          <a:bodyPr wrap="square">
            <a:spAutoFit/>
          </a:bodyPr>
          <a:lstStyle/>
          <a:p>
            <a:pPr>
              <a:lnSpc>
                <a:spcPct val="107000"/>
              </a:lnSpc>
              <a:spcAft>
                <a:spcPts val="800"/>
              </a:spcAft>
              <a:tabLst>
                <a:tab pos="457200" algn="l"/>
              </a:tabLst>
            </a:pPr>
            <a:r>
              <a:rPr lang="en-GB">
                <a:latin typeface="Arial" panose="020B0604020202020204" pitchFamily="34" charset="0"/>
                <a:ea typeface="Calibri" panose="020F0502020204030204" pitchFamily="34" charset="0"/>
                <a:cs typeface="Arial" panose="020B0604020202020204" pitchFamily="34" charset="0"/>
              </a:rPr>
              <a:t>Your GP practice will still be in charge of your records and know your history </a:t>
            </a:r>
          </a:p>
        </p:txBody>
      </p:sp>
      <p:sp>
        <p:nvSpPr>
          <p:cNvPr id="37" name="TextBox 36">
            <a:extLst>
              <a:ext uri="{FF2B5EF4-FFF2-40B4-BE49-F238E27FC236}">
                <a16:creationId xmlns:a16="http://schemas.microsoft.com/office/drawing/2014/main" id="{716DCBE2-8063-B3E8-EB8B-CB1F9FE3F3C6}"/>
              </a:ext>
            </a:extLst>
          </p:cNvPr>
          <p:cNvSpPr txBox="1"/>
          <p:nvPr/>
        </p:nvSpPr>
        <p:spPr>
          <a:xfrm>
            <a:off x="7382377" y="4265422"/>
            <a:ext cx="1732014" cy="663515"/>
          </a:xfrm>
          <a:prstGeom prst="rect">
            <a:avLst/>
          </a:prstGeom>
          <a:noFill/>
        </p:spPr>
        <p:txBody>
          <a:bodyPr wrap="square">
            <a:spAutoFit/>
          </a:bodyPr>
          <a:lstStyle/>
          <a:p>
            <a:pPr>
              <a:lnSpc>
                <a:spcPct val="107000"/>
              </a:lnSpc>
              <a:spcAft>
                <a:spcPts val="800"/>
              </a:spcAft>
              <a:tabLst>
                <a:tab pos="457200" algn="l"/>
              </a:tabLst>
            </a:pPr>
            <a:r>
              <a:rPr lang="en-GB">
                <a:latin typeface="Arial" panose="020B0604020202020204" pitchFamily="34" charset="0"/>
                <a:ea typeface="Calibri" panose="020F0502020204030204" pitchFamily="34" charset="0"/>
                <a:cs typeface="Arial" panose="020B0604020202020204" pitchFamily="34" charset="0"/>
              </a:rPr>
              <a:t>Your GP will stay the same </a:t>
            </a:r>
          </a:p>
        </p:txBody>
      </p:sp>
      <p:cxnSp>
        <p:nvCxnSpPr>
          <p:cNvPr id="47" name="Straight Arrow Connector 46">
            <a:extLst>
              <a:ext uri="{FF2B5EF4-FFF2-40B4-BE49-F238E27FC236}">
                <a16:creationId xmlns:a16="http://schemas.microsoft.com/office/drawing/2014/main" id="{BF558195-B841-ABCE-90E0-65831BFD8A71}"/>
              </a:ext>
              <a:ext uri="{C183D7F6-B498-43B3-948B-1728B52AA6E4}">
                <adec:decorative xmlns:adec="http://schemas.microsoft.com/office/drawing/2017/decorative" val="1"/>
              </a:ext>
            </a:extLst>
          </p:cNvPr>
          <p:cNvCxnSpPr>
            <a:cxnSpLocks/>
          </p:cNvCxnSpPr>
          <p:nvPr/>
        </p:nvCxnSpPr>
        <p:spPr>
          <a:xfrm>
            <a:off x="6262332" y="4493697"/>
            <a:ext cx="996037" cy="14610"/>
          </a:xfrm>
          <a:prstGeom prst="straightConnector1">
            <a:avLst/>
          </a:prstGeom>
          <a:ln w="117475" cap="sq">
            <a:solidFill>
              <a:schemeClr val="accent1"/>
            </a:solidFill>
            <a:beve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60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38DE-D480-436C-9D87-2DCF8849610E}"/>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Potential services in the new hub</a:t>
            </a:r>
          </a:p>
        </p:txBody>
      </p:sp>
      <p:graphicFrame>
        <p:nvGraphicFramePr>
          <p:cNvPr id="4" name="Diagram 3" descr="Diagram a list of potential services in the new hub">
            <a:extLst>
              <a:ext uri="{FF2B5EF4-FFF2-40B4-BE49-F238E27FC236}">
                <a16:creationId xmlns:a16="http://schemas.microsoft.com/office/drawing/2014/main" id="{21D67616-116A-41EB-8A17-F3F0874488BA}"/>
              </a:ext>
            </a:extLst>
          </p:cNvPr>
          <p:cNvGraphicFramePr/>
          <p:nvPr>
            <p:extLst>
              <p:ext uri="{D42A27DB-BD31-4B8C-83A1-F6EECF244321}">
                <p14:modId xmlns:p14="http://schemas.microsoft.com/office/powerpoint/2010/main" val="2275216071"/>
              </p:ext>
            </p:extLst>
          </p:nvPr>
        </p:nvGraphicFramePr>
        <p:xfrm>
          <a:off x="950704" y="1438364"/>
          <a:ext cx="9608736" cy="4545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4025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a:latin typeface="Arial" panose="020B0604020202020204" pitchFamily="34" charset="0"/>
                <a:cs typeface="Arial" panose="020B0604020202020204" pitchFamily="34" charset="0"/>
              </a:rPr>
              <a:t>Housekeeping</a:t>
            </a:r>
          </a:p>
        </p:txBody>
      </p:sp>
      <p:graphicFrame>
        <p:nvGraphicFramePr>
          <p:cNvPr id="4" name="Content Placeholder 3" descr="Housekeeping Diagram">
            <a:extLst>
              <a:ext uri="{FF2B5EF4-FFF2-40B4-BE49-F238E27FC236}">
                <a16:creationId xmlns:a16="http://schemas.microsoft.com/office/drawing/2014/main" id="{C2EB0A4B-D487-4E0D-BB72-46C2365385BF}"/>
              </a:ext>
            </a:extLst>
          </p:cNvPr>
          <p:cNvGraphicFramePr>
            <a:graphicFrameLocks/>
          </p:cNvGraphicFramePr>
          <p:nvPr>
            <p:extLst>
              <p:ext uri="{D42A27DB-BD31-4B8C-83A1-F6EECF244321}">
                <p14:modId xmlns:p14="http://schemas.microsoft.com/office/powerpoint/2010/main" val="2686884255"/>
              </p:ext>
            </p:extLst>
          </p:nvPr>
        </p:nvGraphicFramePr>
        <p:xfrm>
          <a:off x="242047" y="1585812"/>
          <a:ext cx="11636188" cy="3201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Mute speaker with solid fill">
            <a:extLst>
              <a:ext uri="{FF2B5EF4-FFF2-40B4-BE49-F238E27FC236}">
                <a16:creationId xmlns:a16="http://schemas.microsoft.com/office/drawing/2014/main" id="{BD7DB28D-84B9-473A-BE0E-CB31CCDBA48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92563" y="1431764"/>
            <a:ext cx="914400" cy="914400"/>
          </a:xfrm>
          <a:prstGeom prst="rect">
            <a:avLst/>
          </a:prstGeom>
        </p:spPr>
      </p:pic>
      <p:pic>
        <p:nvPicPr>
          <p:cNvPr id="6" name="Graphic 5" descr="Chat bubble with solid fill">
            <a:extLst>
              <a:ext uri="{FF2B5EF4-FFF2-40B4-BE49-F238E27FC236}">
                <a16:creationId xmlns:a16="http://schemas.microsoft.com/office/drawing/2014/main" id="{42FD3FF4-EE53-4616-9B79-53BB38A433B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15604" y="1495264"/>
            <a:ext cx="914400" cy="914400"/>
          </a:xfrm>
          <a:prstGeom prst="rect">
            <a:avLst/>
          </a:prstGeom>
        </p:spPr>
      </p:pic>
      <p:pic>
        <p:nvPicPr>
          <p:cNvPr id="7" name="Graphic 6" descr="Stopwatch with solid fill">
            <a:extLst>
              <a:ext uri="{FF2B5EF4-FFF2-40B4-BE49-F238E27FC236}">
                <a16:creationId xmlns:a16="http://schemas.microsoft.com/office/drawing/2014/main" id="{CF49E325-5B11-486E-95FD-E953B152CB4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79192" y="1374378"/>
            <a:ext cx="914400" cy="914400"/>
          </a:xfrm>
          <a:prstGeom prst="rect">
            <a:avLst/>
          </a:prstGeom>
        </p:spPr>
      </p:pic>
      <p:pic>
        <p:nvPicPr>
          <p:cNvPr id="8" name="Graphic 7" descr="Gears with solid fill">
            <a:extLst>
              <a:ext uri="{FF2B5EF4-FFF2-40B4-BE49-F238E27FC236}">
                <a16:creationId xmlns:a16="http://schemas.microsoft.com/office/drawing/2014/main" id="{04B1E6CE-A417-40E8-A3EE-F669EC35765A}"/>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9964729" y="1431764"/>
            <a:ext cx="914400" cy="914400"/>
          </a:xfrm>
          <a:prstGeom prst="rect">
            <a:avLst/>
          </a:prstGeom>
        </p:spPr>
      </p:pic>
    </p:spTree>
    <p:extLst>
      <p:ext uri="{BB962C8B-B14F-4D97-AF65-F5344CB8AC3E}">
        <p14:creationId xmlns:p14="http://schemas.microsoft.com/office/powerpoint/2010/main" val="2175435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38DE-D480-436C-9D87-2DCF8849610E}"/>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Community-based services</a:t>
            </a:r>
          </a:p>
        </p:txBody>
      </p:sp>
      <p:graphicFrame>
        <p:nvGraphicFramePr>
          <p:cNvPr id="4" name="Diagram 3" descr="Diagram a list of community-based services">
            <a:extLst>
              <a:ext uri="{FF2B5EF4-FFF2-40B4-BE49-F238E27FC236}">
                <a16:creationId xmlns:a16="http://schemas.microsoft.com/office/drawing/2014/main" id="{21D67616-116A-41EB-8A17-F3F0874488BA}"/>
              </a:ext>
            </a:extLst>
          </p:cNvPr>
          <p:cNvGraphicFramePr/>
          <p:nvPr>
            <p:extLst>
              <p:ext uri="{D42A27DB-BD31-4B8C-83A1-F6EECF244321}">
                <p14:modId xmlns:p14="http://schemas.microsoft.com/office/powerpoint/2010/main" val="725474631"/>
              </p:ext>
            </p:extLst>
          </p:nvPr>
        </p:nvGraphicFramePr>
        <p:xfrm>
          <a:off x="1554386" y="2015412"/>
          <a:ext cx="8128000" cy="4122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4480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38DE-D480-436C-9D87-2DCF8849610E}"/>
              </a:ext>
            </a:extLst>
          </p:cNvPr>
          <p:cNvSpPr>
            <a:spLocks noGrp="1"/>
          </p:cNvSpPr>
          <p:nvPr>
            <p:ph type="title"/>
          </p:nvPr>
        </p:nvSpPr>
        <p:spPr/>
        <p:txBody>
          <a:bodyPr>
            <a:normAutofit/>
          </a:bodyPr>
          <a:lstStyle/>
          <a:p>
            <a:r>
              <a:rPr lang="en-GB">
                <a:latin typeface="Arial"/>
                <a:cs typeface="Arial"/>
              </a:rPr>
              <a:t>Discussion two | your thoughts on the plans</a:t>
            </a:r>
            <a:endParaRPr lang="en-GB">
              <a:latin typeface="Arial" panose="020B0604020202020204" pitchFamily="34" charset="0"/>
              <a:cs typeface="Arial" panose="020B0604020202020204" pitchFamily="34" charset="0"/>
            </a:endParaRPr>
          </a:p>
        </p:txBody>
      </p:sp>
      <p:graphicFrame>
        <p:nvGraphicFramePr>
          <p:cNvPr id="4" name="Diagram 3" descr="Diagram your thoughts on the plans">
            <a:extLst>
              <a:ext uri="{FF2B5EF4-FFF2-40B4-BE49-F238E27FC236}">
                <a16:creationId xmlns:a16="http://schemas.microsoft.com/office/drawing/2014/main" id="{21D67616-116A-41EB-8A17-F3F0874488BA}"/>
              </a:ext>
            </a:extLst>
          </p:cNvPr>
          <p:cNvGraphicFramePr/>
          <p:nvPr>
            <p:extLst>
              <p:ext uri="{D42A27DB-BD31-4B8C-83A1-F6EECF244321}">
                <p14:modId xmlns:p14="http://schemas.microsoft.com/office/powerpoint/2010/main" val="520802760"/>
              </p:ext>
            </p:extLst>
          </p:nvPr>
        </p:nvGraphicFramePr>
        <p:xfrm>
          <a:off x="932948" y="1104111"/>
          <a:ext cx="9626492" cy="5433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4095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BAEF-B2BE-E51A-D041-FD588497E571}"/>
              </a:ext>
            </a:extLst>
          </p:cNvPr>
          <p:cNvSpPr>
            <a:spLocks noGrp="1"/>
          </p:cNvSpPr>
          <p:nvPr>
            <p:ph type="title"/>
          </p:nvPr>
        </p:nvSpPr>
        <p:spPr/>
        <p:txBody>
          <a:bodyPr>
            <a:normAutofit/>
          </a:bodyPr>
          <a:lstStyle/>
          <a:p>
            <a:r>
              <a:rPr lang="en-GB" sz="4000" b="1" i="0" u="none" strike="noStrike">
                <a:effectLst/>
                <a:latin typeface="Arial" panose="020B0604020202020204" pitchFamily="34" charset="0"/>
                <a:cs typeface="Arial" panose="020B0604020202020204" pitchFamily="34" charset="0"/>
              </a:rPr>
              <a:t>Options appraisal process</a:t>
            </a:r>
            <a:endParaRPr lang="en-GB">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64EF970-25C1-9135-20BF-3A1A075B3D89}"/>
              </a:ext>
            </a:extLst>
          </p:cNvPr>
          <p:cNvSpPr>
            <a:spLocks noGrp="1"/>
          </p:cNvSpPr>
          <p:nvPr>
            <p:ph type="body" idx="1"/>
          </p:nvPr>
        </p:nvSpPr>
        <p:spPr/>
        <p:txBody>
          <a:bodyPr/>
          <a:lstStyle/>
          <a:p>
            <a:r>
              <a:rPr lang="en-GB"/>
              <a:t>Presenter: Stephen Williams </a:t>
            </a:r>
          </a:p>
        </p:txBody>
      </p:sp>
    </p:spTree>
    <p:extLst>
      <p:ext uri="{BB962C8B-B14F-4D97-AF65-F5344CB8AC3E}">
        <p14:creationId xmlns:p14="http://schemas.microsoft.com/office/powerpoint/2010/main" val="3542543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3BFE-29EE-BA3B-A36C-4EA7A9776C3F}"/>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Options appraisal process</a:t>
            </a:r>
          </a:p>
        </p:txBody>
      </p:sp>
      <p:sp>
        <p:nvSpPr>
          <p:cNvPr id="3" name="Content Placeholder 2">
            <a:extLst>
              <a:ext uri="{FF2B5EF4-FFF2-40B4-BE49-F238E27FC236}">
                <a16:creationId xmlns:a16="http://schemas.microsoft.com/office/drawing/2014/main" id="{F5BF9E75-E6BD-D4F5-DE09-C74987447A9A}"/>
              </a:ext>
            </a:extLst>
          </p:cNvPr>
          <p:cNvSpPr>
            <a:spLocks noGrp="1"/>
          </p:cNvSpPr>
          <p:nvPr>
            <p:ph idx="1"/>
          </p:nvPr>
        </p:nvSpPr>
        <p:spPr/>
        <p:txBody>
          <a:bodyPr vert="horz" lIns="91440" tIns="45720" rIns="91440" bIns="45720" rtlCol="0" anchor="t">
            <a:noAutofit/>
          </a:bodyPr>
          <a:lstStyle/>
          <a:p>
            <a:r>
              <a:rPr lang="en-GB" sz="2000" dirty="0">
                <a:solidFill>
                  <a:schemeClr val="tx1"/>
                </a:solidFill>
                <a:latin typeface="Arial"/>
                <a:cs typeface="Arial"/>
              </a:rPr>
              <a:t>The programme team (NHS clinicians and technical experts) develop a set of essential criteria to evaluate a long list of possible scenarios</a:t>
            </a:r>
          </a:p>
          <a:p>
            <a:r>
              <a:rPr lang="en-GB" sz="2000" dirty="0">
                <a:solidFill>
                  <a:schemeClr val="tx1"/>
                </a:solidFill>
                <a:latin typeface="Arial"/>
                <a:cs typeface="Arial"/>
              </a:rPr>
              <a:t>During the listening exercise in autumn 2021, the feedback was used to help develop a </a:t>
            </a:r>
            <a:r>
              <a:rPr lang="en-GB" sz="2000" b="1" dirty="0">
                <a:solidFill>
                  <a:schemeClr val="tx1"/>
                </a:solidFill>
                <a:latin typeface="Arial"/>
                <a:cs typeface="Arial"/>
              </a:rPr>
              <a:t>long list of possible scenarios </a:t>
            </a:r>
            <a:endParaRPr lang="en-GB" sz="2000" b="1" dirty="0">
              <a:solidFill>
                <a:schemeClr val="tx1"/>
              </a:solidFill>
              <a:latin typeface="Arial" panose="020B0604020202020204" pitchFamily="34" charset="0"/>
              <a:cs typeface="Arial" panose="020B0604020202020204" pitchFamily="34" charset="0"/>
            </a:endParaRPr>
          </a:p>
          <a:p>
            <a:r>
              <a:rPr lang="en-GB" sz="2000" dirty="0">
                <a:solidFill>
                  <a:schemeClr val="tx1"/>
                </a:solidFill>
                <a:latin typeface="Arial"/>
                <a:cs typeface="Arial"/>
              </a:rPr>
              <a:t>The long list is then evaluated by the programme team using the </a:t>
            </a:r>
            <a:r>
              <a:rPr lang="en-GB" sz="2000" b="1" dirty="0">
                <a:solidFill>
                  <a:schemeClr val="tx1"/>
                </a:solidFill>
                <a:latin typeface="Arial"/>
                <a:cs typeface="Arial"/>
              </a:rPr>
              <a:t>essential criteria</a:t>
            </a:r>
            <a:endParaRPr lang="en-GB" sz="2000" dirty="0">
              <a:solidFill>
                <a:schemeClr val="tx1"/>
              </a:solidFill>
              <a:latin typeface="Arial"/>
              <a:cs typeface="Arial"/>
            </a:endParaRPr>
          </a:p>
          <a:p>
            <a:r>
              <a:rPr lang="en-GB" sz="2000" dirty="0">
                <a:solidFill>
                  <a:schemeClr val="tx1"/>
                </a:solidFill>
                <a:latin typeface="Arial"/>
                <a:cs typeface="Arial"/>
              </a:rPr>
              <a:t>This produces a </a:t>
            </a:r>
            <a:r>
              <a:rPr lang="en-GB" sz="2000" b="1" dirty="0">
                <a:solidFill>
                  <a:schemeClr val="tx1"/>
                </a:solidFill>
                <a:latin typeface="Arial"/>
                <a:cs typeface="Arial"/>
              </a:rPr>
              <a:t>medium list of possible scenarios</a:t>
            </a:r>
            <a:r>
              <a:rPr lang="en-GB" sz="2000" dirty="0">
                <a:solidFill>
                  <a:schemeClr val="tx1"/>
                </a:solidFill>
                <a:latin typeface="Arial"/>
                <a:cs typeface="Arial"/>
              </a:rPr>
              <a:t>, which must be evaluated using the </a:t>
            </a:r>
            <a:r>
              <a:rPr lang="en-GB" sz="2000" b="1" dirty="0">
                <a:solidFill>
                  <a:schemeClr val="tx1"/>
                </a:solidFill>
                <a:latin typeface="Arial"/>
                <a:cs typeface="Arial"/>
              </a:rPr>
              <a:t>desirable criteria</a:t>
            </a:r>
          </a:p>
          <a:p>
            <a:r>
              <a:rPr lang="en-GB" sz="2000" dirty="0">
                <a:solidFill>
                  <a:schemeClr val="tx1"/>
                </a:solidFill>
                <a:latin typeface="Arial"/>
                <a:cs typeface="Arial"/>
              </a:rPr>
              <a:t>The desirable criteria have been developed using the feedback from the autumn 2021 listening exercise. Before the desirable criteria is used to evaluate the possible scenarios, </a:t>
            </a:r>
            <a:r>
              <a:rPr lang="en-GB" sz="2000" b="1" dirty="0">
                <a:solidFill>
                  <a:schemeClr val="tx1"/>
                </a:solidFill>
                <a:latin typeface="Arial"/>
                <a:cs typeface="Arial"/>
              </a:rPr>
              <a:t>we require your views </a:t>
            </a:r>
            <a:r>
              <a:rPr lang="en-GB" sz="2000" dirty="0">
                <a:solidFill>
                  <a:schemeClr val="tx1"/>
                </a:solidFill>
                <a:latin typeface="Arial"/>
                <a:cs typeface="Arial"/>
              </a:rPr>
              <a:t>on these</a:t>
            </a:r>
          </a:p>
          <a:p>
            <a:r>
              <a:rPr lang="en-GB" sz="2000" dirty="0">
                <a:solidFill>
                  <a:schemeClr val="tx1"/>
                </a:solidFill>
                <a:latin typeface="Arial"/>
                <a:cs typeface="Arial"/>
              </a:rPr>
              <a:t>A </a:t>
            </a:r>
            <a:r>
              <a:rPr lang="en-GB" sz="2000" b="1" dirty="0">
                <a:solidFill>
                  <a:schemeClr val="tx1"/>
                </a:solidFill>
                <a:latin typeface="Arial"/>
                <a:cs typeface="Arial"/>
              </a:rPr>
              <a:t>reference group</a:t>
            </a:r>
            <a:r>
              <a:rPr lang="en-GB" sz="2000" dirty="0">
                <a:solidFill>
                  <a:schemeClr val="tx1"/>
                </a:solidFill>
                <a:latin typeface="Arial"/>
                <a:cs typeface="Arial"/>
              </a:rPr>
              <a:t> with representation from public, patients and wider stakeholders is being developed. The group will help weight the desirable criteria and score the possible scenarios</a:t>
            </a:r>
            <a:r>
              <a:rPr lang="en-GB" sz="2000" dirty="0">
                <a:latin typeface="Calibri"/>
                <a:ea typeface="Calibri"/>
                <a:cs typeface="Calibri"/>
              </a:rPr>
              <a:t>.</a:t>
            </a:r>
          </a:p>
        </p:txBody>
      </p:sp>
    </p:spTree>
    <p:extLst>
      <p:ext uri="{BB962C8B-B14F-4D97-AF65-F5344CB8AC3E}">
        <p14:creationId xmlns:p14="http://schemas.microsoft.com/office/powerpoint/2010/main" val="2959822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3DCA-4382-4D91-F4EE-51DB0C5AE27D}"/>
              </a:ext>
            </a:extLst>
          </p:cNvPr>
          <p:cNvSpPr>
            <a:spLocks noGrp="1"/>
          </p:cNvSpPr>
          <p:nvPr>
            <p:ph type="title"/>
          </p:nvPr>
        </p:nvSpPr>
        <p:spPr>
          <a:xfrm>
            <a:off x="7164727" y="609600"/>
            <a:ext cx="3821615" cy="2260922"/>
          </a:xfrm>
        </p:spPr>
        <p:txBody>
          <a:bodyPr>
            <a:normAutofit/>
          </a:bodyPr>
          <a:lstStyle/>
          <a:p>
            <a:pPr algn="r"/>
            <a:r>
              <a:rPr lang="en-GB"/>
              <a:t>Shrewsbury Health and Wellbeing Hub Listening Exercise </a:t>
            </a:r>
          </a:p>
        </p:txBody>
      </p:sp>
      <p:pic>
        <p:nvPicPr>
          <p:cNvPr id="6" name="Picture 5" descr="Image of online Shrewsbury Health and Wellbeing Hub Listening Exercise question 8">
            <a:extLst>
              <a:ext uri="{FF2B5EF4-FFF2-40B4-BE49-F238E27FC236}">
                <a16:creationId xmlns:a16="http://schemas.microsoft.com/office/drawing/2014/main" id="{04E10BAB-7FBA-8D03-A24F-5A9C45ABC714}"/>
              </a:ext>
            </a:extLst>
          </p:cNvPr>
          <p:cNvPicPr>
            <a:picLocks noChangeAspect="1"/>
          </p:cNvPicPr>
          <p:nvPr/>
        </p:nvPicPr>
        <p:blipFill>
          <a:blip r:embed="rId3"/>
          <a:stretch>
            <a:fillRect/>
          </a:stretch>
        </p:blipFill>
        <p:spPr>
          <a:xfrm>
            <a:off x="147362" y="452482"/>
            <a:ext cx="6755089" cy="6279806"/>
          </a:xfrm>
          <a:prstGeom prst="rect">
            <a:avLst/>
          </a:prstGeom>
          <a:ln>
            <a:solidFill>
              <a:schemeClr val="accent1"/>
            </a:solidFill>
          </a:ln>
        </p:spPr>
      </p:pic>
      <p:pic>
        <p:nvPicPr>
          <p:cNvPr id="8" name="Picture 7" descr="Image of online Shrewsbury Health and Wellbeing Hub question 9">
            <a:extLst>
              <a:ext uri="{FF2B5EF4-FFF2-40B4-BE49-F238E27FC236}">
                <a16:creationId xmlns:a16="http://schemas.microsoft.com/office/drawing/2014/main" id="{B093E393-F8EA-E186-527D-DD28C66A9B78}"/>
              </a:ext>
            </a:extLst>
          </p:cNvPr>
          <p:cNvPicPr>
            <a:picLocks noChangeAspect="1"/>
          </p:cNvPicPr>
          <p:nvPr/>
        </p:nvPicPr>
        <p:blipFill rotWithShape="1">
          <a:blip r:embed="rId4"/>
          <a:srcRect r="17208"/>
          <a:stretch/>
        </p:blipFill>
        <p:spPr>
          <a:xfrm>
            <a:off x="4757166" y="3321789"/>
            <a:ext cx="5694772" cy="1811727"/>
          </a:xfrm>
          <a:prstGeom prst="rect">
            <a:avLst/>
          </a:prstGeom>
          <a:ln>
            <a:solidFill>
              <a:schemeClr val="accent1"/>
            </a:solidFill>
          </a:ln>
        </p:spPr>
      </p:pic>
    </p:spTree>
    <p:extLst>
      <p:ext uri="{BB962C8B-B14F-4D97-AF65-F5344CB8AC3E}">
        <p14:creationId xmlns:p14="http://schemas.microsoft.com/office/powerpoint/2010/main" val="3844354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Diagram 36" descr="Process diagram from long list of scenarios to short list of options">
            <a:extLst>
              <a:ext uri="{FF2B5EF4-FFF2-40B4-BE49-F238E27FC236}">
                <a16:creationId xmlns:a16="http://schemas.microsoft.com/office/drawing/2014/main" id="{E59BF03B-C942-47C7-AFEA-75D9AD2A70E8}"/>
              </a:ext>
            </a:extLst>
          </p:cNvPr>
          <p:cNvGraphicFramePr/>
          <p:nvPr>
            <p:extLst>
              <p:ext uri="{D42A27DB-BD31-4B8C-83A1-F6EECF244321}">
                <p14:modId xmlns:p14="http://schemas.microsoft.com/office/powerpoint/2010/main" val="1904409893"/>
              </p:ext>
            </p:extLst>
          </p:nvPr>
        </p:nvGraphicFramePr>
        <p:xfrm>
          <a:off x="603682" y="1261641"/>
          <a:ext cx="10253708" cy="5165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2A7BFF5B-4AEC-0F5E-1D49-DFE48547B5BE}"/>
              </a:ext>
            </a:extLst>
          </p:cNvPr>
          <p:cNvSpPr>
            <a:spLocks noGrp="1"/>
          </p:cNvSpPr>
          <p:nvPr>
            <p:ph type="title"/>
          </p:nvPr>
        </p:nvSpPr>
        <p:spPr>
          <a:xfrm>
            <a:off x="677333" y="320215"/>
            <a:ext cx="9882107" cy="1115046"/>
          </a:xfrm>
        </p:spPr>
        <p:txBody>
          <a:bodyPr>
            <a:normAutofit fontScale="90000"/>
          </a:bodyPr>
          <a:lstStyle/>
          <a:p>
            <a:r>
              <a:rPr lang="en-GB">
                <a:latin typeface="Arial" panose="020B0604020202020204" pitchFamily="34" charset="0"/>
                <a:cs typeface="Arial" panose="020B0604020202020204" pitchFamily="34" charset="0"/>
              </a:rPr>
              <a:t>Process to go from long list of scenarios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to short list of options</a:t>
            </a:r>
          </a:p>
        </p:txBody>
      </p:sp>
    </p:spTree>
    <p:extLst>
      <p:ext uri="{BB962C8B-B14F-4D97-AF65-F5344CB8AC3E}">
        <p14:creationId xmlns:p14="http://schemas.microsoft.com/office/powerpoint/2010/main" val="4211196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0A5B6EC-D8F1-40D9-A894-03271CEDE310}"/>
              </a:ext>
            </a:extLst>
          </p:cNvPr>
          <p:cNvSpPr/>
          <p:nvPr/>
        </p:nvSpPr>
        <p:spPr>
          <a:xfrm>
            <a:off x="1881427" y="1184945"/>
            <a:ext cx="2560833" cy="1017141"/>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a:solidFill>
                  <a:schemeClr val="bg1"/>
                </a:solidFill>
                <a:latin typeface="Arial" panose="020B0604020202020204" pitchFamily="34" charset="0"/>
                <a:cs typeface="Arial" panose="020B0604020202020204" pitchFamily="34" charset="0"/>
              </a:rPr>
              <a:t>1st step: </a:t>
            </a:r>
            <a:br>
              <a:rPr lang="en-GB" sz="2000" b="1">
                <a:solidFill>
                  <a:schemeClr val="bg1"/>
                </a:solidFill>
                <a:latin typeface="Arial" panose="020B0604020202020204" pitchFamily="34" charset="0"/>
                <a:cs typeface="Arial" panose="020B0604020202020204" pitchFamily="34" charset="0"/>
              </a:rPr>
            </a:br>
            <a:r>
              <a:rPr lang="en-GB" sz="2000" b="1">
                <a:solidFill>
                  <a:schemeClr val="bg1"/>
                </a:solidFill>
                <a:latin typeface="Arial" panose="020B0604020202020204" pitchFamily="34" charset="0"/>
                <a:cs typeface="Arial" panose="020B0604020202020204" pitchFamily="34" charset="0"/>
              </a:rPr>
              <a:t>essential criteria</a:t>
            </a:r>
          </a:p>
        </p:txBody>
      </p:sp>
      <p:cxnSp>
        <p:nvCxnSpPr>
          <p:cNvPr id="8" name="Straight Arrow Connector 7">
            <a:extLst>
              <a:ext uri="{FF2B5EF4-FFF2-40B4-BE49-F238E27FC236}">
                <a16:creationId xmlns:a16="http://schemas.microsoft.com/office/drawing/2014/main" id="{F1834ACF-E13B-4073-BDBC-4D36737E5C94}"/>
              </a:ext>
            </a:extLst>
          </p:cNvPr>
          <p:cNvCxnSpPr>
            <a:cxnSpLocks/>
          </p:cNvCxnSpPr>
          <p:nvPr/>
        </p:nvCxnSpPr>
        <p:spPr>
          <a:xfrm flipH="1">
            <a:off x="3155229" y="2202085"/>
            <a:ext cx="6614" cy="574890"/>
          </a:xfrm>
          <a:prstGeom prst="straightConnector1">
            <a:avLst/>
          </a:prstGeom>
          <a:ln w="76200">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6922B81-1F0A-444E-A459-8B6D237B51A0}"/>
              </a:ext>
            </a:extLst>
          </p:cNvPr>
          <p:cNvSpPr txBox="1"/>
          <p:nvPr/>
        </p:nvSpPr>
        <p:spPr>
          <a:xfrm>
            <a:off x="1881427" y="2888962"/>
            <a:ext cx="2560829" cy="1940957"/>
          </a:xfrm>
          <a:prstGeom prst="roundRect">
            <a:avLst/>
          </a:prstGeom>
          <a:solidFill>
            <a:schemeClr val="accent1"/>
          </a:solidFill>
          <a:ln>
            <a:noFill/>
          </a:ln>
        </p:spPr>
        <p:txBody>
          <a:bodyPr wrap="square" lIns="91440" tIns="45720" rIns="91440" bIns="45720" rtlCol="0" anchor="t">
            <a:spAutoFit/>
          </a:bodyPr>
          <a:lstStyle/>
          <a:p>
            <a:pPr marL="285750" indent="-285750">
              <a:buFont typeface="Arial" panose="020B0604020202020204" pitchFamily="34" charset="0"/>
              <a:buChar char="•"/>
            </a:pPr>
            <a:r>
              <a:rPr lang="en-GB">
                <a:solidFill>
                  <a:schemeClr val="bg1"/>
                </a:solidFill>
                <a:latin typeface="Arial" panose="020B0604020202020204" pitchFamily="34" charset="0"/>
                <a:cs typeface="Arial" panose="020B0604020202020204" pitchFamily="34" charset="0"/>
              </a:rPr>
              <a:t>Improving access and patient choice</a:t>
            </a:r>
          </a:p>
          <a:p>
            <a:pPr marL="285750" indent="-285750">
              <a:buFont typeface="Arial" panose="020B0604020202020204" pitchFamily="34" charset="0"/>
              <a:buChar char="•"/>
            </a:pPr>
            <a:r>
              <a:rPr lang="en-GB">
                <a:solidFill>
                  <a:schemeClr val="bg1"/>
                </a:solidFill>
                <a:latin typeface="Arial" panose="020B0604020202020204" pitchFamily="34" charset="0"/>
                <a:cs typeface="Arial" panose="020B0604020202020204" pitchFamily="34" charset="0"/>
              </a:rPr>
              <a:t>Deliverability</a:t>
            </a:r>
          </a:p>
          <a:p>
            <a:pPr marL="285750" indent="-285750">
              <a:buFont typeface="Arial" panose="020B0604020202020204" pitchFamily="34" charset="0"/>
              <a:buChar char="•"/>
            </a:pPr>
            <a:r>
              <a:rPr lang="en-GB">
                <a:solidFill>
                  <a:schemeClr val="bg1"/>
                </a:solidFill>
                <a:latin typeface="Arial" panose="020B0604020202020204" pitchFamily="34" charset="0"/>
                <a:cs typeface="Arial" panose="020B0604020202020204" pitchFamily="34" charset="0"/>
              </a:rPr>
              <a:t>Workforce</a:t>
            </a:r>
          </a:p>
          <a:p>
            <a:pPr marL="285750" indent="-285750">
              <a:buFont typeface="Arial" panose="020B0604020202020204" pitchFamily="34" charset="0"/>
              <a:buChar char="•"/>
            </a:pPr>
            <a:r>
              <a:rPr lang="en-GB">
                <a:solidFill>
                  <a:schemeClr val="bg1"/>
                </a:solidFill>
                <a:latin typeface="Arial" panose="020B0604020202020204" pitchFamily="34" charset="0"/>
                <a:cs typeface="Arial" panose="020B0604020202020204" pitchFamily="34" charset="0"/>
              </a:rPr>
              <a:t>Affordability (high level)</a:t>
            </a:r>
          </a:p>
        </p:txBody>
      </p:sp>
      <p:sp>
        <p:nvSpPr>
          <p:cNvPr id="11" name="Rectangle: Rounded Corners 10">
            <a:extLst>
              <a:ext uri="{FF2B5EF4-FFF2-40B4-BE49-F238E27FC236}">
                <a16:creationId xmlns:a16="http://schemas.microsoft.com/office/drawing/2014/main" id="{E8ADC07A-0277-49E4-9FE1-AC688F0C80F8}"/>
              </a:ext>
            </a:extLst>
          </p:cNvPr>
          <p:cNvSpPr/>
          <p:nvPr/>
        </p:nvSpPr>
        <p:spPr>
          <a:xfrm>
            <a:off x="5053153" y="1173134"/>
            <a:ext cx="2768008" cy="1017141"/>
          </a:xfrm>
          <a:prstGeom prst="round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a:solidFill>
                  <a:schemeClr val="bg1"/>
                </a:solidFill>
                <a:latin typeface="Arial" panose="020B0604020202020204" pitchFamily="34" charset="0"/>
                <a:cs typeface="Arial" panose="020B0604020202020204" pitchFamily="34" charset="0"/>
              </a:rPr>
              <a:t>2nd step: </a:t>
            </a:r>
            <a:br>
              <a:rPr lang="en-GB" sz="2000" b="1">
                <a:solidFill>
                  <a:schemeClr val="bg1"/>
                </a:solidFill>
                <a:latin typeface="Arial" panose="020B0604020202020204" pitchFamily="34" charset="0"/>
                <a:cs typeface="Arial" panose="020B0604020202020204" pitchFamily="34" charset="0"/>
              </a:rPr>
            </a:br>
            <a:r>
              <a:rPr lang="en-GB" sz="2000" b="1">
                <a:solidFill>
                  <a:schemeClr val="bg1"/>
                </a:solidFill>
                <a:latin typeface="Arial" panose="020B0604020202020204" pitchFamily="34" charset="0"/>
                <a:cs typeface="Arial" panose="020B0604020202020204" pitchFamily="34" charset="0"/>
              </a:rPr>
              <a:t>desirable criteria</a:t>
            </a:r>
            <a:br>
              <a:rPr lang="en-GB" sz="2000" b="1">
                <a:solidFill>
                  <a:schemeClr val="bg1"/>
                </a:solidFill>
                <a:latin typeface="Arial" panose="020B0604020202020204" pitchFamily="34" charset="0"/>
                <a:cs typeface="Arial" panose="020B0604020202020204" pitchFamily="34" charset="0"/>
              </a:rPr>
            </a:br>
            <a:endParaRPr lang="en-GB" sz="2000" b="1">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6B9D95D-BB86-4744-BBA9-603C7D4A5CAD}"/>
              </a:ext>
            </a:extLst>
          </p:cNvPr>
          <p:cNvSpPr txBox="1"/>
          <p:nvPr/>
        </p:nvSpPr>
        <p:spPr>
          <a:xfrm>
            <a:off x="1881433" y="5539667"/>
            <a:ext cx="2560823" cy="715089"/>
          </a:xfrm>
          <a:prstGeom prst="roundRect">
            <a:avLst/>
          </a:prstGeom>
          <a:solidFill>
            <a:schemeClr val="accent1"/>
          </a:solidFill>
          <a:ln>
            <a:noFill/>
          </a:ln>
        </p:spPr>
        <p:txBody>
          <a:bodyPr wrap="square" lIns="91440" tIns="45720" rIns="91440" bIns="45720" rtlCol="0" anchor="t">
            <a:spAutoFit/>
          </a:bodyPr>
          <a:lstStyle/>
          <a:p>
            <a:pPr algn="ctr"/>
            <a:r>
              <a:rPr lang="en-GB" dirty="0">
                <a:solidFill>
                  <a:schemeClr val="bg1"/>
                </a:solidFill>
                <a:latin typeface="Arial"/>
                <a:cs typeface="Arial"/>
              </a:rPr>
              <a:t>Applied by the programme team</a:t>
            </a:r>
            <a:endParaRPr lang="en-GB"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34A1E4A-AF51-44BF-B1AC-B00F9AD298EA}"/>
              </a:ext>
            </a:extLst>
          </p:cNvPr>
          <p:cNvSpPr txBox="1"/>
          <p:nvPr/>
        </p:nvSpPr>
        <p:spPr>
          <a:xfrm>
            <a:off x="5053154" y="2861204"/>
            <a:ext cx="2768017" cy="1021556"/>
          </a:xfrm>
          <a:prstGeom prst="roundRect">
            <a:avLst/>
          </a:prstGeom>
          <a:solidFill>
            <a:schemeClr val="accent2"/>
          </a:solidFill>
          <a:ln>
            <a:noFill/>
          </a:ln>
        </p:spPr>
        <p:txBody>
          <a:bodyPr wrap="square" rtlCol="0">
            <a:spAutoFit/>
          </a:bodyPr>
          <a:lstStyle/>
          <a:p>
            <a:pPr marL="285750" indent="-285750">
              <a:buFont typeface="Arial" panose="020B0604020202020204" pitchFamily="34" charset="0"/>
              <a:buChar char="•"/>
            </a:pPr>
            <a:r>
              <a:rPr lang="en-GB">
                <a:solidFill>
                  <a:schemeClr val="bg1"/>
                </a:solidFill>
                <a:latin typeface="Arial" panose="020B0604020202020204" pitchFamily="34" charset="0"/>
                <a:cs typeface="Arial" panose="020B0604020202020204" pitchFamily="34" charset="0"/>
              </a:rPr>
              <a:t>Accessibility </a:t>
            </a:r>
          </a:p>
          <a:p>
            <a:pPr marL="285750" indent="-285750">
              <a:buFont typeface="Arial" panose="020B0604020202020204" pitchFamily="34" charset="0"/>
              <a:buChar char="•"/>
            </a:pPr>
            <a:r>
              <a:rPr lang="en-GB">
                <a:solidFill>
                  <a:schemeClr val="bg1"/>
                </a:solidFill>
                <a:latin typeface="Arial" panose="020B0604020202020204" pitchFamily="34" charset="0"/>
                <a:cs typeface="Arial" panose="020B0604020202020204" pitchFamily="34" charset="0"/>
              </a:rPr>
              <a:t>Quality of care</a:t>
            </a:r>
          </a:p>
          <a:p>
            <a:pPr marL="285750" indent="-285750">
              <a:buFont typeface="Arial" panose="020B0604020202020204" pitchFamily="34" charset="0"/>
              <a:buChar char="•"/>
            </a:pPr>
            <a:r>
              <a:rPr lang="en-GB">
                <a:solidFill>
                  <a:schemeClr val="bg1"/>
                </a:solidFill>
                <a:latin typeface="Arial" panose="020B0604020202020204" pitchFamily="34" charset="0"/>
                <a:cs typeface="Arial" panose="020B0604020202020204" pitchFamily="34" charset="0"/>
              </a:rPr>
              <a:t>Meets local needs</a:t>
            </a:r>
          </a:p>
        </p:txBody>
      </p:sp>
      <p:cxnSp>
        <p:nvCxnSpPr>
          <p:cNvPr id="16" name="Straight Arrow Connector 15">
            <a:extLst>
              <a:ext uri="{FF2B5EF4-FFF2-40B4-BE49-F238E27FC236}">
                <a16:creationId xmlns:a16="http://schemas.microsoft.com/office/drawing/2014/main" id="{F14728C1-C92B-4F07-9F2D-51C8FC13C546}"/>
              </a:ext>
            </a:extLst>
          </p:cNvPr>
          <p:cNvCxnSpPr/>
          <p:nvPr/>
        </p:nvCxnSpPr>
        <p:spPr>
          <a:xfrm flipH="1">
            <a:off x="6439465" y="3811206"/>
            <a:ext cx="1" cy="586701"/>
          </a:xfrm>
          <a:prstGeom prst="straightConnector1">
            <a:avLst/>
          </a:prstGeom>
          <a:ln w="76200">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D89D6B4D-AF3B-4953-8AED-159966677C81}"/>
              </a:ext>
            </a:extLst>
          </p:cNvPr>
          <p:cNvSpPr txBox="1"/>
          <p:nvPr/>
        </p:nvSpPr>
        <p:spPr>
          <a:xfrm>
            <a:off x="5053135" y="4532744"/>
            <a:ext cx="2768026" cy="1634490"/>
          </a:xfrm>
          <a:prstGeom prst="roundRect">
            <a:avLst/>
          </a:prstGeom>
          <a:solidFill>
            <a:schemeClr val="accent2"/>
          </a:solidFill>
          <a:ln>
            <a:noFill/>
          </a:ln>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The reference group will weight the desirable criteria and then score the medium list using the desirable criteria</a:t>
            </a:r>
          </a:p>
        </p:txBody>
      </p:sp>
      <p:sp>
        <p:nvSpPr>
          <p:cNvPr id="18" name="Rectangle: Rounded Corners 17">
            <a:extLst>
              <a:ext uri="{FF2B5EF4-FFF2-40B4-BE49-F238E27FC236}">
                <a16:creationId xmlns:a16="http://schemas.microsoft.com/office/drawing/2014/main" id="{C4081A60-938B-4FF3-9D27-147852030075}"/>
              </a:ext>
            </a:extLst>
          </p:cNvPr>
          <p:cNvSpPr/>
          <p:nvPr/>
        </p:nvSpPr>
        <p:spPr>
          <a:xfrm>
            <a:off x="8305133" y="1898558"/>
            <a:ext cx="2254307" cy="3641109"/>
          </a:xfrm>
          <a:prstGeom prst="roundRect">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b="1" dirty="0">
                <a:latin typeface="Arial"/>
                <a:cs typeface="Arial"/>
              </a:rPr>
              <a:t>Finance:</a:t>
            </a:r>
            <a:endParaRPr lang="en-GB" dirty="0">
              <a:latin typeface="Arial"/>
              <a:cs typeface="Arial"/>
            </a:endParaRPr>
          </a:p>
          <a:p>
            <a:pPr algn="ctr"/>
            <a:r>
              <a:rPr lang="en-GB" dirty="0">
                <a:latin typeface="Arial"/>
                <a:cs typeface="Arial"/>
              </a:rPr>
              <a:t>A separate process, applied later in the development of scenarios. </a:t>
            </a:r>
            <a:endParaRPr lang="en-GB" dirty="0">
              <a:latin typeface="Arial" panose="020B0604020202020204" pitchFamily="34" charset="0"/>
              <a:cs typeface="Arial" panose="020B0604020202020204" pitchFamily="34" charset="0"/>
            </a:endParaRPr>
          </a:p>
          <a:p>
            <a:pPr algn="ctr"/>
            <a:endParaRPr lang="en-GB">
              <a:latin typeface="Arial" panose="020B0604020202020204" pitchFamily="34" charset="0"/>
              <a:cs typeface="Arial" panose="020B0604020202020204" pitchFamily="34" charset="0"/>
            </a:endParaRPr>
          </a:p>
          <a:p>
            <a:pPr algn="ctr"/>
            <a:r>
              <a:rPr lang="en-GB" dirty="0">
                <a:latin typeface="Arial"/>
                <a:cs typeface="Arial"/>
              </a:rPr>
              <a:t>All scenarios presented to NHS England must be financially viable. </a:t>
            </a:r>
            <a:endParaRPr lang="en-GB" dirty="0">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FD6B9729-9F6B-45BB-A3D7-16E8D6327085}"/>
              </a:ext>
            </a:extLst>
          </p:cNvPr>
          <p:cNvCxnSpPr/>
          <p:nvPr/>
        </p:nvCxnSpPr>
        <p:spPr>
          <a:xfrm flipH="1">
            <a:off x="6437158" y="2200398"/>
            <a:ext cx="1" cy="586701"/>
          </a:xfrm>
          <a:prstGeom prst="straightConnector1">
            <a:avLst/>
          </a:prstGeom>
          <a:ln w="76200">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itle 1">
            <a:extLst>
              <a:ext uri="{FF2B5EF4-FFF2-40B4-BE49-F238E27FC236}">
                <a16:creationId xmlns:a16="http://schemas.microsoft.com/office/drawing/2014/main" id="{862D5521-5695-6A5D-33C7-67E18E65FFFF}"/>
              </a:ext>
            </a:extLst>
          </p:cNvPr>
          <p:cNvSpPr>
            <a:spLocks noGrp="1"/>
          </p:cNvSpPr>
          <p:nvPr>
            <p:ph type="title"/>
          </p:nvPr>
        </p:nvSpPr>
        <p:spPr>
          <a:xfrm>
            <a:off x="677333" y="320215"/>
            <a:ext cx="9882107" cy="744497"/>
          </a:xfrm>
        </p:spPr>
        <p:txBody>
          <a:bodyPr/>
          <a:lstStyle/>
          <a:p>
            <a:r>
              <a:rPr lang="en-GB">
                <a:latin typeface="Arial" panose="020B0604020202020204" pitchFamily="34" charset="0"/>
                <a:cs typeface="Arial" panose="020B0604020202020204" pitchFamily="34" charset="0"/>
              </a:rPr>
              <a:t>Essential and desirable criteria</a:t>
            </a:r>
          </a:p>
        </p:txBody>
      </p:sp>
      <p:cxnSp>
        <p:nvCxnSpPr>
          <p:cNvPr id="20" name="Straight Arrow Connector 19">
            <a:extLst>
              <a:ext uri="{FF2B5EF4-FFF2-40B4-BE49-F238E27FC236}">
                <a16:creationId xmlns:a16="http://schemas.microsoft.com/office/drawing/2014/main" id="{ED7C6960-5BDB-8A10-4074-92FC0C279253}"/>
              </a:ext>
            </a:extLst>
          </p:cNvPr>
          <p:cNvCxnSpPr>
            <a:cxnSpLocks/>
          </p:cNvCxnSpPr>
          <p:nvPr/>
        </p:nvCxnSpPr>
        <p:spPr>
          <a:xfrm flipH="1">
            <a:off x="3155229" y="4829919"/>
            <a:ext cx="6614" cy="574890"/>
          </a:xfrm>
          <a:prstGeom prst="straightConnector1">
            <a:avLst/>
          </a:prstGeom>
          <a:ln w="76200">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3967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F20D-6B5E-40E8-BDB1-3521E98D41E7}"/>
              </a:ext>
            </a:extLst>
          </p:cNvPr>
          <p:cNvSpPr>
            <a:spLocks noGrp="1"/>
          </p:cNvSpPr>
          <p:nvPr>
            <p:ph type="title"/>
          </p:nvPr>
        </p:nvSpPr>
        <p:spPr>
          <a:xfrm>
            <a:off x="677333" y="313921"/>
            <a:ext cx="9758055" cy="584323"/>
          </a:xfrm>
        </p:spPr>
        <p:txBody>
          <a:bodyPr>
            <a:normAutofit fontScale="90000"/>
          </a:bodyPr>
          <a:lstStyle/>
          <a:p>
            <a:r>
              <a:rPr lang="en-GB">
                <a:latin typeface="Arial" panose="020B0604020202020204" pitchFamily="34" charset="0"/>
                <a:cs typeface="Arial" panose="020B0604020202020204" pitchFamily="34" charset="0"/>
              </a:rPr>
              <a:t>Essential criteria and their domains</a:t>
            </a:r>
          </a:p>
        </p:txBody>
      </p:sp>
      <p:sp>
        <p:nvSpPr>
          <p:cNvPr id="5" name="Rectangle: Rounded Corners 4">
            <a:extLst>
              <a:ext uri="{FF2B5EF4-FFF2-40B4-BE49-F238E27FC236}">
                <a16:creationId xmlns:a16="http://schemas.microsoft.com/office/drawing/2014/main" id="{7118234F-1432-590B-CD6E-69112E5D423F}"/>
              </a:ext>
            </a:extLst>
          </p:cNvPr>
          <p:cNvSpPr/>
          <p:nvPr/>
        </p:nvSpPr>
        <p:spPr>
          <a:xfrm>
            <a:off x="573501" y="1277655"/>
            <a:ext cx="2240466" cy="1017141"/>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a:solidFill>
                  <a:schemeClr val="tx1"/>
                </a:solidFill>
                <a:effectLst/>
                <a:latin typeface="Arial"/>
                <a:ea typeface="Calibri" panose="020F0502020204030204" pitchFamily="34" charset="0"/>
                <a:cs typeface="Arial"/>
              </a:rPr>
              <a:t>Improving access and patient choice</a:t>
            </a:r>
            <a:endParaRPr lang="en-GB"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76F4C15F-0B89-2E44-8A5F-684B6BFB53A1}"/>
              </a:ext>
            </a:extLst>
          </p:cNvPr>
          <p:cNvSpPr/>
          <p:nvPr/>
        </p:nvSpPr>
        <p:spPr>
          <a:xfrm>
            <a:off x="3038418" y="1277655"/>
            <a:ext cx="2873116" cy="1017141"/>
          </a:xfrm>
          <a:prstGeom prst="roundRect">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a:solidFill>
                  <a:schemeClr val="tx1"/>
                </a:solidFill>
                <a:latin typeface="Arial"/>
                <a:ea typeface="Calibri" panose="020F0502020204030204" pitchFamily="34" charset="0"/>
                <a:cs typeface="Arial"/>
              </a:rPr>
              <a:t>Deliverability</a:t>
            </a:r>
            <a:endParaRPr lang="en-GB" sz="2000" b="1">
              <a:solidFill>
                <a:schemeClr val="tx1"/>
              </a:solidFill>
              <a:effectLst/>
              <a:latin typeface="Arial"/>
              <a:ea typeface="Calibri" panose="020F0502020204030204" pitchFamily="34" charset="0"/>
              <a:cs typeface="Arial"/>
            </a:endParaRPr>
          </a:p>
        </p:txBody>
      </p:sp>
      <p:sp>
        <p:nvSpPr>
          <p:cNvPr id="12" name="Rectangle: Rounded Corners 11">
            <a:extLst>
              <a:ext uri="{FF2B5EF4-FFF2-40B4-BE49-F238E27FC236}">
                <a16:creationId xmlns:a16="http://schemas.microsoft.com/office/drawing/2014/main" id="{C9A5BB2E-678E-178A-945E-1E1C87F3499B}"/>
              </a:ext>
            </a:extLst>
          </p:cNvPr>
          <p:cNvSpPr/>
          <p:nvPr/>
        </p:nvSpPr>
        <p:spPr>
          <a:xfrm>
            <a:off x="6151833" y="1304457"/>
            <a:ext cx="2063810" cy="1017141"/>
          </a:xfrm>
          <a:prstGeom prst="roundRect">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a:solidFill>
                  <a:schemeClr val="tx1"/>
                </a:solidFill>
                <a:latin typeface="Arial"/>
                <a:ea typeface="Calibri" panose="020F0502020204030204" pitchFamily="34" charset="0"/>
                <a:cs typeface="Arial"/>
              </a:rPr>
              <a:t>Affordability</a:t>
            </a:r>
            <a:endParaRPr lang="en-GB" sz="2000" b="1">
              <a:solidFill>
                <a:schemeClr val="tx1"/>
              </a:solidFill>
              <a:effectLst/>
              <a:latin typeface="Arial"/>
              <a:ea typeface="Calibri" panose="020F0502020204030204" pitchFamily="34" charset="0"/>
              <a:cs typeface="Arial"/>
            </a:endParaRPr>
          </a:p>
        </p:txBody>
      </p:sp>
      <p:sp>
        <p:nvSpPr>
          <p:cNvPr id="15" name="Rectangle: Rounded Corners 14">
            <a:extLst>
              <a:ext uri="{FF2B5EF4-FFF2-40B4-BE49-F238E27FC236}">
                <a16:creationId xmlns:a16="http://schemas.microsoft.com/office/drawing/2014/main" id="{AD79299E-2DF2-E26B-AAFC-19FFFEB5DDAE}"/>
              </a:ext>
            </a:extLst>
          </p:cNvPr>
          <p:cNvSpPr/>
          <p:nvPr/>
        </p:nvSpPr>
        <p:spPr>
          <a:xfrm>
            <a:off x="8438284" y="1304457"/>
            <a:ext cx="2386295" cy="1017141"/>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a:solidFill>
                  <a:schemeClr val="bg1"/>
                </a:solidFill>
                <a:effectLst/>
                <a:latin typeface="Arial"/>
                <a:ea typeface="Calibri" panose="020F0502020204030204" pitchFamily="34" charset="0"/>
                <a:cs typeface="Arial"/>
              </a:rPr>
              <a:t>Workforce</a:t>
            </a:r>
          </a:p>
        </p:txBody>
      </p:sp>
      <p:sp>
        <p:nvSpPr>
          <p:cNvPr id="21" name="Right Brace 20">
            <a:extLst>
              <a:ext uri="{FF2B5EF4-FFF2-40B4-BE49-F238E27FC236}">
                <a16:creationId xmlns:a16="http://schemas.microsoft.com/office/drawing/2014/main" id="{7016155C-E61E-8A7B-3CF0-0972C849EC3C}"/>
              </a:ext>
              <a:ext uri="{C183D7F6-B498-43B3-948B-1728B52AA6E4}">
                <adec:decorative xmlns:adec="http://schemas.microsoft.com/office/drawing/2017/decorative" val="1"/>
              </a:ext>
            </a:extLst>
          </p:cNvPr>
          <p:cNvSpPr/>
          <p:nvPr/>
        </p:nvSpPr>
        <p:spPr>
          <a:xfrm>
            <a:off x="10824579" y="1289231"/>
            <a:ext cx="366891" cy="105195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ln>
                <a:solidFill>
                  <a:schemeClr val="tx1"/>
                </a:solidFill>
              </a:ln>
              <a:solidFill>
                <a:sysClr val="windowText" lastClr="000000"/>
              </a:solidFill>
            </a:endParaRPr>
          </a:p>
        </p:txBody>
      </p:sp>
      <p:sp>
        <p:nvSpPr>
          <p:cNvPr id="8" name="TextBox 7">
            <a:extLst>
              <a:ext uri="{FF2B5EF4-FFF2-40B4-BE49-F238E27FC236}">
                <a16:creationId xmlns:a16="http://schemas.microsoft.com/office/drawing/2014/main" id="{DBFFDE32-FE2B-52AB-0E26-E38DB80EE0B5}"/>
              </a:ext>
            </a:extLst>
          </p:cNvPr>
          <p:cNvSpPr txBox="1"/>
          <p:nvPr/>
        </p:nvSpPr>
        <p:spPr>
          <a:xfrm rot="16200000">
            <a:off x="10822056" y="1637766"/>
            <a:ext cx="1014350"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Criteria</a:t>
            </a:r>
          </a:p>
        </p:txBody>
      </p:sp>
      <p:cxnSp>
        <p:nvCxnSpPr>
          <p:cNvPr id="6" name="Straight Arrow Connector 5">
            <a:extLst>
              <a:ext uri="{FF2B5EF4-FFF2-40B4-BE49-F238E27FC236}">
                <a16:creationId xmlns:a16="http://schemas.microsoft.com/office/drawing/2014/main" id="{1FFB408A-59DA-4A43-F8F2-54A3973F1984}"/>
              </a:ext>
              <a:ext uri="{C183D7F6-B498-43B3-948B-1728B52AA6E4}">
                <adec:decorative xmlns:adec="http://schemas.microsoft.com/office/drawing/2017/decorative" val="1"/>
              </a:ext>
            </a:extLst>
          </p:cNvPr>
          <p:cNvCxnSpPr>
            <a:cxnSpLocks/>
          </p:cNvCxnSpPr>
          <p:nvPr/>
        </p:nvCxnSpPr>
        <p:spPr>
          <a:xfrm flipH="1">
            <a:off x="1687947" y="2126119"/>
            <a:ext cx="5786" cy="574890"/>
          </a:xfrm>
          <a:prstGeom prst="straightConnector1">
            <a:avLst/>
          </a:prstGeom>
          <a:ln w="76200">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E05CB66-83D8-F1B6-8C8B-8185170DDBC0}"/>
              </a:ext>
              <a:ext uri="{C183D7F6-B498-43B3-948B-1728B52AA6E4}">
                <adec:decorative xmlns:adec="http://schemas.microsoft.com/office/drawing/2017/decorative" val="1"/>
              </a:ext>
            </a:extLst>
          </p:cNvPr>
          <p:cNvCxnSpPr>
            <a:cxnSpLocks/>
          </p:cNvCxnSpPr>
          <p:nvPr/>
        </p:nvCxnSpPr>
        <p:spPr>
          <a:xfrm flipH="1">
            <a:off x="7178407" y="2152921"/>
            <a:ext cx="5330" cy="574890"/>
          </a:xfrm>
          <a:prstGeom prst="straightConnector1">
            <a:avLst/>
          </a:prstGeom>
          <a:ln w="762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632B3CC7-40DC-773A-F11E-074A2D2C8DE7}"/>
              </a:ext>
              <a:ext uri="{C183D7F6-B498-43B3-948B-1728B52AA6E4}">
                <adec:decorative xmlns:adec="http://schemas.microsoft.com/office/drawing/2017/decorative" val="1"/>
              </a:ext>
            </a:extLst>
          </p:cNvPr>
          <p:cNvCxnSpPr>
            <a:cxnSpLocks/>
          </p:cNvCxnSpPr>
          <p:nvPr/>
        </p:nvCxnSpPr>
        <p:spPr>
          <a:xfrm flipH="1">
            <a:off x="9625268" y="2152921"/>
            <a:ext cx="6163" cy="574890"/>
          </a:xfrm>
          <a:prstGeom prst="straightConnector1">
            <a:avLst/>
          </a:prstGeom>
          <a:ln w="762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6FD680FD-064E-88DA-DE6F-1326A9C05031}"/>
              </a:ext>
              <a:ext uri="{C183D7F6-B498-43B3-948B-1728B52AA6E4}">
                <adec:decorative xmlns:adec="http://schemas.microsoft.com/office/drawing/2017/decorative" val="1"/>
              </a:ext>
            </a:extLst>
          </p:cNvPr>
          <p:cNvCxnSpPr>
            <a:cxnSpLocks/>
          </p:cNvCxnSpPr>
          <p:nvPr/>
        </p:nvCxnSpPr>
        <p:spPr>
          <a:xfrm flipH="1">
            <a:off x="4467555" y="2126119"/>
            <a:ext cx="7420" cy="574890"/>
          </a:xfrm>
          <a:prstGeom prst="straightConnector1">
            <a:avLst/>
          </a:prstGeom>
          <a:ln w="7620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8EA3082-6199-4768-F885-5A4B7F626BC7}"/>
              </a:ext>
            </a:extLst>
          </p:cNvPr>
          <p:cNvSpPr txBox="1"/>
          <p:nvPr/>
        </p:nvSpPr>
        <p:spPr>
          <a:xfrm>
            <a:off x="573501" y="2812996"/>
            <a:ext cx="2240462" cy="1634490"/>
          </a:xfrm>
          <a:prstGeom prst="roundRect">
            <a:avLst/>
          </a:prstGeom>
          <a:solidFill>
            <a:schemeClr val="accent1"/>
          </a:solidFill>
          <a:ln>
            <a:noFill/>
          </a:ln>
        </p:spPr>
        <p:txBody>
          <a:bodyPr wrap="square" lIns="91440" tIns="45720" rIns="91440" bIns="45720" rtlCol="0" anchor="t">
            <a:spAutoFit/>
          </a:bodyPr>
          <a:lstStyle/>
          <a:p>
            <a:pPr algn="ctr"/>
            <a:r>
              <a:rPr lang="en-GB" dirty="0">
                <a:latin typeface="Arial"/>
                <a:cs typeface="Arial"/>
              </a:rPr>
              <a:t>Does the scenario protect against reduced patient choice and access?</a:t>
            </a:r>
          </a:p>
        </p:txBody>
      </p:sp>
      <p:sp>
        <p:nvSpPr>
          <p:cNvPr id="11" name="TextBox 10">
            <a:extLst>
              <a:ext uri="{FF2B5EF4-FFF2-40B4-BE49-F238E27FC236}">
                <a16:creationId xmlns:a16="http://schemas.microsoft.com/office/drawing/2014/main" id="{B29963F2-6640-E36C-7591-B55EF72304A5}"/>
              </a:ext>
            </a:extLst>
          </p:cNvPr>
          <p:cNvSpPr txBox="1"/>
          <p:nvPr/>
        </p:nvSpPr>
        <p:spPr>
          <a:xfrm>
            <a:off x="3038418" y="2812996"/>
            <a:ext cx="2873111" cy="1021556"/>
          </a:xfrm>
          <a:prstGeom prst="roundRect">
            <a:avLst/>
          </a:prstGeom>
          <a:solidFill>
            <a:schemeClr val="accent4"/>
          </a:solidFill>
          <a:ln>
            <a:noFill/>
          </a:ln>
        </p:spPr>
        <p:txBody>
          <a:bodyPr wrap="square" lIns="91440" tIns="45720" rIns="91440" bIns="45720" rtlCol="0" anchor="t">
            <a:spAutoFit/>
          </a:bodyPr>
          <a:lstStyle/>
          <a:p>
            <a:pPr algn="ctr"/>
            <a:r>
              <a:rPr lang="en-GB">
                <a:latin typeface="Arial"/>
                <a:cs typeface="Arial"/>
              </a:rPr>
              <a:t>Can the scenario meet </a:t>
            </a:r>
            <a:r>
              <a:rPr lang="en-GB" dirty="0">
                <a:latin typeface="Arial"/>
                <a:cs typeface="Arial"/>
              </a:rPr>
              <a:t>demand now and in the future?</a:t>
            </a:r>
          </a:p>
        </p:txBody>
      </p:sp>
      <p:sp>
        <p:nvSpPr>
          <p:cNvPr id="14" name="TextBox 13">
            <a:extLst>
              <a:ext uri="{FF2B5EF4-FFF2-40B4-BE49-F238E27FC236}">
                <a16:creationId xmlns:a16="http://schemas.microsoft.com/office/drawing/2014/main" id="{136C325F-CEC4-3034-D31A-CF7B79281B44}"/>
              </a:ext>
            </a:extLst>
          </p:cNvPr>
          <p:cNvSpPr txBox="1"/>
          <p:nvPr/>
        </p:nvSpPr>
        <p:spPr>
          <a:xfrm>
            <a:off x="6151833" y="2839798"/>
            <a:ext cx="2063807" cy="1634490"/>
          </a:xfrm>
          <a:prstGeom prst="roundRect">
            <a:avLst/>
          </a:prstGeom>
          <a:solidFill>
            <a:schemeClr val="accent5"/>
          </a:solidFill>
          <a:ln>
            <a:noFill/>
          </a:ln>
        </p:spPr>
        <p:txBody>
          <a:bodyPr wrap="square" lIns="91440" tIns="45720" rIns="91440" bIns="45720" rtlCol="0" anchor="t">
            <a:spAutoFit/>
          </a:bodyPr>
          <a:lstStyle/>
          <a:p>
            <a:pPr algn="ctr"/>
            <a:r>
              <a:rPr lang="en-GB">
                <a:latin typeface="Arial"/>
                <a:cs typeface="Arial"/>
              </a:rPr>
              <a:t>Is the scenario </a:t>
            </a:r>
            <a:r>
              <a:rPr lang="en-GB" dirty="0">
                <a:latin typeface="Arial"/>
                <a:cs typeface="Arial"/>
              </a:rPr>
              <a:t>affordable and does it deliver value for money?</a:t>
            </a:r>
          </a:p>
        </p:txBody>
      </p:sp>
      <p:sp>
        <p:nvSpPr>
          <p:cNvPr id="17" name="TextBox 16">
            <a:extLst>
              <a:ext uri="{FF2B5EF4-FFF2-40B4-BE49-F238E27FC236}">
                <a16:creationId xmlns:a16="http://schemas.microsoft.com/office/drawing/2014/main" id="{CCC4D56D-40B7-B8B1-2655-21B8BCB6153F}"/>
              </a:ext>
            </a:extLst>
          </p:cNvPr>
          <p:cNvSpPr txBox="1"/>
          <p:nvPr/>
        </p:nvSpPr>
        <p:spPr>
          <a:xfrm>
            <a:off x="8438284" y="2839798"/>
            <a:ext cx="2386291" cy="1021556"/>
          </a:xfrm>
          <a:prstGeom prst="roundRect">
            <a:avLst/>
          </a:prstGeom>
          <a:solidFill>
            <a:schemeClr val="accent6"/>
          </a:solidFill>
          <a:ln>
            <a:noFill/>
          </a:ln>
        </p:spPr>
        <p:txBody>
          <a:bodyPr wrap="square" lIns="91440" tIns="45720" rIns="91440" bIns="45720" rtlCol="0" anchor="t">
            <a:spAutoFit/>
          </a:bodyPr>
          <a:lstStyle/>
          <a:p>
            <a:pPr algn="ctr"/>
            <a:r>
              <a:rPr lang="en-GB">
                <a:solidFill>
                  <a:schemeClr val="bg1"/>
                </a:solidFill>
                <a:latin typeface="Arial" panose="020B0604020202020204" pitchFamily="34" charset="0"/>
                <a:cs typeface="Arial" panose="020B0604020202020204" pitchFamily="34" charset="0"/>
              </a:rPr>
              <a:t>Do we have the workforce to deliver this option?</a:t>
            </a:r>
          </a:p>
        </p:txBody>
      </p:sp>
      <p:sp>
        <p:nvSpPr>
          <p:cNvPr id="19" name="Right Brace 18">
            <a:extLst>
              <a:ext uri="{FF2B5EF4-FFF2-40B4-BE49-F238E27FC236}">
                <a16:creationId xmlns:a16="http://schemas.microsoft.com/office/drawing/2014/main" id="{67FF042E-B4AF-7329-5C3C-42D4DDEEB2B0}"/>
              </a:ext>
              <a:ext uri="{C183D7F6-B498-43B3-948B-1728B52AA6E4}">
                <adec:decorative xmlns:adec="http://schemas.microsoft.com/office/drawing/2017/decorative" val="1"/>
              </a:ext>
            </a:extLst>
          </p:cNvPr>
          <p:cNvSpPr/>
          <p:nvPr/>
        </p:nvSpPr>
        <p:spPr>
          <a:xfrm>
            <a:off x="10730813" y="2727811"/>
            <a:ext cx="558265" cy="317527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ln>
                <a:solidFill>
                  <a:schemeClr val="tx1"/>
                </a:solidFill>
              </a:ln>
              <a:solidFill>
                <a:sysClr val="windowText" lastClr="000000"/>
              </a:solidFill>
            </a:endParaRPr>
          </a:p>
        </p:txBody>
      </p:sp>
      <p:sp>
        <p:nvSpPr>
          <p:cNvPr id="20" name="TextBox 19">
            <a:extLst>
              <a:ext uri="{FF2B5EF4-FFF2-40B4-BE49-F238E27FC236}">
                <a16:creationId xmlns:a16="http://schemas.microsoft.com/office/drawing/2014/main" id="{0D09AB40-1DF9-E17B-2EC1-A07BCFCF4A92}"/>
              </a:ext>
            </a:extLst>
          </p:cNvPr>
          <p:cNvSpPr txBox="1"/>
          <p:nvPr/>
        </p:nvSpPr>
        <p:spPr>
          <a:xfrm>
            <a:off x="3038417" y="4089941"/>
            <a:ext cx="2873111" cy="715089"/>
          </a:xfrm>
          <a:prstGeom prst="roundRect">
            <a:avLst/>
          </a:prstGeom>
          <a:solidFill>
            <a:schemeClr val="accent4"/>
          </a:solidFill>
          <a:ln>
            <a:noFill/>
          </a:ln>
        </p:spPr>
        <p:txBody>
          <a:bodyPr wrap="square" lIns="91440" tIns="45720" rIns="91440" bIns="45720" rtlCol="0" anchor="t">
            <a:spAutoFit/>
          </a:bodyPr>
          <a:lstStyle/>
          <a:p>
            <a:pPr algn="ctr"/>
            <a:r>
              <a:rPr lang="en-GB">
                <a:latin typeface="Arial" panose="020B0604020202020204" pitchFamily="34" charset="0"/>
                <a:cs typeface="Arial" panose="020B0604020202020204" pitchFamily="34" charset="0"/>
              </a:rPr>
              <a:t>Is there a clear, clinical evidence base?</a:t>
            </a:r>
          </a:p>
        </p:txBody>
      </p:sp>
      <p:sp>
        <p:nvSpPr>
          <p:cNvPr id="22" name="TextBox 21">
            <a:extLst>
              <a:ext uri="{FF2B5EF4-FFF2-40B4-BE49-F238E27FC236}">
                <a16:creationId xmlns:a16="http://schemas.microsoft.com/office/drawing/2014/main" id="{F2326DF6-AC66-DEA5-71E8-A258C4B57AF6}"/>
              </a:ext>
            </a:extLst>
          </p:cNvPr>
          <p:cNvSpPr txBox="1"/>
          <p:nvPr/>
        </p:nvSpPr>
        <p:spPr>
          <a:xfrm>
            <a:off x="8432122" y="4150280"/>
            <a:ext cx="2386291" cy="1021556"/>
          </a:xfrm>
          <a:prstGeom prst="roundRect">
            <a:avLst/>
          </a:prstGeom>
          <a:solidFill>
            <a:schemeClr val="accent6"/>
          </a:solidFill>
          <a:ln>
            <a:noFill/>
          </a:ln>
        </p:spPr>
        <p:txBody>
          <a:bodyPr wrap="square" lIns="91440" tIns="45720" rIns="91440" bIns="45720" rtlCol="0" anchor="t">
            <a:spAutoFit/>
          </a:bodyPr>
          <a:lstStyle/>
          <a:p>
            <a:pPr algn="ctr"/>
            <a:r>
              <a:rPr lang="en-GB">
                <a:solidFill>
                  <a:schemeClr val="bg1"/>
                </a:solidFill>
                <a:latin typeface="Arial"/>
                <a:cs typeface="Arial"/>
              </a:rPr>
              <a:t>Does the scenario </a:t>
            </a:r>
            <a:r>
              <a:rPr lang="en-GB" dirty="0">
                <a:solidFill>
                  <a:schemeClr val="bg1"/>
                </a:solidFill>
                <a:latin typeface="Arial"/>
                <a:cs typeface="Arial"/>
              </a:rPr>
              <a:t>support recruitment and retention?</a:t>
            </a:r>
          </a:p>
        </p:txBody>
      </p:sp>
      <p:sp>
        <p:nvSpPr>
          <p:cNvPr id="3" name="TextBox 2">
            <a:extLst>
              <a:ext uri="{FF2B5EF4-FFF2-40B4-BE49-F238E27FC236}">
                <a16:creationId xmlns:a16="http://schemas.microsoft.com/office/drawing/2014/main" id="{A59C4100-B605-B2D1-4D97-A948BCF41285}"/>
              </a:ext>
            </a:extLst>
          </p:cNvPr>
          <p:cNvSpPr txBox="1"/>
          <p:nvPr/>
        </p:nvSpPr>
        <p:spPr>
          <a:xfrm rot="16200000">
            <a:off x="10912871" y="4174305"/>
            <a:ext cx="1159292"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rPr>
              <a:t>Domains</a:t>
            </a:r>
          </a:p>
        </p:txBody>
      </p:sp>
      <p:sp>
        <p:nvSpPr>
          <p:cNvPr id="24" name="TextBox 23">
            <a:extLst>
              <a:ext uri="{FF2B5EF4-FFF2-40B4-BE49-F238E27FC236}">
                <a16:creationId xmlns:a16="http://schemas.microsoft.com/office/drawing/2014/main" id="{536D2F9D-4184-B84A-170A-A8C574A45D10}"/>
              </a:ext>
            </a:extLst>
          </p:cNvPr>
          <p:cNvSpPr txBox="1"/>
          <p:nvPr/>
        </p:nvSpPr>
        <p:spPr>
          <a:xfrm>
            <a:off x="3030999" y="5060419"/>
            <a:ext cx="2873111" cy="715089"/>
          </a:xfrm>
          <a:prstGeom prst="roundRect">
            <a:avLst/>
          </a:prstGeom>
          <a:solidFill>
            <a:schemeClr val="accent4"/>
          </a:solidFill>
          <a:ln>
            <a:noFill/>
          </a:ln>
        </p:spPr>
        <p:txBody>
          <a:bodyPr wrap="square" lIns="91440" tIns="45720" rIns="91440" bIns="45720" rtlCol="0" anchor="t">
            <a:spAutoFit/>
          </a:bodyPr>
          <a:lstStyle/>
          <a:p>
            <a:pPr algn="ctr"/>
            <a:r>
              <a:rPr lang="en-GB" dirty="0">
                <a:latin typeface="Arial"/>
                <a:cs typeface="Arial"/>
              </a:rPr>
              <a:t>Is the scenario supported by stakeholders?</a:t>
            </a:r>
          </a:p>
        </p:txBody>
      </p:sp>
    </p:spTree>
    <p:extLst>
      <p:ext uri="{BB962C8B-B14F-4D97-AF65-F5344CB8AC3E}">
        <p14:creationId xmlns:p14="http://schemas.microsoft.com/office/powerpoint/2010/main" val="1677211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F20D-6B5E-40E8-BDB1-3521E98D41E7}"/>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Desirable criteria and their domains </a:t>
            </a:r>
          </a:p>
        </p:txBody>
      </p:sp>
      <p:sp>
        <p:nvSpPr>
          <p:cNvPr id="6" name="Rectangle: Rounded Corners 5">
            <a:extLst>
              <a:ext uri="{FF2B5EF4-FFF2-40B4-BE49-F238E27FC236}">
                <a16:creationId xmlns:a16="http://schemas.microsoft.com/office/drawing/2014/main" id="{DDA0A220-5226-30AB-55FB-607793648594}"/>
              </a:ext>
            </a:extLst>
          </p:cNvPr>
          <p:cNvSpPr/>
          <p:nvPr/>
        </p:nvSpPr>
        <p:spPr>
          <a:xfrm>
            <a:off x="467912" y="1277656"/>
            <a:ext cx="2625660" cy="848464"/>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a:solidFill>
                  <a:schemeClr val="bg1"/>
                </a:solidFill>
                <a:effectLst/>
                <a:latin typeface="Arial"/>
                <a:ea typeface="Calibri" panose="020F0502020204030204" pitchFamily="34" charset="0"/>
                <a:cs typeface="Arial"/>
              </a:rPr>
              <a:t>Range and </a:t>
            </a:r>
            <a:br>
              <a:rPr lang="en-GB" sz="2000" b="1">
                <a:solidFill>
                  <a:schemeClr val="bg1"/>
                </a:solidFill>
                <a:effectLst/>
                <a:latin typeface="Arial"/>
                <a:ea typeface="Calibri" panose="020F0502020204030204" pitchFamily="34" charset="0"/>
                <a:cs typeface="Arial"/>
              </a:rPr>
            </a:br>
            <a:r>
              <a:rPr lang="en-GB" sz="2000" b="1">
                <a:solidFill>
                  <a:schemeClr val="bg1"/>
                </a:solidFill>
                <a:effectLst/>
                <a:latin typeface="Arial"/>
                <a:ea typeface="Calibri" panose="020F0502020204030204" pitchFamily="34" charset="0"/>
                <a:cs typeface="Arial"/>
              </a:rPr>
              <a:t>quality of care </a:t>
            </a:r>
          </a:p>
        </p:txBody>
      </p:sp>
      <p:sp>
        <p:nvSpPr>
          <p:cNvPr id="12" name="Rectangle: Rounded Corners 11">
            <a:extLst>
              <a:ext uri="{FF2B5EF4-FFF2-40B4-BE49-F238E27FC236}">
                <a16:creationId xmlns:a16="http://schemas.microsoft.com/office/drawing/2014/main" id="{35DCC9DD-1D7D-6D74-BC27-F26158215AF5}"/>
              </a:ext>
            </a:extLst>
          </p:cNvPr>
          <p:cNvSpPr/>
          <p:nvPr/>
        </p:nvSpPr>
        <p:spPr>
          <a:xfrm>
            <a:off x="3348762" y="1277656"/>
            <a:ext cx="3510928" cy="848464"/>
          </a:xfrm>
          <a:prstGeom prst="roundRect">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a:solidFill>
                  <a:schemeClr val="tx1"/>
                </a:solidFill>
                <a:effectLst/>
                <a:latin typeface="Arial"/>
                <a:ea typeface="Calibri" panose="020F0502020204030204" pitchFamily="34" charset="0"/>
                <a:cs typeface="Arial"/>
              </a:rPr>
              <a:t>Accessibility</a:t>
            </a:r>
          </a:p>
        </p:txBody>
      </p:sp>
      <p:sp>
        <p:nvSpPr>
          <p:cNvPr id="17" name="Rectangle: Rounded Corners 16">
            <a:extLst>
              <a:ext uri="{FF2B5EF4-FFF2-40B4-BE49-F238E27FC236}">
                <a16:creationId xmlns:a16="http://schemas.microsoft.com/office/drawing/2014/main" id="{C41D705D-F37B-5EE6-E76C-420BF22C9804}"/>
              </a:ext>
            </a:extLst>
          </p:cNvPr>
          <p:cNvSpPr/>
          <p:nvPr/>
        </p:nvSpPr>
        <p:spPr>
          <a:xfrm>
            <a:off x="7180208" y="1277656"/>
            <a:ext cx="3587582" cy="848464"/>
          </a:xfrm>
          <a:prstGeom prst="round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a:solidFill>
                  <a:schemeClr val="bg1"/>
                </a:solidFill>
                <a:effectLst/>
                <a:latin typeface="Arial"/>
                <a:ea typeface="Calibri" panose="020F0502020204030204" pitchFamily="34" charset="0"/>
                <a:cs typeface="Arial"/>
              </a:rPr>
              <a:t>Meeting local needs</a:t>
            </a:r>
          </a:p>
        </p:txBody>
      </p:sp>
      <p:sp>
        <p:nvSpPr>
          <p:cNvPr id="26" name="Right Brace 25">
            <a:extLst>
              <a:ext uri="{FF2B5EF4-FFF2-40B4-BE49-F238E27FC236}">
                <a16:creationId xmlns:a16="http://schemas.microsoft.com/office/drawing/2014/main" id="{8D1B0647-D0AA-7F3E-5673-FDFBC2F59761}"/>
              </a:ext>
              <a:ext uri="{C183D7F6-B498-43B3-948B-1728B52AA6E4}">
                <adec:decorative xmlns:adec="http://schemas.microsoft.com/office/drawing/2017/decorative" val="1"/>
              </a:ext>
            </a:extLst>
          </p:cNvPr>
          <p:cNvSpPr/>
          <p:nvPr/>
        </p:nvSpPr>
        <p:spPr>
          <a:xfrm>
            <a:off x="10824579" y="1304758"/>
            <a:ext cx="427354" cy="82136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ln>
                <a:solidFill>
                  <a:schemeClr val="tx1"/>
                </a:solidFill>
              </a:ln>
              <a:solidFill>
                <a:sysClr val="windowText" lastClr="000000"/>
              </a:solidFill>
            </a:endParaRPr>
          </a:p>
        </p:txBody>
      </p:sp>
      <p:cxnSp>
        <p:nvCxnSpPr>
          <p:cNvPr id="7" name="Straight Arrow Connector 6">
            <a:extLst>
              <a:ext uri="{FF2B5EF4-FFF2-40B4-BE49-F238E27FC236}">
                <a16:creationId xmlns:a16="http://schemas.microsoft.com/office/drawing/2014/main" id="{816C25D8-BED9-DDBB-02D4-5CFF34AF8E91}"/>
              </a:ext>
              <a:ext uri="{C183D7F6-B498-43B3-948B-1728B52AA6E4}">
                <adec:decorative xmlns:adec="http://schemas.microsoft.com/office/drawing/2017/decorative" val="1"/>
              </a:ext>
            </a:extLst>
          </p:cNvPr>
          <p:cNvCxnSpPr>
            <a:cxnSpLocks/>
          </p:cNvCxnSpPr>
          <p:nvPr/>
        </p:nvCxnSpPr>
        <p:spPr>
          <a:xfrm flipH="1">
            <a:off x="1773960" y="1962832"/>
            <a:ext cx="6782" cy="574890"/>
          </a:xfrm>
          <a:prstGeom prst="straightConnector1">
            <a:avLst/>
          </a:prstGeom>
          <a:ln w="762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B1D1D2B9-07D8-0B2B-3CB3-99442B1906FE}"/>
              </a:ext>
              <a:ext uri="{C183D7F6-B498-43B3-948B-1728B52AA6E4}">
                <adec:decorative xmlns:adec="http://schemas.microsoft.com/office/drawing/2017/decorative" val="1"/>
              </a:ext>
            </a:extLst>
          </p:cNvPr>
          <p:cNvCxnSpPr>
            <a:cxnSpLocks/>
          </p:cNvCxnSpPr>
          <p:nvPr/>
        </p:nvCxnSpPr>
        <p:spPr>
          <a:xfrm flipH="1">
            <a:off x="5095158" y="1962832"/>
            <a:ext cx="9068" cy="574890"/>
          </a:xfrm>
          <a:prstGeom prst="straightConnector1">
            <a:avLst/>
          </a:prstGeom>
          <a:ln w="762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C63892BA-E511-6AD7-0C92-15A6D87BB9CA}"/>
              </a:ext>
              <a:ext uri="{C183D7F6-B498-43B3-948B-1728B52AA6E4}">
                <adec:decorative xmlns:adec="http://schemas.microsoft.com/office/drawing/2017/decorative" val="1"/>
              </a:ext>
            </a:extLst>
          </p:cNvPr>
          <p:cNvCxnSpPr>
            <a:cxnSpLocks/>
          </p:cNvCxnSpPr>
          <p:nvPr/>
        </p:nvCxnSpPr>
        <p:spPr>
          <a:xfrm flipH="1">
            <a:off x="8996129" y="1962832"/>
            <a:ext cx="9068" cy="574890"/>
          </a:xfrm>
          <a:prstGeom prst="straightConnector1">
            <a:avLst/>
          </a:prstGeom>
          <a:ln w="76200">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AE8296A5-5FD0-4F76-2B04-864D2AD2C3D9}"/>
              </a:ext>
            </a:extLst>
          </p:cNvPr>
          <p:cNvSpPr txBox="1"/>
          <p:nvPr/>
        </p:nvSpPr>
        <p:spPr>
          <a:xfrm rot="16200000">
            <a:off x="10919866" y="1518025"/>
            <a:ext cx="992579"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rPr>
              <a:t>Criteria</a:t>
            </a:r>
          </a:p>
        </p:txBody>
      </p:sp>
      <p:grpSp>
        <p:nvGrpSpPr>
          <p:cNvPr id="10" name="Group 9" descr="list of Range and quality of care &#10;">
            <a:extLst>
              <a:ext uri="{FF2B5EF4-FFF2-40B4-BE49-F238E27FC236}">
                <a16:creationId xmlns:a16="http://schemas.microsoft.com/office/drawing/2014/main" id="{4BB66CC1-3ED8-BC2E-E5B1-38CE5E830A58}"/>
              </a:ext>
            </a:extLst>
          </p:cNvPr>
          <p:cNvGrpSpPr/>
          <p:nvPr/>
        </p:nvGrpSpPr>
        <p:grpSpPr>
          <a:xfrm>
            <a:off x="458143" y="2668857"/>
            <a:ext cx="2635425" cy="2415757"/>
            <a:chOff x="458143" y="2668857"/>
            <a:chExt cx="2635425" cy="2415757"/>
          </a:xfrm>
        </p:grpSpPr>
        <p:sp>
          <p:nvSpPr>
            <p:cNvPr id="8" name="TextBox 7">
              <a:extLst>
                <a:ext uri="{FF2B5EF4-FFF2-40B4-BE49-F238E27FC236}">
                  <a16:creationId xmlns:a16="http://schemas.microsoft.com/office/drawing/2014/main" id="{C779C270-CA93-B98A-ECEF-5F6CEC122F7A}"/>
                </a:ext>
              </a:extLst>
            </p:cNvPr>
            <p:cNvSpPr txBox="1"/>
            <p:nvPr/>
          </p:nvSpPr>
          <p:spPr>
            <a:xfrm>
              <a:off x="467912" y="2668857"/>
              <a:ext cx="2625656" cy="374571"/>
            </a:xfrm>
            <a:prstGeom prst="roundRect">
              <a:avLst/>
            </a:prstGeom>
            <a:solidFill>
              <a:schemeClr val="accent6"/>
            </a:solidFill>
            <a:ln>
              <a:noFill/>
            </a:ln>
          </p:spPr>
          <p:txBody>
            <a:bodyPr wrap="square" lIns="91440" tIns="45720" rIns="91440" bIns="45720" rtlCol="0" anchor="t">
              <a:spAutoFit/>
            </a:bodyPr>
            <a:lstStyle/>
            <a:p>
              <a:pPr algn="ctr"/>
              <a:r>
                <a:rPr lang="en-GB" sz="1600">
                  <a:solidFill>
                    <a:schemeClr val="bg1"/>
                  </a:solidFill>
                  <a:latin typeface="Arial" panose="020B0604020202020204" pitchFamily="34" charset="0"/>
                  <a:cs typeface="Arial" panose="020B0604020202020204" pitchFamily="34" charset="0"/>
                </a:rPr>
                <a:t>High quality of care (709)</a:t>
              </a:r>
            </a:p>
          </p:txBody>
        </p:sp>
        <p:sp>
          <p:nvSpPr>
            <p:cNvPr id="9" name="TextBox 8">
              <a:extLst>
                <a:ext uri="{FF2B5EF4-FFF2-40B4-BE49-F238E27FC236}">
                  <a16:creationId xmlns:a16="http://schemas.microsoft.com/office/drawing/2014/main" id="{BAE52F1D-1AC0-2F22-954E-F6EDF2B22A99}"/>
                </a:ext>
              </a:extLst>
            </p:cNvPr>
            <p:cNvSpPr txBox="1"/>
            <p:nvPr/>
          </p:nvSpPr>
          <p:spPr>
            <a:xfrm>
              <a:off x="458143" y="3174563"/>
              <a:ext cx="2625656" cy="374571"/>
            </a:xfrm>
            <a:prstGeom prst="roundRect">
              <a:avLst/>
            </a:prstGeom>
            <a:solidFill>
              <a:schemeClr val="accent6"/>
            </a:solidFill>
            <a:ln>
              <a:noFill/>
            </a:ln>
          </p:spPr>
          <p:txBody>
            <a:bodyPr wrap="square" lIns="91440" tIns="45720" rIns="91440" bIns="45720" rtlCol="0" anchor="t">
              <a:spAutoFit/>
            </a:bodyPr>
            <a:lstStyle/>
            <a:p>
              <a:pPr algn="ctr"/>
              <a:r>
                <a:rPr lang="en-GB" sz="1600">
                  <a:solidFill>
                    <a:schemeClr val="bg1"/>
                  </a:solidFill>
                  <a:latin typeface="Arial" panose="020B0604020202020204" pitchFamily="34" charset="0"/>
                  <a:cs typeface="Arial" panose="020B0604020202020204" pitchFamily="34" charset="0"/>
                </a:rPr>
                <a:t>Friendly staff (217)</a:t>
              </a:r>
            </a:p>
          </p:txBody>
        </p:sp>
        <p:sp>
          <p:nvSpPr>
            <p:cNvPr id="31" name="TextBox 30">
              <a:extLst>
                <a:ext uri="{FF2B5EF4-FFF2-40B4-BE49-F238E27FC236}">
                  <a16:creationId xmlns:a16="http://schemas.microsoft.com/office/drawing/2014/main" id="{98E6EB91-2CA3-BD2A-8FAA-243C383FD45D}"/>
                </a:ext>
              </a:extLst>
            </p:cNvPr>
            <p:cNvSpPr txBox="1"/>
            <p:nvPr/>
          </p:nvSpPr>
          <p:spPr>
            <a:xfrm>
              <a:off x="467912" y="3662249"/>
              <a:ext cx="2625656" cy="919401"/>
            </a:xfrm>
            <a:prstGeom prst="roundRect">
              <a:avLst/>
            </a:prstGeom>
            <a:solidFill>
              <a:schemeClr val="accent6"/>
            </a:solidFill>
            <a:ln>
              <a:noFill/>
            </a:ln>
          </p:spPr>
          <p:txBody>
            <a:bodyPr wrap="square" lIns="91440" tIns="45720" rIns="91440" bIns="45720" rtlCol="0" anchor="t">
              <a:spAutoFit/>
            </a:bodyPr>
            <a:lstStyle/>
            <a:p>
              <a:pPr algn="ctr"/>
              <a:r>
                <a:rPr lang="en-GB" sz="1600">
                  <a:solidFill>
                    <a:schemeClr val="bg1"/>
                  </a:solidFill>
                  <a:latin typeface="Arial" panose="020B0604020202020204" pitchFamily="34" charset="0"/>
                  <a:cs typeface="Arial" panose="020B0604020202020204" pitchFamily="34" charset="0"/>
                </a:rPr>
                <a:t>Clinical expertise available (for my health condition) (174)</a:t>
              </a:r>
            </a:p>
          </p:txBody>
        </p:sp>
        <p:sp>
          <p:nvSpPr>
            <p:cNvPr id="32" name="TextBox 31">
              <a:extLst>
                <a:ext uri="{FF2B5EF4-FFF2-40B4-BE49-F238E27FC236}">
                  <a16:creationId xmlns:a16="http://schemas.microsoft.com/office/drawing/2014/main" id="{FA16BA72-0E05-0716-F748-EB06107329A0}"/>
                </a:ext>
              </a:extLst>
            </p:cNvPr>
            <p:cNvSpPr txBox="1"/>
            <p:nvPr/>
          </p:nvSpPr>
          <p:spPr>
            <a:xfrm>
              <a:off x="458143" y="4710043"/>
              <a:ext cx="2625656" cy="374571"/>
            </a:xfrm>
            <a:prstGeom prst="roundRect">
              <a:avLst/>
            </a:prstGeom>
            <a:solidFill>
              <a:schemeClr val="accent6"/>
            </a:solidFill>
            <a:ln>
              <a:noFill/>
            </a:ln>
          </p:spPr>
          <p:txBody>
            <a:bodyPr wrap="square" lIns="91440" tIns="45720" rIns="91440" bIns="45720" rtlCol="0" anchor="t">
              <a:spAutoFit/>
            </a:bodyPr>
            <a:lstStyle/>
            <a:p>
              <a:pPr algn="ctr"/>
              <a:r>
                <a:rPr lang="en-GB" sz="1600">
                  <a:solidFill>
                    <a:schemeClr val="bg1"/>
                  </a:solidFill>
                  <a:latin typeface="Arial" panose="020B0604020202020204" pitchFamily="34" charset="0"/>
                  <a:cs typeface="Arial" panose="020B0604020202020204" pitchFamily="34" charset="0"/>
                </a:rPr>
                <a:t>Service features (25)</a:t>
              </a:r>
            </a:p>
          </p:txBody>
        </p:sp>
      </p:grpSp>
      <p:grpSp>
        <p:nvGrpSpPr>
          <p:cNvPr id="11" name="Group 10" descr="List of Accessibility">
            <a:extLst>
              <a:ext uri="{FF2B5EF4-FFF2-40B4-BE49-F238E27FC236}">
                <a16:creationId xmlns:a16="http://schemas.microsoft.com/office/drawing/2014/main" id="{07514BAA-4770-15C5-6206-82C69C3B9F84}"/>
              </a:ext>
            </a:extLst>
          </p:cNvPr>
          <p:cNvGrpSpPr/>
          <p:nvPr/>
        </p:nvGrpSpPr>
        <p:grpSpPr>
          <a:xfrm>
            <a:off x="3348760" y="2668857"/>
            <a:ext cx="3523989" cy="4032816"/>
            <a:chOff x="3348760" y="2668857"/>
            <a:chExt cx="3523989" cy="4032816"/>
          </a:xfrm>
        </p:grpSpPr>
        <p:sp>
          <p:nvSpPr>
            <p:cNvPr id="23" name="TextBox 22">
              <a:extLst>
                <a:ext uri="{FF2B5EF4-FFF2-40B4-BE49-F238E27FC236}">
                  <a16:creationId xmlns:a16="http://schemas.microsoft.com/office/drawing/2014/main" id="{B472BBD3-F316-4C53-5CEE-71A8E9354530}"/>
                </a:ext>
              </a:extLst>
            </p:cNvPr>
            <p:cNvSpPr txBox="1"/>
            <p:nvPr/>
          </p:nvSpPr>
          <p:spPr>
            <a:xfrm>
              <a:off x="3361824" y="2668857"/>
              <a:ext cx="3510923" cy="374571"/>
            </a:xfrm>
            <a:prstGeom prst="roundRect">
              <a:avLst/>
            </a:prstGeom>
            <a:solidFill>
              <a:schemeClr val="accent5"/>
            </a:solidFill>
            <a:ln>
              <a:noFill/>
            </a:ln>
          </p:spPr>
          <p:txBody>
            <a:bodyPr wrap="square" lIns="91440" tIns="45720" rIns="91440" bIns="45720" rtlCol="0" anchor="t">
              <a:spAutoFit/>
            </a:bodyPr>
            <a:lstStyle/>
            <a:p>
              <a:pPr algn="ctr"/>
              <a:r>
                <a:rPr lang="en-GB" sz="1600">
                  <a:latin typeface="Arial" panose="020B0604020202020204" pitchFamily="34" charset="0"/>
                  <a:cs typeface="Arial" panose="020B0604020202020204" pitchFamily="34" charset="0"/>
                </a:rPr>
                <a:t>Easy to book an appointment (719)</a:t>
              </a:r>
            </a:p>
          </p:txBody>
        </p:sp>
        <p:sp>
          <p:nvSpPr>
            <p:cNvPr id="24" name="TextBox 23">
              <a:extLst>
                <a:ext uri="{FF2B5EF4-FFF2-40B4-BE49-F238E27FC236}">
                  <a16:creationId xmlns:a16="http://schemas.microsoft.com/office/drawing/2014/main" id="{D41CA210-F6AF-166D-79DC-AE7A4F094C2B}"/>
                </a:ext>
              </a:extLst>
            </p:cNvPr>
            <p:cNvSpPr txBox="1"/>
            <p:nvPr/>
          </p:nvSpPr>
          <p:spPr>
            <a:xfrm>
              <a:off x="3348762" y="3174563"/>
              <a:ext cx="3510923" cy="646986"/>
            </a:xfrm>
            <a:prstGeom prst="roundRect">
              <a:avLst/>
            </a:prstGeom>
            <a:solidFill>
              <a:schemeClr val="accent5"/>
            </a:solidFill>
            <a:ln>
              <a:noFill/>
            </a:ln>
          </p:spPr>
          <p:txBody>
            <a:bodyPr wrap="square" lIns="91440" tIns="45720" rIns="91440" bIns="45720" rtlCol="0" anchor="t">
              <a:spAutoFit/>
            </a:bodyPr>
            <a:lstStyle/>
            <a:p>
              <a:pPr algn="ctr"/>
              <a:r>
                <a:rPr lang="en-GB" sz="1600">
                  <a:latin typeface="Arial" panose="020B0604020202020204" pitchFamily="34" charset="0"/>
                  <a:cs typeface="Arial" panose="020B0604020202020204" pitchFamily="34" charset="0"/>
                </a:rPr>
                <a:t>Face-to-face appointments available (615)</a:t>
              </a:r>
            </a:p>
          </p:txBody>
        </p:sp>
        <p:sp>
          <p:nvSpPr>
            <p:cNvPr id="33" name="TextBox 32">
              <a:extLst>
                <a:ext uri="{FF2B5EF4-FFF2-40B4-BE49-F238E27FC236}">
                  <a16:creationId xmlns:a16="http://schemas.microsoft.com/office/drawing/2014/main" id="{C2E116F2-DF87-A6C9-3533-6FC63369D442}"/>
                </a:ext>
              </a:extLst>
            </p:cNvPr>
            <p:cNvSpPr txBox="1"/>
            <p:nvPr/>
          </p:nvSpPr>
          <p:spPr>
            <a:xfrm>
              <a:off x="3361826" y="3972399"/>
              <a:ext cx="3510923" cy="646986"/>
            </a:xfrm>
            <a:prstGeom prst="roundRect">
              <a:avLst/>
            </a:prstGeom>
            <a:solidFill>
              <a:schemeClr val="accent5"/>
            </a:solidFill>
            <a:ln>
              <a:noFill/>
            </a:ln>
          </p:spPr>
          <p:txBody>
            <a:bodyPr wrap="square" lIns="91440" tIns="45720" rIns="91440" bIns="45720" rtlCol="0" anchor="t">
              <a:spAutoFit/>
            </a:bodyPr>
            <a:lstStyle/>
            <a:p>
              <a:pPr algn="ctr"/>
              <a:r>
                <a:rPr lang="en-GB" sz="1600">
                  <a:latin typeface="Arial" panose="020B0604020202020204" pitchFamily="34" charset="0"/>
                  <a:cs typeface="Arial" panose="020B0604020202020204" pitchFamily="34" charset="0"/>
                </a:rPr>
                <a:t>Short waiting time for an appointment (581)</a:t>
              </a:r>
            </a:p>
          </p:txBody>
        </p:sp>
        <p:sp>
          <p:nvSpPr>
            <p:cNvPr id="34" name="TextBox 33">
              <a:extLst>
                <a:ext uri="{FF2B5EF4-FFF2-40B4-BE49-F238E27FC236}">
                  <a16:creationId xmlns:a16="http://schemas.microsoft.com/office/drawing/2014/main" id="{68A829E8-278B-4E0E-BA3C-CC3C1D62ADBB}"/>
                </a:ext>
              </a:extLst>
            </p:cNvPr>
            <p:cNvSpPr txBox="1"/>
            <p:nvPr/>
          </p:nvSpPr>
          <p:spPr>
            <a:xfrm>
              <a:off x="3348764" y="4770235"/>
              <a:ext cx="3510923" cy="374571"/>
            </a:xfrm>
            <a:prstGeom prst="roundRect">
              <a:avLst/>
            </a:prstGeom>
            <a:solidFill>
              <a:schemeClr val="accent5"/>
            </a:solidFill>
            <a:ln>
              <a:noFill/>
            </a:ln>
          </p:spPr>
          <p:txBody>
            <a:bodyPr wrap="square" lIns="91440" tIns="45720" rIns="91440" bIns="45720" rtlCol="0" anchor="t">
              <a:spAutoFit/>
            </a:bodyPr>
            <a:lstStyle/>
            <a:p>
              <a:pPr algn="ctr"/>
              <a:r>
                <a:rPr lang="en-GB" sz="1600">
                  <a:latin typeface="Arial" panose="020B0604020202020204" pitchFamily="34" charset="0"/>
                  <a:cs typeface="Arial" panose="020B0604020202020204" pitchFamily="34" charset="0"/>
                </a:rPr>
                <a:t>Convenient opening hours (244)</a:t>
              </a:r>
            </a:p>
          </p:txBody>
        </p:sp>
        <p:sp>
          <p:nvSpPr>
            <p:cNvPr id="42" name="TextBox 41">
              <a:extLst>
                <a:ext uri="{FF2B5EF4-FFF2-40B4-BE49-F238E27FC236}">
                  <a16:creationId xmlns:a16="http://schemas.microsoft.com/office/drawing/2014/main" id="{F0269418-B145-D67A-3F2E-2575A2BDBFD9}"/>
                </a:ext>
              </a:extLst>
            </p:cNvPr>
            <p:cNvSpPr txBox="1"/>
            <p:nvPr/>
          </p:nvSpPr>
          <p:spPr>
            <a:xfrm>
              <a:off x="3348760" y="5256851"/>
              <a:ext cx="3510923" cy="646986"/>
            </a:xfrm>
            <a:prstGeom prst="roundRect">
              <a:avLst/>
            </a:prstGeom>
            <a:solidFill>
              <a:schemeClr val="accent5"/>
            </a:solidFill>
            <a:ln>
              <a:noFill/>
            </a:ln>
          </p:spPr>
          <p:txBody>
            <a:bodyPr wrap="square" lIns="91440" tIns="45720" rIns="91440" bIns="45720" rtlCol="0" anchor="t">
              <a:spAutoFit/>
            </a:bodyPr>
            <a:lstStyle/>
            <a:p>
              <a:pPr algn="ctr"/>
              <a:r>
                <a:rPr lang="en-GB" sz="1600">
                  <a:latin typeface="Arial" panose="020B0604020202020204" pitchFamily="34" charset="0"/>
                  <a:cs typeface="Arial" panose="020B0604020202020204" pitchFamily="34" charset="0"/>
                </a:rPr>
                <a:t>Digital (telephone / video) options for appointments (93)</a:t>
              </a:r>
            </a:p>
          </p:txBody>
        </p:sp>
        <p:sp>
          <p:nvSpPr>
            <p:cNvPr id="43" name="TextBox 42">
              <a:extLst>
                <a:ext uri="{FF2B5EF4-FFF2-40B4-BE49-F238E27FC236}">
                  <a16:creationId xmlns:a16="http://schemas.microsoft.com/office/drawing/2014/main" id="{5D4F0BD1-0D16-2359-D131-80E72F0CFC5E}"/>
                </a:ext>
              </a:extLst>
            </p:cNvPr>
            <p:cNvSpPr txBox="1"/>
            <p:nvPr/>
          </p:nvSpPr>
          <p:spPr>
            <a:xfrm>
              <a:off x="3361824" y="6054687"/>
              <a:ext cx="3510923" cy="646986"/>
            </a:xfrm>
            <a:prstGeom prst="roundRect">
              <a:avLst/>
            </a:prstGeom>
            <a:solidFill>
              <a:schemeClr val="accent5"/>
            </a:solidFill>
            <a:ln>
              <a:noFill/>
            </a:ln>
          </p:spPr>
          <p:txBody>
            <a:bodyPr wrap="square" lIns="91440" tIns="45720" rIns="91440" bIns="45720" rtlCol="0" anchor="t">
              <a:spAutoFit/>
            </a:bodyPr>
            <a:lstStyle/>
            <a:p>
              <a:pPr algn="ctr"/>
              <a:r>
                <a:rPr lang="en-GB" sz="1600">
                  <a:latin typeface="Arial" panose="020B0604020202020204" pitchFamily="34" charset="0"/>
                  <a:cs typeface="Arial" panose="020B0604020202020204" pitchFamily="34" charset="0"/>
                </a:rPr>
                <a:t>Easy access into the GP practice (e.g. wheelchair access) (32)</a:t>
              </a:r>
            </a:p>
          </p:txBody>
        </p:sp>
      </p:grpSp>
      <p:grpSp>
        <p:nvGrpSpPr>
          <p:cNvPr id="14" name="Group 13" descr="list of Meeting local needs">
            <a:extLst>
              <a:ext uri="{FF2B5EF4-FFF2-40B4-BE49-F238E27FC236}">
                <a16:creationId xmlns:a16="http://schemas.microsoft.com/office/drawing/2014/main" id="{185779F8-C776-915A-2802-AE5B515CBABC}"/>
              </a:ext>
            </a:extLst>
          </p:cNvPr>
          <p:cNvGrpSpPr/>
          <p:nvPr/>
        </p:nvGrpSpPr>
        <p:grpSpPr>
          <a:xfrm>
            <a:off x="7111586" y="2601717"/>
            <a:ext cx="3600644" cy="3744856"/>
            <a:chOff x="7111586" y="2601717"/>
            <a:chExt cx="3600644" cy="3744856"/>
          </a:xfrm>
        </p:grpSpPr>
        <p:sp>
          <p:nvSpPr>
            <p:cNvPr id="27" name="TextBox 26">
              <a:extLst>
                <a:ext uri="{FF2B5EF4-FFF2-40B4-BE49-F238E27FC236}">
                  <a16:creationId xmlns:a16="http://schemas.microsoft.com/office/drawing/2014/main" id="{62389D23-6249-AF61-5E68-B41D383C742D}"/>
                </a:ext>
              </a:extLst>
            </p:cNvPr>
            <p:cNvSpPr txBox="1"/>
            <p:nvPr/>
          </p:nvSpPr>
          <p:spPr>
            <a:xfrm>
              <a:off x="7124648" y="4638353"/>
              <a:ext cx="3587582" cy="919401"/>
            </a:xfrm>
            <a:prstGeom prst="roundRect">
              <a:avLst/>
            </a:prstGeom>
            <a:solidFill>
              <a:schemeClr val="accent2"/>
            </a:solidFill>
            <a:ln>
              <a:noFill/>
            </a:ln>
          </p:spPr>
          <p:txBody>
            <a:bodyPr wrap="square" lIns="91440" tIns="45720" rIns="91440" bIns="45720" rtlCol="0" anchor="t">
              <a:spAutoFit/>
            </a:bodyPr>
            <a:lstStyle/>
            <a:p>
              <a:pPr algn="ctr"/>
              <a:r>
                <a:rPr lang="en-GB" sz="1600">
                  <a:solidFill>
                    <a:schemeClr val="bg1"/>
                  </a:solidFill>
                  <a:latin typeface="Arial" panose="020B0604020202020204" pitchFamily="34" charset="0"/>
                  <a:cs typeface="Arial" panose="020B0604020202020204" pitchFamily="34" charset="0"/>
                </a:rPr>
                <a:t>Health and care services at the GP practice site so that I don’t have to go to the hospital (172)</a:t>
              </a:r>
            </a:p>
          </p:txBody>
        </p:sp>
        <p:sp>
          <p:nvSpPr>
            <p:cNvPr id="29" name="TextBox 28">
              <a:extLst>
                <a:ext uri="{FF2B5EF4-FFF2-40B4-BE49-F238E27FC236}">
                  <a16:creationId xmlns:a16="http://schemas.microsoft.com/office/drawing/2014/main" id="{BE177E8E-F406-978C-54C2-4BDB245EA5F3}"/>
                </a:ext>
              </a:extLst>
            </p:cNvPr>
            <p:cNvSpPr txBox="1"/>
            <p:nvPr/>
          </p:nvSpPr>
          <p:spPr>
            <a:xfrm>
              <a:off x="7111586" y="5699587"/>
              <a:ext cx="3600644" cy="646986"/>
            </a:xfrm>
            <a:prstGeom prst="roundRect">
              <a:avLst/>
            </a:prstGeom>
            <a:solidFill>
              <a:schemeClr val="accent2"/>
            </a:solidFill>
            <a:ln>
              <a:noFill/>
            </a:ln>
          </p:spPr>
          <p:txBody>
            <a:bodyPr wrap="square" lIns="91440" tIns="45720" rIns="91440" bIns="45720" rtlCol="0" anchor="t">
              <a:spAutoFit/>
            </a:bodyPr>
            <a:lstStyle/>
            <a:p>
              <a:pPr algn="ctr"/>
              <a:r>
                <a:rPr lang="en-GB" sz="1600">
                  <a:solidFill>
                    <a:schemeClr val="bg1"/>
                  </a:solidFill>
                  <a:latin typeface="Arial" panose="020B0604020202020204" pitchFamily="34" charset="0"/>
                  <a:cs typeface="Arial" panose="020B0604020202020204" pitchFamily="34" charset="0"/>
                </a:rPr>
                <a:t>Other health and care services nearby or at my GP practice (27)</a:t>
              </a:r>
            </a:p>
          </p:txBody>
        </p:sp>
        <p:sp>
          <p:nvSpPr>
            <p:cNvPr id="39" name="TextBox 38">
              <a:extLst>
                <a:ext uri="{FF2B5EF4-FFF2-40B4-BE49-F238E27FC236}">
                  <a16:creationId xmlns:a16="http://schemas.microsoft.com/office/drawing/2014/main" id="{6531C4BB-DA4C-2C9F-B0F8-27EAE607065A}"/>
                </a:ext>
              </a:extLst>
            </p:cNvPr>
            <p:cNvSpPr txBox="1"/>
            <p:nvPr/>
          </p:nvSpPr>
          <p:spPr>
            <a:xfrm>
              <a:off x="7176214" y="3333130"/>
              <a:ext cx="3510923" cy="646986"/>
            </a:xfrm>
            <a:prstGeom prst="roundRect">
              <a:avLst/>
            </a:prstGeom>
            <a:solidFill>
              <a:schemeClr val="accent2"/>
            </a:solidFill>
            <a:ln>
              <a:noFill/>
            </a:ln>
          </p:spPr>
          <p:txBody>
            <a:bodyPr wrap="square" lIns="91440" tIns="45720" rIns="91440" bIns="45720" rtlCol="0" anchor="t">
              <a:spAutoFit/>
            </a:bodyPr>
            <a:lstStyle/>
            <a:p>
              <a:pPr algn="ctr"/>
              <a:r>
                <a:rPr lang="en-GB" sz="1600">
                  <a:solidFill>
                    <a:schemeClr val="bg1"/>
                  </a:solidFill>
                  <a:latin typeface="Arial" panose="020B0604020202020204" pitchFamily="34" charset="0"/>
                  <a:cs typeface="Arial" panose="020B0604020202020204" pitchFamily="34" charset="0"/>
                </a:rPr>
                <a:t>GP practice is easy for me to get to (i.e. good transport links) (436)</a:t>
              </a:r>
            </a:p>
          </p:txBody>
        </p:sp>
        <p:sp>
          <p:nvSpPr>
            <p:cNvPr id="40" name="TextBox 39">
              <a:extLst>
                <a:ext uri="{FF2B5EF4-FFF2-40B4-BE49-F238E27FC236}">
                  <a16:creationId xmlns:a16="http://schemas.microsoft.com/office/drawing/2014/main" id="{B11A0572-7B8A-ECFA-C490-94F38B75D420}"/>
                </a:ext>
              </a:extLst>
            </p:cNvPr>
            <p:cNvSpPr txBox="1"/>
            <p:nvPr/>
          </p:nvSpPr>
          <p:spPr>
            <a:xfrm>
              <a:off x="7176214" y="4121949"/>
              <a:ext cx="3510923" cy="374571"/>
            </a:xfrm>
            <a:prstGeom prst="roundRect">
              <a:avLst/>
            </a:prstGeom>
            <a:solidFill>
              <a:schemeClr val="accent2"/>
            </a:solidFill>
            <a:ln>
              <a:noFill/>
            </a:ln>
          </p:spPr>
          <p:txBody>
            <a:bodyPr wrap="square" lIns="91440" tIns="45720" rIns="91440" bIns="45720" rtlCol="0" anchor="t">
              <a:spAutoFit/>
            </a:bodyPr>
            <a:lstStyle/>
            <a:p>
              <a:pPr algn="ctr"/>
              <a:r>
                <a:rPr lang="en-GB" sz="1600">
                  <a:solidFill>
                    <a:schemeClr val="bg1"/>
                  </a:solidFill>
                  <a:latin typeface="Arial" panose="020B0604020202020204" pitchFamily="34" charset="0"/>
                  <a:cs typeface="Arial" panose="020B0604020202020204" pitchFamily="34" charset="0"/>
                </a:rPr>
                <a:t>GP practice has good parking (313)</a:t>
              </a:r>
            </a:p>
          </p:txBody>
        </p:sp>
        <p:sp>
          <p:nvSpPr>
            <p:cNvPr id="41" name="TextBox 40">
              <a:extLst>
                <a:ext uri="{FF2B5EF4-FFF2-40B4-BE49-F238E27FC236}">
                  <a16:creationId xmlns:a16="http://schemas.microsoft.com/office/drawing/2014/main" id="{6586433E-C85D-CE14-1AC9-6B23DE764FF4}"/>
                </a:ext>
              </a:extLst>
            </p:cNvPr>
            <p:cNvSpPr txBox="1"/>
            <p:nvPr/>
          </p:nvSpPr>
          <p:spPr>
            <a:xfrm>
              <a:off x="7180208" y="2601717"/>
              <a:ext cx="3510923" cy="646986"/>
            </a:xfrm>
            <a:prstGeom prst="roundRect">
              <a:avLst/>
            </a:prstGeom>
            <a:solidFill>
              <a:schemeClr val="accent2"/>
            </a:solidFill>
            <a:ln>
              <a:noFill/>
            </a:ln>
          </p:spPr>
          <p:txBody>
            <a:bodyPr wrap="square" lIns="91440" tIns="45720" rIns="91440" bIns="45720" rtlCol="0" anchor="t">
              <a:spAutoFit/>
            </a:bodyPr>
            <a:lstStyle/>
            <a:p>
              <a:pPr algn="ctr"/>
              <a:r>
                <a:rPr lang="en-GB" sz="1600">
                  <a:solidFill>
                    <a:schemeClr val="bg1"/>
                  </a:solidFill>
                  <a:latin typeface="Arial" panose="020B0604020202020204" pitchFamily="34" charset="0"/>
                  <a:cs typeface="Arial" panose="020B0604020202020204" pitchFamily="34" charset="0"/>
                </a:rPr>
                <a:t>GP practice is close to my home / work / place of study (598)</a:t>
              </a:r>
            </a:p>
          </p:txBody>
        </p:sp>
      </p:grpSp>
      <p:sp>
        <p:nvSpPr>
          <p:cNvPr id="4" name="Right Brace 3">
            <a:extLst>
              <a:ext uri="{FF2B5EF4-FFF2-40B4-BE49-F238E27FC236}">
                <a16:creationId xmlns:a16="http://schemas.microsoft.com/office/drawing/2014/main" id="{E24D26BB-D170-2BD6-931F-6AF60CBEEE84}"/>
              </a:ext>
              <a:ext uri="{C183D7F6-B498-43B3-948B-1728B52AA6E4}">
                <adec:decorative xmlns:adec="http://schemas.microsoft.com/office/drawing/2017/decorative" val="1"/>
              </a:ext>
            </a:extLst>
          </p:cNvPr>
          <p:cNvSpPr/>
          <p:nvPr/>
        </p:nvSpPr>
        <p:spPr>
          <a:xfrm>
            <a:off x="10824580" y="2693635"/>
            <a:ext cx="427354" cy="400803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ln>
                <a:solidFill>
                  <a:schemeClr val="tx1"/>
                </a:solidFill>
              </a:ln>
              <a:solidFill>
                <a:sysClr val="windowText" lastClr="000000"/>
              </a:solidFill>
            </a:endParaRPr>
          </a:p>
        </p:txBody>
      </p:sp>
      <p:sp>
        <p:nvSpPr>
          <p:cNvPr id="5" name="TextBox 4">
            <a:extLst>
              <a:ext uri="{FF2B5EF4-FFF2-40B4-BE49-F238E27FC236}">
                <a16:creationId xmlns:a16="http://schemas.microsoft.com/office/drawing/2014/main" id="{6E4EE976-C7CC-3588-E772-D4A7ED9DD039}"/>
              </a:ext>
            </a:extLst>
          </p:cNvPr>
          <p:cNvSpPr txBox="1"/>
          <p:nvPr/>
        </p:nvSpPr>
        <p:spPr>
          <a:xfrm rot="16200000">
            <a:off x="10836509" y="4468219"/>
            <a:ext cx="1159292"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rPr>
              <a:t>Domains</a:t>
            </a:r>
          </a:p>
        </p:txBody>
      </p:sp>
      <p:sp>
        <p:nvSpPr>
          <p:cNvPr id="3" name="TextBox 2">
            <a:extLst>
              <a:ext uri="{FF2B5EF4-FFF2-40B4-BE49-F238E27FC236}">
                <a16:creationId xmlns:a16="http://schemas.microsoft.com/office/drawing/2014/main" id="{14CD251E-C4B5-B174-9EC9-56926CF8CBAD}"/>
              </a:ext>
            </a:extLst>
          </p:cNvPr>
          <p:cNvSpPr txBox="1"/>
          <p:nvPr/>
        </p:nvSpPr>
        <p:spPr>
          <a:xfrm>
            <a:off x="458143" y="5200471"/>
            <a:ext cx="3048518" cy="923330"/>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‘(xx)’ Frequency domain was selected during listening exercise survey.</a:t>
            </a:r>
          </a:p>
        </p:txBody>
      </p:sp>
    </p:spTree>
    <p:extLst>
      <p:ext uri="{BB962C8B-B14F-4D97-AF65-F5344CB8AC3E}">
        <p14:creationId xmlns:p14="http://schemas.microsoft.com/office/powerpoint/2010/main" val="2193892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38DE-D480-436C-9D87-2DCF8849610E}"/>
              </a:ext>
            </a:extLst>
          </p:cNvPr>
          <p:cNvSpPr>
            <a:spLocks noGrp="1"/>
          </p:cNvSpPr>
          <p:nvPr>
            <p:ph type="title"/>
          </p:nvPr>
        </p:nvSpPr>
        <p:spPr/>
        <p:txBody>
          <a:bodyPr>
            <a:normAutofit fontScale="90000"/>
          </a:bodyPr>
          <a:lstStyle/>
          <a:p>
            <a:r>
              <a:rPr lang="en-GB">
                <a:latin typeface="Arial" panose="020B0604020202020204" pitchFamily="34" charset="0"/>
                <a:cs typeface="Arial" panose="020B0604020202020204" pitchFamily="34" charset="0"/>
              </a:rPr>
              <a:t>Discussion three | the options appraisal process </a:t>
            </a:r>
          </a:p>
        </p:txBody>
      </p:sp>
      <p:graphicFrame>
        <p:nvGraphicFramePr>
          <p:cNvPr id="4" name="Diagram 3">
            <a:extLst>
              <a:ext uri="{FF2B5EF4-FFF2-40B4-BE49-F238E27FC236}">
                <a16:creationId xmlns:a16="http://schemas.microsoft.com/office/drawing/2014/main" id="{21D67616-116A-41EB-8A17-F3F0874488BA}"/>
              </a:ext>
            </a:extLst>
          </p:cNvPr>
          <p:cNvGraphicFramePr/>
          <p:nvPr/>
        </p:nvGraphicFramePr>
        <p:xfrm>
          <a:off x="1554386" y="1488558"/>
          <a:ext cx="8128000" cy="4649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6108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8753-CC7D-4CEF-867B-5388C6B281E0}"/>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Aims of today</a:t>
            </a:r>
          </a:p>
        </p:txBody>
      </p:sp>
      <p:sp>
        <p:nvSpPr>
          <p:cNvPr id="3" name="Content Placeholder 2">
            <a:extLst>
              <a:ext uri="{FF2B5EF4-FFF2-40B4-BE49-F238E27FC236}">
                <a16:creationId xmlns:a16="http://schemas.microsoft.com/office/drawing/2014/main" id="{2AF8D62D-D804-4AFE-9152-D386D1E195FD}"/>
              </a:ext>
            </a:extLst>
          </p:cNvPr>
          <p:cNvSpPr>
            <a:spLocks noGrp="1"/>
          </p:cNvSpPr>
          <p:nvPr>
            <p:ph idx="1"/>
          </p:nvPr>
        </p:nvSpPr>
        <p:spPr/>
        <p:txBody>
          <a:bodyPr/>
          <a:lstStyle/>
          <a:p>
            <a:pPr>
              <a:lnSpc>
                <a:spcPct val="150000"/>
              </a:lnSpc>
            </a:pPr>
            <a:r>
              <a:rPr lang="en-GB" sz="2000" dirty="0">
                <a:solidFill>
                  <a:schemeClr val="tx1"/>
                </a:solidFill>
                <a:latin typeface="Arial" panose="020B0604020202020204" pitchFamily="34" charset="0"/>
                <a:cs typeface="Arial" panose="020B0604020202020204" pitchFamily="34" charset="0"/>
              </a:rPr>
              <a:t>To present the programme aims for general practice in Shrewsbury</a:t>
            </a:r>
          </a:p>
          <a:p>
            <a:pPr>
              <a:lnSpc>
                <a:spcPct val="150000"/>
              </a:lnSpc>
            </a:pPr>
            <a:r>
              <a:rPr lang="en-GB" sz="2000" dirty="0">
                <a:solidFill>
                  <a:schemeClr val="tx1"/>
                </a:solidFill>
                <a:latin typeface="Arial" panose="020B0604020202020204" pitchFamily="34" charset="0"/>
                <a:cs typeface="Arial" panose="020B0604020202020204" pitchFamily="34" charset="0"/>
              </a:rPr>
              <a:t>To discuss GP practices in Shrewsbury and hear your views on using their services</a:t>
            </a:r>
          </a:p>
          <a:p>
            <a:pPr>
              <a:lnSpc>
                <a:spcPct val="150000"/>
              </a:lnSpc>
            </a:pPr>
            <a:r>
              <a:rPr lang="en-GB" sz="2000" dirty="0">
                <a:solidFill>
                  <a:schemeClr val="tx1"/>
                </a:solidFill>
                <a:latin typeface="Arial" panose="020B0604020202020204" pitchFamily="34" charset="0"/>
                <a:cs typeface="Arial" panose="020B0604020202020204" pitchFamily="34" charset="0"/>
              </a:rPr>
              <a:t>To explain how general practice is changing and why it needs to change</a:t>
            </a:r>
          </a:p>
          <a:p>
            <a:pPr>
              <a:lnSpc>
                <a:spcPct val="150000"/>
              </a:lnSpc>
            </a:pPr>
            <a:r>
              <a:rPr lang="en-GB" sz="2000" dirty="0">
                <a:solidFill>
                  <a:schemeClr val="tx1"/>
                </a:solidFill>
                <a:latin typeface="Arial" panose="020B0604020202020204" pitchFamily="34" charset="0"/>
                <a:cs typeface="Arial" panose="020B0604020202020204" pitchFamily="34" charset="0"/>
              </a:rPr>
              <a:t>To discuss the proposed new Health and Wellbeing Hub and understand your views on this.</a:t>
            </a:r>
          </a:p>
          <a:p>
            <a:endParaRPr lang="en-GB" dirty="0"/>
          </a:p>
        </p:txBody>
      </p:sp>
    </p:spTree>
    <p:extLst>
      <p:ext uri="{BB962C8B-B14F-4D97-AF65-F5344CB8AC3E}">
        <p14:creationId xmlns:p14="http://schemas.microsoft.com/office/powerpoint/2010/main" val="1141523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BAEF-B2BE-E51A-D041-FD588497E571}"/>
              </a:ext>
            </a:extLst>
          </p:cNvPr>
          <p:cNvSpPr>
            <a:spLocks noGrp="1"/>
          </p:cNvSpPr>
          <p:nvPr>
            <p:ph type="title"/>
          </p:nvPr>
        </p:nvSpPr>
        <p:spPr/>
        <p:txBody>
          <a:bodyPr>
            <a:normAutofit/>
          </a:bodyPr>
          <a:lstStyle/>
          <a:p>
            <a:r>
              <a:rPr lang="en-GB" b="1">
                <a:latin typeface="Arial" panose="020B0604020202020204" pitchFamily="34" charset="0"/>
                <a:cs typeface="Arial" panose="020B0604020202020204" pitchFamily="34" charset="0"/>
              </a:rPr>
              <a:t>Next steps</a:t>
            </a:r>
            <a:endParaRPr lang="en-GB">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64EF970-25C1-9135-20BF-3A1A075B3D89}"/>
              </a:ext>
            </a:extLst>
          </p:cNvPr>
          <p:cNvSpPr>
            <a:spLocks noGrp="1"/>
          </p:cNvSpPr>
          <p:nvPr>
            <p:ph type="body" idx="1"/>
          </p:nvPr>
        </p:nvSpPr>
        <p:spPr/>
        <p:txBody>
          <a:bodyPr/>
          <a:lstStyle/>
          <a:p>
            <a:r>
              <a:rPr lang="en-GB"/>
              <a:t>Presenter: Dr Charlotte Hart</a:t>
            </a:r>
          </a:p>
        </p:txBody>
      </p:sp>
    </p:spTree>
    <p:extLst>
      <p:ext uri="{BB962C8B-B14F-4D97-AF65-F5344CB8AC3E}">
        <p14:creationId xmlns:p14="http://schemas.microsoft.com/office/powerpoint/2010/main" val="4169540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F20D-6B5E-40E8-BDB1-3521E98D41E7}"/>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Next steps</a:t>
            </a:r>
          </a:p>
        </p:txBody>
      </p:sp>
      <p:sp>
        <p:nvSpPr>
          <p:cNvPr id="4" name="Content Placeholder 2">
            <a:extLst>
              <a:ext uri="{FF2B5EF4-FFF2-40B4-BE49-F238E27FC236}">
                <a16:creationId xmlns:a16="http://schemas.microsoft.com/office/drawing/2014/main" id="{E6351EE1-FAD6-4C9B-AA57-B00B12C40658}"/>
              </a:ext>
            </a:extLst>
          </p:cNvPr>
          <p:cNvSpPr>
            <a:spLocks noGrp="1"/>
          </p:cNvSpPr>
          <p:nvPr>
            <p:ph idx="1"/>
          </p:nvPr>
        </p:nvSpPr>
        <p:spPr>
          <a:xfrm>
            <a:off x="677333" y="1277655"/>
            <a:ext cx="10316732" cy="4763708"/>
          </a:xfrm>
        </p:spPr>
        <p:txBody>
          <a:bodyPr>
            <a:noAutofit/>
          </a:bodyPr>
          <a:lstStyle/>
          <a:p>
            <a:pPr lvl="0" fontAlgn="base">
              <a:lnSpc>
                <a:spcPct val="115000"/>
              </a:lnSpc>
            </a:pPr>
            <a:r>
              <a:rPr lang="en-GB" sz="2000">
                <a:solidFill>
                  <a:schemeClr val="tx1"/>
                </a:solidFill>
                <a:latin typeface="Arial" panose="020B0604020202020204" pitchFamily="34" charset="0"/>
                <a:cs typeface="Arial" panose="020B0604020202020204" pitchFamily="34" charset="0"/>
              </a:rPr>
              <a:t>A </a:t>
            </a:r>
            <a:r>
              <a:rPr lang="en-GB" sz="2000" b="1">
                <a:solidFill>
                  <a:schemeClr val="tx1"/>
                </a:solidFill>
                <a:latin typeface="Arial" panose="020B0604020202020204" pitchFamily="34" charset="0"/>
                <a:cs typeface="Arial" panose="020B0604020202020204" pitchFamily="34" charset="0"/>
              </a:rPr>
              <a:t>new reference group will be established </a:t>
            </a:r>
            <a:r>
              <a:rPr lang="en-GB" sz="2000">
                <a:solidFill>
                  <a:schemeClr val="tx1"/>
                </a:solidFill>
                <a:latin typeface="Arial" panose="020B0604020202020204" pitchFamily="34" charset="0"/>
                <a:cs typeface="Arial" panose="020B0604020202020204" pitchFamily="34" charset="0"/>
              </a:rPr>
              <a:t>to</a:t>
            </a:r>
            <a:r>
              <a:rPr lang="en-GB" sz="2000" b="1">
                <a:solidFill>
                  <a:schemeClr val="tx1"/>
                </a:solidFill>
                <a:latin typeface="Arial" panose="020B0604020202020204" pitchFamily="34" charset="0"/>
                <a:cs typeface="Arial" panose="020B0604020202020204" pitchFamily="34" charset="0"/>
              </a:rPr>
              <a:t> </a:t>
            </a:r>
            <a:r>
              <a:rPr lang="en-GB" sz="2000">
                <a:solidFill>
                  <a:schemeClr val="tx1"/>
                </a:solidFill>
                <a:latin typeface="Arial" panose="020B0604020202020204" pitchFamily="34" charset="0"/>
                <a:cs typeface="Arial" panose="020B0604020202020204" pitchFamily="34" charset="0"/>
              </a:rPr>
              <a:t>help us determine the weighting for each of the desirable criteria agreed within these focus groups </a:t>
            </a:r>
          </a:p>
          <a:p>
            <a:pPr lvl="0" fontAlgn="base">
              <a:lnSpc>
                <a:spcPct val="115000"/>
              </a:lnSpc>
            </a:pPr>
            <a:r>
              <a:rPr lang="en-GB" sz="2000">
                <a:solidFill>
                  <a:schemeClr val="tx1"/>
                </a:solidFill>
                <a:latin typeface="Arial" panose="020B0604020202020204" pitchFamily="34" charset="0"/>
                <a:cs typeface="Arial" panose="020B0604020202020204" pitchFamily="34" charset="0"/>
              </a:rPr>
              <a:t>After the development of the possible scenarios, they will be evaluated by the desirable criteria – the scoring will be undertaken by the reference group</a:t>
            </a:r>
          </a:p>
          <a:p>
            <a:pPr fontAlgn="base">
              <a:lnSpc>
                <a:spcPct val="115000"/>
              </a:lnSpc>
            </a:pPr>
            <a:r>
              <a:rPr lang="en-GB" sz="2000">
                <a:solidFill>
                  <a:schemeClr val="tx1"/>
                </a:solidFill>
                <a:latin typeface="Arial" panose="020B0604020202020204" pitchFamily="34" charset="0"/>
                <a:cs typeface="Arial" panose="020B0604020202020204" pitchFamily="34" charset="0"/>
              </a:rPr>
              <a:t>Our Equality Impact Assessment (EQIA) will be further developed as part of an </a:t>
            </a:r>
            <a:r>
              <a:rPr lang="en-GB" sz="2000" b="1">
                <a:solidFill>
                  <a:schemeClr val="tx1"/>
                </a:solidFill>
                <a:latin typeface="Arial" panose="020B0604020202020204" pitchFamily="34" charset="0"/>
                <a:cs typeface="Arial" panose="020B0604020202020204" pitchFamily="34" charset="0"/>
              </a:rPr>
              <a:t>Integrated Impact Assessment (IIA) </a:t>
            </a:r>
            <a:r>
              <a:rPr lang="en-GB" sz="2000">
                <a:solidFill>
                  <a:schemeClr val="tx1"/>
                </a:solidFill>
                <a:latin typeface="Arial" panose="020B0604020202020204" pitchFamily="34" charset="0"/>
                <a:cs typeface="Arial" panose="020B0604020202020204" pitchFamily="34" charset="0"/>
              </a:rPr>
              <a:t>to confirm the location, travel times and other details of the services proposed</a:t>
            </a:r>
          </a:p>
          <a:p>
            <a:pPr lvl="0" fontAlgn="base">
              <a:lnSpc>
                <a:spcPct val="115000"/>
              </a:lnSpc>
            </a:pPr>
            <a:r>
              <a:rPr lang="en-GB" sz="2000">
                <a:solidFill>
                  <a:schemeClr val="tx1"/>
                </a:solidFill>
                <a:latin typeface="Arial" panose="020B0604020202020204" pitchFamily="34" charset="0"/>
                <a:cs typeface="Arial" panose="020B0604020202020204" pitchFamily="34" charset="0"/>
              </a:rPr>
              <a:t>A </a:t>
            </a:r>
            <a:r>
              <a:rPr lang="en-GB" sz="2000" b="1">
                <a:solidFill>
                  <a:schemeClr val="tx1"/>
                </a:solidFill>
                <a:latin typeface="Arial" panose="020B0604020202020204" pitchFamily="34" charset="0"/>
                <a:cs typeface="Arial" panose="020B0604020202020204" pitchFamily="34" charset="0"/>
              </a:rPr>
              <a:t>report of findings </a:t>
            </a:r>
            <a:r>
              <a:rPr lang="en-GB" sz="2000">
                <a:solidFill>
                  <a:schemeClr val="tx1"/>
                </a:solidFill>
                <a:latin typeface="Arial" panose="020B0604020202020204" pitchFamily="34" charset="0"/>
                <a:cs typeface="Arial" panose="020B0604020202020204" pitchFamily="34" charset="0"/>
              </a:rPr>
              <a:t>will be produced following this phase of engagement and feedback will be compiled. This will then feed into the work of the Programme Team to shape plans and will be published on the CCG/ICS website </a:t>
            </a:r>
          </a:p>
          <a:p>
            <a:pPr lvl="0" fontAlgn="base">
              <a:lnSpc>
                <a:spcPct val="115000"/>
              </a:lnSpc>
            </a:pPr>
            <a:r>
              <a:rPr lang="en-GB" sz="2000">
                <a:solidFill>
                  <a:schemeClr val="tx1"/>
                </a:solidFill>
                <a:latin typeface="Arial" panose="020B0604020202020204" pitchFamily="34" charset="0"/>
                <a:cs typeface="Arial" panose="020B0604020202020204" pitchFamily="34" charset="0"/>
              </a:rPr>
              <a:t>A </a:t>
            </a:r>
            <a:r>
              <a:rPr lang="en-GB" sz="2000" b="1">
                <a:solidFill>
                  <a:schemeClr val="tx1"/>
                </a:solidFill>
                <a:latin typeface="Arial" panose="020B0604020202020204" pitchFamily="34" charset="0"/>
                <a:cs typeface="Arial" panose="020B0604020202020204" pitchFamily="34" charset="0"/>
              </a:rPr>
              <a:t>public consultation </a:t>
            </a:r>
            <a:r>
              <a:rPr lang="en-GB" sz="2000">
                <a:solidFill>
                  <a:schemeClr val="tx1"/>
                </a:solidFill>
                <a:latin typeface="Arial" panose="020B0604020202020204" pitchFamily="34" charset="0"/>
                <a:cs typeface="Arial" panose="020B0604020202020204" pitchFamily="34" charset="0"/>
              </a:rPr>
              <a:t>will be held in due course and is likely to run for 8 to 12 weeks between October and December 2022 (approximately).</a:t>
            </a:r>
            <a:br>
              <a:rPr lang="en-GB" sz="2000">
                <a:solidFill>
                  <a:schemeClr val="bg2">
                    <a:lumMod val="50000"/>
                  </a:schemeClr>
                </a:solidFill>
                <a:latin typeface="Arial" panose="020B0604020202020204" pitchFamily="34" charset="0"/>
                <a:cs typeface="Arial" panose="020B0604020202020204" pitchFamily="34" charset="0"/>
              </a:rPr>
            </a:br>
            <a:endParaRPr lang="en-GB" sz="2000">
              <a:solidFill>
                <a:schemeClr val="bg2">
                  <a:lumMod val="50000"/>
                </a:schemeClr>
              </a:solidFill>
              <a:latin typeface="Arial" panose="020B0604020202020204" pitchFamily="34" charset="0"/>
              <a:cs typeface="Arial" panose="020B0604020202020204" pitchFamily="34" charset="0"/>
            </a:endParaRPr>
          </a:p>
          <a:p>
            <a:pPr marL="0" indent="0" fontAlgn="base">
              <a:buNone/>
            </a:pPr>
            <a:endParaRPr lang="en-GB" sz="2000">
              <a:solidFill>
                <a:schemeClr val="bg2">
                  <a:lumMod val="50000"/>
                </a:schemeClr>
              </a:solidFill>
            </a:endParaRPr>
          </a:p>
        </p:txBody>
      </p:sp>
    </p:spTree>
    <p:extLst>
      <p:ext uri="{BB962C8B-B14F-4D97-AF65-F5344CB8AC3E}">
        <p14:creationId xmlns:p14="http://schemas.microsoft.com/office/powerpoint/2010/main" val="126034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BAEF-B2BE-E51A-D041-FD588497E571}"/>
              </a:ext>
            </a:extLst>
          </p:cNvPr>
          <p:cNvSpPr>
            <a:spLocks noGrp="1"/>
          </p:cNvSpPr>
          <p:nvPr>
            <p:ph type="title"/>
          </p:nvPr>
        </p:nvSpPr>
        <p:spPr/>
        <p:txBody>
          <a:bodyPr>
            <a:normAutofit/>
          </a:bodyPr>
          <a:lstStyle/>
          <a:p>
            <a:r>
              <a:rPr lang="en-GB" b="1">
                <a:latin typeface="Arial" panose="020B0604020202020204" pitchFamily="34" charset="0"/>
                <a:cs typeface="Arial" panose="020B0604020202020204" pitchFamily="34" charset="0"/>
              </a:rPr>
              <a:t>Thank you for attending </a:t>
            </a:r>
            <a:endParaRPr lang="en-GB">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64EF970-25C1-9135-20BF-3A1A075B3D89}"/>
              </a:ext>
            </a:extLst>
          </p:cNvPr>
          <p:cNvSpPr>
            <a:spLocks noGrp="1"/>
          </p:cNvSpPr>
          <p:nvPr>
            <p:ph type="body" idx="1"/>
          </p:nvPr>
        </p:nvSpPr>
        <p:spPr/>
        <p:txBody>
          <a:bodyPr/>
          <a:lstStyle/>
          <a:p>
            <a:r>
              <a:rPr lang="en-GB"/>
              <a:t>You are now free to leave the meeting </a:t>
            </a:r>
          </a:p>
        </p:txBody>
      </p:sp>
    </p:spTree>
    <p:extLst>
      <p:ext uri="{BB962C8B-B14F-4D97-AF65-F5344CB8AC3E}">
        <p14:creationId xmlns:p14="http://schemas.microsoft.com/office/powerpoint/2010/main" val="180235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67B3-091E-4899-B2F4-E9F66DB1BC63}"/>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Introduction to our ICS</a:t>
            </a:r>
          </a:p>
        </p:txBody>
      </p:sp>
      <p:sp>
        <p:nvSpPr>
          <p:cNvPr id="3" name="Content Placeholder 2">
            <a:extLst>
              <a:ext uri="{FF2B5EF4-FFF2-40B4-BE49-F238E27FC236}">
                <a16:creationId xmlns:a16="http://schemas.microsoft.com/office/drawing/2014/main" id="{495F2B77-CB69-4D1F-AF6D-6263455C4DB1}"/>
              </a:ext>
            </a:extLst>
          </p:cNvPr>
          <p:cNvSpPr>
            <a:spLocks noGrp="1"/>
          </p:cNvSpPr>
          <p:nvPr>
            <p:ph idx="1"/>
          </p:nvPr>
        </p:nvSpPr>
        <p:spPr/>
        <p:txBody>
          <a:bodyPr vert="horz" lIns="91440" tIns="45720" rIns="91440" bIns="45720" rtlCol="0" anchor="t">
            <a:noAutofit/>
          </a:bodyPr>
          <a:lstStyle/>
          <a:p>
            <a:pPr fontAlgn="base">
              <a:lnSpc>
                <a:spcPct val="150000"/>
              </a:lnSpc>
            </a:pPr>
            <a:r>
              <a:rPr lang="en-GB" sz="2000" dirty="0">
                <a:solidFill>
                  <a:schemeClr val="tx1"/>
                </a:solidFill>
                <a:latin typeface="Arial"/>
                <a:cs typeface="Arial"/>
              </a:rPr>
              <a:t>Shropshire, Telford and Wrekin Integrated Care System (ICS) is a partnership of health and care organisations working together to deliver better, more joined-up services for local people</a:t>
            </a:r>
          </a:p>
          <a:p>
            <a:pPr fontAlgn="base">
              <a:lnSpc>
                <a:spcPct val="150000"/>
              </a:lnSpc>
            </a:pPr>
            <a:r>
              <a:rPr lang="en-GB" sz="2000" dirty="0">
                <a:solidFill>
                  <a:schemeClr val="tx1"/>
                </a:solidFill>
                <a:latin typeface="Arial"/>
                <a:cs typeface="Arial"/>
              </a:rPr>
              <a:t>From July 2022, Shropshire, Telford and Wrekin ICS will become statutory</a:t>
            </a:r>
          </a:p>
          <a:p>
            <a:pPr fontAlgn="base">
              <a:lnSpc>
                <a:spcPct val="150000"/>
              </a:lnSpc>
            </a:pPr>
            <a:r>
              <a:rPr lang="en-GB" sz="2000" dirty="0">
                <a:solidFill>
                  <a:schemeClr val="tx1"/>
                </a:solidFill>
                <a:latin typeface="Arial"/>
                <a:cs typeface="Arial"/>
              </a:rPr>
              <a:t>We have ambitious plans to improve outcomes, care for local people and reduce pressures on services for the county</a:t>
            </a:r>
          </a:p>
          <a:p>
            <a:pPr fontAlgn="base">
              <a:lnSpc>
                <a:spcPct val="150000"/>
              </a:lnSpc>
            </a:pPr>
            <a:r>
              <a:rPr lang="en-GB" sz="2000" dirty="0">
                <a:solidFill>
                  <a:schemeClr val="tx1"/>
                </a:solidFill>
                <a:latin typeface="Arial"/>
                <a:cs typeface="Arial"/>
              </a:rPr>
              <a:t>The proposed Shrewsbury Health and Wellbeing Hub matches the aims of the ICS, plus we will own the new building.</a:t>
            </a:r>
          </a:p>
        </p:txBody>
      </p:sp>
    </p:spTree>
    <p:extLst>
      <p:ext uri="{BB962C8B-B14F-4D97-AF65-F5344CB8AC3E}">
        <p14:creationId xmlns:p14="http://schemas.microsoft.com/office/powerpoint/2010/main" val="354058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89637-A092-4E43-8B3F-81950A048AD7}"/>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Programme aims</a:t>
            </a:r>
          </a:p>
        </p:txBody>
      </p:sp>
      <p:sp>
        <p:nvSpPr>
          <p:cNvPr id="3" name="Content Placeholder 2">
            <a:extLst>
              <a:ext uri="{FF2B5EF4-FFF2-40B4-BE49-F238E27FC236}">
                <a16:creationId xmlns:a16="http://schemas.microsoft.com/office/drawing/2014/main" id="{14798C44-E4DF-4927-9F07-0E0B18E1583F}"/>
              </a:ext>
            </a:extLst>
          </p:cNvPr>
          <p:cNvSpPr>
            <a:spLocks noGrp="1"/>
          </p:cNvSpPr>
          <p:nvPr>
            <p:ph idx="1"/>
          </p:nvPr>
        </p:nvSpPr>
        <p:spPr>
          <a:xfrm>
            <a:off x="677333" y="1064712"/>
            <a:ext cx="9882108" cy="5473073"/>
          </a:xfrm>
        </p:spPr>
        <p:txBody>
          <a:bodyPr>
            <a:normAutofit/>
          </a:bodyPr>
          <a:lstStyle/>
          <a:p>
            <a:pPr fontAlgn="base">
              <a:lnSpc>
                <a:spcPct val="150000"/>
              </a:lnSpc>
            </a:pPr>
            <a:r>
              <a:rPr lang="en-GB" sz="2000" b="1">
                <a:solidFill>
                  <a:schemeClr val="tx1"/>
                </a:solidFill>
                <a:latin typeface="Arial" panose="020B0604020202020204" pitchFamily="34" charset="0"/>
                <a:cs typeface="Arial" panose="020B0604020202020204" pitchFamily="34" charset="0"/>
              </a:rPr>
              <a:t>Improving safety and quality:</a:t>
            </a:r>
            <a:r>
              <a:rPr lang="en-GB" sz="2000">
                <a:solidFill>
                  <a:schemeClr val="tx1"/>
                </a:solidFill>
                <a:latin typeface="Arial" panose="020B0604020202020204" pitchFamily="34" charset="0"/>
                <a:cs typeface="Arial" panose="020B0604020202020204" pitchFamily="34" charset="0"/>
              </a:rPr>
              <a:t> Making sure our services are clinically safe and tackling the backlog of elective procedures </a:t>
            </a:r>
            <a:r>
              <a:rPr lang="en-US" sz="2000">
                <a:solidFill>
                  <a:schemeClr val="tx1"/>
                </a:solidFill>
                <a:latin typeface="Arial" panose="020B0604020202020204" pitchFamily="34" charset="0"/>
                <a:cs typeface="Arial" panose="020B0604020202020204" pitchFamily="34" charset="0"/>
              </a:rPr>
              <a:t>​</a:t>
            </a:r>
          </a:p>
          <a:p>
            <a:pPr fontAlgn="base">
              <a:lnSpc>
                <a:spcPct val="150000"/>
              </a:lnSpc>
            </a:pPr>
            <a:r>
              <a:rPr lang="en-GB" sz="2000" b="1">
                <a:solidFill>
                  <a:schemeClr val="tx1"/>
                </a:solidFill>
                <a:latin typeface="Arial" panose="020B0604020202020204" pitchFamily="34" charset="0"/>
                <a:cs typeface="Arial" panose="020B0604020202020204" pitchFamily="34" charset="0"/>
              </a:rPr>
              <a:t>Integrating services within the community</a:t>
            </a:r>
            <a:r>
              <a:rPr lang="en-GB" sz="2000">
                <a:solidFill>
                  <a:schemeClr val="tx1"/>
                </a:solidFill>
                <a:latin typeface="Arial" panose="020B0604020202020204" pitchFamily="34" charset="0"/>
                <a:cs typeface="Arial" panose="020B0604020202020204" pitchFamily="34" charset="0"/>
              </a:rPr>
              <a:t>: Developing local health and care hubs to improve the physical and mental health of people, better manage hospital admissions, and establish new models of care to best serve our communities</a:t>
            </a:r>
            <a:endParaRPr lang="en-US" sz="2000">
              <a:solidFill>
                <a:schemeClr val="tx1"/>
              </a:solidFill>
              <a:latin typeface="Arial" panose="020B0604020202020204" pitchFamily="34" charset="0"/>
              <a:cs typeface="Arial" panose="020B0604020202020204" pitchFamily="34" charset="0"/>
            </a:endParaRPr>
          </a:p>
          <a:p>
            <a:pPr fontAlgn="base">
              <a:lnSpc>
                <a:spcPct val="150000"/>
              </a:lnSpc>
            </a:pPr>
            <a:r>
              <a:rPr lang="en-GB" sz="2000" b="1">
                <a:solidFill>
                  <a:schemeClr val="tx1"/>
                </a:solidFill>
                <a:latin typeface="Arial" panose="020B0604020202020204" pitchFamily="34" charset="0"/>
                <a:cs typeface="Arial" panose="020B0604020202020204" pitchFamily="34" charset="0"/>
              </a:rPr>
              <a:t>Tackling ill-health, health inequalities and access to health care</a:t>
            </a:r>
            <a:endParaRPr lang="en-US" sz="2000" b="1">
              <a:solidFill>
                <a:schemeClr val="tx1"/>
              </a:solidFill>
              <a:latin typeface="Arial" panose="020B0604020202020204" pitchFamily="34" charset="0"/>
              <a:cs typeface="Arial" panose="020B0604020202020204" pitchFamily="34" charset="0"/>
            </a:endParaRPr>
          </a:p>
          <a:p>
            <a:pPr fontAlgn="base">
              <a:lnSpc>
                <a:spcPct val="150000"/>
              </a:lnSpc>
            </a:pPr>
            <a:r>
              <a:rPr lang="en-GB" sz="2000" b="1">
                <a:solidFill>
                  <a:schemeClr val="tx1"/>
                </a:solidFill>
                <a:latin typeface="Arial" panose="020B0604020202020204" pitchFamily="34" charset="0"/>
                <a:cs typeface="Arial" panose="020B0604020202020204" pitchFamily="34" charset="0"/>
              </a:rPr>
              <a:t>Economic regeneration:</a:t>
            </a:r>
            <a:r>
              <a:rPr lang="en-GB" sz="2000">
                <a:solidFill>
                  <a:schemeClr val="tx1"/>
                </a:solidFill>
                <a:latin typeface="Arial" panose="020B0604020202020204" pitchFamily="34" charset="0"/>
                <a:cs typeface="Arial" panose="020B0604020202020204" pitchFamily="34" charset="0"/>
              </a:rPr>
              <a:t> Contribute to innovation, productivity and good quality work opportunities to create economic prospects that will help improve the health and wellbeing of our population </a:t>
            </a:r>
            <a:r>
              <a:rPr lang="en-US" sz="2000">
                <a:solidFill>
                  <a:schemeClr val="tx1"/>
                </a:solidFill>
                <a:latin typeface="Arial" panose="020B0604020202020204" pitchFamily="34" charset="0"/>
                <a:cs typeface="Arial" panose="020B0604020202020204" pitchFamily="34" charset="0"/>
              </a:rPr>
              <a:t>​</a:t>
            </a:r>
          </a:p>
          <a:p>
            <a:pPr fontAlgn="base">
              <a:lnSpc>
                <a:spcPct val="150000"/>
              </a:lnSpc>
            </a:pPr>
            <a:r>
              <a:rPr lang="en-GB" sz="2000" b="1">
                <a:solidFill>
                  <a:schemeClr val="tx1"/>
                </a:solidFill>
                <a:latin typeface="Arial" panose="020B0604020202020204" pitchFamily="34" charset="0"/>
                <a:cs typeface="Arial" panose="020B0604020202020204" pitchFamily="34" charset="0"/>
              </a:rPr>
              <a:t>Workforce stability:</a:t>
            </a:r>
            <a:r>
              <a:rPr lang="en-GB" sz="2000">
                <a:solidFill>
                  <a:schemeClr val="tx1"/>
                </a:solidFill>
                <a:latin typeface="Arial" panose="020B0604020202020204" pitchFamily="34" charset="0"/>
                <a:cs typeface="Arial" panose="020B0604020202020204" pitchFamily="34" charset="0"/>
              </a:rPr>
              <a:t> Making our health and care system a great place to work. </a:t>
            </a:r>
            <a:endParaRPr lang="en-US" sz="2000">
              <a:solidFill>
                <a:schemeClr val="tx1"/>
              </a:solidFill>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322226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9518-36AA-4FED-854D-1807632487E7}"/>
              </a:ext>
            </a:extLst>
          </p:cNvPr>
          <p:cNvSpPr>
            <a:spLocks noGrp="1"/>
          </p:cNvSpPr>
          <p:nvPr>
            <p:ph type="title"/>
          </p:nvPr>
        </p:nvSpPr>
        <p:spPr/>
        <p:txBody>
          <a:bodyPr/>
          <a:lstStyle/>
          <a:p>
            <a:r>
              <a:rPr lang="en-US" i="0">
                <a:solidFill>
                  <a:srgbClr val="005EB8"/>
                </a:solidFill>
                <a:effectLst/>
                <a:latin typeface="Arial" panose="020B0604020202020204" pitchFamily="34" charset="0"/>
                <a:cs typeface="Arial" panose="020B0604020202020204" pitchFamily="34" charset="0"/>
              </a:rPr>
              <a:t>Timeline so far </a:t>
            </a:r>
            <a:endParaRPr lang="en-GB">
              <a:latin typeface="Arial" panose="020B0604020202020204" pitchFamily="34" charset="0"/>
              <a:cs typeface="Arial" panose="020B0604020202020204" pitchFamily="34" charset="0"/>
            </a:endParaRPr>
          </a:p>
        </p:txBody>
      </p:sp>
      <p:sp>
        <p:nvSpPr>
          <p:cNvPr id="55" name="2021">
            <a:extLst>
              <a:ext uri="{FF2B5EF4-FFF2-40B4-BE49-F238E27FC236}">
                <a16:creationId xmlns:a16="http://schemas.microsoft.com/office/drawing/2014/main" id="{F680E878-CD37-5201-22C6-A306441F887F}"/>
              </a:ext>
            </a:extLst>
          </p:cNvPr>
          <p:cNvSpPr txBox="1"/>
          <p:nvPr/>
        </p:nvSpPr>
        <p:spPr>
          <a:xfrm>
            <a:off x="347894" y="1760838"/>
            <a:ext cx="824011" cy="369332"/>
          </a:xfrm>
          <a:prstGeom prst="rect">
            <a:avLst/>
          </a:prstGeom>
          <a:noFill/>
        </p:spPr>
        <p:txBody>
          <a:bodyPr wrap="square">
            <a:spAutoFit/>
          </a:bodyPr>
          <a:lstStyle/>
          <a:p>
            <a:r>
              <a:rPr lang="en-GB">
                <a:solidFill>
                  <a:schemeClr val="tx2"/>
                </a:solidFill>
                <a:latin typeface="Arial" panose="020B0604020202020204" pitchFamily="34" charset="0"/>
                <a:cs typeface="Arial" panose="020B0604020202020204" pitchFamily="34" charset="0"/>
              </a:rPr>
              <a:t>2021</a:t>
            </a:r>
            <a:endParaRPr lang="en-GB">
              <a:solidFill>
                <a:schemeClr val="tx2"/>
              </a:solidFill>
            </a:endParaRPr>
          </a:p>
        </p:txBody>
      </p:sp>
      <p:sp>
        <p:nvSpPr>
          <p:cNvPr id="56" name="2022">
            <a:extLst>
              <a:ext uri="{FF2B5EF4-FFF2-40B4-BE49-F238E27FC236}">
                <a16:creationId xmlns:a16="http://schemas.microsoft.com/office/drawing/2014/main" id="{DDB9B952-FB7D-9CA1-1935-278F19628359}"/>
              </a:ext>
            </a:extLst>
          </p:cNvPr>
          <p:cNvSpPr txBox="1"/>
          <p:nvPr/>
        </p:nvSpPr>
        <p:spPr>
          <a:xfrm>
            <a:off x="5616351" y="1771348"/>
            <a:ext cx="824011" cy="369332"/>
          </a:xfrm>
          <a:prstGeom prst="rect">
            <a:avLst/>
          </a:prstGeom>
          <a:noFill/>
        </p:spPr>
        <p:txBody>
          <a:bodyPr wrap="square">
            <a:spAutoFit/>
          </a:bodyPr>
          <a:lstStyle/>
          <a:p>
            <a:r>
              <a:rPr lang="en-GB">
                <a:solidFill>
                  <a:schemeClr val="tx2"/>
                </a:solidFill>
                <a:latin typeface="Arial" panose="020B0604020202020204" pitchFamily="34" charset="0"/>
                <a:cs typeface="Arial" panose="020B0604020202020204" pitchFamily="34" charset="0"/>
              </a:rPr>
              <a:t>2022</a:t>
            </a:r>
            <a:endParaRPr lang="en-GB">
              <a:solidFill>
                <a:schemeClr val="tx2"/>
              </a:solidFill>
            </a:endParaRPr>
          </a:p>
        </p:txBody>
      </p:sp>
      <p:sp>
        <p:nvSpPr>
          <p:cNvPr id="30" name="Progress">
            <a:extLst>
              <a:ext uri="{FF2B5EF4-FFF2-40B4-BE49-F238E27FC236}">
                <a16:creationId xmlns:a16="http://schemas.microsoft.com/office/drawing/2014/main" id="{A269AEF0-8DE2-2632-F868-0007BC100E09}"/>
              </a:ext>
            </a:extLst>
          </p:cNvPr>
          <p:cNvSpPr/>
          <p:nvPr/>
        </p:nvSpPr>
        <p:spPr>
          <a:xfrm>
            <a:off x="7493298" y="1328887"/>
            <a:ext cx="824011" cy="556768"/>
          </a:xfrm>
          <a:prstGeom prst="wedgeRoundRectCallout">
            <a:avLst>
              <a:gd name="adj1" fmla="val -20475"/>
              <a:gd name="adj2" fmla="val 84579"/>
              <a:gd name="adj3" fmla="val 16667"/>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r>
              <a:rPr lang="en-GB" sz="1100" b="1">
                <a:solidFill>
                  <a:schemeClr val="tx1"/>
                </a:solidFill>
                <a:latin typeface="Arial" panose="020B0604020202020204" pitchFamily="34" charset="0"/>
                <a:cs typeface="Arial" panose="020B0604020202020204" pitchFamily="34" charset="0"/>
              </a:rPr>
              <a:t>Progress </a:t>
            </a:r>
            <a:br>
              <a:rPr lang="en-GB" sz="1100" b="1">
                <a:solidFill>
                  <a:schemeClr val="tx1"/>
                </a:solidFill>
                <a:latin typeface="Arial" panose="020B0604020202020204" pitchFamily="34" charset="0"/>
                <a:cs typeface="Arial" panose="020B0604020202020204" pitchFamily="34" charset="0"/>
              </a:rPr>
            </a:br>
            <a:r>
              <a:rPr lang="en-GB" sz="1100" b="1">
                <a:solidFill>
                  <a:schemeClr val="tx1"/>
                </a:solidFill>
                <a:latin typeface="Arial" panose="020B0604020202020204" pitchFamily="34" charset="0"/>
                <a:cs typeface="Arial" panose="020B0604020202020204" pitchFamily="34" charset="0"/>
              </a:rPr>
              <a:t>so far…</a:t>
            </a:r>
          </a:p>
        </p:txBody>
      </p:sp>
      <p:grpSp>
        <p:nvGrpSpPr>
          <p:cNvPr id="163" name="Bar 2022">
            <a:extLst>
              <a:ext uri="{FF2B5EF4-FFF2-40B4-BE49-F238E27FC236}">
                <a16:creationId xmlns:a16="http://schemas.microsoft.com/office/drawing/2014/main" id="{509960F1-9909-A604-E733-E198BABFB2D1}"/>
              </a:ext>
              <a:ext uri="{C183D7F6-B498-43B3-948B-1728B52AA6E4}">
                <adec:decorative xmlns:adec="http://schemas.microsoft.com/office/drawing/2017/decorative" val="1"/>
              </a:ext>
            </a:extLst>
          </p:cNvPr>
          <p:cNvGrpSpPr/>
          <p:nvPr/>
        </p:nvGrpSpPr>
        <p:grpSpPr>
          <a:xfrm>
            <a:off x="347898" y="2108329"/>
            <a:ext cx="5212426" cy="374453"/>
            <a:chOff x="147481" y="2058224"/>
            <a:chExt cx="5212426" cy="374453"/>
          </a:xfrm>
        </p:grpSpPr>
        <p:sp>
          <p:nvSpPr>
            <p:cNvPr id="7" name="Rectangle 6">
              <a:extLst>
                <a:ext uri="{FF2B5EF4-FFF2-40B4-BE49-F238E27FC236}">
                  <a16:creationId xmlns:a16="http://schemas.microsoft.com/office/drawing/2014/main" id="{CAFD3574-6CFE-6F58-DD41-2E71648D95B8}"/>
                </a:ext>
                <a:ext uri="{C183D7F6-B498-43B3-948B-1728B52AA6E4}">
                  <adec:decorative xmlns:adec="http://schemas.microsoft.com/office/drawing/2017/decorative" val="1"/>
                </a:ext>
              </a:extLst>
            </p:cNvPr>
            <p:cNvSpPr/>
            <p:nvPr/>
          </p:nvSpPr>
          <p:spPr>
            <a:xfrm>
              <a:off x="208307" y="2076752"/>
              <a:ext cx="5151600" cy="3271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C55A3C9-B30C-E232-698A-0CB4CAB3EC36}"/>
                </a:ext>
                <a:ext uri="{C183D7F6-B498-43B3-948B-1728B52AA6E4}">
                  <adec:decorative xmlns:adec="http://schemas.microsoft.com/office/drawing/2017/decorative" val="1"/>
                </a:ext>
              </a:extLst>
            </p:cNvPr>
            <p:cNvSpPr/>
            <p:nvPr/>
          </p:nvSpPr>
          <p:spPr>
            <a:xfrm>
              <a:off x="208304" y="2086997"/>
              <a:ext cx="5151600" cy="32715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E4C94057-8C1B-63FB-DA81-1901E262B302}"/>
                </a:ext>
                <a:ext uri="{C183D7F6-B498-43B3-948B-1728B52AA6E4}">
                  <adec:decorative xmlns:adec="http://schemas.microsoft.com/office/drawing/2017/decorative" val="1"/>
                </a:ext>
              </a:extLst>
            </p:cNvPr>
            <p:cNvCxnSpPr>
              <a:cxnSpLocks/>
            </p:cNvCxnSpPr>
            <p:nvPr/>
          </p:nvCxnSpPr>
          <p:spPr>
            <a:xfrm>
              <a:off x="147481" y="2058224"/>
              <a:ext cx="0" cy="374453"/>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p:grpSp>
        <p:nvGrpSpPr>
          <p:cNvPr id="164" name="Bar 2022">
            <a:extLst>
              <a:ext uri="{FF2B5EF4-FFF2-40B4-BE49-F238E27FC236}">
                <a16:creationId xmlns:a16="http://schemas.microsoft.com/office/drawing/2014/main" id="{157FECDC-CE30-2710-C9AA-F2921228783B}"/>
              </a:ext>
              <a:ext uri="{C183D7F6-B498-43B3-948B-1728B52AA6E4}">
                <adec:decorative xmlns:adec="http://schemas.microsoft.com/office/drawing/2017/decorative" val="1"/>
              </a:ext>
            </a:extLst>
          </p:cNvPr>
          <p:cNvGrpSpPr/>
          <p:nvPr/>
        </p:nvGrpSpPr>
        <p:grpSpPr>
          <a:xfrm>
            <a:off x="5619920" y="2108329"/>
            <a:ext cx="5206675" cy="374453"/>
            <a:chOff x="5419503" y="2058224"/>
            <a:chExt cx="5206675" cy="374453"/>
          </a:xfrm>
        </p:grpSpPr>
        <p:sp>
          <p:nvSpPr>
            <p:cNvPr id="19" name="Rectangle 18">
              <a:extLst>
                <a:ext uri="{FF2B5EF4-FFF2-40B4-BE49-F238E27FC236}">
                  <a16:creationId xmlns:a16="http://schemas.microsoft.com/office/drawing/2014/main" id="{EF6D5563-4864-8FB1-137F-860B5A8B8BA4}"/>
                </a:ext>
                <a:ext uri="{C183D7F6-B498-43B3-948B-1728B52AA6E4}">
                  <adec:decorative xmlns:adec="http://schemas.microsoft.com/office/drawing/2017/decorative" val="1"/>
                </a:ext>
              </a:extLst>
            </p:cNvPr>
            <p:cNvSpPr/>
            <p:nvPr/>
          </p:nvSpPr>
          <p:spPr>
            <a:xfrm>
              <a:off x="5474578" y="2081874"/>
              <a:ext cx="5151600" cy="3271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AFCAB36-06F5-64E5-ECF1-F112188D0ABE}"/>
                </a:ext>
                <a:ext uri="{C183D7F6-B498-43B3-948B-1728B52AA6E4}">
                  <adec:decorative xmlns:adec="http://schemas.microsoft.com/office/drawing/2017/decorative" val="1"/>
                </a:ext>
              </a:extLst>
            </p:cNvPr>
            <p:cNvSpPr/>
            <p:nvPr/>
          </p:nvSpPr>
          <p:spPr>
            <a:xfrm>
              <a:off x="5474202" y="2081874"/>
              <a:ext cx="2051062" cy="32715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57" name="Straight Connector 56">
              <a:extLst>
                <a:ext uri="{FF2B5EF4-FFF2-40B4-BE49-F238E27FC236}">
                  <a16:creationId xmlns:a16="http://schemas.microsoft.com/office/drawing/2014/main" id="{B0A0A042-F1B4-6F18-72FE-5A0444053442}"/>
                </a:ext>
                <a:ext uri="{C183D7F6-B498-43B3-948B-1728B52AA6E4}">
                  <adec:decorative xmlns:adec="http://schemas.microsoft.com/office/drawing/2017/decorative" val="1"/>
                </a:ext>
              </a:extLst>
            </p:cNvPr>
            <p:cNvCxnSpPr>
              <a:cxnSpLocks/>
            </p:cNvCxnSpPr>
            <p:nvPr/>
          </p:nvCxnSpPr>
          <p:spPr>
            <a:xfrm>
              <a:off x="5419503" y="2058224"/>
              <a:ext cx="0" cy="374453"/>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p:grpSp>
        <p:nvGrpSpPr>
          <p:cNvPr id="137" name="months">
            <a:extLst>
              <a:ext uri="{FF2B5EF4-FFF2-40B4-BE49-F238E27FC236}">
                <a16:creationId xmlns:a16="http://schemas.microsoft.com/office/drawing/2014/main" id="{169F3F28-9484-C471-3EF8-20E604F0D9E2}"/>
              </a:ext>
              <a:ext uri="{C183D7F6-B498-43B3-948B-1728B52AA6E4}">
                <adec:decorative xmlns:adec="http://schemas.microsoft.com/office/drawing/2017/decorative" val="1"/>
              </a:ext>
            </a:extLst>
          </p:cNvPr>
          <p:cNvGrpSpPr/>
          <p:nvPr/>
        </p:nvGrpSpPr>
        <p:grpSpPr>
          <a:xfrm>
            <a:off x="408722" y="2537707"/>
            <a:ext cx="5145988" cy="45719"/>
            <a:chOff x="5413452" y="2451206"/>
            <a:chExt cx="5145988" cy="327600"/>
          </a:xfrm>
        </p:grpSpPr>
        <p:sp>
          <p:nvSpPr>
            <p:cNvPr id="138" name="Rectangle 137">
              <a:extLst>
                <a:ext uri="{FF2B5EF4-FFF2-40B4-BE49-F238E27FC236}">
                  <a16:creationId xmlns:a16="http://schemas.microsoft.com/office/drawing/2014/main" id="{2450809F-45AF-72C1-A496-1F2FDABA629E}"/>
                </a:ext>
              </a:extLst>
            </p:cNvPr>
            <p:cNvSpPr/>
            <p:nvPr/>
          </p:nvSpPr>
          <p:spPr>
            <a:xfrm>
              <a:off x="5413452" y="2451206"/>
              <a:ext cx="428400" cy="32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1DF0F21A-8E29-A938-4E52-222F324454F6}"/>
                </a:ext>
              </a:extLst>
            </p:cNvPr>
            <p:cNvSpPr/>
            <p:nvPr/>
          </p:nvSpPr>
          <p:spPr>
            <a:xfrm>
              <a:off x="5842324" y="2451206"/>
              <a:ext cx="428400" cy="32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a:extLst>
                <a:ext uri="{FF2B5EF4-FFF2-40B4-BE49-F238E27FC236}">
                  <a16:creationId xmlns:a16="http://schemas.microsoft.com/office/drawing/2014/main" id="{167C483A-C769-5A88-8F2E-A3234A146691}"/>
                </a:ext>
              </a:extLst>
            </p:cNvPr>
            <p:cNvSpPr/>
            <p:nvPr/>
          </p:nvSpPr>
          <p:spPr>
            <a:xfrm>
              <a:off x="6271196" y="2451206"/>
              <a:ext cx="428400" cy="32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a:extLst>
                <a:ext uri="{FF2B5EF4-FFF2-40B4-BE49-F238E27FC236}">
                  <a16:creationId xmlns:a16="http://schemas.microsoft.com/office/drawing/2014/main" id="{301B54AD-6D39-0A02-6BEB-D2F6F0EEA6AA}"/>
                </a:ext>
              </a:extLst>
            </p:cNvPr>
            <p:cNvSpPr/>
            <p:nvPr/>
          </p:nvSpPr>
          <p:spPr>
            <a:xfrm>
              <a:off x="6700068" y="2451206"/>
              <a:ext cx="428400" cy="32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a:extLst>
                <a:ext uri="{FF2B5EF4-FFF2-40B4-BE49-F238E27FC236}">
                  <a16:creationId xmlns:a16="http://schemas.microsoft.com/office/drawing/2014/main" id="{AB4D5B16-5675-8D10-A06D-85E1E1306BF8}"/>
                </a:ext>
              </a:extLst>
            </p:cNvPr>
            <p:cNvSpPr/>
            <p:nvPr/>
          </p:nvSpPr>
          <p:spPr>
            <a:xfrm>
              <a:off x="7128940" y="2451206"/>
              <a:ext cx="428400" cy="32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a:extLst>
                <a:ext uri="{FF2B5EF4-FFF2-40B4-BE49-F238E27FC236}">
                  <a16:creationId xmlns:a16="http://schemas.microsoft.com/office/drawing/2014/main" id="{FCEB4A86-20F8-A87E-5D5B-0865CCE1EC20}"/>
                </a:ext>
              </a:extLst>
            </p:cNvPr>
            <p:cNvSpPr/>
            <p:nvPr/>
          </p:nvSpPr>
          <p:spPr>
            <a:xfrm>
              <a:off x="7557812" y="2451206"/>
              <a:ext cx="428400" cy="32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143">
              <a:extLst>
                <a:ext uri="{FF2B5EF4-FFF2-40B4-BE49-F238E27FC236}">
                  <a16:creationId xmlns:a16="http://schemas.microsoft.com/office/drawing/2014/main" id="{2C9781E7-6AEE-FC3D-D915-DDC1E3E5C1AE}"/>
                </a:ext>
              </a:extLst>
            </p:cNvPr>
            <p:cNvSpPr/>
            <p:nvPr/>
          </p:nvSpPr>
          <p:spPr>
            <a:xfrm>
              <a:off x="7986684" y="2451206"/>
              <a:ext cx="428400" cy="32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144">
              <a:extLst>
                <a:ext uri="{FF2B5EF4-FFF2-40B4-BE49-F238E27FC236}">
                  <a16:creationId xmlns:a16="http://schemas.microsoft.com/office/drawing/2014/main" id="{6F835278-EC8A-1E91-C5D4-5ABF734C2600}"/>
                </a:ext>
              </a:extLst>
            </p:cNvPr>
            <p:cNvSpPr/>
            <p:nvPr/>
          </p:nvSpPr>
          <p:spPr>
            <a:xfrm>
              <a:off x="8415556" y="2451206"/>
              <a:ext cx="428400" cy="32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a:extLst>
                <a:ext uri="{FF2B5EF4-FFF2-40B4-BE49-F238E27FC236}">
                  <a16:creationId xmlns:a16="http://schemas.microsoft.com/office/drawing/2014/main" id="{42A9C922-907C-4343-3CB1-E8BCF694765F}"/>
                </a:ext>
              </a:extLst>
            </p:cNvPr>
            <p:cNvSpPr/>
            <p:nvPr/>
          </p:nvSpPr>
          <p:spPr>
            <a:xfrm>
              <a:off x="8844428" y="2451206"/>
              <a:ext cx="428400" cy="32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a:extLst>
                <a:ext uri="{FF2B5EF4-FFF2-40B4-BE49-F238E27FC236}">
                  <a16:creationId xmlns:a16="http://schemas.microsoft.com/office/drawing/2014/main" id="{46E5085A-2C77-FD5F-C598-7A5CB19CC055}"/>
                </a:ext>
              </a:extLst>
            </p:cNvPr>
            <p:cNvSpPr/>
            <p:nvPr/>
          </p:nvSpPr>
          <p:spPr>
            <a:xfrm>
              <a:off x="9273300" y="2451206"/>
              <a:ext cx="428400" cy="32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a:extLst>
                <a:ext uri="{FF2B5EF4-FFF2-40B4-BE49-F238E27FC236}">
                  <a16:creationId xmlns:a16="http://schemas.microsoft.com/office/drawing/2014/main" id="{7C7C1883-D420-C1CA-D0B4-1B9927FD9C8C}"/>
                </a:ext>
              </a:extLst>
            </p:cNvPr>
            <p:cNvSpPr/>
            <p:nvPr/>
          </p:nvSpPr>
          <p:spPr>
            <a:xfrm>
              <a:off x="9702172" y="2451206"/>
              <a:ext cx="428400" cy="32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a:extLst>
                <a:ext uri="{FF2B5EF4-FFF2-40B4-BE49-F238E27FC236}">
                  <a16:creationId xmlns:a16="http://schemas.microsoft.com/office/drawing/2014/main" id="{9B480F35-B727-6E1F-87A5-59805B648226}"/>
                </a:ext>
              </a:extLst>
            </p:cNvPr>
            <p:cNvSpPr/>
            <p:nvPr/>
          </p:nvSpPr>
          <p:spPr>
            <a:xfrm>
              <a:off x="10131040" y="2451206"/>
              <a:ext cx="428400" cy="32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6" name="months">
            <a:extLst>
              <a:ext uri="{FF2B5EF4-FFF2-40B4-BE49-F238E27FC236}">
                <a16:creationId xmlns:a16="http://schemas.microsoft.com/office/drawing/2014/main" id="{79687B45-3094-06A8-DF5F-BA67E5A2E24F}"/>
              </a:ext>
              <a:ext uri="{C183D7F6-B498-43B3-948B-1728B52AA6E4}">
                <adec:decorative xmlns:adec="http://schemas.microsoft.com/office/drawing/2017/decorative" val="1"/>
              </a:ext>
            </a:extLst>
          </p:cNvPr>
          <p:cNvGrpSpPr/>
          <p:nvPr/>
        </p:nvGrpSpPr>
        <p:grpSpPr>
          <a:xfrm>
            <a:off x="5674995" y="2537707"/>
            <a:ext cx="5145988" cy="45719"/>
            <a:chOff x="5413452" y="2451206"/>
            <a:chExt cx="5145988" cy="327600"/>
          </a:xfrm>
        </p:grpSpPr>
        <p:sp>
          <p:nvSpPr>
            <p:cNvPr id="99" name="Rectangle 98">
              <a:extLst>
                <a:ext uri="{FF2B5EF4-FFF2-40B4-BE49-F238E27FC236}">
                  <a16:creationId xmlns:a16="http://schemas.microsoft.com/office/drawing/2014/main" id="{4EEBAA4C-B5BE-190A-F41E-6489F1E2F74E}"/>
                </a:ext>
              </a:extLst>
            </p:cNvPr>
            <p:cNvSpPr/>
            <p:nvPr/>
          </p:nvSpPr>
          <p:spPr>
            <a:xfrm>
              <a:off x="5413452" y="2451206"/>
              <a:ext cx="428400" cy="32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77A3522B-5D5B-EC77-093F-31453217D93E}"/>
                </a:ext>
              </a:extLst>
            </p:cNvPr>
            <p:cNvSpPr/>
            <p:nvPr/>
          </p:nvSpPr>
          <p:spPr>
            <a:xfrm>
              <a:off x="5842324" y="2451206"/>
              <a:ext cx="428400" cy="32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a:extLst>
                <a:ext uri="{FF2B5EF4-FFF2-40B4-BE49-F238E27FC236}">
                  <a16:creationId xmlns:a16="http://schemas.microsoft.com/office/drawing/2014/main" id="{9946B0A4-0D6F-B277-6327-1B22D7EB3BB0}"/>
                </a:ext>
              </a:extLst>
            </p:cNvPr>
            <p:cNvSpPr/>
            <p:nvPr/>
          </p:nvSpPr>
          <p:spPr>
            <a:xfrm>
              <a:off x="6271196" y="2451206"/>
              <a:ext cx="428400" cy="32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A776068A-F7E2-370E-AC01-B1842964E5E4}"/>
                </a:ext>
              </a:extLst>
            </p:cNvPr>
            <p:cNvSpPr/>
            <p:nvPr/>
          </p:nvSpPr>
          <p:spPr>
            <a:xfrm>
              <a:off x="6700068" y="2451206"/>
              <a:ext cx="428400" cy="32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49909F20-80A5-62C5-ABEE-3F8212A81A0A}"/>
                </a:ext>
              </a:extLst>
            </p:cNvPr>
            <p:cNvSpPr/>
            <p:nvPr/>
          </p:nvSpPr>
          <p:spPr>
            <a:xfrm>
              <a:off x="7128940" y="2451206"/>
              <a:ext cx="428400" cy="32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8F8FB688-0703-B8A9-3996-FC576EC89A64}"/>
                </a:ext>
              </a:extLst>
            </p:cNvPr>
            <p:cNvSpPr/>
            <p:nvPr/>
          </p:nvSpPr>
          <p:spPr>
            <a:xfrm>
              <a:off x="7557812" y="2451206"/>
              <a:ext cx="428400" cy="32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a:extLst>
                <a:ext uri="{FF2B5EF4-FFF2-40B4-BE49-F238E27FC236}">
                  <a16:creationId xmlns:a16="http://schemas.microsoft.com/office/drawing/2014/main" id="{FB7FEDE9-06AC-1007-7A8F-471B06732ADC}"/>
                </a:ext>
              </a:extLst>
            </p:cNvPr>
            <p:cNvSpPr/>
            <p:nvPr/>
          </p:nvSpPr>
          <p:spPr>
            <a:xfrm>
              <a:off x="7986684" y="2451206"/>
              <a:ext cx="428400" cy="32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452385F3-3830-136D-7F60-1C17FA7B2E7D}"/>
                </a:ext>
              </a:extLst>
            </p:cNvPr>
            <p:cNvSpPr/>
            <p:nvPr/>
          </p:nvSpPr>
          <p:spPr>
            <a:xfrm>
              <a:off x="8415556" y="2451206"/>
              <a:ext cx="428400" cy="32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E02B8BB4-C00E-48FE-A7DE-06BEF8CA9AEC}"/>
                </a:ext>
              </a:extLst>
            </p:cNvPr>
            <p:cNvSpPr/>
            <p:nvPr/>
          </p:nvSpPr>
          <p:spPr>
            <a:xfrm>
              <a:off x="8844428" y="2451206"/>
              <a:ext cx="428400" cy="32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a:extLst>
                <a:ext uri="{FF2B5EF4-FFF2-40B4-BE49-F238E27FC236}">
                  <a16:creationId xmlns:a16="http://schemas.microsoft.com/office/drawing/2014/main" id="{44592DF3-96CB-D147-ACD9-D471A6E4A57B}"/>
                </a:ext>
              </a:extLst>
            </p:cNvPr>
            <p:cNvSpPr/>
            <p:nvPr/>
          </p:nvSpPr>
          <p:spPr>
            <a:xfrm>
              <a:off x="9273300" y="2451206"/>
              <a:ext cx="428400" cy="32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a:extLst>
                <a:ext uri="{FF2B5EF4-FFF2-40B4-BE49-F238E27FC236}">
                  <a16:creationId xmlns:a16="http://schemas.microsoft.com/office/drawing/2014/main" id="{96E477BB-6342-D239-6EC3-609A34AF46FA}"/>
                </a:ext>
              </a:extLst>
            </p:cNvPr>
            <p:cNvSpPr/>
            <p:nvPr/>
          </p:nvSpPr>
          <p:spPr>
            <a:xfrm>
              <a:off x="9702172" y="2451206"/>
              <a:ext cx="428400" cy="32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a:extLst>
                <a:ext uri="{FF2B5EF4-FFF2-40B4-BE49-F238E27FC236}">
                  <a16:creationId xmlns:a16="http://schemas.microsoft.com/office/drawing/2014/main" id="{A636EAA8-F654-A4C2-B17E-B5C331923226}"/>
                </a:ext>
              </a:extLst>
            </p:cNvPr>
            <p:cNvSpPr/>
            <p:nvPr/>
          </p:nvSpPr>
          <p:spPr>
            <a:xfrm>
              <a:off x="10131040" y="2451206"/>
              <a:ext cx="428400" cy="32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0" name="Straight Arrow Connector 39">
            <a:extLst>
              <a:ext uri="{FF2B5EF4-FFF2-40B4-BE49-F238E27FC236}">
                <a16:creationId xmlns:a16="http://schemas.microsoft.com/office/drawing/2014/main" id="{FF8B7E3B-FAC1-989A-82A8-62D7E1151BF5}"/>
              </a:ext>
              <a:ext uri="{C183D7F6-B498-43B3-948B-1728B52AA6E4}">
                <adec:decorative xmlns:adec="http://schemas.microsoft.com/office/drawing/2017/decorative" val="1"/>
              </a:ext>
            </a:extLst>
          </p:cNvPr>
          <p:cNvCxnSpPr>
            <a:cxnSpLocks/>
          </p:cNvCxnSpPr>
          <p:nvPr/>
        </p:nvCxnSpPr>
        <p:spPr>
          <a:xfrm flipV="1">
            <a:off x="3616202" y="2269198"/>
            <a:ext cx="0" cy="6017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E90569F4-0909-631A-4058-CC1561C54751}"/>
              </a:ext>
              <a:ext uri="{C183D7F6-B498-43B3-948B-1728B52AA6E4}">
                <adec:decorative xmlns:adec="http://schemas.microsoft.com/office/drawing/2017/decorative" val="1"/>
              </a:ext>
            </a:extLst>
          </p:cNvPr>
          <p:cNvCxnSpPr>
            <a:cxnSpLocks/>
          </p:cNvCxnSpPr>
          <p:nvPr/>
        </p:nvCxnSpPr>
        <p:spPr>
          <a:xfrm flipV="1">
            <a:off x="4541260" y="2269198"/>
            <a:ext cx="0" cy="2242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B5F9A9FF-7AF3-FD32-B2C3-3DAE27AED978}"/>
              </a:ext>
              <a:ext uri="{C183D7F6-B498-43B3-948B-1728B52AA6E4}">
                <adec:decorative xmlns:adec="http://schemas.microsoft.com/office/drawing/2017/decorative" val="1"/>
              </a:ext>
            </a:extLst>
          </p:cNvPr>
          <p:cNvCxnSpPr>
            <a:cxnSpLocks/>
          </p:cNvCxnSpPr>
          <p:nvPr/>
        </p:nvCxnSpPr>
        <p:spPr>
          <a:xfrm flipV="1">
            <a:off x="5284925" y="2269198"/>
            <a:ext cx="0" cy="501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F6DDD17C-FBBF-52E9-8A93-7FBF6EB8D264}"/>
              </a:ext>
              <a:ext uri="{C183D7F6-B498-43B3-948B-1728B52AA6E4}">
                <adec:decorative xmlns:adec="http://schemas.microsoft.com/office/drawing/2017/decorative" val="1"/>
              </a:ext>
            </a:extLst>
          </p:cNvPr>
          <p:cNvCxnSpPr>
            <a:cxnSpLocks/>
          </p:cNvCxnSpPr>
          <p:nvPr/>
        </p:nvCxnSpPr>
        <p:spPr>
          <a:xfrm flipV="1">
            <a:off x="7626967" y="2269198"/>
            <a:ext cx="0" cy="6302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B1234A3D-8582-AD63-8EA5-8A773340F58C}"/>
              </a:ext>
              <a:ext uri="{C183D7F6-B498-43B3-948B-1728B52AA6E4}">
                <adec:decorative xmlns:adec="http://schemas.microsoft.com/office/drawing/2017/decorative" val="1"/>
              </a:ext>
            </a:extLst>
          </p:cNvPr>
          <p:cNvCxnSpPr>
            <a:cxnSpLocks/>
          </p:cNvCxnSpPr>
          <p:nvPr/>
        </p:nvCxnSpPr>
        <p:spPr>
          <a:xfrm flipV="1">
            <a:off x="673649" y="2269198"/>
            <a:ext cx="0" cy="501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 name="Ealy may 2021" descr="Early 2021">
            <a:extLst>
              <a:ext uri="{FF2B5EF4-FFF2-40B4-BE49-F238E27FC236}">
                <a16:creationId xmlns:a16="http://schemas.microsoft.com/office/drawing/2014/main" id="{1E040310-322D-F882-C154-C3ABF8E24EEC}"/>
              </a:ext>
            </a:extLst>
          </p:cNvPr>
          <p:cNvGrpSpPr/>
          <p:nvPr/>
        </p:nvGrpSpPr>
        <p:grpSpPr>
          <a:xfrm>
            <a:off x="367915" y="2740137"/>
            <a:ext cx="1607980" cy="2118373"/>
            <a:chOff x="367915" y="2740137"/>
            <a:chExt cx="1607980" cy="2118373"/>
          </a:xfrm>
        </p:grpSpPr>
        <p:sp>
          <p:nvSpPr>
            <p:cNvPr id="35" name="Early 2021">
              <a:extLst>
                <a:ext uri="{FF2B5EF4-FFF2-40B4-BE49-F238E27FC236}">
                  <a16:creationId xmlns:a16="http://schemas.microsoft.com/office/drawing/2014/main" id="{5DAC1810-2EF9-2E30-48C1-37B253ACB67F}"/>
                </a:ext>
              </a:extLst>
            </p:cNvPr>
            <p:cNvSpPr txBox="1"/>
            <p:nvPr/>
          </p:nvSpPr>
          <p:spPr>
            <a:xfrm>
              <a:off x="401462" y="2740137"/>
              <a:ext cx="1293404" cy="261610"/>
            </a:xfrm>
            <a:prstGeom prst="rect">
              <a:avLst/>
            </a:prstGeom>
            <a:solidFill>
              <a:schemeClr val="accent1"/>
            </a:solidFill>
          </p:spPr>
          <p:txBody>
            <a:bodyPr wrap="square">
              <a:spAutoFit/>
            </a:bodyPr>
            <a:lstStyle/>
            <a:p>
              <a:pPr fontAlgn="base"/>
              <a:r>
                <a:rPr lang="en-GB" sz="1100" b="1">
                  <a:solidFill>
                    <a:srgbClr val="000000"/>
                  </a:solidFill>
                  <a:latin typeface="Arial" panose="020B0604020202020204" pitchFamily="34" charset="0"/>
                  <a:cs typeface="Arial" panose="020B0604020202020204" pitchFamily="34" charset="0"/>
                </a:rPr>
                <a:t>Early 2021</a:t>
              </a:r>
            </a:p>
          </p:txBody>
        </p:sp>
        <p:sp>
          <p:nvSpPr>
            <p:cNvPr id="36" name="Early text">
              <a:extLst>
                <a:ext uri="{FF2B5EF4-FFF2-40B4-BE49-F238E27FC236}">
                  <a16:creationId xmlns:a16="http://schemas.microsoft.com/office/drawing/2014/main" id="{C153B331-1F6F-E3BF-DA74-2784F3EDE952}"/>
                </a:ext>
              </a:extLst>
            </p:cNvPr>
            <p:cNvSpPr txBox="1"/>
            <p:nvPr/>
          </p:nvSpPr>
          <p:spPr>
            <a:xfrm>
              <a:off x="367915" y="3073406"/>
              <a:ext cx="1607980" cy="1785104"/>
            </a:xfrm>
            <a:prstGeom prst="rect">
              <a:avLst/>
            </a:prstGeom>
            <a:noFill/>
          </p:spPr>
          <p:txBody>
            <a:bodyPr wrap="square">
              <a:spAutoFit/>
            </a:bodyPr>
            <a:lstStyle/>
            <a:p>
              <a:pPr fontAlgn="base"/>
              <a:r>
                <a:rPr lang="en-GB" sz="1100">
                  <a:solidFill>
                    <a:srgbClr val="000000"/>
                  </a:solidFill>
                  <a:latin typeface="Arial" panose="020B0604020202020204" pitchFamily="34" charset="0"/>
                  <a:cs typeface="Arial" panose="020B0604020202020204" pitchFamily="34" charset="0"/>
                </a:rPr>
                <a:t>Communications and Engagement Working Group was established with representation from key partners. </a:t>
              </a:r>
            </a:p>
            <a:p>
              <a:pPr fontAlgn="base"/>
              <a:endParaRPr lang="en-GB" sz="1100">
                <a:solidFill>
                  <a:srgbClr val="000000"/>
                </a:solidFill>
                <a:latin typeface="Arial" panose="020B0604020202020204" pitchFamily="34" charset="0"/>
                <a:cs typeface="Arial" panose="020B0604020202020204" pitchFamily="34" charset="0"/>
              </a:endParaRPr>
            </a:p>
            <a:p>
              <a:pPr fontAlgn="base"/>
              <a:r>
                <a:rPr lang="en-GB" sz="1100">
                  <a:solidFill>
                    <a:srgbClr val="000000"/>
                  </a:solidFill>
                  <a:latin typeface="Arial" panose="020B0604020202020204" pitchFamily="34" charset="0"/>
                  <a:cs typeface="Arial" panose="020B0604020202020204" pitchFamily="34" charset="0"/>
                </a:rPr>
                <a:t>Recommendations from the group have fed into the Engagement Plan.</a:t>
              </a:r>
              <a:endParaRPr lang="en-GB" sz="1100" b="1">
                <a:solidFill>
                  <a:srgbClr val="000000"/>
                </a:solidFill>
                <a:latin typeface="Arial" panose="020B0604020202020204" pitchFamily="34" charset="0"/>
                <a:cs typeface="Arial" panose="020B0604020202020204" pitchFamily="34" charset="0"/>
              </a:endParaRPr>
            </a:p>
          </p:txBody>
        </p:sp>
      </p:grpSp>
      <p:grpSp>
        <p:nvGrpSpPr>
          <p:cNvPr id="4" name="Aug-Sept 21" descr="23 Aug – 26 Sept">
            <a:extLst>
              <a:ext uri="{FF2B5EF4-FFF2-40B4-BE49-F238E27FC236}">
                <a16:creationId xmlns:a16="http://schemas.microsoft.com/office/drawing/2014/main" id="{FB42E408-EFDD-95B4-78F1-5C468A575822}"/>
              </a:ext>
            </a:extLst>
          </p:cNvPr>
          <p:cNvGrpSpPr/>
          <p:nvPr/>
        </p:nvGrpSpPr>
        <p:grpSpPr>
          <a:xfrm>
            <a:off x="3398108" y="2740137"/>
            <a:ext cx="1182243" cy="1940321"/>
            <a:chOff x="3398108" y="2740137"/>
            <a:chExt cx="1182243" cy="1940321"/>
          </a:xfrm>
        </p:grpSpPr>
        <p:sp>
          <p:nvSpPr>
            <p:cNvPr id="41" name="Aug to Sept">
              <a:extLst>
                <a:ext uri="{FF2B5EF4-FFF2-40B4-BE49-F238E27FC236}">
                  <a16:creationId xmlns:a16="http://schemas.microsoft.com/office/drawing/2014/main" id="{2B0041BD-4B7A-1167-57B3-A7B5AF3C5523}"/>
                </a:ext>
              </a:extLst>
            </p:cNvPr>
            <p:cNvSpPr txBox="1"/>
            <p:nvPr/>
          </p:nvSpPr>
          <p:spPr>
            <a:xfrm>
              <a:off x="3410354" y="2740137"/>
              <a:ext cx="857744" cy="430887"/>
            </a:xfrm>
            <a:prstGeom prst="rect">
              <a:avLst/>
            </a:prstGeom>
            <a:solidFill>
              <a:schemeClr val="accent2"/>
            </a:solidFill>
          </p:spPr>
          <p:txBody>
            <a:bodyPr wrap="square">
              <a:spAutoFit/>
            </a:bodyPr>
            <a:lstStyle/>
            <a:p>
              <a:pPr fontAlgn="base"/>
              <a:r>
                <a:rPr lang="en-GB" sz="1100" b="1">
                  <a:solidFill>
                    <a:schemeClr val="bg1"/>
                  </a:solidFill>
                  <a:latin typeface="Arial" panose="020B0604020202020204" pitchFamily="34" charset="0"/>
                  <a:cs typeface="Arial" panose="020B0604020202020204" pitchFamily="34" charset="0"/>
                </a:rPr>
                <a:t>23 Aug – 26 Sept</a:t>
              </a:r>
            </a:p>
          </p:txBody>
        </p:sp>
        <p:sp>
          <p:nvSpPr>
            <p:cNvPr id="42" name="TextBox 41">
              <a:extLst>
                <a:ext uri="{FF2B5EF4-FFF2-40B4-BE49-F238E27FC236}">
                  <a16:creationId xmlns:a16="http://schemas.microsoft.com/office/drawing/2014/main" id="{6B8D8FF8-B6E0-1FB8-AE10-899E0E2A5A9E}"/>
                </a:ext>
              </a:extLst>
            </p:cNvPr>
            <p:cNvSpPr txBox="1"/>
            <p:nvPr/>
          </p:nvSpPr>
          <p:spPr>
            <a:xfrm>
              <a:off x="3398108" y="3233908"/>
              <a:ext cx="1182243" cy="1446550"/>
            </a:xfrm>
            <a:prstGeom prst="rect">
              <a:avLst/>
            </a:prstGeom>
            <a:noFill/>
          </p:spPr>
          <p:txBody>
            <a:bodyPr wrap="square">
              <a:spAutoFit/>
            </a:bodyPr>
            <a:lstStyle/>
            <a:p>
              <a:pPr fontAlgn="base"/>
              <a:r>
                <a:rPr lang="en-GB" sz="1100">
                  <a:solidFill>
                    <a:srgbClr val="000000"/>
                  </a:solidFill>
                  <a:latin typeface="Arial" panose="020B0604020202020204" pitchFamily="34" charset="0"/>
                  <a:cs typeface="Arial" panose="020B0604020202020204" pitchFamily="34" charset="0"/>
                </a:rPr>
                <a:t>First phase of engagement – listening exercise including online survey and telephone interviews.</a:t>
              </a:r>
              <a:endParaRPr lang="en-GB" sz="1100" b="1">
                <a:solidFill>
                  <a:srgbClr val="000000"/>
                </a:solidFill>
                <a:latin typeface="Arial" panose="020B0604020202020204" pitchFamily="34" charset="0"/>
                <a:cs typeface="Arial" panose="020B0604020202020204" pitchFamily="34" charset="0"/>
              </a:endParaRPr>
            </a:p>
          </p:txBody>
        </p:sp>
      </p:grpSp>
      <p:grpSp>
        <p:nvGrpSpPr>
          <p:cNvPr id="6" name="Winter 21-22" descr="Winter 2021/22:">
            <a:extLst>
              <a:ext uri="{FF2B5EF4-FFF2-40B4-BE49-F238E27FC236}">
                <a16:creationId xmlns:a16="http://schemas.microsoft.com/office/drawing/2014/main" id="{45062CF2-022E-CA66-69CA-3667A882CAC9}"/>
              </a:ext>
            </a:extLst>
          </p:cNvPr>
          <p:cNvGrpSpPr/>
          <p:nvPr/>
        </p:nvGrpSpPr>
        <p:grpSpPr>
          <a:xfrm>
            <a:off x="4746475" y="2747053"/>
            <a:ext cx="1793389" cy="1084197"/>
            <a:chOff x="4746475" y="2747053"/>
            <a:chExt cx="1793389" cy="1084197"/>
          </a:xfrm>
        </p:grpSpPr>
        <p:sp>
          <p:nvSpPr>
            <p:cNvPr id="83" name="Winter">
              <a:extLst>
                <a:ext uri="{FF2B5EF4-FFF2-40B4-BE49-F238E27FC236}">
                  <a16:creationId xmlns:a16="http://schemas.microsoft.com/office/drawing/2014/main" id="{D1817FBB-ADB4-B23E-2355-2935F082CD3A}"/>
                </a:ext>
              </a:extLst>
            </p:cNvPr>
            <p:cNvSpPr txBox="1"/>
            <p:nvPr/>
          </p:nvSpPr>
          <p:spPr>
            <a:xfrm>
              <a:off x="4746475" y="2747053"/>
              <a:ext cx="1785792" cy="276999"/>
            </a:xfrm>
            <a:prstGeom prst="rect">
              <a:avLst/>
            </a:prstGeom>
            <a:solidFill>
              <a:schemeClr val="tx2"/>
            </a:solidFill>
          </p:spPr>
          <p:txBody>
            <a:bodyPr wrap="square">
              <a:spAutoFit/>
            </a:bodyPr>
            <a:lstStyle/>
            <a:p>
              <a:pPr fontAlgn="base"/>
              <a:r>
                <a:rPr lang="en-GB" sz="1200" b="1">
                  <a:solidFill>
                    <a:schemeClr val="bg1"/>
                  </a:solidFill>
                  <a:latin typeface="Arial" panose="020B0604020202020204" pitchFamily="34" charset="0"/>
                  <a:cs typeface="Arial" panose="020B0604020202020204" pitchFamily="34" charset="0"/>
                </a:rPr>
                <a:t>Winter </a:t>
              </a:r>
              <a:r>
                <a:rPr lang="en-GB" sz="1100" b="1">
                  <a:solidFill>
                    <a:schemeClr val="bg1"/>
                  </a:solidFill>
                  <a:latin typeface="Arial" panose="020B0604020202020204" pitchFamily="34" charset="0"/>
                  <a:cs typeface="Arial" panose="020B0604020202020204" pitchFamily="34" charset="0"/>
                </a:rPr>
                <a:t>2021/22</a:t>
              </a:r>
              <a:r>
                <a:rPr lang="en-GB" sz="1200" b="1">
                  <a:solidFill>
                    <a:schemeClr val="bg1"/>
                  </a:solidFill>
                  <a:latin typeface="Arial" panose="020B0604020202020204" pitchFamily="34" charset="0"/>
                  <a:cs typeface="Arial" panose="020B0604020202020204" pitchFamily="34" charset="0"/>
                </a:rPr>
                <a:t>:</a:t>
              </a:r>
            </a:p>
          </p:txBody>
        </p:sp>
        <p:sp>
          <p:nvSpPr>
            <p:cNvPr id="84" name="Winter text">
              <a:extLst>
                <a:ext uri="{FF2B5EF4-FFF2-40B4-BE49-F238E27FC236}">
                  <a16:creationId xmlns:a16="http://schemas.microsoft.com/office/drawing/2014/main" id="{0AA8A71B-FEB0-13C7-4634-1308A1F5E3E5}"/>
                </a:ext>
              </a:extLst>
            </p:cNvPr>
            <p:cNvSpPr txBox="1"/>
            <p:nvPr/>
          </p:nvSpPr>
          <p:spPr>
            <a:xfrm>
              <a:off x="4754072" y="3061809"/>
              <a:ext cx="1785792" cy="769441"/>
            </a:xfrm>
            <a:prstGeom prst="rect">
              <a:avLst/>
            </a:prstGeom>
            <a:noFill/>
          </p:spPr>
          <p:txBody>
            <a:bodyPr wrap="square">
              <a:spAutoFit/>
            </a:bodyPr>
            <a:lstStyle/>
            <a:p>
              <a:pPr fontAlgn="base"/>
              <a:r>
                <a:rPr lang="en-GB" sz="1100">
                  <a:solidFill>
                    <a:srgbClr val="000000"/>
                  </a:solidFill>
                  <a:latin typeface="Arial" panose="020B0604020202020204" pitchFamily="34" charset="0"/>
                  <a:cs typeface="Arial" panose="020B0604020202020204" pitchFamily="34" charset="0"/>
                </a:rPr>
                <a:t>Case for Change developed – informed by listening exercise</a:t>
              </a:r>
            </a:p>
            <a:p>
              <a:pPr fontAlgn="base"/>
              <a:endParaRPr lang="en-GB" sz="1100" b="1">
                <a:solidFill>
                  <a:srgbClr val="000000"/>
                </a:solidFill>
                <a:latin typeface="Arial" panose="020B0604020202020204" pitchFamily="34" charset="0"/>
                <a:cs typeface="Arial" panose="020B0604020202020204" pitchFamily="34" charset="0"/>
              </a:endParaRPr>
            </a:p>
          </p:txBody>
        </p:sp>
      </p:grpSp>
      <p:grpSp>
        <p:nvGrpSpPr>
          <p:cNvPr id="9" name="May 22" descr="May (today)">
            <a:extLst>
              <a:ext uri="{FF2B5EF4-FFF2-40B4-BE49-F238E27FC236}">
                <a16:creationId xmlns:a16="http://schemas.microsoft.com/office/drawing/2014/main" id="{B3F02D84-01FB-A234-1C2A-6E7FB4837620}"/>
              </a:ext>
            </a:extLst>
          </p:cNvPr>
          <p:cNvGrpSpPr/>
          <p:nvPr/>
        </p:nvGrpSpPr>
        <p:grpSpPr>
          <a:xfrm>
            <a:off x="7329173" y="2740137"/>
            <a:ext cx="1182242" cy="1585833"/>
            <a:chOff x="7329173" y="2740137"/>
            <a:chExt cx="1182242" cy="1585833"/>
          </a:xfrm>
        </p:grpSpPr>
        <p:sp>
          <p:nvSpPr>
            <p:cNvPr id="89" name="May">
              <a:extLst>
                <a:ext uri="{FF2B5EF4-FFF2-40B4-BE49-F238E27FC236}">
                  <a16:creationId xmlns:a16="http://schemas.microsoft.com/office/drawing/2014/main" id="{3F51C1D9-AB78-1C53-44AA-84903A4CF4D9}"/>
                </a:ext>
              </a:extLst>
            </p:cNvPr>
            <p:cNvSpPr txBox="1"/>
            <p:nvPr/>
          </p:nvSpPr>
          <p:spPr>
            <a:xfrm>
              <a:off x="7333641" y="2740137"/>
              <a:ext cx="586653" cy="400110"/>
            </a:xfrm>
            <a:prstGeom prst="rect">
              <a:avLst/>
            </a:prstGeom>
            <a:solidFill>
              <a:schemeClr val="accent6"/>
            </a:solidFill>
          </p:spPr>
          <p:txBody>
            <a:bodyPr wrap="square">
              <a:spAutoFit/>
            </a:bodyPr>
            <a:lstStyle/>
            <a:p>
              <a:pPr fontAlgn="base"/>
              <a:r>
                <a:rPr lang="en-GB" sz="1100" b="1">
                  <a:solidFill>
                    <a:schemeClr val="bg1"/>
                  </a:solidFill>
                  <a:latin typeface="Arial" panose="020B0604020202020204" pitchFamily="34" charset="0"/>
                  <a:cs typeface="Arial" panose="020B0604020202020204" pitchFamily="34" charset="0"/>
                </a:rPr>
                <a:t>May </a:t>
              </a:r>
              <a:br>
                <a:rPr lang="en-GB" sz="1100" b="1">
                  <a:solidFill>
                    <a:schemeClr val="bg1"/>
                  </a:solidFill>
                  <a:latin typeface="Arial" panose="020B0604020202020204" pitchFamily="34" charset="0"/>
                  <a:cs typeface="Arial" panose="020B0604020202020204" pitchFamily="34" charset="0"/>
                </a:rPr>
              </a:br>
              <a:r>
                <a:rPr lang="en-GB" sz="900" b="1">
                  <a:solidFill>
                    <a:schemeClr val="bg1"/>
                  </a:solidFill>
                  <a:latin typeface="Arial" panose="020B0604020202020204" pitchFamily="34" charset="0"/>
                  <a:cs typeface="Arial" panose="020B0604020202020204" pitchFamily="34" charset="0"/>
                </a:rPr>
                <a:t>(today)</a:t>
              </a:r>
            </a:p>
          </p:txBody>
        </p:sp>
        <p:sp>
          <p:nvSpPr>
            <p:cNvPr id="159" name="May text">
              <a:extLst>
                <a:ext uri="{FF2B5EF4-FFF2-40B4-BE49-F238E27FC236}">
                  <a16:creationId xmlns:a16="http://schemas.microsoft.com/office/drawing/2014/main" id="{C493DD63-F854-066C-D791-034F4F129364}"/>
                </a:ext>
              </a:extLst>
            </p:cNvPr>
            <p:cNvSpPr txBox="1"/>
            <p:nvPr/>
          </p:nvSpPr>
          <p:spPr>
            <a:xfrm>
              <a:off x="7329173" y="3217974"/>
              <a:ext cx="1182242" cy="1107996"/>
            </a:xfrm>
            <a:prstGeom prst="rect">
              <a:avLst/>
            </a:prstGeom>
            <a:noFill/>
          </p:spPr>
          <p:txBody>
            <a:bodyPr wrap="square">
              <a:spAutoFit/>
            </a:bodyPr>
            <a:lstStyle/>
            <a:p>
              <a:pPr fontAlgn="base"/>
              <a:r>
                <a:rPr lang="en-GB" sz="1100">
                  <a:solidFill>
                    <a:srgbClr val="000000"/>
                  </a:solidFill>
                  <a:latin typeface="Arial" panose="020B0604020202020204" pitchFamily="34" charset="0"/>
                  <a:cs typeface="Arial" panose="020B0604020202020204" pitchFamily="34" charset="0"/>
                </a:rPr>
                <a:t>Second phase of engagement – focus groups to discuss the Case for Change.</a:t>
              </a:r>
              <a:endParaRPr lang="en-GB" sz="1100" b="1">
                <a:solidFill>
                  <a:srgbClr val="000000"/>
                </a:solidFill>
                <a:latin typeface="Arial" panose="020B0604020202020204" pitchFamily="34" charset="0"/>
                <a:cs typeface="Arial" panose="020B0604020202020204" pitchFamily="34" charset="0"/>
              </a:endParaRPr>
            </a:p>
          </p:txBody>
        </p:sp>
      </p:grpSp>
      <p:grpSp>
        <p:nvGrpSpPr>
          <p:cNvPr id="5" name="Sept-Oct 21" descr="Sept – Oct">
            <a:extLst>
              <a:ext uri="{FF2B5EF4-FFF2-40B4-BE49-F238E27FC236}">
                <a16:creationId xmlns:a16="http://schemas.microsoft.com/office/drawing/2014/main" id="{7C103000-FD16-90A1-8640-10410A177892}"/>
              </a:ext>
            </a:extLst>
          </p:cNvPr>
          <p:cNvGrpSpPr/>
          <p:nvPr/>
        </p:nvGrpSpPr>
        <p:grpSpPr>
          <a:xfrm>
            <a:off x="4268098" y="4455873"/>
            <a:ext cx="1182243" cy="1771044"/>
            <a:chOff x="4268098" y="4455873"/>
            <a:chExt cx="1182243" cy="1771044"/>
          </a:xfrm>
        </p:grpSpPr>
        <p:sp>
          <p:nvSpPr>
            <p:cNvPr id="67" name="Sept to Oct">
              <a:extLst>
                <a:ext uri="{FF2B5EF4-FFF2-40B4-BE49-F238E27FC236}">
                  <a16:creationId xmlns:a16="http://schemas.microsoft.com/office/drawing/2014/main" id="{B4CD4CCB-C776-6ADB-8036-292ECFF71085}"/>
                </a:ext>
              </a:extLst>
            </p:cNvPr>
            <p:cNvSpPr txBox="1"/>
            <p:nvPr/>
          </p:nvSpPr>
          <p:spPr>
            <a:xfrm>
              <a:off x="4268098" y="4455873"/>
              <a:ext cx="951972" cy="261610"/>
            </a:xfrm>
            <a:prstGeom prst="rect">
              <a:avLst/>
            </a:prstGeom>
            <a:solidFill>
              <a:schemeClr val="accent5"/>
            </a:solidFill>
          </p:spPr>
          <p:txBody>
            <a:bodyPr wrap="square">
              <a:spAutoFit/>
            </a:bodyPr>
            <a:lstStyle/>
            <a:p>
              <a:pPr fontAlgn="base"/>
              <a:r>
                <a:rPr lang="en-GB" sz="1100" b="1">
                  <a:latin typeface="Arial" panose="020B0604020202020204" pitchFamily="34" charset="0"/>
                  <a:cs typeface="Arial" panose="020B0604020202020204" pitchFamily="34" charset="0"/>
                </a:rPr>
                <a:t>Sept – Oct</a:t>
              </a:r>
            </a:p>
          </p:txBody>
        </p:sp>
        <p:sp>
          <p:nvSpPr>
            <p:cNvPr id="68" name="Sept text">
              <a:extLst>
                <a:ext uri="{FF2B5EF4-FFF2-40B4-BE49-F238E27FC236}">
                  <a16:creationId xmlns:a16="http://schemas.microsoft.com/office/drawing/2014/main" id="{4A5DC8BA-3315-FBCF-E236-9F0C40DB08A2}"/>
                </a:ext>
              </a:extLst>
            </p:cNvPr>
            <p:cNvSpPr txBox="1"/>
            <p:nvPr/>
          </p:nvSpPr>
          <p:spPr>
            <a:xfrm>
              <a:off x="4268098" y="4780367"/>
              <a:ext cx="1182243" cy="1446550"/>
            </a:xfrm>
            <a:prstGeom prst="rect">
              <a:avLst/>
            </a:prstGeom>
            <a:noFill/>
          </p:spPr>
          <p:txBody>
            <a:bodyPr wrap="square">
              <a:spAutoFit/>
            </a:bodyPr>
            <a:lstStyle/>
            <a:p>
              <a:pPr fontAlgn="base"/>
              <a:r>
                <a:rPr lang="en-GB" sz="1100">
                  <a:solidFill>
                    <a:srgbClr val="000000"/>
                  </a:solidFill>
                  <a:latin typeface="Arial" panose="020B0604020202020204" pitchFamily="34" charset="0"/>
                  <a:cs typeface="Arial" panose="020B0604020202020204" pitchFamily="34" charset="0"/>
                </a:rPr>
                <a:t>Patient and Public Advisory Group (PPAG) was established and met to review the feedback gathered.</a:t>
              </a:r>
              <a:endParaRPr lang="en-GB" sz="1100" b="1">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12324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BAEF-B2BE-E51A-D041-FD588497E571}"/>
              </a:ext>
            </a:extLst>
          </p:cNvPr>
          <p:cNvSpPr>
            <a:spLocks noGrp="1"/>
          </p:cNvSpPr>
          <p:nvPr>
            <p:ph type="title"/>
          </p:nvPr>
        </p:nvSpPr>
        <p:spPr/>
        <p:txBody>
          <a:bodyPr/>
          <a:lstStyle/>
          <a:p>
            <a:r>
              <a:rPr lang="en-GB" sz="4000" b="1" i="0" u="none" strike="noStrike">
                <a:effectLst/>
                <a:latin typeface="Arial" panose="020B0604020202020204" pitchFamily="34" charset="0"/>
                <a:cs typeface="Arial" panose="020B0604020202020204" pitchFamily="34" charset="0"/>
              </a:rPr>
              <a:t>GP practices in this area</a:t>
            </a:r>
            <a:endParaRPr lang="en-GB">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64EF970-25C1-9135-20BF-3A1A075B3D89}"/>
              </a:ext>
            </a:extLst>
          </p:cNvPr>
          <p:cNvSpPr>
            <a:spLocks noGrp="1"/>
          </p:cNvSpPr>
          <p:nvPr>
            <p:ph type="body" idx="1"/>
          </p:nvPr>
        </p:nvSpPr>
        <p:spPr/>
        <p:txBody>
          <a:bodyPr/>
          <a:lstStyle/>
          <a:p>
            <a:r>
              <a:rPr lang="en-GB">
                <a:latin typeface="Arial" panose="020B0604020202020204" pitchFamily="34" charset="0"/>
                <a:cs typeface="Arial" panose="020B0604020202020204" pitchFamily="34" charset="0"/>
              </a:rPr>
              <a:t>Presenter: Emma </a:t>
            </a:r>
            <a:r>
              <a:rPr lang="en-GB" err="1">
                <a:latin typeface="Arial" panose="020B0604020202020204" pitchFamily="34" charset="0"/>
                <a:cs typeface="Arial" panose="020B0604020202020204" pitchFamily="34" charset="0"/>
              </a:rPr>
              <a:t>Pyrah</a:t>
            </a:r>
            <a:r>
              <a:rPr lang="en-GB">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4223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51DA-7679-4013-A87C-DE03E41ABB33}"/>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The changing face of general practice</a:t>
            </a:r>
          </a:p>
        </p:txBody>
      </p:sp>
      <p:sp>
        <p:nvSpPr>
          <p:cNvPr id="3" name="Content Placeholder 2">
            <a:extLst>
              <a:ext uri="{FF2B5EF4-FFF2-40B4-BE49-F238E27FC236}">
                <a16:creationId xmlns:a16="http://schemas.microsoft.com/office/drawing/2014/main" id="{DB64596E-3DF5-4E5F-8806-60A61A261CD4}"/>
              </a:ext>
            </a:extLst>
          </p:cNvPr>
          <p:cNvSpPr>
            <a:spLocks noGrp="1"/>
          </p:cNvSpPr>
          <p:nvPr>
            <p:ph idx="1"/>
          </p:nvPr>
        </p:nvSpPr>
        <p:spPr>
          <a:xfrm>
            <a:off x="677332" y="1277654"/>
            <a:ext cx="10339856" cy="5260131"/>
          </a:xfrm>
        </p:spPr>
        <p:txBody>
          <a:bodyPr>
            <a:normAutofit/>
          </a:bodyPr>
          <a:lstStyle/>
          <a:p>
            <a:pPr fontAlgn="base"/>
            <a:r>
              <a:rPr lang="en-GB" sz="2000">
                <a:solidFill>
                  <a:schemeClr val="tx1"/>
                </a:solidFill>
                <a:latin typeface="Arial" panose="020B0604020202020204" pitchFamily="34" charset="0"/>
                <a:cs typeface="Arial" panose="020B0604020202020204" pitchFamily="34" charset="0"/>
              </a:rPr>
              <a:t>General practice is the </a:t>
            </a:r>
            <a:r>
              <a:rPr lang="en-GB" sz="2000" b="1">
                <a:solidFill>
                  <a:schemeClr val="tx1"/>
                </a:solidFill>
                <a:latin typeface="Arial" panose="020B0604020202020204" pitchFamily="34" charset="0"/>
                <a:cs typeface="Arial" panose="020B0604020202020204" pitchFamily="34" charset="0"/>
              </a:rPr>
              <a:t>first contact </a:t>
            </a:r>
            <a:r>
              <a:rPr lang="en-GB" sz="2000">
                <a:solidFill>
                  <a:schemeClr val="tx1"/>
                </a:solidFill>
                <a:latin typeface="Arial" panose="020B0604020202020204" pitchFamily="34" charset="0"/>
                <a:cs typeface="Arial" panose="020B0604020202020204" pitchFamily="34" charset="0"/>
              </a:rPr>
              <a:t>in the healthcare system </a:t>
            </a:r>
          </a:p>
          <a:p>
            <a:pPr fontAlgn="base"/>
            <a:r>
              <a:rPr lang="en-GB" sz="2000" b="1">
                <a:solidFill>
                  <a:schemeClr val="tx1"/>
                </a:solidFill>
                <a:latin typeface="Arial" panose="020B0604020202020204" pitchFamily="34" charset="0"/>
                <a:cs typeface="Arial" panose="020B0604020202020204" pitchFamily="34" charset="0"/>
              </a:rPr>
              <a:t>GP patient lists are growing: </a:t>
            </a:r>
            <a:r>
              <a:rPr lang="en-GB" sz="2000">
                <a:solidFill>
                  <a:schemeClr val="tx1"/>
                </a:solidFill>
                <a:latin typeface="Arial" panose="020B0604020202020204" pitchFamily="34" charset="0"/>
                <a:cs typeface="Arial" panose="020B0604020202020204" pitchFamily="34" charset="0"/>
              </a:rPr>
              <a:t>An average of 2,461 in 1948; but closer to 9,000 today</a:t>
            </a:r>
          </a:p>
          <a:p>
            <a:pPr fontAlgn="base"/>
            <a:r>
              <a:rPr lang="en-GB" sz="2000" b="1">
                <a:solidFill>
                  <a:schemeClr val="tx1"/>
                </a:solidFill>
                <a:latin typeface="Arial" panose="020B0604020202020204" pitchFamily="34" charset="0"/>
                <a:cs typeface="Arial" panose="020B0604020202020204" pitchFamily="34" charset="0"/>
              </a:rPr>
              <a:t>Life expectancy is increasing: </a:t>
            </a:r>
            <a:r>
              <a:rPr lang="en-GB" sz="2000">
                <a:solidFill>
                  <a:schemeClr val="tx1"/>
                </a:solidFill>
                <a:latin typeface="Arial" panose="020B0604020202020204" pitchFamily="34" charset="0"/>
                <a:cs typeface="Arial" panose="020B0604020202020204" pitchFamily="34" charset="0"/>
              </a:rPr>
              <a:t>Long-term conditions are prevalent like </a:t>
            </a:r>
            <a:r>
              <a:rPr lang="en-GB" sz="2000">
                <a:solidFill>
                  <a:schemeClr val="tx1"/>
                </a:solidFill>
                <a:effectLst/>
                <a:latin typeface="Arial" panose="020B0604020202020204" pitchFamily="34" charset="0"/>
                <a:ea typeface="Calibri" panose="020F0502020204030204" pitchFamily="34" charset="0"/>
                <a:cs typeface="Arial" panose="020B0604020202020204" pitchFamily="34" charset="0"/>
              </a:rPr>
              <a:t>diabetes and obesity</a:t>
            </a:r>
            <a:endParaRPr lang="en-GB" sz="2000">
              <a:solidFill>
                <a:schemeClr val="tx1"/>
              </a:solidFill>
              <a:latin typeface="Arial" panose="020B0604020202020204" pitchFamily="34" charset="0"/>
              <a:cs typeface="Arial" panose="020B0604020202020204" pitchFamily="34" charset="0"/>
            </a:endParaRPr>
          </a:p>
          <a:p>
            <a:pPr fontAlgn="base"/>
            <a:r>
              <a:rPr lang="en-GB" sz="2000" b="1">
                <a:solidFill>
                  <a:schemeClr val="tx1"/>
                </a:solidFill>
                <a:latin typeface="Arial" panose="020B0604020202020204" pitchFamily="34" charset="0"/>
                <a:cs typeface="Arial" panose="020B0604020202020204" pitchFamily="34" charset="0"/>
              </a:rPr>
              <a:t>T</a:t>
            </a:r>
            <a:r>
              <a:rPr lang="en-GB" sz="2000" b="1" i="0" u="none" strike="noStrike">
                <a:solidFill>
                  <a:schemeClr val="tx1"/>
                </a:solidFill>
                <a:effectLst/>
                <a:latin typeface="Arial" panose="020B0604020202020204" pitchFamily="34" charset="0"/>
                <a:cs typeface="Arial" panose="020B0604020202020204" pitchFamily="34" charset="0"/>
              </a:rPr>
              <a:t>reatment has progressed: </a:t>
            </a:r>
            <a:r>
              <a:rPr lang="en-GB" sz="2000">
                <a:solidFill>
                  <a:schemeClr val="tx1"/>
                </a:solidFill>
                <a:latin typeface="Arial" panose="020B0604020202020204" pitchFamily="34" charset="0"/>
                <a:cs typeface="Arial" panose="020B0604020202020204" pitchFamily="34" charset="0"/>
              </a:rPr>
              <a:t>F</a:t>
            </a:r>
            <a:r>
              <a:rPr lang="en-GB" sz="2000" b="0" i="0" u="none" strike="noStrike">
                <a:solidFill>
                  <a:schemeClr val="tx1"/>
                </a:solidFill>
                <a:effectLst/>
                <a:latin typeface="Arial" panose="020B0604020202020204" pitchFamily="34" charset="0"/>
                <a:cs typeface="Arial" panose="020B0604020202020204" pitchFamily="34" charset="0"/>
              </a:rPr>
              <a:t>rom single physical appointments to a greater focus on mental health, preventative care and managing long-term conditions</a:t>
            </a:r>
          </a:p>
          <a:p>
            <a:pPr algn="l" rtl="0" fontAlgn="base"/>
            <a:r>
              <a:rPr lang="en-GB" sz="2000" b="1" i="0" u="none" strike="noStrike">
                <a:solidFill>
                  <a:schemeClr val="tx1"/>
                </a:solidFill>
                <a:effectLst/>
                <a:latin typeface="Arial" panose="020B0604020202020204" pitchFamily="34" charset="0"/>
                <a:cs typeface="Arial" panose="020B0604020202020204" pitchFamily="34" charset="0"/>
              </a:rPr>
              <a:t>The buildings used for GP practices: </a:t>
            </a:r>
          </a:p>
          <a:p>
            <a:pPr lvl="1" fontAlgn="base"/>
            <a:r>
              <a:rPr lang="en-GB" sz="2000" b="0" i="0" u="none" strike="noStrike">
                <a:solidFill>
                  <a:schemeClr val="tx1"/>
                </a:solidFill>
                <a:effectLst/>
                <a:latin typeface="Arial" panose="020B0604020202020204" pitchFamily="34" charset="0"/>
                <a:cs typeface="Arial" panose="020B0604020202020204" pitchFamily="34" charset="0"/>
              </a:rPr>
              <a:t>Typically converted from houses</a:t>
            </a:r>
            <a:r>
              <a:rPr lang="en-GB" sz="2000">
                <a:solidFill>
                  <a:schemeClr val="tx1"/>
                </a:solidFill>
                <a:latin typeface="Arial" panose="020B0604020202020204" pitchFamily="34" charset="0"/>
                <a:cs typeface="Arial" panose="020B0604020202020204" pitchFamily="34" charset="0"/>
              </a:rPr>
              <a:t> and</a:t>
            </a:r>
            <a:r>
              <a:rPr lang="en-GB" sz="2000" b="0" i="0" u="none" strike="noStrike">
                <a:solidFill>
                  <a:schemeClr val="tx1"/>
                </a:solidFill>
                <a:effectLst/>
                <a:latin typeface="Arial" panose="020B0604020202020204" pitchFamily="34" charset="0"/>
                <a:cs typeface="Arial" panose="020B0604020202020204" pitchFamily="34" charset="0"/>
              </a:rPr>
              <a:t> cannot be extended or modernised to meet future demand or accommodate other services</a:t>
            </a:r>
          </a:p>
          <a:p>
            <a:pPr lvl="1" fontAlgn="base"/>
            <a:r>
              <a:rPr lang="en-GB" sz="2000">
                <a:solidFill>
                  <a:schemeClr val="tx1"/>
                </a:solidFill>
                <a:latin typeface="Arial" panose="020B0604020202020204" pitchFamily="34" charset="0"/>
                <a:cs typeface="Arial" panose="020B0604020202020204" pitchFamily="34" charset="0"/>
              </a:rPr>
              <a:t>50%</a:t>
            </a:r>
            <a:r>
              <a:rPr lang="en-GB" sz="2000" b="0" i="0" u="none" strike="noStrike">
                <a:solidFill>
                  <a:schemeClr val="tx1"/>
                </a:solidFill>
                <a:effectLst/>
                <a:latin typeface="Arial" panose="020B0604020202020204" pitchFamily="34" charset="0"/>
                <a:cs typeface="Arial" panose="020B0604020202020204" pitchFamily="34" charset="0"/>
              </a:rPr>
              <a:t> are owned by </a:t>
            </a:r>
            <a:r>
              <a:rPr lang="en-GB" sz="2000">
                <a:solidFill>
                  <a:schemeClr val="tx1"/>
                </a:solidFill>
                <a:latin typeface="Arial" panose="020B0604020202020204" pitchFamily="34" charset="0"/>
                <a:cs typeface="Arial" panose="020B0604020202020204" pitchFamily="34" charset="0"/>
              </a:rPr>
              <a:t>GPs, 35% by private landlords, and 15% are owned by one of the two NHS property companies </a:t>
            </a:r>
            <a:endParaRPr lang="en-GB" sz="2000" b="0" i="0" u="none" strike="noStrike">
              <a:solidFill>
                <a:schemeClr val="tx1"/>
              </a:solidFill>
              <a:effectLst/>
              <a:latin typeface="Arial" panose="020B0604020202020204" pitchFamily="34" charset="0"/>
              <a:cs typeface="Arial" panose="020B0604020202020204" pitchFamily="34" charset="0"/>
            </a:endParaRPr>
          </a:p>
          <a:p>
            <a:pPr lvl="1" fontAlgn="base"/>
            <a:r>
              <a:rPr lang="en-GB" sz="2000" b="0" i="0" u="none" strike="noStrike">
                <a:solidFill>
                  <a:schemeClr val="tx1"/>
                </a:solidFill>
                <a:effectLst/>
                <a:latin typeface="Arial" panose="020B0604020202020204" pitchFamily="34" charset="0"/>
                <a:cs typeface="Arial" panose="020B0604020202020204" pitchFamily="34" charset="0"/>
              </a:rPr>
              <a:t>These buildings cost the NHS approximately £940 million a year and are therefore not the best use of taxpayers money.</a:t>
            </a:r>
          </a:p>
        </p:txBody>
      </p:sp>
    </p:spTree>
    <p:extLst>
      <p:ext uri="{BB962C8B-B14F-4D97-AF65-F5344CB8AC3E}">
        <p14:creationId xmlns:p14="http://schemas.microsoft.com/office/powerpoint/2010/main" val="225693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51DA-7679-4013-A87C-DE03E41ABB33}"/>
              </a:ext>
            </a:extLst>
          </p:cNvPr>
          <p:cNvSpPr>
            <a:spLocks noGrp="1"/>
          </p:cNvSpPr>
          <p:nvPr>
            <p:ph type="title"/>
          </p:nvPr>
        </p:nvSpPr>
        <p:spPr/>
        <p:txBody>
          <a:bodyPr>
            <a:normAutofit fontScale="90000"/>
          </a:bodyPr>
          <a:lstStyle/>
          <a:p>
            <a:r>
              <a:rPr lang="en-GB">
                <a:latin typeface="Arial" panose="020B0604020202020204" pitchFamily="34" charset="0"/>
                <a:cs typeface="Arial" panose="020B0604020202020204" pitchFamily="34" charset="0"/>
              </a:rPr>
              <a:t>The GP practices involved in this programme</a:t>
            </a:r>
          </a:p>
        </p:txBody>
      </p:sp>
      <p:sp>
        <p:nvSpPr>
          <p:cNvPr id="3" name="Content Placeholder 2">
            <a:extLst>
              <a:ext uri="{FF2B5EF4-FFF2-40B4-BE49-F238E27FC236}">
                <a16:creationId xmlns:a16="http://schemas.microsoft.com/office/drawing/2014/main" id="{DB64596E-3DF5-4E5F-8806-60A61A261CD4}"/>
              </a:ext>
            </a:extLst>
          </p:cNvPr>
          <p:cNvSpPr>
            <a:spLocks noGrp="1"/>
          </p:cNvSpPr>
          <p:nvPr>
            <p:ph idx="1"/>
          </p:nvPr>
        </p:nvSpPr>
        <p:spPr>
          <a:xfrm>
            <a:off x="677332" y="1277654"/>
            <a:ext cx="9993715" cy="5260131"/>
          </a:xfrm>
        </p:spPr>
        <p:txBody>
          <a:bodyPr vert="horz" lIns="91440" tIns="45720" rIns="91440" bIns="45720" rtlCol="0" anchor="t">
            <a:normAutofit fontScale="92500" lnSpcReduction="20000"/>
          </a:bodyPr>
          <a:lstStyle/>
          <a:p>
            <a:pPr fontAlgn="base">
              <a:lnSpc>
                <a:spcPct val="150000"/>
              </a:lnSpc>
            </a:pPr>
            <a:r>
              <a:rPr lang="en-GB" sz="2000" dirty="0">
                <a:solidFill>
                  <a:schemeClr val="tx1"/>
                </a:solidFill>
                <a:latin typeface="Arial"/>
                <a:cs typeface="Arial"/>
              </a:rPr>
              <a:t>The </a:t>
            </a:r>
            <a:r>
              <a:rPr lang="en-GB" sz="2000" b="1" dirty="0">
                <a:solidFill>
                  <a:schemeClr val="tx1"/>
                </a:solidFill>
                <a:latin typeface="Arial"/>
                <a:cs typeface="Arial"/>
              </a:rPr>
              <a:t>Beeches</a:t>
            </a:r>
            <a:r>
              <a:rPr lang="en-GB" sz="2000" dirty="0">
                <a:solidFill>
                  <a:schemeClr val="tx1"/>
                </a:solidFill>
                <a:latin typeface="Arial"/>
                <a:cs typeface="Arial"/>
              </a:rPr>
              <a:t> Medical Practice, </a:t>
            </a:r>
            <a:r>
              <a:rPr lang="en-GB" sz="2000" b="1" i="0" dirty="0">
                <a:solidFill>
                  <a:schemeClr val="tx1"/>
                </a:solidFill>
                <a:effectLst/>
                <a:latin typeface="Arial"/>
                <a:cs typeface="Arial"/>
              </a:rPr>
              <a:t>Belvidere</a:t>
            </a:r>
            <a:r>
              <a:rPr lang="en-GB" sz="2000" b="0" i="0" dirty="0">
                <a:solidFill>
                  <a:schemeClr val="tx1"/>
                </a:solidFill>
                <a:effectLst/>
                <a:latin typeface="Arial"/>
                <a:cs typeface="Arial"/>
              </a:rPr>
              <a:t> Medical Practice, </a:t>
            </a:r>
            <a:r>
              <a:rPr lang="en-GB" sz="2000" b="1" i="0" dirty="0">
                <a:solidFill>
                  <a:schemeClr val="tx1"/>
                </a:solidFill>
                <a:effectLst/>
                <a:latin typeface="Arial"/>
                <a:cs typeface="Arial"/>
              </a:rPr>
              <a:t>Claremont Bank </a:t>
            </a:r>
            <a:r>
              <a:rPr lang="en-GB" sz="2000" b="0" i="0" dirty="0">
                <a:solidFill>
                  <a:schemeClr val="tx1"/>
                </a:solidFill>
                <a:effectLst/>
                <a:latin typeface="Arial"/>
                <a:cs typeface="Arial"/>
              </a:rPr>
              <a:t>Surgery, </a:t>
            </a:r>
            <a:r>
              <a:rPr lang="en-GB" sz="2000" b="1" i="0" dirty="0">
                <a:solidFill>
                  <a:schemeClr val="tx1"/>
                </a:solidFill>
                <a:effectLst/>
                <a:latin typeface="Arial"/>
                <a:cs typeface="Arial"/>
              </a:rPr>
              <a:t>Marden</a:t>
            </a:r>
            <a:r>
              <a:rPr lang="en-GB" sz="2000" b="0" i="0" dirty="0">
                <a:solidFill>
                  <a:schemeClr val="tx1"/>
                </a:solidFill>
                <a:effectLst/>
                <a:latin typeface="Arial"/>
                <a:cs typeface="Arial"/>
              </a:rPr>
              <a:t> </a:t>
            </a:r>
            <a:r>
              <a:rPr lang="en-GB" sz="2000" dirty="0">
                <a:solidFill>
                  <a:schemeClr val="tx1"/>
                </a:solidFill>
                <a:latin typeface="Arial"/>
                <a:cs typeface="Arial"/>
              </a:rPr>
              <a:t>Medical Practice, </a:t>
            </a:r>
            <a:r>
              <a:rPr lang="en-GB" sz="2000" b="1" dirty="0">
                <a:solidFill>
                  <a:schemeClr val="tx1"/>
                </a:solidFill>
                <a:latin typeface="Arial"/>
                <a:cs typeface="Arial"/>
              </a:rPr>
              <a:t>Marysville</a:t>
            </a:r>
            <a:r>
              <a:rPr lang="en-GB" sz="2000" dirty="0">
                <a:solidFill>
                  <a:schemeClr val="tx1"/>
                </a:solidFill>
                <a:latin typeface="Arial"/>
                <a:cs typeface="Arial"/>
              </a:rPr>
              <a:t> Medical Practice ​and </a:t>
            </a:r>
            <a:r>
              <a:rPr lang="en-GB" sz="2000" b="1" dirty="0">
                <a:solidFill>
                  <a:schemeClr val="tx1"/>
                </a:solidFill>
                <a:latin typeface="Arial"/>
                <a:cs typeface="Arial"/>
              </a:rPr>
              <a:t>South Hermitage </a:t>
            </a:r>
            <a:r>
              <a:rPr lang="en-GB" sz="2000" dirty="0">
                <a:solidFill>
                  <a:schemeClr val="tx1"/>
                </a:solidFill>
                <a:latin typeface="Arial"/>
                <a:cs typeface="Arial"/>
              </a:rPr>
              <a:t>Surgery have said they want to relocate fully to the hub </a:t>
            </a:r>
            <a:endParaRPr lang="en-GB" sz="2000">
              <a:solidFill>
                <a:schemeClr val="tx1"/>
              </a:solidFill>
              <a:latin typeface="Arial" panose="020B0604020202020204" pitchFamily="34" charset="0"/>
              <a:cs typeface="Arial" panose="020B0604020202020204" pitchFamily="34" charset="0"/>
            </a:endParaRPr>
          </a:p>
          <a:p>
            <a:pPr fontAlgn="base">
              <a:lnSpc>
                <a:spcPct val="150000"/>
              </a:lnSpc>
            </a:pPr>
            <a:r>
              <a:rPr lang="en-GB" sz="2000" b="1" dirty="0" err="1">
                <a:solidFill>
                  <a:schemeClr val="tx1"/>
                </a:solidFill>
                <a:latin typeface="Arial"/>
                <a:cs typeface="Arial"/>
              </a:rPr>
              <a:t>Radbrook</a:t>
            </a:r>
            <a:r>
              <a:rPr lang="en-GB" sz="2000" b="1" dirty="0">
                <a:solidFill>
                  <a:schemeClr val="tx1"/>
                </a:solidFill>
                <a:latin typeface="Arial"/>
                <a:cs typeface="Arial"/>
              </a:rPr>
              <a:t> Green </a:t>
            </a:r>
            <a:r>
              <a:rPr lang="en-GB" sz="2000" dirty="0">
                <a:solidFill>
                  <a:schemeClr val="tx1"/>
                </a:solidFill>
                <a:latin typeface="Arial"/>
                <a:cs typeface="Arial"/>
              </a:rPr>
              <a:t>and </a:t>
            </a:r>
            <a:r>
              <a:rPr lang="en-GB" sz="2000" b="1" dirty="0" err="1">
                <a:solidFill>
                  <a:schemeClr val="tx1"/>
                </a:solidFill>
                <a:latin typeface="Arial"/>
                <a:cs typeface="Arial"/>
              </a:rPr>
              <a:t>Mytton</a:t>
            </a:r>
            <a:r>
              <a:rPr lang="en-GB" sz="2000" b="1" dirty="0">
                <a:solidFill>
                  <a:schemeClr val="tx1"/>
                </a:solidFill>
                <a:latin typeface="Arial"/>
                <a:cs typeface="Arial"/>
              </a:rPr>
              <a:t> Oak </a:t>
            </a:r>
            <a:r>
              <a:rPr lang="en-GB" sz="2000" dirty="0">
                <a:solidFill>
                  <a:schemeClr val="tx1"/>
                </a:solidFill>
                <a:latin typeface="Arial"/>
                <a:cs typeface="Arial"/>
              </a:rPr>
              <a:t>surgeries will offer extended services</a:t>
            </a:r>
          </a:p>
          <a:p>
            <a:pPr fontAlgn="base">
              <a:lnSpc>
                <a:spcPct val="150000"/>
              </a:lnSpc>
            </a:pPr>
            <a:r>
              <a:rPr lang="en-GB" sz="2000" b="0" i="0" dirty="0">
                <a:solidFill>
                  <a:schemeClr val="tx1"/>
                </a:solidFill>
                <a:effectLst/>
                <a:latin typeface="Arial"/>
                <a:cs typeface="Arial"/>
              </a:rPr>
              <a:t>Most of the practice buildings are </a:t>
            </a:r>
            <a:r>
              <a:rPr lang="en-GB" sz="2000" b="1" i="0" dirty="0">
                <a:solidFill>
                  <a:schemeClr val="tx1"/>
                </a:solidFill>
                <a:effectLst/>
                <a:latin typeface="Arial"/>
                <a:cs typeface="Arial"/>
              </a:rPr>
              <a:t>no longer fit </a:t>
            </a:r>
            <a:r>
              <a:rPr lang="en-GB" sz="2000" i="0" dirty="0">
                <a:solidFill>
                  <a:schemeClr val="tx1"/>
                </a:solidFill>
                <a:effectLst/>
                <a:latin typeface="Arial"/>
                <a:cs typeface="Arial"/>
              </a:rPr>
              <a:t>to deliver modern healthcare services </a:t>
            </a:r>
            <a:r>
              <a:rPr lang="en-GB" sz="2000" b="0" i="0" dirty="0">
                <a:solidFill>
                  <a:schemeClr val="tx1"/>
                </a:solidFill>
                <a:effectLst/>
                <a:latin typeface="Arial"/>
                <a:cs typeface="Arial"/>
              </a:rPr>
              <a:t>and/or </a:t>
            </a:r>
            <a:r>
              <a:rPr lang="en-GB" sz="2000" b="1" i="0" dirty="0">
                <a:solidFill>
                  <a:schemeClr val="tx1"/>
                </a:solidFill>
                <a:effectLst/>
                <a:latin typeface="Arial"/>
                <a:cs typeface="Arial"/>
              </a:rPr>
              <a:t>do not </a:t>
            </a:r>
            <a:r>
              <a:rPr lang="en-GB" sz="2000" b="1" dirty="0">
                <a:solidFill>
                  <a:schemeClr val="tx1"/>
                </a:solidFill>
                <a:latin typeface="Arial"/>
                <a:cs typeface="Arial"/>
              </a:rPr>
              <a:t>have enough </a:t>
            </a:r>
            <a:r>
              <a:rPr lang="en-GB" sz="2000" b="1" i="0" dirty="0">
                <a:solidFill>
                  <a:schemeClr val="tx1"/>
                </a:solidFill>
                <a:effectLst/>
                <a:latin typeface="Arial"/>
                <a:cs typeface="Arial"/>
              </a:rPr>
              <a:t>space </a:t>
            </a:r>
            <a:r>
              <a:rPr lang="en-GB" sz="2000" i="0" dirty="0">
                <a:solidFill>
                  <a:schemeClr val="tx1"/>
                </a:solidFill>
                <a:effectLst/>
                <a:latin typeface="Arial"/>
                <a:cs typeface="Arial"/>
              </a:rPr>
              <a:t>to meet future demand</a:t>
            </a:r>
          </a:p>
          <a:p>
            <a:pPr fontAlgn="base">
              <a:lnSpc>
                <a:spcPct val="150000"/>
              </a:lnSpc>
            </a:pPr>
            <a:r>
              <a:rPr lang="en-GB" sz="2000" b="1" dirty="0">
                <a:solidFill>
                  <a:schemeClr val="tx1"/>
                </a:solidFill>
                <a:latin typeface="Arial"/>
                <a:cs typeface="Arial"/>
              </a:rPr>
              <a:t>Running costs </a:t>
            </a:r>
            <a:r>
              <a:rPr lang="en-GB" sz="2000" dirty="0">
                <a:solidFill>
                  <a:schemeClr val="tx1"/>
                </a:solidFill>
                <a:latin typeface="Arial"/>
                <a:cs typeface="Arial"/>
              </a:rPr>
              <a:t>(e.g. rent and maintenance charges) for buildings ran by private landlords have also made some buildings unaffordable</a:t>
            </a:r>
            <a:endParaRPr lang="en-GB" sz="2000" i="0" dirty="0">
              <a:solidFill>
                <a:schemeClr val="tx1"/>
              </a:solidFill>
              <a:effectLst/>
              <a:latin typeface="Arial"/>
              <a:cs typeface="Arial"/>
            </a:endParaRPr>
          </a:p>
          <a:p>
            <a:pPr fontAlgn="base">
              <a:lnSpc>
                <a:spcPct val="150000"/>
              </a:lnSpc>
            </a:pPr>
            <a:r>
              <a:rPr lang="en-GB" sz="2000" b="0" i="0" dirty="0">
                <a:solidFill>
                  <a:schemeClr val="tx1"/>
                </a:solidFill>
                <a:effectLst/>
                <a:latin typeface="Arial"/>
                <a:cs typeface="Arial"/>
              </a:rPr>
              <a:t>We want to </a:t>
            </a:r>
            <a:r>
              <a:rPr lang="en-GB" sz="2000" b="1" i="0" dirty="0">
                <a:solidFill>
                  <a:schemeClr val="tx1"/>
                </a:solidFill>
                <a:effectLst/>
                <a:latin typeface="Arial"/>
                <a:cs typeface="Arial"/>
              </a:rPr>
              <a:t>allow for more flexibility </a:t>
            </a:r>
            <a:r>
              <a:rPr lang="en-GB" sz="2000" b="0" i="0" dirty="0">
                <a:solidFill>
                  <a:schemeClr val="tx1"/>
                </a:solidFill>
                <a:effectLst/>
                <a:latin typeface="Arial"/>
                <a:cs typeface="Arial"/>
              </a:rPr>
              <a:t>of the workforce to </a:t>
            </a:r>
            <a:r>
              <a:rPr lang="en-GB" sz="2000" b="1" i="0" dirty="0">
                <a:solidFill>
                  <a:schemeClr val="tx1"/>
                </a:solidFill>
                <a:effectLst/>
                <a:latin typeface="Arial"/>
                <a:cs typeface="Arial"/>
              </a:rPr>
              <a:t>deliver continuity of care and improved access </a:t>
            </a:r>
            <a:r>
              <a:rPr lang="en-GB" sz="2000" b="0" i="0" dirty="0">
                <a:solidFill>
                  <a:schemeClr val="tx1"/>
                </a:solidFill>
                <a:effectLst/>
                <a:latin typeface="Arial"/>
                <a:cs typeface="Arial"/>
              </a:rPr>
              <a:t>for patients – particularly those with complex health needs</a:t>
            </a:r>
          </a:p>
          <a:p>
            <a:pPr fontAlgn="base">
              <a:lnSpc>
                <a:spcPct val="150000"/>
              </a:lnSpc>
            </a:pPr>
            <a:r>
              <a:rPr lang="en-GB" sz="2000" dirty="0">
                <a:solidFill>
                  <a:schemeClr val="tx1"/>
                </a:solidFill>
                <a:latin typeface="Arial"/>
                <a:cs typeface="Arial"/>
              </a:rPr>
              <a:t>We want to ensure general practice in Shrewsbury is fit for the future and the best it can be for our patients. </a:t>
            </a:r>
          </a:p>
        </p:txBody>
      </p:sp>
    </p:spTree>
    <p:extLst>
      <p:ext uri="{BB962C8B-B14F-4D97-AF65-F5344CB8AC3E}">
        <p14:creationId xmlns:p14="http://schemas.microsoft.com/office/powerpoint/2010/main" val="4220344595"/>
      </p:ext>
    </p:extLst>
  </p:cSld>
  <p:clrMapOvr>
    <a:masterClrMapping/>
  </p:clrMapOvr>
</p:sld>
</file>

<file path=ppt/theme/theme1.xml><?xml version="1.0" encoding="utf-8"?>
<a:theme xmlns:a="http://schemas.openxmlformats.org/drawingml/2006/main" name="Facet">
  <a:themeElements>
    <a:clrScheme name="STW STP Colour Scheme">
      <a:dk1>
        <a:sysClr val="windowText" lastClr="000000"/>
      </a:dk1>
      <a:lt1>
        <a:sysClr val="window" lastClr="FFFFFF"/>
      </a:lt1>
      <a:dk2>
        <a:srgbClr val="2C3C43"/>
      </a:dk2>
      <a:lt2>
        <a:srgbClr val="EBEBEB"/>
      </a:lt2>
      <a:accent1>
        <a:srgbClr val="00A9CE"/>
      </a:accent1>
      <a:accent2>
        <a:srgbClr val="005EB8"/>
      </a:accent2>
      <a:accent3>
        <a:srgbClr val="003087"/>
      </a:accent3>
      <a:accent4>
        <a:srgbClr val="78BE20"/>
      </a:accent4>
      <a:accent5>
        <a:srgbClr val="ED8B00"/>
      </a:accent5>
      <a:accent6>
        <a:srgbClr val="AE2573"/>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TW ICS Presentation focus groups" id="{D21BA200-43F2-48A0-8AE1-52048F9AA65D}" vid="{460C068F-50C8-4E94-95E6-343A05D7DB82}"/>
    </a:ext>
  </a:extLst>
</a:theme>
</file>

<file path=ppt/theme/theme2.xml><?xml version="1.0" encoding="utf-8"?>
<a:theme xmlns:a="http://schemas.openxmlformats.org/drawingml/2006/main" name="1_Facet">
  <a:themeElements>
    <a:clrScheme name="STW STP Colour Scheme">
      <a:dk1>
        <a:sysClr val="windowText" lastClr="000000"/>
      </a:dk1>
      <a:lt1>
        <a:sysClr val="window" lastClr="FFFFFF"/>
      </a:lt1>
      <a:dk2>
        <a:srgbClr val="2C3C43"/>
      </a:dk2>
      <a:lt2>
        <a:srgbClr val="EBEBEB"/>
      </a:lt2>
      <a:accent1>
        <a:srgbClr val="00A9CE"/>
      </a:accent1>
      <a:accent2>
        <a:srgbClr val="005EB8"/>
      </a:accent2>
      <a:accent3>
        <a:srgbClr val="003087"/>
      </a:accent3>
      <a:accent4>
        <a:srgbClr val="78BE20"/>
      </a:accent4>
      <a:accent5>
        <a:srgbClr val="ED8B00"/>
      </a:accent5>
      <a:accent6>
        <a:srgbClr val="AE2573"/>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TW ICS Presentation focus groups" id="{D21BA200-43F2-48A0-8AE1-52048F9AA65D}" vid="{3CF66E72-4126-4BB3-84C5-F85A3173DC20}"/>
    </a:ext>
  </a:extLst>
</a:theme>
</file>

<file path=ppt/theme/theme3.xml><?xml version="1.0" encoding="utf-8"?>
<a:theme xmlns:a="http://schemas.openxmlformats.org/drawingml/2006/main" name="2_Facet">
  <a:themeElements>
    <a:clrScheme name="STW STP Colour Scheme">
      <a:dk1>
        <a:sysClr val="windowText" lastClr="000000"/>
      </a:dk1>
      <a:lt1>
        <a:sysClr val="window" lastClr="FFFFFF"/>
      </a:lt1>
      <a:dk2>
        <a:srgbClr val="2C3C43"/>
      </a:dk2>
      <a:lt2>
        <a:srgbClr val="EBEBEB"/>
      </a:lt2>
      <a:accent1>
        <a:srgbClr val="00A9CE"/>
      </a:accent1>
      <a:accent2>
        <a:srgbClr val="005EB8"/>
      </a:accent2>
      <a:accent3>
        <a:srgbClr val="003087"/>
      </a:accent3>
      <a:accent4>
        <a:srgbClr val="78BE20"/>
      </a:accent4>
      <a:accent5>
        <a:srgbClr val="ED8B00"/>
      </a:accent5>
      <a:accent6>
        <a:srgbClr val="AE2573"/>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TW ICS Presentation focus groups" id="{D21BA200-43F2-48A0-8AE1-52048F9AA65D}" vid="{C028976E-D0B9-49F8-A27A-501EC6A1A69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76803C70C50249B000B3F4542A923E" ma:contentTypeVersion="1603" ma:contentTypeDescription="Create a new document." ma:contentTypeScope="" ma:versionID="ef3a41d6d13e03bbb88b310263891487">
  <xsd:schema xmlns:xsd="http://www.w3.org/2001/XMLSchema" xmlns:xs="http://www.w3.org/2001/XMLSchema" xmlns:p="http://schemas.microsoft.com/office/2006/metadata/properties" xmlns:ns2="d06b9faf-e485-43ba-9767-f211651fe416" xmlns:ns3="31f7c2ba-4170-4718-a5ff-dddeae16ca32" targetNamespace="http://schemas.microsoft.com/office/2006/metadata/properties" ma:root="true" ma:fieldsID="3719e1aa8289c5d30a0d76d759384445" ns2:_="" ns3:_="">
    <xsd:import namespace="d06b9faf-e485-43ba-9767-f211651fe416"/>
    <xsd:import namespace="31f7c2ba-4170-4718-a5ff-dddeae16ca3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2:SharedWithUsers" minOccurs="0"/>
                <xsd:element ref="ns2:SharedWithDetails" minOccurs="0"/>
                <xsd:element ref="ns3:MediaServiceEventHashCode" minOccurs="0"/>
                <xsd:element ref="ns3:MediaServiceGenerationTime" minOccurs="0"/>
                <xsd:element ref="ns3:VMActioned"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b9faf-e485-43ba-9767-f211651fe4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f5f131c-f282-49ee-8324-d712b0bfdbce}" ma:internalName="TaxCatchAll" ma:showField="CatchAllData" ma:web="d06b9faf-e485-43ba-9767-f211651fe4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f7c2ba-4170-4718-a5ff-dddeae16ca3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VMActioned" ma:index="21" nillable="true" ma:displayName="Voice Mail Actioned?" ma:default="N/A" ma:format="RadioButtons" ma:indexed="true" ma:internalName="VMActioned">
      <xsd:simpleType>
        <xsd:restriction base="dms:Choice">
          <xsd:enumeration value="Yes"/>
          <xsd:enumeration value="No"/>
          <xsd:enumeration value="N/A"/>
        </xsd:restriction>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5e3038f7-01d3-45c6-9ff3-08a5a011bcb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MActioned xmlns="31f7c2ba-4170-4718-a5ff-dddeae16ca32">N/A</VMActioned>
    <_dlc_DocId xmlns="d06b9faf-e485-43ba-9767-f211651fe416">COMENG-406079406-699931</_dlc_DocId>
    <_dlc_DocIdUrl xmlns="d06b9faf-e485-43ba-9767-f211651fe416">
      <Url>https://csucloudservices.sharepoint.com/teams/comms/_layouts/15/DocIdRedir.aspx?ID=COMENG-406079406-699931</Url>
      <Description>COMENG-406079406-699931</Description>
    </_dlc_DocIdUrl>
    <TaxCatchAll xmlns="d06b9faf-e485-43ba-9767-f211651fe416" xsi:nil="true"/>
    <lcf76f155ced4ddcb4097134ff3c332f xmlns="31f7c2ba-4170-4718-a5ff-dddeae16ca32">
      <Terms xmlns="http://schemas.microsoft.com/office/infopath/2007/PartnerControls"/>
    </lcf76f155ced4ddcb4097134ff3c332f>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9CC9CD-C911-4CD7-B10A-5E85EF6E5F16}">
  <ds:schemaRefs>
    <ds:schemaRef ds:uri="31f7c2ba-4170-4718-a5ff-dddeae16ca32"/>
    <ds:schemaRef ds:uri="d06b9faf-e485-43ba-9767-f211651fe4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3DD31B8-03B6-4CC1-A525-DB36265511A2}">
  <ds:schemaRefs>
    <ds:schemaRef ds:uri="31f7c2ba-4170-4718-a5ff-dddeae16ca32"/>
    <ds:schemaRef ds:uri="d06b9faf-e485-43ba-9767-f211651fe4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93B2F9D-127F-482A-9558-AF4DFA6925DB}">
  <ds:schemaRefs>
    <ds:schemaRef ds:uri="http://schemas.microsoft.com/sharepoint/events"/>
  </ds:schemaRefs>
</ds:datastoreItem>
</file>

<file path=customXml/itemProps4.xml><?xml version="1.0" encoding="utf-8"?>
<ds:datastoreItem xmlns:ds="http://schemas.openxmlformats.org/officeDocument/2006/customXml" ds:itemID="{E1CAF88E-85A2-47C3-97DA-C1209CD0110C}">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STW ICS Presentation focus groups (1)</Template>
  <TotalTime>2</TotalTime>
  <Words>2621</Words>
  <Application>Microsoft Office PowerPoint</Application>
  <PresentationFormat>Widescreen</PresentationFormat>
  <Paragraphs>245</Paragraphs>
  <Slides>32</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-apple-system</vt:lpstr>
      <vt:lpstr>Arial</vt:lpstr>
      <vt:lpstr>Calibri</vt:lpstr>
      <vt:lpstr>Trebuchet MS</vt:lpstr>
      <vt:lpstr>Wingdings 3</vt:lpstr>
      <vt:lpstr>Facet</vt:lpstr>
      <vt:lpstr>1_Facet</vt:lpstr>
      <vt:lpstr>2_Facet</vt:lpstr>
      <vt:lpstr>Shrewsbury Health and Wellbeing Hub</vt:lpstr>
      <vt:lpstr>Housekeeping</vt:lpstr>
      <vt:lpstr>Aims of today</vt:lpstr>
      <vt:lpstr>Introduction to our ICS</vt:lpstr>
      <vt:lpstr>Programme aims</vt:lpstr>
      <vt:lpstr>Timeline so far </vt:lpstr>
      <vt:lpstr>GP practices in this area</vt:lpstr>
      <vt:lpstr>The changing face of general practice</vt:lpstr>
      <vt:lpstr>The GP practices involved in this programme</vt:lpstr>
      <vt:lpstr>Why we need to change and the benefits of change</vt:lpstr>
      <vt:lpstr>The need for change</vt:lpstr>
      <vt:lpstr>Benefits to patients</vt:lpstr>
      <vt:lpstr>Discussion one | your experiences and views</vt:lpstr>
      <vt:lpstr>The future for the six GP practices:  The Shrewsbury Health and Wellbeing Hub</vt:lpstr>
      <vt:lpstr>The Shrewsbury Health and Wellbeing Hub (1) </vt:lpstr>
      <vt:lpstr>The Shrewsbury Health and Wellbeing Hub (2)</vt:lpstr>
      <vt:lpstr>Vision and guiding principles (1) </vt:lpstr>
      <vt:lpstr>Vision and guiding principles (2)</vt:lpstr>
      <vt:lpstr>Potential services in the new hub</vt:lpstr>
      <vt:lpstr>Community-based services</vt:lpstr>
      <vt:lpstr>Discussion two | your thoughts on the plans</vt:lpstr>
      <vt:lpstr>Options appraisal process</vt:lpstr>
      <vt:lpstr>Options appraisal process</vt:lpstr>
      <vt:lpstr>Shrewsbury Health and Wellbeing Hub Listening Exercise </vt:lpstr>
      <vt:lpstr>Process to go from long list of scenarios  to short list of options</vt:lpstr>
      <vt:lpstr>Essential and desirable criteria</vt:lpstr>
      <vt:lpstr>Essential criteria and their domains</vt:lpstr>
      <vt:lpstr>Desirable criteria and their domains </vt:lpstr>
      <vt:lpstr>Discussion three | the options appraisal process </vt:lpstr>
      <vt:lpstr>Next steps</vt:lpstr>
      <vt:lpstr>Next steps</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Simret Bassra-Brar (MLCSU)</dc:creator>
  <cp:lastModifiedBy>GROOM, Georgina (NHS SHROPSHIRE, TELFORD AND WREKIN CCG)</cp:lastModifiedBy>
  <cp:revision>48</cp:revision>
  <dcterms:created xsi:type="dcterms:W3CDTF">2022-05-18T08:53:04Z</dcterms:created>
  <dcterms:modified xsi:type="dcterms:W3CDTF">2022-06-23T11:41:26Z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0x010100BA76803C70C50249B000B3F4542A923E</vt:lpwstr>
  </property>
  <property fmtid="{D5CDD505-2E9C-101B-9397-08002B2CF9AE}" pid="3" name="_dlc_DocIdItemGuid">
    <vt:lpwstr>836a98a1-d14d-4cac-b3a8-1d9ba6b27829</vt:lpwstr>
  </property>
  <property fmtid="{D5CDD505-2E9C-101B-9397-08002B2CF9AE}" pid="4" name="MediaServiceImageTags">
    <vt:lpwstr/>
  </property>
</Properties>
</file>