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9" r:id="rId4"/>
  </p:sldMasterIdLst>
  <p:notesMasterIdLst>
    <p:notesMasterId r:id="rId31"/>
  </p:notesMasterIdLst>
  <p:sldIdLst>
    <p:sldId id="268" r:id="rId5"/>
    <p:sldId id="346" r:id="rId6"/>
    <p:sldId id="335" r:id="rId7"/>
    <p:sldId id="336" r:id="rId8"/>
    <p:sldId id="382" r:id="rId9"/>
    <p:sldId id="350" r:id="rId10"/>
    <p:sldId id="351" r:id="rId11"/>
    <p:sldId id="352" r:id="rId12"/>
    <p:sldId id="365" r:id="rId13"/>
    <p:sldId id="373" r:id="rId14"/>
    <p:sldId id="341" r:id="rId15"/>
    <p:sldId id="340" r:id="rId16"/>
    <p:sldId id="345" r:id="rId17"/>
    <p:sldId id="377" r:id="rId18"/>
    <p:sldId id="364" r:id="rId19"/>
    <p:sldId id="380" r:id="rId20"/>
    <p:sldId id="378" r:id="rId21"/>
    <p:sldId id="379" r:id="rId22"/>
    <p:sldId id="344" r:id="rId23"/>
    <p:sldId id="355" r:id="rId24"/>
    <p:sldId id="356" r:id="rId25"/>
    <p:sldId id="357" r:id="rId26"/>
    <p:sldId id="358" r:id="rId27"/>
    <p:sldId id="359" r:id="rId28"/>
    <p:sldId id="360" r:id="rId29"/>
    <p:sldId id="361"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BEEF4"/>
    <a:srgbClr val="0000BC"/>
    <a:srgbClr val="000066"/>
    <a:srgbClr val="EFF2FF"/>
    <a:srgbClr val="EFF5FF"/>
    <a:srgbClr val="E7F0FF"/>
    <a:srgbClr val="F3F3F3"/>
    <a:srgbClr val="DDECFF"/>
    <a:srgbClr val="7E3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5BF26A-52F5-4B6D-978B-22318E24F2C7}" v="5" dt="2023-07-17T10:06:52.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6327"/>
  </p:normalViewPr>
  <p:slideViewPr>
    <p:cSldViewPr snapToGrid="0" snapToObjects="1" showGuides="1">
      <p:cViewPr varScale="1">
        <p:scale>
          <a:sx n="63" d="100"/>
          <a:sy n="63" d="100"/>
        </p:scale>
        <p:origin x="724" y="64"/>
      </p:cViewPr>
      <p:guideLst>
        <p:guide orient="horz" pos="4320"/>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4B02A-874F-430F-B0D6-887BD1BE744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F12D1F9-50B2-4D03-AD39-5F474B41381A}">
      <dgm:prSet custT="1"/>
      <dgm:spPr/>
      <dgm:t>
        <a:bodyPr/>
        <a:lstStyle/>
        <a:p>
          <a:r>
            <a:rPr lang="en-GB" sz="1200" b="0" i="0" dirty="0"/>
            <a:t>CVD affects around </a:t>
          </a:r>
          <a:r>
            <a:rPr lang="en-GB" sz="1200" b="1" i="0" dirty="0"/>
            <a:t>seven million people </a:t>
          </a:r>
          <a:r>
            <a:rPr lang="en-GB" sz="1200" b="0" i="0" dirty="0"/>
            <a:t>in the UK and is a </a:t>
          </a:r>
          <a:r>
            <a:rPr lang="en-GB" sz="1200" b="1" i="0" dirty="0"/>
            <a:t>significant cause of disability and death</a:t>
          </a:r>
          <a:endParaRPr lang="en-US" sz="1200" b="1" dirty="0"/>
        </a:p>
      </dgm:t>
    </dgm:pt>
    <dgm:pt modelId="{8734893B-DEA7-4F82-B9FB-C681680F0CCC}" type="parTrans" cxnId="{2DDA5598-0F94-484C-AC5E-A30B262741EC}">
      <dgm:prSet/>
      <dgm:spPr/>
      <dgm:t>
        <a:bodyPr/>
        <a:lstStyle/>
        <a:p>
          <a:endParaRPr lang="en-US"/>
        </a:p>
      </dgm:t>
    </dgm:pt>
    <dgm:pt modelId="{63B2FFB5-8A07-468A-8912-0680712D6DC0}" type="sibTrans" cxnId="{2DDA5598-0F94-484C-AC5E-A30B262741EC}">
      <dgm:prSet/>
      <dgm:spPr/>
      <dgm:t>
        <a:bodyPr/>
        <a:lstStyle/>
        <a:p>
          <a:endParaRPr lang="en-US"/>
        </a:p>
      </dgm:t>
    </dgm:pt>
    <dgm:pt modelId="{A2E84FF2-20E1-4FCB-84CA-1DB0A43D2458}">
      <dgm:prSet custT="1"/>
      <dgm:spPr/>
      <dgm:t>
        <a:bodyPr/>
        <a:lstStyle/>
        <a:p>
          <a:r>
            <a:rPr lang="en-GB" sz="1200" b="0" i="0" dirty="0"/>
            <a:t>CVD is </a:t>
          </a:r>
          <a:r>
            <a:rPr lang="en-GB" sz="1200" b="1" i="0" dirty="0"/>
            <a:t>responsible for one in four premature deaths </a:t>
          </a:r>
          <a:r>
            <a:rPr lang="en-GB" sz="1200" b="0" i="0" dirty="0"/>
            <a:t>in the UK and </a:t>
          </a:r>
          <a:r>
            <a:rPr lang="en-GB" sz="1200" b="1" i="0" dirty="0"/>
            <a:t>accounts for the largest gap in health life expectancy</a:t>
          </a:r>
          <a:r>
            <a:rPr lang="en-GB" sz="1200" b="0" i="0" dirty="0"/>
            <a:t>. Those in </a:t>
          </a:r>
          <a:r>
            <a:rPr lang="en-GB" sz="1200" b="1" i="0" dirty="0"/>
            <a:t>the most deprived 10% of the population are almost twice as likely to die as a result of CVD</a:t>
          </a:r>
          <a:r>
            <a:rPr lang="en-GB" sz="1200" b="0" i="0" dirty="0"/>
            <a:t>, than those in the least deprived 10% of the population</a:t>
          </a:r>
          <a:endParaRPr lang="en-US" sz="1200" dirty="0"/>
        </a:p>
      </dgm:t>
    </dgm:pt>
    <dgm:pt modelId="{7BB84613-7D02-4B60-A848-C10F1CFBAA2D}" type="parTrans" cxnId="{A80F1E23-852F-47B7-B293-341A7E585119}">
      <dgm:prSet/>
      <dgm:spPr/>
      <dgm:t>
        <a:bodyPr/>
        <a:lstStyle/>
        <a:p>
          <a:endParaRPr lang="en-US"/>
        </a:p>
      </dgm:t>
    </dgm:pt>
    <dgm:pt modelId="{2C3B3D95-E2F1-4370-82F0-ED0DADD745FB}" type="sibTrans" cxnId="{A80F1E23-852F-47B7-B293-341A7E585119}">
      <dgm:prSet/>
      <dgm:spPr/>
      <dgm:t>
        <a:bodyPr/>
        <a:lstStyle/>
        <a:p>
          <a:endParaRPr lang="en-US"/>
        </a:p>
      </dgm:t>
    </dgm:pt>
    <dgm:pt modelId="{5DB40456-E514-43FB-B471-5F07DDA002A2}">
      <dgm:prSet custT="1"/>
      <dgm:spPr/>
      <dgm:t>
        <a:bodyPr/>
        <a:lstStyle/>
        <a:p>
          <a:r>
            <a:rPr lang="en-GB" sz="1200" b="1" i="0" dirty="0"/>
            <a:t>You are more at risk of having CVD if you have Atrial Fibrillation </a:t>
          </a:r>
          <a:r>
            <a:rPr lang="en-GB" sz="1200" b="0" i="0" dirty="0"/>
            <a:t>(AF), </a:t>
          </a:r>
          <a:r>
            <a:rPr lang="en-GB" sz="1200" b="1" i="0" dirty="0"/>
            <a:t>high blood pressure</a:t>
          </a:r>
          <a:r>
            <a:rPr lang="en-GB" sz="1200" b="0" i="0" dirty="0"/>
            <a:t>, </a:t>
          </a:r>
          <a:r>
            <a:rPr lang="en-GB" sz="1200" b="1" i="0" dirty="0"/>
            <a:t>or high cholesterol</a:t>
          </a:r>
          <a:r>
            <a:rPr lang="en-GB" sz="1200" b="0" i="0" dirty="0"/>
            <a:t>. These are known as the ‘high risk conditions’</a:t>
          </a:r>
          <a:endParaRPr lang="en-US" sz="1200" dirty="0"/>
        </a:p>
      </dgm:t>
    </dgm:pt>
    <dgm:pt modelId="{76A4F579-6E23-4465-A7F0-74618DBA9893}" type="parTrans" cxnId="{F222BB3B-7558-4BBB-9D2D-8416013D34B1}">
      <dgm:prSet/>
      <dgm:spPr/>
      <dgm:t>
        <a:bodyPr/>
        <a:lstStyle/>
        <a:p>
          <a:endParaRPr lang="en-US"/>
        </a:p>
      </dgm:t>
    </dgm:pt>
    <dgm:pt modelId="{C1EC1029-4CCF-4EC1-88F3-82B39EB7F7A6}" type="sibTrans" cxnId="{F222BB3B-7558-4BBB-9D2D-8416013D34B1}">
      <dgm:prSet/>
      <dgm:spPr/>
      <dgm:t>
        <a:bodyPr/>
        <a:lstStyle/>
        <a:p>
          <a:endParaRPr lang="en-US"/>
        </a:p>
      </dgm:t>
    </dgm:pt>
    <dgm:pt modelId="{CD1B366A-E94F-40A7-84DA-4752346ACEAF}">
      <dgm:prSet custT="1"/>
      <dgm:spPr/>
      <dgm:t>
        <a:bodyPr/>
        <a:lstStyle/>
        <a:p>
          <a:r>
            <a:rPr lang="en-GB" sz="1200" b="1" i="0" dirty="0"/>
            <a:t>You are more at risk of CVD if you have diabetes</a:t>
          </a:r>
          <a:r>
            <a:rPr lang="en-GB" sz="1200" b="0" i="0" dirty="0"/>
            <a:t> or </a:t>
          </a:r>
          <a:r>
            <a:rPr lang="en-GB" sz="1200" b="1" i="0" dirty="0"/>
            <a:t>a family history of heart disease</a:t>
          </a:r>
          <a:r>
            <a:rPr lang="en-GB" sz="1200" b="0" i="0" dirty="0"/>
            <a:t>, if you are </a:t>
          </a:r>
          <a:r>
            <a:rPr lang="en-GB" sz="1200" b="1" i="0" dirty="0"/>
            <a:t>a smoker</a:t>
          </a:r>
          <a:r>
            <a:rPr lang="en-GB" sz="1200" b="0" i="0" dirty="0"/>
            <a:t>, or </a:t>
          </a:r>
          <a:r>
            <a:rPr lang="en-GB" sz="1200" b="1" i="0" dirty="0"/>
            <a:t>are from a black, Asian, minority ethnic (BAME) background</a:t>
          </a:r>
          <a:endParaRPr lang="en-US" sz="1200" b="1" dirty="0"/>
        </a:p>
      </dgm:t>
    </dgm:pt>
    <dgm:pt modelId="{07AF7428-B8B6-4A28-AFA9-D4EF9B8F88DE}" type="parTrans" cxnId="{048A166C-6F64-43F6-ABD8-09C9245DAF78}">
      <dgm:prSet/>
      <dgm:spPr/>
      <dgm:t>
        <a:bodyPr/>
        <a:lstStyle/>
        <a:p>
          <a:endParaRPr lang="en-US"/>
        </a:p>
      </dgm:t>
    </dgm:pt>
    <dgm:pt modelId="{605B1B7F-9198-47A3-BF69-032E8E70E777}" type="sibTrans" cxnId="{048A166C-6F64-43F6-ABD8-09C9245DAF78}">
      <dgm:prSet/>
      <dgm:spPr/>
      <dgm:t>
        <a:bodyPr/>
        <a:lstStyle/>
        <a:p>
          <a:endParaRPr lang="en-US"/>
        </a:p>
      </dgm:t>
    </dgm:pt>
    <dgm:pt modelId="{757D5750-BECE-4EA5-B793-93EDFF0DDD56}">
      <dgm:prSet custT="1"/>
      <dgm:spPr/>
      <dgm:t>
        <a:bodyPr/>
        <a:lstStyle/>
        <a:p>
          <a:r>
            <a:rPr lang="en-GB" sz="1200" b="1" i="0" dirty="0"/>
            <a:t>There are significant health inequalities for people living with severe mental illness (SMI). </a:t>
          </a:r>
          <a:r>
            <a:rPr lang="en-GB" sz="1200" b="0" i="0" dirty="0"/>
            <a:t>Life expectancy is 15-20 years lower than the general population. </a:t>
          </a:r>
          <a:r>
            <a:rPr lang="en-GB" sz="1200" b="1" i="0" dirty="0"/>
            <a:t>People with SMI have a 53% higher risk of having CVD and 85% higher risk of death from CVD</a:t>
          </a:r>
          <a:endParaRPr lang="en-US" sz="1200" b="1" dirty="0"/>
        </a:p>
      </dgm:t>
    </dgm:pt>
    <dgm:pt modelId="{8DECB27C-32DF-4ACB-A24F-1F9E66A9827B}" type="parTrans" cxnId="{D6C25D4E-A3EA-4E77-BB2D-5815CFEDA7C8}">
      <dgm:prSet/>
      <dgm:spPr/>
      <dgm:t>
        <a:bodyPr/>
        <a:lstStyle/>
        <a:p>
          <a:endParaRPr lang="en-US"/>
        </a:p>
      </dgm:t>
    </dgm:pt>
    <dgm:pt modelId="{1C61BB62-74D1-4D5C-A5C8-7002791D9AE3}" type="sibTrans" cxnId="{D6C25D4E-A3EA-4E77-BB2D-5815CFEDA7C8}">
      <dgm:prSet/>
      <dgm:spPr/>
      <dgm:t>
        <a:bodyPr/>
        <a:lstStyle/>
        <a:p>
          <a:endParaRPr lang="en-US"/>
        </a:p>
      </dgm:t>
    </dgm:pt>
    <dgm:pt modelId="{2EFFB9A5-65E8-47CA-A7F3-F0BEFE74E444}" type="pres">
      <dgm:prSet presAssocID="{FFC4B02A-874F-430F-B0D6-887BD1BE744E}" presName="diagram" presStyleCnt="0">
        <dgm:presLayoutVars>
          <dgm:dir/>
          <dgm:resizeHandles val="exact"/>
        </dgm:presLayoutVars>
      </dgm:prSet>
      <dgm:spPr/>
    </dgm:pt>
    <dgm:pt modelId="{1F3CCC2B-D95E-4E92-84ED-A0C1E058D58D}" type="pres">
      <dgm:prSet presAssocID="{6F12D1F9-50B2-4D03-AD39-5F474B41381A}" presName="node" presStyleLbl="node1" presStyleIdx="0" presStyleCnt="5" custScaleX="86860" custLinFactNeighborX="9699" custLinFactNeighborY="31016">
        <dgm:presLayoutVars>
          <dgm:bulletEnabled val="1"/>
        </dgm:presLayoutVars>
      </dgm:prSet>
      <dgm:spPr/>
    </dgm:pt>
    <dgm:pt modelId="{B7F11697-6ABB-4136-82A0-F67826C44B89}" type="pres">
      <dgm:prSet presAssocID="{63B2FFB5-8A07-468A-8912-0680712D6DC0}" presName="sibTrans" presStyleCnt="0"/>
      <dgm:spPr/>
    </dgm:pt>
    <dgm:pt modelId="{EAEF4B1A-6116-49DF-BE31-E633EF090266}" type="pres">
      <dgm:prSet presAssocID="{A2E84FF2-20E1-4FCB-84CA-1DB0A43D2458}" presName="node" presStyleLbl="node1" presStyleIdx="1" presStyleCnt="5" custScaleX="88165" custLinFactNeighborX="1004" custLinFactNeighborY="31016">
        <dgm:presLayoutVars>
          <dgm:bulletEnabled val="1"/>
        </dgm:presLayoutVars>
      </dgm:prSet>
      <dgm:spPr/>
    </dgm:pt>
    <dgm:pt modelId="{9D40224F-121D-4781-8E63-DBC08B33754C}" type="pres">
      <dgm:prSet presAssocID="{2C3B3D95-E2F1-4370-82F0-ED0DADD745FB}" presName="sibTrans" presStyleCnt="0"/>
      <dgm:spPr/>
    </dgm:pt>
    <dgm:pt modelId="{B623BFCC-94B5-47EF-BCA8-B9DEC1F82E2D}" type="pres">
      <dgm:prSet presAssocID="{5DB40456-E514-43FB-B471-5F07DDA002A2}" presName="node" presStyleLbl="node1" presStyleIdx="2" presStyleCnt="5" custScaleX="87296" custLinFactNeighborX="9697" custLinFactNeighborY="15089">
        <dgm:presLayoutVars>
          <dgm:bulletEnabled val="1"/>
        </dgm:presLayoutVars>
      </dgm:prSet>
      <dgm:spPr/>
    </dgm:pt>
    <dgm:pt modelId="{1904DD3E-0C2C-49A1-A7AB-8D4FA7CC3E75}" type="pres">
      <dgm:prSet presAssocID="{C1EC1029-4CCF-4EC1-88F3-82B39EB7F7A6}" presName="sibTrans" presStyleCnt="0"/>
      <dgm:spPr/>
    </dgm:pt>
    <dgm:pt modelId="{116A743A-599C-4FDE-991F-330CADA53C21}" type="pres">
      <dgm:prSet presAssocID="{CD1B366A-E94F-40A7-84DA-4752346ACEAF}" presName="node" presStyleLbl="node1" presStyleIdx="3" presStyleCnt="5" custScaleX="89406" custLinFactNeighborX="1014" custLinFactNeighborY="15505">
        <dgm:presLayoutVars>
          <dgm:bulletEnabled val="1"/>
        </dgm:presLayoutVars>
      </dgm:prSet>
      <dgm:spPr/>
    </dgm:pt>
    <dgm:pt modelId="{8E6446B2-4486-42AA-A7AA-889C7FAE996D}" type="pres">
      <dgm:prSet presAssocID="{605B1B7F-9198-47A3-BF69-032E8E70E777}" presName="sibTrans" presStyleCnt="0"/>
      <dgm:spPr/>
    </dgm:pt>
    <dgm:pt modelId="{355541B7-5FEF-48E4-8780-B562FEB51B7C}" type="pres">
      <dgm:prSet presAssocID="{757D5750-BECE-4EA5-B793-93EDFF0DDD56}" presName="node" presStyleLbl="node1" presStyleIdx="4" presStyleCnt="5" custScaleX="84016" custLinFactNeighborX="5039" custLinFactNeighborY="475">
        <dgm:presLayoutVars>
          <dgm:bulletEnabled val="1"/>
        </dgm:presLayoutVars>
      </dgm:prSet>
      <dgm:spPr/>
    </dgm:pt>
  </dgm:ptLst>
  <dgm:cxnLst>
    <dgm:cxn modelId="{55D4D614-0AFE-46EF-97A8-5081AC8CE5C0}" type="presOf" srcId="{6F12D1F9-50B2-4D03-AD39-5F474B41381A}" destId="{1F3CCC2B-D95E-4E92-84ED-A0C1E058D58D}" srcOrd="0" destOrd="0" presId="urn:microsoft.com/office/officeart/2005/8/layout/default"/>
    <dgm:cxn modelId="{A80F1E23-852F-47B7-B293-341A7E585119}" srcId="{FFC4B02A-874F-430F-B0D6-887BD1BE744E}" destId="{A2E84FF2-20E1-4FCB-84CA-1DB0A43D2458}" srcOrd="1" destOrd="0" parTransId="{7BB84613-7D02-4B60-A848-C10F1CFBAA2D}" sibTransId="{2C3B3D95-E2F1-4370-82F0-ED0DADD745FB}"/>
    <dgm:cxn modelId="{F222BB3B-7558-4BBB-9D2D-8416013D34B1}" srcId="{FFC4B02A-874F-430F-B0D6-887BD1BE744E}" destId="{5DB40456-E514-43FB-B471-5F07DDA002A2}" srcOrd="2" destOrd="0" parTransId="{76A4F579-6E23-4465-A7F0-74618DBA9893}" sibTransId="{C1EC1029-4CCF-4EC1-88F3-82B39EB7F7A6}"/>
    <dgm:cxn modelId="{F7C59A42-ECCA-4E26-AB6E-0A17ECC97A2A}" type="presOf" srcId="{CD1B366A-E94F-40A7-84DA-4752346ACEAF}" destId="{116A743A-599C-4FDE-991F-330CADA53C21}" srcOrd="0" destOrd="0" presId="urn:microsoft.com/office/officeart/2005/8/layout/default"/>
    <dgm:cxn modelId="{048A166C-6F64-43F6-ABD8-09C9245DAF78}" srcId="{FFC4B02A-874F-430F-B0D6-887BD1BE744E}" destId="{CD1B366A-E94F-40A7-84DA-4752346ACEAF}" srcOrd="3" destOrd="0" parTransId="{07AF7428-B8B6-4A28-AFA9-D4EF9B8F88DE}" sibTransId="{605B1B7F-9198-47A3-BF69-032E8E70E777}"/>
    <dgm:cxn modelId="{D6C25D4E-A3EA-4E77-BB2D-5815CFEDA7C8}" srcId="{FFC4B02A-874F-430F-B0D6-887BD1BE744E}" destId="{757D5750-BECE-4EA5-B793-93EDFF0DDD56}" srcOrd="4" destOrd="0" parTransId="{8DECB27C-32DF-4ACB-A24F-1F9E66A9827B}" sibTransId="{1C61BB62-74D1-4D5C-A5C8-7002791D9AE3}"/>
    <dgm:cxn modelId="{2DDA5598-0F94-484C-AC5E-A30B262741EC}" srcId="{FFC4B02A-874F-430F-B0D6-887BD1BE744E}" destId="{6F12D1F9-50B2-4D03-AD39-5F474B41381A}" srcOrd="0" destOrd="0" parTransId="{8734893B-DEA7-4F82-B9FB-C681680F0CCC}" sibTransId="{63B2FFB5-8A07-468A-8912-0680712D6DC0}"/>
    <dgm:cxn modelId="{70360CC1-88CC-4459-B785-0142F3BA8990}" type="presOf" srcId="{A2E84FF2-20E1-4FCB-84CA-1DB0A43D2458}" destId="{EAEF4B1A-6116-49DF-BE31-E633EF090266}" srcOrd="0" destOrd="0" presId="urn:microsoft.com/office/officeart/2005/8/layout/default"/>
    <dgm:cxn modelId="{C850E0E0-3EE4-458C-9A10-BB72A143EEC9}" type="presOf" srcId="{FFC4B02A-874F-430F-B0D6-887BD1BE744E}" destId="{2EFFB9A5-65E8-47CA-A7F3-F0BEFE74E444}" srcOrd="0" destOrd="0" presId="urn:microsoft.com/office/officeart/2005/8/layout/default"/>
    <dgm:cxn modelId="{1D2031E7-7527-4BD9-B52D-E7903C03855F}" type="presOf" srcId="{5DB40456-E514-43FB-B471-5F07DDA002A2}" destId="{B623BFCC-94B5-47EF-BCA8-B9DEC1F82E2D}" srcOrd="0" destOrd="0" presId="urn:microsoft.com/office/officeart/2005/8/layout/default"/>
    <dgm:cxn modelId="{0892C4FD-9AF9-4DA7-9C71-2BEFB251AD1F}" type="presOf" srcId="{757D5750-BECE-4EA5-B793-93EDFF0DDD56}" destId="{355541B7-5FEF-48E4-8780-B562FEB51B7C}" srcOrd="0" destOrd="0" presId="urn:microsoft.com/office/officeart/2005/8/layout/default"/>
    <dgm:cxn modelId="{E90559BC-88D2-4F5C-B4B1-E3DFA234159E}" type="presParOf" srcId="{2EFFB9A5-65E8-47CA-A7F3-F0BEFE74E444}" destId="{1F3CCC2B-D95E-4E92-84ED-A0C1E058D58D}" srcOrd="0" destOrd="0" presId="urn:microsoft.com/office/officeart/2005/8/layout/default"/>
    <dgm:cxn modelId="{1B1A4072-0CEF-4A45-98F7-4319F5005946}" type="presParOf" srcId="{2EFFB9A5-65E8-47CA-A7F3-F0BEFE74E444}" destId="{B7F11697-6ABB-4136-82A0-F67826C44B89}" srcOrd="1" destOrd="0" presId="urn:microsoft.com/office/officeart/2005/8/layout/default"/>
    <dgm:cxn modelId="{9C8ED965-C180-4C74-B173-CF23476EA1A3}" type="presParOf" srcId="{2EFFB9A5-65E8-47CA-A7F3-F0BEFE74E444}" destId="{EAEF4B1A-6116-49DF-BE31-E633EF090266}" srcOrd="2" destOrd="0" presId="urn:microsoft.com/office/officeart/2005/8/layout/default"/>
    <dgm:cxn modelId="{B0463C32-0400-4A8E-A265-2A972D995D56}" type="presParOf" srcId="{2EFFB9A5-65E8-47CA-A7F3-F0BEFE74E444}" destId="{9D40224F-121D-4781-8E63-DBC08B33754C}" srcOrd="3" destOrd="0" presId="urn:microsoft.com/office/officeart/2005/8/layout/default"/>
    <dgm:cxn modelId="{8FEB6779-7DAB-499F-8BEE-94DF4B01C3C6}" type="presParOf" srcId="{2EFFB9A5-65E8-47CA-A7F3-F0BEFE74E444}" destId="{B623BFCC-94B5-47EF-BCA8-B9DEC1F82E2D}" srcOrd="4" destOrd="0" presId="urn:microsoft.com/office/officeart/2005/8/layout/default"/>
    <dgm:cxn modelId="{E7C2851D-88EF-4553-B8F1-2929689F5687}" type="presParOf" srcId="{2EFFB9A5-65E8-47CA-A7F3-F0BEFE74E444}" destId="{1904DD3E-0C2C-49A1-A7AB-8D4FA7CC3E75}" srcOrd="5" destOrd="0" presId="urn:microsoft.com/office/officeart/2005/8/layout/default"/>
    <dgm:cxn modelId="{0E862E73-BCB6-4513-868F-FABF6ADCD655}" type="presParOf" srcId="{2EFFB9A5-65E8-47CA-A7F3-F0BEFE74E444}" destId="{116A743A-599C-4FDE-991F-330CADA53C21}" srcOrd="6" destOrd="0" presId="urn:microsoft.com/office/officeart/2005/8/layout/default"/>
    <dgm:cxn modelId="{DFF515B0-6A71-4542-965E-3106D0E5D7E6}" type="presParOf" srcId="{2EFFB9A5-65E8-47CA-A7F3-F0BEFE74E444}" destId="{8E6446B2-4486-42AA-A7AA-889C7FAE996D}" srcOrd="7" destOrd="0" presId="urn:microsoft.com/office/officeart/2005/8/layout/default"/>
    <dgm:cxn modelId="{507A0377-38F5-4B4B-98E2-F72837A019AF}" type="presParOf" srcId="{2EFFB9A5-65E8-47CA-A7F3-F0BEFE74E444}" destId="{355541B7-5FEF-48E4-8780-B562FEB51B7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CCC2B-D95E-4E92-84ED-A0C1E058D58D}">
      <dsp:nvSpPr>
        <dsp:cNvPr id="0" name=""/>
        <dsp:cNvSpPr/>
      </dsp:nvSpPr>
      <dsp:spPr>
        <a:xfrm>
          <a:off x="851376" y="583308"/>
          <a:ext cx="2721194" cy="18797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t>CVD affects around </a:t>
          </a:r>
          <a:r>
            <a:rPr lang="en-GB" sz="1200" b="1" i="0" kern="1200" dirty="0"/>
            <a:t>seven million people </a:t>
          </a:r>
          <a:r>
            <a:rPr lang="en-GB" sz="1200" b="0" i="0" kern="1200" dirty="0"/>
            <a:t>in the UK and is a </a:t>
          </a:r>
          <a:r>
            <a:rPr lang="en-GB" sz="1200" b="1" i="0" kern="1200" dirty="0"/>
            <a:t>significant cause of disability and death</a:t>
          </a:r>
          <a:endParaRPr lang="en-US" sz="1200" b="1" kern="1200" dirty="0"/>
        </a:p>
      </dsp:txBody>
      <dsp:txXfrm>
        <a:off x="851376" y="583308"/>
        <a:ext cx="2721194" cy="1879710"/>
      </dsp:txXfrm>
    </dsp:sp>
    <dsp:sp modelId="{EAEF4B1A-6116-49DF-BE31-E633EF090266}">
      <dsp:nvSpPr>
        <dsp:cNvPr id="0" name=""/>
        <dsp:cNvSpPr/>
      </dsp:nvSpPr>
      <dsp:spPr>
        <a:xfrm>
          <a:off x="3613454" y="583308"/>
          <a:ext cx="2762078" cy="1879710"/>
        </a:xfrm>
        <a:prstGeom prst="rect">
          <a:avLst/>
        </a:prstGeom>
        <a:solidFill>
          <a:schemeClr val="accent5">
            <a:hueOff val="-890950"/>
            <a:satOff val="-2151"/>
            <a:lumOff val="-1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t>CVD is </a:t>
          </a:r>
          <a:r>
            <a:rPr lang="en-GB" sz="1200" b="1" i="0" kern="1200" dirty="0"/>
            <a:t>responsible for one in four premature deaths </a:t>
          </a:r>
          <a:r>
            <a:rPr lang="en-GB" sz="1200" b="0" i="0" kern="1200" dirty="0"/>
            <a:t>in the UK and </a:t>
          </a:r>
          <a:r>
            <a:rPr lang="en-GB" sz="1200" b="1" i="0" kern="1200" dirty="0"/>
            <a:t>accounts for the largest gap in health life expectancy</a:t>
          </a:r>
          <a:r>
            <a:rPr lang="en-GB" sz="1200" b="0" i="0" kern="1200" dirty="0"/>
            <a:t>. Those in </a:t>
          </a:r>
          <a:r>
            <a:rPr lang="en-GB" sz="1200" b="1" i="0" kern="1200" dirty="0"/>
            <a:t>the most deprived 10% of the population are almost twice as likely to die as a result of CVD</a:t>
          </a:r>
          <a:r>
            <a:rPr lang="en-GB" sz="1200" b="0" i="0" kern="1200" dirty="0"/>
            <a:t>, than those in the least deprived 10% of the population</a:t>
          </a:r>
          <a:endParaRPr lang="en-US" sz="1200" kern="1200" dirty="0"/>
        </a:p>
      </dsp:txBody>
      <dsp:txXfrm>
        <a:off x="3613454" y="583308"/>
        <a:ext cx="2762078" cy="1879710"/>
      </dsp:txXfrm>
    </dsp:sp>
    <dsp:sp modelId="{B623BFCC-94B5-47EF-BCA8-B9DEC1F82E2D}">
      <dsp:nvSpPr>
        <dsp:cNvPr id="0" name=""/>
        <dsp:cNvSpPr/>
      </dsp:nvSpPr>
      <dsp:spPr>
        <a:xfrm>
          <a:off x="825044" y="2476923"/>
          <a:ext cx="2734853" cy="1879710"/>
        </a:xfrm>
        <a:prstGeom prst="rect">
          <a:avLst/>
        </a:prstGeom>
        <a:solidFill>
          <a:schemeClr val="accent5">
            <a:hueOff val="-1781900"/>
            <a:satOff val="-430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t>You are more at risk of having CVD if you have Atrial Fibrillation </a:t>
          </a:r>
          <a:r>
            <a:rPr lang="en-GB" sz="1200" b="0" i="0" kern="1200" dirty="0"/>
            <a:t>(AF), </a:t>
          </a:r>
          <a:r>
            <a:rPr lang="en-GB" sz="1200" b="1" i="0" kern="1200" dirty="0"/>
            <a:t>high blood pressure</a:t>
          </a:r>
          <a:r>
            <a:rPr lang="en-GB" sz="1200" b="0" i="0" kern="1200" dirty="0"/>
            <a:t>, </a:t>
          </a:r>
          <a:r>
            <a:rPr lang="en-GB" sz="1200" b="1" i="0" kern="1200" dirty="0"/>
            <a:t>or high cholesterol</a:t>
          </a:r>
          <a:r>
            <a:rPr lang="en-GB" sz="1200" b="0" i="0" kern="1200" dirty="0"/>
            <a:t>. These are known as the ‘high risk conditions’</a:t>
          </a:r>
          <a:endParaRPr lang="en-US" sz="1200" kern="1200" dirty="0"/>
        </a:p>
      </dsp:txBody>
      <dsp:txXfrm>
        <a:off x="825044" y="2476923"/>
        <a:ext cx="2734853" cy="1879710"/>
      </dsp:txXfrm>
    </dsp:sp>
    <dsp:sp modelId="{116A743A-599C-4FDE-991F-330CADA53C21}">
      <dsp:nvSpPr>
        <dsp:cNvPr id="0" name=""/>
        <dsp:cNvSpPr/>
      </dsp:nvSpPr>
      <dsp:spPr>
        <a:xfrm>
          <a:off x="3601158" y="2484742"/>
          <a:ext cx="2800957" cy="1879710"/>
        </a:xfrm>
        <a:prstGeom prst="rect">
          <a:avLst/>
        </a:prstGeom>
        <a:solidFill>
          <a:schemeClr val="accent5">
            <a:hueOff val="-2672850"/>
            <a:satOff val="-6453"/>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t>You are more at risk of CVD if you have diabetes</a:t>
          </a:r>
          <a:r>
            <a:rPr lang="en-GB" sz="1200" b="0" i="0" kern="1200" dirty="0"/>
            <a:t> or </a:t>
          </a:r>
          <a:r>
            <a:rPr lang="en-GB" sz="1200" b="1" i="0" kern="1200" dirty="0"/>
            <a:t>a family history of heart disease</a:t>
          </a:r>
          <a:r>
            <a:rPr lang="en-GB" sz="1200" b="0" i="0" kern="1200" dirty="0"/>
            <a:t>, if you are </a:t>
          </a:r>
          <a:r>
            <a:rPr lang="en-GB" sz="1200" b="1" i="0" kern="1200" dirty="0"/>
            <a:t>a smoker</a:t>
          </a:r>
          <a:r>
            <a:rPr lang="en-GB" sz="1200" b="0" i="0" kern="1200" dirty="0"/>
            <a:t>, or </a:t>
          </a:r>
          <a:r>
            <a:rPr lang="en-GB" sz="1200" b="1" i="0" kern="1200" dirty="0"/>
            <a:t>are from a black, Asian, minority ethnic (BAME) background</a:t>
          </a:r>
          <a:endParaRPr lang="en-US" sz="1200" b="1" kern="1200" dirty="0"/>
        </a:p>
      </dsp:txBody>
      <dsp:txXfrm>
        <a:off x="3601158" y="2484742"/>
        <a:ext cx="2800957" cy="1879710"/>
      </dsp:txXfrm>
    </dsp:sp>
    <dsp:sp modelId="{355541B7-5FEF-48E4-8780-B562FEB51B7C}">
      <dsp:nvSpPr>
        <dsp:cNvPr id="0" name=""/>
        <dsp:cNvSpPr/>
      </dsp:nvSpPr>
      <dsp:spPr>
        <a:xfrm>
          <a:off x="2287616" y="4386587"/>
          <a:ext cx="2632096" cy="1879710"/>
        </a:xfrm>
        <a:prstGeom prst="rect">
          <a:avLst/>
        </a:prstGeom>
        <a:solidFill>
          <a:schemeClr val="accent5">
            <a:hueOff val="-3563800"/>
            <a:satOff val="-8604"/>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t>There are significant health inequalities for people living with severe mental illness (SMI). </a:t>
          </a:r>
          <a:r>
            <a:rPr lang="en-GB" sz="1200" b="0" i="0" kern="1200" dirty="0"/>
            <a:t>Life expectancy is 15-20 years lower than the general population. </a:t>
          </a:r>
          <a:r>
            <a:rPr lang="en-GB" sz="1200" b="1" i="0" kern="1200" dirty="0"/>
            <a:t>People with SMI have a 53% higher risk of having CVD and 85% higher risk of death from CVD</a:t>
          </a:r>
          <a:endParaRPr lang="en-US" sz="1200" b="1" kern="1200" dirty="0"/>
        </a:p>
      </dsp:txBody>
      <dsp:txXfrm>
        <a:off x="2287616" y="4386587"/>
        <a:ext cx="2632096" cy="18797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67F01B3-326A-2D48-AAE1-D0816BD13C11}" type="datetimeFigureOut">
              <a:rPr lang="en-US" smtClean="0"/>
              <a:t>9/12/2024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5E988B5-8DF1-004C-8A9B-B46A8364F1FD}" type="slidenum">
              <a:rPr lang="en-US" smtClean="0"/>
              <a:t>‹#›</a:t>
            </a:fld>
            <a:endParaRPr lang="en-US"/>
          </a:p>
        </p:txBody>
      </p:sp>
    </p:spTree>
    <p:extLst>
      <p:ext uri="{BB962C8B-B14F-4D97-AF65-F5344CB8AC3E}">
        <p14:creationId xmlns:p14="http://schemas.microsoft.com/office/powerpoint/2010/main" val="237082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86AEF3-1481-1D80-C9E5-8A961C484EC9}"/>
              </a:ext>
            </a:extLst>
          </p:cNvPr>
          <p:cNvPicPr>
            <a:picLocks noChangeAspect="1"/>
          </p:cNvPicPr>
          <p:nvPr userDrawn="1"/>
        </p:nvPicPr>
        <p:blipFill>
          <a:blip r:embed="rId2"/>
          <a:stretch>
            <a:fillRect/>
          </a:stretch>
        </p:blipFill>
        <p:spPr>
          <a:xfrm>
            <a:off x="277184" y="349405"/>
            <a:ext cx="7598003" cy="2945242"/>
          </a:xfrm>
          <a:prstGeom prst="rect">
            <a:avLst/>
          </a:prstGeom>
        </p:spPr>
      </p:pic>
      <p:sp>
        <p:nvSpPr>
          <p:cNvPr id="47" name="Text Placeholder 46">
            <a:extLst>
              <a:ext uri="{FF2B5EF4-FFF2-40B4-BE49-F238E27FC236}">
                <a16:creationId xmlns:a16="http://schemas.microsoft.com/office/drawing/2014/main" id="{785EC914-A207-21ED-D30A-1D055785FC2A}"/>
              </a:ext>
            </a:extLst>
          </p:cNvPr>
          <p:cNvSpPr>
            <a:spLocks noGrp="1"/>
          </p:cNvSpPr>
          <p:nvPr>
            <p:ph type="body" sz="quarter" idx="15" hasCustomPrompt="1"/>
          </p:nvPr>
        </p:nvSpPr>
        <p:spPr>
          <a:xfrm>
            <a:off x="577850" y="5973329"/>
            <a:ext cx="5203825" cy="437357"/>
          </a:xfrm>
          <a:prstGeom prst="rect">
            <a:avLst/>
          </a:prstGeom>
        </p:spPr>
        <p:txBody>
          <a:bodyPr>
            <a:normAutofit/>
          </a:bodyPr>
          <a:lstStyle>
            <a:lvl1pPr marL="0" indent="0">
              <a:buFontTx/>
              <a:buNone/>
              <a:defRPr sz="2000" b="1" i="0">
                <a:solidFill>
                  <a:srgbClr val="0072BC"/>
                </a:solidFill>
                <a:latin typeface="Franklin Gothic Demi" panose="020B0603020102020204" pitchFamily="34" charset="0"/>
                <a:cs typeface="Arial" panose="020B0604020202020204" pitchFamily="34" charset="0"/>
              </a:defRPr>
            </a:lvl1pPr>
          </a:lstStyle>
          <a:p>
            <a:pPr lvl="0"/>
            <a:r>
              <a:rPr lang="en-US" dirty="0"/>
              <a:t>Date Month Year</a:t>
            </a:r>
          </a:p>
        </p:txBody>
      </p:sp>
      <p:sp>
        <p:nvSpPr>
          <p:cNvPr id="19" name="Freeform 18">
            <a:extLst>
              <a:ext uri="{FF2B5EF4-FFF2-40B4-BE49-F238E27FC236}">
                <a16:creationId xmlns:a16="http://schemas.microsoft.com/office/drawing/2014/main" id="{A0C95993-5E7D-5368-FAD1-21E9F9005CA7}"/>
              </a:ext>
            </a:extLst>
          </p:cNvPr>
          <p:cNvSpPr/>
          <p:nvPr userDrawn="1"/>
        </p:nvSpPr>
        <p:spPr>
          <a:xfrm>
            <a:off x="8374322"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98B41E6-5664-C242-4284-2C66F33DAB1F}"/>
              </a:ext>
            </a:extLst>
          </p:cNvPr>
          <p:cNvSpPr/>
          <p:nvPr/>
        </p:nvSpPr>
        <p:spPr>
          <a:xfrm flipH="1" flipV="1">
            <a:off x="3179762" y="3590295"/>
            <a:ext cx="9054199" cy="3283640"/>
          </a:xfrm>
          <a:custGeom>
            <a:avLst/>
            <a:gdLst>
              <a:gd name="connsiteX0" fmla="*/ 0 w 9054199"/>
              <a:gd name="connsiteY0" fmla="*/ 0 h 3283640"/>
              <a:gd name="connsiteX1" fmla="*/ 228600 w 9054199"/>
              <a:gd name="connsiteY1" fmla="*/ 0 h 3283640"/>
              <a:gd name="connsiteX2" fmla="*/ 8825599 w 9054199"/>
              <a:gd name="connsiteY2" fmla="*/ 0 h 3283640"/>
              <a:gd name="connsiteX3" fmla="*/ 9054199 w 9054199"/>
              <a:gd name="connsiteY3" fmla="*/ 0 h 3283640"/>
              <a:gd name="connsiteX4" fmla="*/ 9054199 w 9054199"/>
              <a:gd name="connsiteY4" fmla="*/ 1972815 h 3283640"/>
              <a:gd name="connsiteX5" fmla="*/ 9054199 w 9054199"/>
              <a:gd name="connsiteY5" fmla="*/ 2030802 h 3283640"/>
              <a:gd name="connsiteX6" fmla="*/ 9048353 w 9054199"/>
              <a:gd name="connsiteY6" fmla="*/ 2030802 h 3283640"/>
              <a:gd name="connsiteX7" fmla="*/ 9027568 w 9054199"/>
              <a:gd name="connsiteY7" fmla="*/ 2236992 h 3283640"/>
              <a:gd name="connsiteX8" fmla="*/ 7743374 w 9054199"/>
              <a:gd name="connsiteY8" fmla="*/ 3283640 h 3283640"/>
              <a:gd name="connsiteX9" fmla="*/ 7719980 w 9054199"/>
              <a:gd name="connsiteY9" fmla="*/ 3282606 h 3283640"/>
              <a:gd name="connsiteX10" fmla="*/ 7538169 w 9054199"/>
              <a:gd name="connsiteY10" fmla="*/ 3282606 h 3283640"/>
              <a:gd name="connsiteX11" fmla="*/ 7514774 w 9054199"/>
              <a:gd name="connsiteY11" fmla="*/ 3283640 h 3283640"/>
              <a:gd name="connsiteX12" fmla="*/ 7491380 w 9054199"/>
              <a:gd name="connsiteY12" fmla="*/ 3282606 h 3283640"/>
              <a:gd name="connsiteX13" fmla="*/ 228602 w 9054199"/>
              <a:gd name="connsiteY13" fmla="*/ 3282606 h 3283640"/>
              <a:gd name="connsiteX14" fmla="*/ 2 w 9054199"/>
              <a:gd name="connsiteY14" fmla="*/ 3282606 h 3283640"/>
              <a:gd name="connsiteX15" fmla="*/ 2 w 9054199"/>
              <a:gd name="connsiteY15" fmla="*/ 2030802 h 3283640"/>
              <a:gd name="connsiteX16" fmla="*/ 0 w 9054199"/>
              <a:gd name="connsiteY16" fmla="*/ 2030802 h 32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54199" h="3283640">
                <a:moveTo>
                  <a:pt x="0" y="0"/>
                </a:moveTo>
                <a:lnTo>
                  <a:pt x="228600" y="0"/>
                </a:lnTo>
                <a:lnTo>
                  <a:pt x="8825599" y="0"/>
                </a:lnTo>
                <a:lnTo>
                  <a:pt x="9054199" y="0"/>
                </a:lnTo>
                <a:lnTo>
                  <a:pt x="9054199" y="1972815"/>
                </a:lnTo>
                <a:lnTo>
                  <a:pt x="9054199" y="2030802"/>
                </a:lnTo>
                <a:lnTo>
                  <a:pt x="9048353" y="2030802"/>
                </a:lnTo>
                <a:lnTo>
                  <a:pt x="9027568" y="2236992"/>
                </a:lnTo>
                <a:cubicBezTo>
                  <a:pt x="8905338" y="2834313"/>
                  <a:pt x="8376830" y="3283640"/>
                  <a:pt x="7743374" y="3283640"/>
                </a:cubicBezTo>
                <a:lnTo>
                  <a:pt x="7719980" y="3282606"/>
                </a:lnTo>
                <a:lnTo>
                  <a:pt x="7538169" y="3282606"/>
                </a:lnTo>
                <a:lnTo>
                  <a:pt x="7514774" y="3283640"/>
                </a:lnTo>
                <a:lnTo>
                  <a:pt x="7491380" y="3282606"/>
                </a:lnTo>
                <a:lnTo>
                  <a:pt x="228602" y="3282606"/>
                </a:lnTo>
                <a:lnTo>
                  <a:pt x="2" y="3282606"/>
                </a:lnTo>
                <a:lnTo>
                  <a:pt x="2" y="2030802"/>
                </a:lnTo>
                <a:lnTo>
                  <a:pt x="0" y="2030802"/>
                </a:lnTo>
                <a:close/>
              </a:path>
            </a:pathLst>
          </a:custGeom>
          <a:solidFill>
            <a:srgbClr val="66C1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3716324" y="4843422"/>
            <a:ext cx="8135472" cy="1652515"/>
          </a:xfrm>
          <a:prstGeom prst="rect">
            <a:avLst/>
          </a:prstGeom>
        </p:spPr>
        <p:txBody>
          <a:bodyPr>
            <a:normAutofit/>
          </a:bodyPr>
          <a:lstStyle>
            <a:lvl1pPr marL="0" indent="0">
              <a:buFontTx/>
              <a:buNone/>
              <a:defRPr sz="5000" b="0" i="0">
                <a:solidFill>
                  <a:schemeClr val="bg1"/>
                </a:solidFill>
                <a:latin typeface="Franklin Gothic Heavy" panose="020B0903020102020204" pitchFamily="34" charset="0"/>
                <a:cs typeface="Arial" panose="020B0604020202020204" pitchFamily="34" charset="0"/>
              </a:defRPr>
            </a:lvl1pPr>
          </a:lstStyle>
          <a:p>
            <a:pPr lvl="0"/>
            <a:r>
              <a:rPr lang="en-GB" dirty="0"/>
              <a:t>Main Title Here</a:t>
            </a:r>
          </a:p>
        </p:txBody>
      </p:sp>
    </p:spTree>
    <p:extLst>
      <p:ext uri="{BB962C8B-B14F-4D97-AF65-F5344CB8AC3E}">
        <p14:creationId xmlns:p14="http://schemas.microsoft.com/office/powerpoint/2010/main" val="86690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B3B063-2409-2659-5853-6C08F7DD8F0D}"/>
              </a:ext>
            </a:extLst>
          </p:cNvPr>
          <p:cNvPicPr>
            <a:picLocks noChangeAspect="1"/>
          </p:cNvPicPr>
          <p:nvPr userDrawn="1"/>
        </p:nvPicPr>
        <p:blipFill rotWithShape="1">
          <a:blip r:embed="rId2">
            <a:alphaModFix amt="11000"/>
          </a:blip>
          <a:srcRect l="22981" t="1" r="25375" b="27827"/>
          <a:stretch/>
        </p:blipFill>
        <p:spPr>
          <a:xfrm>
            <a:off x="0" y="1716835"/>
            <a:ext cx="12202160" cy="5141166"/>
          </a:xfrm>
          <a:prstGeom prst="rect">
            <a:avLst/>
          </a:prstGeom>
        </p:spPr>
      </p:pic>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61608" y="1271017"/>
            <a:ext cx="11468784" cy="4441888"/>
          </a:xfrm>
          <a:prstGeom prst="rect">
            <a:avLst/>
          </a:prstGeom>
        </p:spPr>
        <p:txBody>
          <a:bodyPr/>
          <a:lstStyle>
            <a:lvl1pPr>
              <a:defRPr>
                <a:latin typeface="Franklin Gothic Book" panose="020B0503020102020204" pitchFamily="34" charset="0"/>
              </a:defRPr>
            </a:lvl1pPr>
          </a:lstStyle>
          <a:p>
            <a:r>
              <a:rPr lang="en-US"/>
              <a:t>Click icon to add media</a:t>
            </a:r>
            <a:endParaRPr lang="en-US" dirty="0"/>
          </a:p>
        </p:txBody>
      </p:sp>
      <p:sp>
        <p:nvSpPr>
          <p:cNvPr id="2" name="Footer Placeholder 1">
            <a:extLst>
              <a:ext uri="{FF2B5EF4-FFF2-40B4-BE49-F238E27FC236}">
                <a16:creationId xmlns:a16="http://schemas.microsoft.com/office/drawing/2014/main" id="{3D45276F-F0DD-6CFD-10F8-3560DA7C0F9E}"/>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08B9C46-3775-EB6E-AEEB-8AC1F086A94D}"/>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5" name="Picture 14">
            <a:extLst>
              <a:ext uri="{FF2B5EF4-FFF2-40B4-BE49-F238E27FC236}">
                <a16:creationId xmlns:a16="http://schemas.microsoft.com/office/drawing/2014/main" id="{81A82492-E1EC-48B3-6753-6BBBD8612B35}"/>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9" name="Freeform 11">
            <a:extLst>
              <a:ext uri="{FF2B5EF4-FFF2-40B4-BE49-F238E27FC236}">
                <a16:creationId xmlns:a16="http://schemas.microsoft.com/office/drawing/2014/main" id="{99A71A25-E897-4161-8F1F-4B6AEF19D3FD}"/>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 Placeholder 15">
            <a:extLst>
              <a:ext uri="{FF2B5EF4-FFF2-40B4-BE49-F238E27FC236}">
                <a16:creationId xmlns:a16="http://schemas.microsoft.com/office/drawing/2014/main" id="{CC006B11-B33F-4176-8F26-7DCBFFD1AF9C}"/>
              </a:ext>
            </a:extLst>
          </p:cNvPr>
          <p:cNvSpPr>
            <a:spLocks noGrp="1"/>
          </p:cNvSpPr>
          <p:nvPr>
            <p:ph type="body" sz="quarter" idx="14"/>
          </p:nvPr>
        </p:nvSpPr>
        <p:spPr>
          <a:xfrm>
            <a:off x="361608" y="47318"/>
            <a:ext cx="8626887"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07638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50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withEffect" nodePh="1">
                  <p:stCondLst>
                    <p:cond delay="50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ideo_NO Background">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61608" y="1261872"/>
            <a:ext cx="11382979" cy="5199253"/>
          </a:xfrm>
          <a:prstGeom prst="rect">
            <a:avLst/>
          </a:prstGeom>
        </p:spPr>
        <p:txBody>
          <a:bodyPr/>
          <a:lstStyle>
            <a:lvl1pPr>
              <a:defRPr>
                <a:latin typeface="Franklin Gothic Book" panose="020B0503020102020204" pitchFamily="34" charset="0"/>
              </a:defRPr>
            </a:lvl1pPr>
          </a:lstStyle>
          <a:p>
            <a:r>
              <a:rPr lang="en-US"/>
              <a:t>Click icon to add media</a:t>
            </a:r>
            <a:endParaRPr lang="en-US" dirty="0"/>
          </a:p>
        </p:txBody>
      </p:sp>
      <p:sp>
        <p:nvSpPr>
          <p:cNvPr id="2" name="Footer Placeholder 1">
            <a:extLst>
              <a:ext uri="{FF2B5EF4-FFF2-40B4-BE49-F238E27FC236}">
                <a16:creationId xmlns:a16="http://schemas.microsoft.com/office/drawing/2014/main" id="{3D45276F-F0DD-6CFD-10F8-3560DA7C0F9E}"/>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08B9C46-3775-EB6E-AEEB-8AC1F086A94D}"/>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3" name="Picture 12">
            <a:extLst>
              <a:ext uri="{FF2B5EF4-FFF2-40B4-BE49-F238E27FC236}">
                <a16:creationId xmlns:a16="http://schemas.microsoft.com/office/drawing/2014/main" id="{424CF7FE-988E-9675-F6A9-08435CB8DE1C}"/>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8" name="Freeform 11">
            <a:extLst>
              <a:ext uri="{FF2B5EF4-FFF2-40B4-BE49-F238E27FC236}">
                <a16:creationId xmlns:a16="http://schemas.microsoft.com/office/drawing/2014/main" id="{FB7DB577-EA83-4109-9095-4AFDEA91570E}"/>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9" name="Text Placeholder 15">
            <a:extLst>
              <a:ext uri="{FF2B5EF4-FFF2-40B4-BE49-F238E27FC236}">
                <a16:creationId xmlns:a16="http://schemas.microsoft.com/office/drawing/2014/main" id="{8F1DCEF0-12D3-47D9-9F61-125BD2EE1EDF}"/>
              </a:ext>
            </a:extLst>
          </p:cNvPr>
          <p:cNvSpPr>
            <a:spLocks noGrp="1"/>
          </p:cNvSpPr>
          <p:nvPr>
            <p:ph type="body" sz="quarter" idx="14"/>
          </p:nvPr>
        </p:nvSpPr>
        <p:spPr>
          <a:xfrm>
            <a:off x="361608" y="47318"/>
            <a:ext cx="9340176"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93388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60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withEffect" nodePh="1">
                  <p:stCondLst>
                    <p:cond delay="60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19BA5B-51C3-2435-06DB-F762D3D713C7}"/>
              </a:ext>
            </a:extLst>
          </p:cNvPr>
          <p:cNvPicPr>
            <a:picLocks noChangeAspect="1"/>
          </p:cNvPicPr>
          <p:nvPr userDrawn="1"/>
        </p:nvPicPr>
        <p:blipFill rotWithShape="1">
          <a:blip r:embed="rId2">
            <a:alphaModFix amt="11000"/>
          </a:blip>
          <a:srcRect l="22981" t="1" r="25375" b="27827"/>
          <a:stretch/>
        </p:blipFill>
        <p:spPr>
          <a:xfrm>
            <a:off x="0" y="1716835"/>
            <a:ext cx="12202160" cy="5141166"/>
          </a:xfrm>
          <a:prstGeom prst="rect">
            <a:avLst/>
          </a:prstGeom>
        </p:spPr>
      </p:pic>
      <p:sp>
        <p:nvSpPr>
          <p:cNvPr id="10" name="Content Placeholder 2">
            <a:extLst>
              <a:ext uri="{FF2B5EF4-FFF2-40B4-BE49-F238E27FC236}">
                <a16:creationId xmlns:a16="http://schemas.microsoft.com/office/drawing/2014/main" id="{13E78785-3923-3DE1-1CF0-430E52EAF4F7}"/>
              </a:ext>
            </a:extLst>
          </p:cNvPr>
          <p:cNvSpPr>
            <a:spLocks noGrp="1"/>
          </p:cNvSpPr>
          <p:nvPr>
            <p:ph sz="half" idx="1" hasCustomPrompt="1"/>
          </p:nvPr>
        </p:nvSpPr>
        <p:spPr>
          <a:xfrm>
            <a:off x="1263720" y="2222943"/>
            <a:ext cx="4577231" cy="3954019"/>
          </a:xfrm>
          <a:prstGeom prst="rect">
            <a:avLst/>
          </a:prstGeom>
        </p:spPr>
        <p:txBody>
          <a:bodyPr>
            <a:normAutofit/>
          </a:bodyPr>
          <a:lstStyle>
            <a:lvl1pPr marL="0" indent="0">
              <a:lnSpc>
                <a:spcPts val="32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dirty="0"/>
              <a:t>Body copy goes here</a:t>
            </a:r>
          </a:p>
        </p:txBody>
      </p:sp>
      <p:sp>
        <p:nvSpPr>
          <p:cNvPr id="15" name="Content Placeholder 2">
            <a:extLst>
              <a:ext uri="{FF2B5EF4-FFF2-40B4-BE49-F238E27FC236}">
                <a16:creationId xmlns:a16="http://schemas.microsoft.com/office/drawing/2014/main" id="{23A18A8B-6473-207B-F5A9-856C7FDBDF37}"/>
              </a:ext>
            </a:extLst>
          </p:cNvPr>
          <p:cNvSpPr>
            <a:spLocks noGrp="1"/>
          </p:cNvSpPr>
          <p:nvPr>
            <p:ph sz="half" idx="15"/>
          </p:nvPr>
        </p:nvSpPr>
        <p:spPr>
          <a:xfrm>
            <a:off x="6130360" y="2222943"/>
            <a:ext cx="4577231" cy="3954019"/>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B97C55A-B82C-2CE7-8073-F9E2B75369DD}"/>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22" name="Picture 21">
            <a:extLst>
              <a:ext uri="{FF2B5EF4-FFF2-40B4-BE49-F238E27FC236}">
                <a16:creationId xmlns:a16="http://schemas.microsoft.com/office/drawing/2014/main" id="{81D65ED8-5167-CD35-8C41-BA56769E808D}"/>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11" name="Freeform 11">
            <a:extLst>
              <a:ext uri="{FF2B5EF4-FFF2-40B4-BE49-F238E27FC236}">
                <a16:creationId xmlns:a16="http://schemas.microsoft.com/office/drawing/2014/main" id="{2E9A9E0A-C5BE-4B79-A392-8676E0D879C1}"/>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2" name="Text Placeholder 15">
            <a:extLst>
              <a:ext uri="{FF2B5EF4-FFF2-40B4-BE49-F238E27FC236}">
                <a16:creationId xmlns:a16="http://schemas.microsoft.com/office/drawing/2014/main" id="{DADD6C8B-16BC-4E5F-BC15-9991B3427438}"/>
              </a:ext>
            </a:extLst>
          </p:cNvPr>
          <p:cNvSpPr>
            <a:spLocks noGrp="1"/>
          </p:cNvSpPr>
          <p:nvPr>
            <p:ph type="body" sz="quarter" idx="14"/>
          </p:nvPr>
        </p:nvSpPr>
        <p:spPr>
          <a:xfrm>
            <a:off x="361608" y="47318"/>
            <a:ext cx="9340176"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6125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50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2" presetClass="entr" presetSubtype="8" fill="hold" nodeType="withEffect" nodePh="1">
                  <p:stCondLst>
                    <p:cond delay="500"/>
                  </p:stCondLst>
                  <p:endCondLst>
                    <p:cond delay="0"/>
                  </p:end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General layout_NO Backgroun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3E78785-3923-3DE1-1CF0-430E52EAF4F7}"/>
              </a:ext>
            </a:extLst>
          </p:cNvPr>
          <p:cNvSpPr>
            <a:spLocks noGrp="1"/>
          </p:cNvSpPr>
          <p:nvPr>
            <p:ph sz="half" idx="1" hasCustomPrompt="1"/>
          </p:nvPr>
        </p:nvSpPr>
        <p:spPr>
          <a:xfrm>
            <a:off x="1263720" y="2222943"/>
            <a:ext cx="4577231" cy="3954019"/>
          </a:xfrm>
          <a:prstGeom prst="rect">
            <a:avLst/>
          </a:prstGeom>
        </p:spPr>
        <p:txBody>
          <a:bodyPr>
            <a:normAutofit/>
          </a:bodyPr>
          <a:lstStyle>
            <a:lvl1pPr marL="0" indent="0">
              <a:lnSpc>
                <a:spcPts val="32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dirty="0"/>
              <a:t>Body copy goes here</a:t>
            </a:r>
          </a:p>
        </p:txBody>
      </p:sp>
      <p:sp>
        <p:nvSpPr>
          <p:cNvPr id="15" name="Content Placeholder 2">
            <a:extLst>
              <a:ext uri="{FF2B5EF4-FFF2-40B4-BE49-F238E27FC236}">
                <a16:creationId xmlns:a16="http://schemas.microsoft.com/office/drawing/2014/main" id="{23A18A8B-6473-207B-F5A9-856C7FDBDF37}"/>
              </a:ext>
            </a:extLst>
          </p:cNvPr>
          <p:cNvSpPr>
            <a:spLocks noGrp="1"/>
          </p:cNvSpPr>
          <p:nvPr>
            <p:ph sz="half" idx="15"/>
          </p:nvPr>
        </p:nvSpPr>
        <p:spPr>
          <a:xfrm>
            <a:off x="6130360" y="2222943"/>
            <a:ext cx="4577231" cy="3954019"/>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B97C55A-B82C-2CE7-8073-F9E2B75369DD}"/>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7" name="Picture 16">
            <a:extLst>
              <a:ext uri="{FF2B5EF4-FFF2-40B4-BE49-F238E27FC236}">
                <a16:creationId xmlns:a16="http://schemas.microsoft.com/office/drawing/2014/main" id="{CA416824-5BD2-7B8F-05B7-117532C3D140}"/>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9" name="Freeform 11">
            <a:extLst>
              <a:ext uri="{FF2B5EF4-FFF2-40B4-BE49-F238E27FC236}">
                <a16:creationId xmlns:a16="http://schemas.microsoft.com/office/drawing/2014/main" id="{513DAE68-2C13-48BA-B662-8325AB5C8216}"/>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1" name="Text Placeholder 15">
            <a:extLst>
              <a:ext uri="{FF2B5EF4-FFF2-40B4-BE49-F238E27FC236}">
                <a16:creationId xmlns:a16="http://schemas.microsoft.com/office/drawing/2014/main" id="{C5273079-A24F-42AD-92A5-4C03A7401FCC}"/>
              </a:ext>
            </a:extLst>
          </p:cNvPr>
          <p:cNvSpPr>
            <a:spLocks noGrp="1"/>
          </p:cNvSpPr>
          <p:nvPr>
            <p:ph type="body" sz="quarter" idx="14"/>
          </p:nvPr>
        </p:nvSpPr>
        <p:spPr>
          <a:xfrm>
            <a:off x="361608" y="47318"/>
            <a:ext cx="9340176"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446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50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2" presetClass="entr" presetSubtype="8" fill="hold" nodeType="withEffect" nodePh="1">
                  <p:stCondLst>
                    <p:cond delay="50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ust Backgroun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37B89F-56FA-2D10-1411-195DB9745A08}"/>
              </a:ext>
            </a:extLst>
          </p:cNvPr>
          <p:cNvPicPr>
            <a:picLocks noChangeAspect="1"/>
          </p:cNvPicPr>
          <p:nvPr userDrawn="1"/>
        </p:nvPicPr>
        <p:blipFill rotWithShape="1">
          <a:blip r:embed="rId2">
            <a:alphaModFix amt="11000"/>
          </a:blip>
          <a:srcRect l="22981" t="1" r="25375" b="27827"/>
          <a:stretch/>
        </p:blipFill>
        <p:spPr>
          <a:xfrm>
            <a:off x="0" y="1716835"/>
            <a:ext cx="12202160" cy="5141166"/>
          </a:xfrm>
          <a:prstGeom prst="rect">
            <a:avLst/>
          </a:prstGeom>
        </p:spPr>
      </p:pic>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3" name="Picture 12">
            <a:extLst>
              <a:ext uri="{FF2B5EF4-FFF2-40B4-BE49-F238E27FC236}">
                <a16:creationId xmlns:a16="http://schemas.microsoft.com/office/drawing/2014/main" id="{7D3219F2-9079-BCF0-6302-B5777EC03650}"/>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7" name="Freeform 11">
            <a:extLst>
              <a:ext uri="{FF2B5EF4-FFF2-40B4-BE49-F238E27FC236}">
                <a16:creationId xmlns:a16="http://schemas.microsoft.com/office/drawing/2014/main" id="{E8C1536F-DAAB-4E58-AC24-9072248D5A19}"/>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8" name="Text Placeholder 15">
            <a:extLst>
              <a:ext uri="{FF2B5EF4-FFF2-40B4-BE49-F238E27FC236}">
                <a16:creationId xmlns:a16="http://schemas.microsoft.com/office/drawing/2014/main" id="{472DB4FA-2FAC-4A6B-8BC3-60EE2C7D8273}"/>
              </a:ext>
            </a:extLst>
          </p:cNvPr>
          <p:cNvSpPr>
            <a:spLocks noGrp="1"/>
          </p:cNvSpPr>
          <p:nvPr>
            <p:ph type="body" sz="quarter" idx="14"/>
          </p:nvPr>
        </p:nvSpPr>
        <p:spPr>
          <a:xfrm>
            <a:off x="361608" y="47318"/>
            <a:ext cx="9340176"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0411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50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2" presetClass="entr" presetSubtype="8" fill="hold" nodeType="withEffect" nodePh="1">
                  <p:stCondLst>
                    <p:cond delay="50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Just Background_NO Backgroun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1" name="Picture 10">
            <a:extLst>
              <a:ext uri="{FF2B5EF4-FFF2-40B4-BE49-F238E27FC236}">
                <a16:creationId xmlns:a16="http://schemas.microsoft.com/office/drawing/2014/main" id="{CCE12BBD-3107-3555-CFDF-996C52006C78}"/>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6" name="Freeform 11">
            <a:extLst>
              <a:ext uri="{FF2B5EF4-FFF2-40B4-BE49-F238E27FC236}">
                <a16:creationId xmlns:a16="http://schemas.microsoft.com/office/drawing/2014/main" id="{A0671A1F-FC05-440F-B4A2-511A20BB20F1}"/>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7" name="Text Placeholder 15">
            <a:extLst>
              <a:ext uri="{FF2B5EF4-FFF2-40B4-BE49-F238E27FC236}">
                <a16:creationId xmlns:a16="http://schemas.microsoft.com/office/drawing/2014/main" id="{5004811B-3B08-42FD-91B4-843F4ACEAAC6}"/>
              </a:ext>
            </a:extLst>
          </p:cNvPr>
          <p:cNvSpPr>
            <a:spLocks noGrp="1"/>
          </p:cNvSpPr>
          <p:nvPr>
            <p:ph type="body" sz="quarter" idx="14"/>
          </p:nvPr>
        </p:nvSpPr>
        <p:spPr>
          <a:xfrm>
            <a:off x="361608" y="47318"/>
            <a:ext cx="9340176"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89154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50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6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nodePh="1">
                  <p:stCondLst>
                    <p:cond delay="50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wipe(left)">
                      <p:cBhvr>
                        <p:cTn dur="600"/>
                        <p:tgtEl>
                          <p:spTgt spid="7"/>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Just Background_NO Backgroun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p:txBody>
          <a:bodyPr/>
          <a:lstStyle/>
          <a:p>
            <a:fld id="{561BC62F-29D4-3646-B8AE-ECD588CDD817}" type="slidenum">
              <a:rPr lang="en-US" smtClean="0"/>
              <a:pPr/>
              <a:t>‹#›</a:t>
            </a:fld>
            <a:endParaRPr lang="en-US" dirty="0"/>
          </a:p>
        </p:txBody>
      </p:sp>
      <p:sp>
        <p:nvSpPr>
          <p:cNvPr id="5" name="Freeform 11">
            <a:extLst>
              <a:ext uri="{FF2B5EF4-FFF2-40B4-BE49-F238E27FC236}">
                <a16:creationId xmlns:a16="http://schemas.microsoft.com/office/drawing/2014/main" id="{0B456B3F-07B6-4B94-8CB3-7B121CF753AF}"/>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6" name="Text Placeholder 15">
            <a:extLst>
              <a:ext uri="{FF2B5EF4-FFF2-40B4-BE49-F238E27FC236}">
                <a16:creationId xmlns:a16="http://schemas.microsoft.com/office/drawing/2014/main" id="{397F6DAC-EE1D-4648-8E62-1624D25AE37C}"/>
              </a:ext>
            </a:extLst>
          </p:cNvPr>
          <p:cNvSpPr>
            <a:spLocks noGrp="1"/>
          </p:cNvSpPr>
          <p:nvPr>
            <p:ph type="body" sz="quarter" idx="14"/>
          </p:nvPr>
        </p:nvSpPr>
        <p:spPr>
          <a:xfrm>
            <a:off x="361608" y="47318"/>
            <a:ext cx="9340176"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5800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50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withEffect" nodePh="1">
                  <p:stCondLst>
                    <p:cond delay="500"/>
                  </p:stCondLst>
                  <p:endCondLst>
                    <p:cond delay="0"/>
                  </p:end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p:txBody>
          <a:bodyPr/>
          <a:lstStyle/>
          <a:p>
            <a:fld id="{561BC62F-29D4-3646-B8AE-ECD588CDD817}" type="slidenum">
              <a:rPr lang="en-US" smtClean="0"/>
              <a:pPr/>
              <a:t>‹#›</a:t>
            </a:fld>
            <a:endParaRPr lang="en-US" dirty="0"/>
          </a:p>
        </p:txBody>
      </p:sp>
    </p:spTree>
    <p:extLst>
      <p:ext uri="{BB962C8B-B14F-4D97-AF65-F5344CB8AC3E}">
        <p14:creationId xmlns:p14="http://schemas.microsoft.com/office/powerpoint/2010/main" val="1831459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BC639AF8-88A5-F4B7-993D-D30945AD958A}"/>
              </a:ext>
            </a:extLst>
          </p:cNvPr>
          <p:cNvSpPr/>
          <p:nvPr/>
        </p:nvSpPr>
        <p:spPr>
          <a:xfrm>
            <a:off x="-10160" y="280468"/>
            <a:ext cx="11345987" cy="5164656"/>
          </a:xfrm>
          <a:custGeom>
            <a:avLst/>
            <a:gdLst>
              <a:gd name="connsiteX0" fmla="*/ 7514774 w 11345987"/>
              <a:gd name="connsiteY0" fmla="*/ 0 h 5164656"/>
              <a:gd name="connsiteX1" fmla="*/ 7538169 w 11345987"/>
              <a:gd name="connsiteY1" fmla="*/ 1034 h 5164656"/>
              <a:gd name="connsiteX2" fmla="*/ 7719980 w 11345987"/>
              <a:gd name="connsiteY2" fmla="*/ 1034 h 5164656"/>
              <a:gd name="connsiteX3" fmla="*/ 7743374 w 11345987"/>
              <a:gd name="connsiteY3" fmla="*/ 0 h 5164656"/>
              <a:gd name="connsiteX4" fmla="*/ 7766768 w 11345987"/>
              <a:gd name="connsiteY4" fmla="*/ 1034 h 5164656"/>
              <a:gd name="connsiteX5" fmla="*/ 9783168 w 11345987"/>
              <a:gd name="connsiteY5" fmla="*/ 1034 h 5164656"/>
              <a:gd name="connsiteX6" fmla="*/ 9806562 w 11345987"/>
              <a:gd name="connsiteY6" fmla="*/ 0 h 5164656"/>
              <a:gd name="connsiteX7" fmla="*/ 9829957 w 11345987"/>
              <a:gd name="connsiteY7" fmla="*/ 1034 h 5164656"/>
              <a:gd name="connsiteX8" fmla="*/ 10011768 w 11345987"/>
              <a:gd name="connsiteY8" fmla="*/ 1034 h 5164656"/>
              <a:gd name="connsiteX9" fmla="*/ 10035162 w 11345987"/>
              <a:gd name="connsiteY9" fmla="*/ 0 h 5164656"/>
              <a:gd name="connsiteX10" fmla="*/ 11319356 w 11345987"/>
              <a:gd name="connsiteY10" fmla="*/ 1046648 h 5164656"/>
              <a:gd name="connsiteX11" fmla="*/ 11340141 w 11345987"/>
              <a:gd name="connsiteY11" fmla="*/ 1252838 h 5164656"/>
              <a:gd name="connsiteX12" fmla="*/ 11345987 w 11345987"/>
              <a:gd name="connsiteY12" fmla="*/ 1252838 h 5164656"/>
              <a:gd name="connsiteX13" fmla="*/ 11345987 w 11345987"/>
              <a:gd name="connsiteY13" fmla="*/ 1310825 h 5164656"/>
              <a:gd name="connsiteX14" fmla="*/ 11345987 w 11345987"/>
              <a:gd name="connsiteY14" fmla="*/ 3022293 h 5164656"/>
              <a:gd name="connsiteX15" fmla="*/ 11345987 w 11345987"/>
              <a:gd name="connsiteY15" fmla="*/ 3080280 h 5164656"/>
              <a:gd name="connsiteX16" fmla="*/ 11345987 w 11345987"/>
              <a:gd name="connsiteY16" fmla="*/ 3283640 h 5164656"/>
              <a:gd name="connsiteX17" fmla="*/ 11345987 w 11345987"/>
              <a:gd name="connsiteY17" fmla="*/ 3463603 h 5164656"/>
              <a:gd name="connsiteX18" fmla="*/ 11345987 w 11345987"/>
              <a:gd name="connsiteY18" fmla="*/ 3521590 h 5164656"/>
              <a:gd name="connsiteX19" fmla="*/ 11345987 w 11345987"/>
              <a:gd name="connsiteY19" fmla="*/ 5053095 h 5164656"/>
              <a:gd name="connsiteX20" fmla="*/ 11345987 w 11345987"/>
              <a:gd name="connsiteY20" fmla="*/ 5164656 h 5164656"/>
              <a:gd name="connsiteX21" fmla="*/ 0 w 11345987"/>
              <a:gd name="connsiteY21" fmla="*/ 5164656 h 5164656"/>
              <a:gd name="connsiteX22" fmla="*/ 0 w 11345987"/>
              <a:gd name="connsiteY22" fmla="*/ 5053095 h 5164656"/>
              <a:gd name="connsiteX23" fmla="*/ 0 w 11345987"/>
              <a:gd name="connsiteY23" fmla="*/ 3463603 h 5164656"/>
              <a:gd name="connsiteX24" fmla="*/ 0 w 11345987"/>
              <a:gd name="connsiteY24" fmla="*/ 3283640 h 5164656"/>
              <a:gd name="connsiteX25" fmla="*/ 0 w 11345987"/>
              <a:gd name="connsiteY25" fmla="*/ 3022293 h 5164656"/>
              <a:gd name="connsiteX26" fmla="*/ 0 w 11345987"/>
              <a:gd name="connsiteY26" fmla="*/ 1252838 h 5164656"/>
              <a:gd name="connsiteX27" fmla="*/ 2 w 11345987"/>
              <a:gd name="connsiteY27" fmla="*/ 1252838 h 5164656"/>
              <a:gd name="connsiteX28" fmla="*/ 2 w 11345987"/>
              <a:gd name="connsiteY28" fmla="*/ 1034 h 5164656"/>
              <a:gd name="connsiteX29" fmla="*/ 228602 w 11345987"/>
              <a:gd name="connsiteY29" fmla="*/ 1034 h 5164656"/>
              <a:gd name="connsiteX30" fmla="*/ 2291790 w 11345987"/>
              <a:gd name="connsiteY30" fmla="*/ 1034 h 5164656"/>
              <a:gd name="connsiteX31" fmla="*/ 2520390 w 11345987"/>
              <a:gd name="connsiteY31" fmla="*/ 1034 h 5164656"/>
              <a:gd name="connsiteX32" fmla="*/ 7491380 w 11345987"/>
              <a:gd name="connsiteY32" fmla="*/ 1034 h 5164656"/>
              <a:gd name="connsiteX33" fmla="*/ 7514774 w 11345987"/>
              <a:gd name="connsiteY33"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45987" h="5164656">
                <a:moveTo>
                  <a:pt x="7514774" y="0"/>
                </a:moveTo>
                <a:lnTo>
                  <a:pt x="7538169" y="1034"/>
                </a:lnTo>
                <a:lnTo>
                  <a:pt x="7719980" y="1034"/>
                </a:lnTo>
                <a:lnTo>
                  <a:pt x="7743374" y="0"/>
                </a:lnTo>
                <a:lnTo>
                  <a:pt x="7766768" y="1034"/>
                </a:lnTo>
                <a:lnTo>
                  <a:pt x="9783168" y="1034"/>
                </a:lnTo>
                <a:lnTo>
                  <a:pt x="9806562" y="0"/>
                </a:lnTo>
                <a:lnTo>
                  <a:pt x="9829957" y="1034"/>
                </a:lnTo>
                <a:lnTo>
                  <a:pt x="10011768" y="1034"/>
                </a:lnTo>
                <a:lnTo>
                  <a:pt x="10035162" y="0"/>
                </a:lnTo>
                <a:cubicBezTo>
                  <a:pt x="10668618" y="0"/>
                  <a:pt x="11197126" y="449327"/>
                  <a:pt x="11319356" y="1046648"/>
                </a:cubicBezTo>
                <a:lnTo>
                  <a:pt x="11340141" y="1252838"/>
                </a:lnTo>
                <a:lnTo>
                  <a:pt x="11345987" y="1252838"/>
                </a:lnTo>
                <a:lnTo>
                  <a:pt x="11345987" y="1310825"/>
                </a:lnTo>
                <a:lnTo>
                  <a:pt x="11345987" y="3022293"/>
                </a:lnTo>
                <a:lnTo>
                  <a:pt x="11345987" y="3080280"/>
                </a:lnTo>
                <a:lnTo>
                  <a:pt x="11345987" y="3283640"/>
                </a:lnTo>
                <a:lnTo>
                  <a:pt x="11345987" y="3463603"/>
                </a:lnTo>
                <a:lnTo>
                  <a:pt x="11345987" y="3521590"/>
                </a:lnTo>
                <a:lnTo>
                  <a:pt x="11345987" y="5053095"/>
                </a:lnTo>
                <a:lnTo>
                  <a:pt x="11345987" y="5164656"/>
                </a:lnTo>
                <a:lnTo>
                  <a:pt x="0" y="5164656"/>
                </a:lnTo>
                <a:lnTo>
                  <a:pt x="0" y="5053095"/>
                </a:lnTo>
                <a:lnTo>
                  <a:pt x="0" y="3463603"/>
                </a:lnTo>
                <a:lnTo>
                  <a:pt x="0" y="3283640"/>
                </a:lnTo>
                <a:lnTo>
                  <a:pt x="0" y="3022293"/>
                </a:lnTo>
                <a:lnTo>
                  <a:pt x="0" y="1252838"/>
                </a:lnTo>
                <a:lnTo>
                  <a:pt x="2" y="1252838"/>
                </a:lnTo>
                <a:lnTo>
                  <a:pt x="2" y="1034"/>
                </a:lnTo>
                <a:lnTo>
                  <a:pt x="228602" y="1034"/>
                </a:lnTo>
                <a:lnTo>
                  <a:pt x="2291790" y="1034"/>
                </a:lnTo>
                <a:lnTo>
                  <a:pt x="2520390" y="1034"/>
                </a:lnTo>
                <a:lnTo>
                  <a:pt x="7491380" y="1034"/>
                </a:lnTo>
                <a:lnTo>
                  <a:pt x="7514774" y="0"/>
                </a:lnTo>
                <a:close/>
              </a:path>
            </a:pathLst>
          </a:custGeom>
          <a:solidFill>
            <a:srgbClr val="61A1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66C1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1" i="0">
                <a:solidFill>
                  <a:schemeClr val="bg1"/>
                </a:solidFill>
                <a:latin typeface="Franklin Gothic Heavy" panose="020B0903020102020204" pitchFamily="34" charset="0"/>
                <a:cs typeface="Arial" panose="020B0604020202020204" pitchFamily="34" charset="0"/>
              </a:defRPr>
            </a:lvl1pPr>
          </a:lstStyle>
          <a:p>
            <a:pPr lvl="0"/>
            <a:r>
              <a:rPr lang="en-US" dirty="0"/>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dirty="0"/>
              <a:t>Sub head</a:t>
            </a:r>
          </a:p>
        </p:txBody>
      </p:sp>
      <p:pic>
        <p:nvPicPr>
          <p:cNvPr id="13" name="Picture 12">
            <a:extLst>
              <a:ext uri="{FF2B5EF4-FFF2-40B4-BE49-F238E27FC236}">
                <a16:creationId xmlns:a16="http://schemas.microsoft.com/office/drawing/2014/main" id="{E69CFF77-D771-629C-F642-AAA5FA70F412}"/>
              </a:ext>
            </a:extLst>
          </p:cNvPr>
          <p:cNvPicPr>
            <a:picLocks noChangeAspect="1"/>
          </p:cNvPicPr>
          <p:nvPr userDrawn="1"/>
        </p:nvPicPr>
        <p:blipFill>
          <a:blip r:embed="rId2"/>
          <a:stretch>
            <a:fillRect/>
          </a:stretch>
        </p:blipFill>
        <p:spPr>
          <a:xfrm>
            <a:off x="361608" y="5595358"/>
            <a:ext cx="1282176" cy="1179754"/>
          </a:xfrm>
          <a:prstGeom prst="rect">
            <a:avLst/>
          </a:prstGeom>
        </p:spPr>
      </p:pic>
      <p:pic>
        <p:nvPicPr>
          <p:cNvPr id="11" name="Picture 10">
            <a:extLst>
              <a:ext uri="{FF2B5EF4-FFF2-40B4-BE49-F238E27FC236}">
                <a16:creationId xmlns:a16="http://schemas.microsoft.com/office/drawing/2014/main" id="{84A93B7C-EF45-0FD3-118F-926F4472F463}"/>
              </a:ext>
            </a:extLst>
          </p:cNvPr>
          <p:cNvPicPr>
            <a:picLocks noChangeAspect="1"/>
          </p:cNvPicPr>
          <p:nvPr userDrawn="1"/>
        </p:nvPicPr>
        <p:blipFill rotWithShape="1">
          <a:blip r:embed="rId3">
            <a:alphaModFix amt="11000"/>
          </a:blip>
          <a:srcRect l="29675" t="1" r="56378" b="27827"/>
          <a:stretch/>
        </p:blipFill>
        <p:spPr>
          <a:xfrm>
            <a:off x="0" y="280468"/>
            <a:ext cx="3295023" cy="5141166"/>
          </a:xfrm>
          <a:prstGeom prst="rect">
            <a:avLst/>
          </a:prstGeom>
        </p:spPr>
      </p:pic>
    </p:spTree>
    <p:extLst>
      <p:ext uri="{BB962C8B-B14F-4D97-AF65-F5344CB8AC3E}">
        <p14:creationId xmlns:p14="http://schemas.microsoft.com/office/powerpoint/2010/main" val="35894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Divider page_NO Background">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BC639AF8-88A5-F4B7-993D-D30945AD958A}"/>
              </a:ext>
            </a:extLst>
          </p:cNvPr>
          <p:cNvSpPr/>
          <p:nvPr/>
        </p:nvSpPr>
        <p:spPr>
          <a:xfrm>
            <a:off x="-10160" y="280468"/>
            <a:ext cx="11345987" cy="5164656"/>
          </a:xfrm>
          <a:custGeom>
            <a:avLst/>
            <a:gdLst>
              <a:gd name="connsiteX0" fmla="*/ 7514774 w 11345987"/>
              <a:gd name="connsiteY0" fmla="*/ 0 h 5164656"/>
              <a:gd name="connsiteX1" fmla="*/ 7538169 w 11345987"/>
              <a:gd name="connsiteY1" fmla="*/ 1034 h 5164656"/>
              <a:gd name="connsiteX2" fmla="*/ 7719980 w 11345987"/>
              <a:gd name="connsiteY2" fmla="*/ 1034 h 5164656"/>
              <a:gd name="connsiteX3" fmla="*/ 7743374 w 11345987"/>
              <a:gd name="connsiteY3" fmla="*/ 0 h 5164656"/>
              <a:gd name="connsiteX4" fmla="*/ 7766768 w 11345987"/>
              <a:gd name="connsiteY4" fmla="*/ 1034 h 5164656"/>
              <a:gd name="connsiteX5" fmla="*/ 9783168 w 11345987"/>
              <a:gd name="connsiteY5" fmla="*/ 1034 h 5164656"/>
              <a:gd name="connsiteX6" fmla="*/ 9806562 w 11345987"/>
              <a:gd name="connsiteY6" fmla="*/ 0 h 5164656"/>
              <a:gd name="connsiteX7" fmla="*/ 9829957 w 11345987"/>
              <a:gd name="connsiteY7" fmla="*/ 1034 h 5164656"/>
              <a:gd name="connsiteX8" fmla="*/ 10011768 w 11345987"/>
              <a:gd name="connsiteY8" fmla="*/ 1034 h 5164656"/>
              <a:gd name="connsiteX9" fmla="*/ 10035162 w 11345987"/>
              <a:gd name="connsiteY9" fmla="*/ 0 h 5164656"/>
              <a:gd name="connsiteX10" fmla="*/ 11319356 w 11345987"/>
              <a:gd name="connsiteY10" fmla="*/ 1046648 h 5164656"/>
              <a:gd name="connsiteX11" fmla="*/ 11340141 w 11345987"/>
              <a:gd name="connsiteY11" fmla="*/ 1252838 h 5164656"/>
              <a:gd name="connsiteX12" fmla="*/ 11345987 w 11345987"/>
              <a:gd name="connsiteY12" fmla="*/ 1252838 h 5164656"/>
              <a:gd name="connsiteX13" fmla="*/ 11345987 w 11345987"/>
              <a:gd name="connsiteY13" fmla="*/ 1310825 h 5164656"/>
              <a:gd name="connsiteX14" fmla="*/ 11345987 w 11345987"/>
              <a:gd name="connsiteY14" fmla="*/ 3022293 h 5164656"/>
              <a:gd name="connsiteX15" fmla="*/ 11345987 w 11345987"/>
              <a:gd name="connsiteY15" fmla="*/ 3080280 h 5164656"/>
              <a:gd name="connsiteX16" fmla="*/ 11345987 w 11345987"/>
              <a:gd name="connsiteY16" fmla="*/ 3283640 h 5164656"/>
              <a:gd name="connsiteX17" fmla="*/ 11345987 w 11345987"/>
              <a:gd name="connsiteY17" fmla="*/ 3463603 h 5164656"/>
              <a:gd name="connsiteX18" fmla="*/ 11345987 w 11345987"/>
              <a:gd name="connsiteY18" fmla="*/ 3521590 h 5164656"/>
              <a:gd name="connsiteX19" fmla="*/ 11345987 w 11345987"/>
              <a:gd name="connsiteY19" fmla="*/ 5053095 h 5164656"/>
              <a:gd name="connsiteX20" fmla="*/ 11345987 w 11345987"/>
              <a:gd name="connsiteY20" fmla="*/ 5164656 h 5164656"/>
              <a:gd name="connsiteX21" fmla="*/ 0 w 11345987"/>
              <a:gd name="connsiteY21" fmla="*/ 5164656 h 5164656"/>
              <a:gd name="connsiteX22" fmla="*/ 0 w 11345987"/>
              <a:gd name="connsiteY22" fmla="*/ 5053095 h 5164656"/>
              <a:gd name="connsiteX23" fmla="*/ 0 w 11345987"/>
              <a:gd name="connsiteY23" fmla="*/ 3463603 h 5164656"/>
              <a:gd name="connsiteX24" fmla="*/ 0 w 11345987"/>
              <a:gd name="connsiteY24" fmla="*/ 3283640 h 5164656"/>
              <a:gd name="connsiteX25" fmla="*/ 0 w 11345987"/>
              <a:gd name="connsiteY25" fmla="*/ 3022293 h 5164656"/>
              <a:gd name="connsiteX26" fmla="*/ 0 w 11345987"/>
              <a:gd name="connsiteY26" fmla="*/ 1252838 h 5164656"/>
              <a:gd name="connsiteX27" fmla="*/ 2 w 11345987"/>
              <a:gd name="connsiteY27" fmla="*/ 1252838 h 5164656"/>
              <a:gd name="connsiteX28" fmla="*/ 2 w 11345987"/>
              <a:gd name="connsiteY28" fmla="*/ 1034 h 5164656"/>
              <a:gd name="connsiteX29" fmla="*/ 228602 w 11345987"/>
              <a:gd name="connsiteY29" fmla="*/ 1034 h 5164656"/>
              <a:gd name="connsiteX30" fmla="*/ 2291790 w 11345987"/>
              <a:gd name="connsiteY30" fmla="*/ 1034 h 5164656"/>
              <a:gd name="connsiteX31" fmla="*/ 2520390 w 11345987"/>
              <a:gd name="connsiteY31" fmla="*/ 1034 h 5164656"/>
              <a:gd name="connsiteX32" fmla="*/ 7491380 w 11345987"/>
              <a:gd name="connsiteY32" fmla="*/ 1034 h 5164656"/>
              <a:gd name="connsiteX33" fmla="*/ 7514774 w 11345987"/>
              <a:gd name="connsiteY33"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45987" h="5164656">
                <a:moveTo>
                  <a:pt x="7514774" y="0"/>
                </a:moveTo>
                <a:lnTo>
                  <a:pt x="7538169" y="1034"/>
                </a:lnTo>
                <a:lnTo>
                  <a:pt x="7719980" y="1034"/>
                </a:lnTo>
                <a:lnTo>
                  <a:pt x="7743374" y="0"/>
                </a:lnTo>
                <a:lnTo>
                  <a:pt x="7766768" y="1034"/>
                </a:lnTo>
                <a:lnTo>
                  <a:pt x="9783168" y="1034"/>
                </a:lnTo>
                <a:lnTo>
                  <a:pt x="9806562" y="0"/>
                </a:lnTo>
                <a:lnTo>
                  <a:pt x="9829957" y="1034"/>
                </a:lnTo>
                <a:lnTo>
                  <a:pt x="10011768" y="1034"/>
                </a:lnTo>
                <a:lnTo>
                  <a:pt x="10035162" y="0"/>
                </a:lnTo>
                <a:cubicBezTo>
                  <a:pt x="10668618" y="0"/>
                  <a:pt x="11197126" y="449327"/>
                  <a:pt x="11319356" y="1046648"/>
                </a:cubicBezTo>
                <a:lnTo>
                  <a:pt x="11340141" y="1252838"/>
                </a:lnTo>
                <a:lnTo>
                  <a:pt x="11345987" y="1252838"/>
                </a:lnTo>
                <a:lnTo>
                  <a:pt x="11345987" y="1310825"/>
                </a:lnTo>
                <a:lnTo>
                  <a:pt x="11345987" y="3022293"/>
                </a:lnTo>
                <a:lnTo>
                  <a:pt x="11345987" y="3080280"/>
                </a:lnTo>
                <a:lnTo>
                  <a:pt x="11345987" y="3283640"/>
                </a:lnTo>
                <a:lnTo>
                  <a:pt x="11345987" y="3463603"/>
                </a:lnTo>
                <a:lnTo>
                  <a:pt x="11345987" y="3521590"/>
                </a:lnTo>
                <a:lnTo>
                  <a:pt x="11345987" y="5053095"/>
                </a:lnTo>
                <a:lnTo>
                  <a:pt x="11345987" y="5164656"/>
                </a:lnTo>
                <a:lnTo>
                  <a:pt x="0" y="5164656"/>
                </a:lnTo>
                <a:lnTo>
                  <a:pt x="0" y="5053095"/>
                </a:lnTo>
                <a:lnTo>
                  <a:pt x="0" y="3463603"/>
                </a:lnTo>
                <a:lnTo>
                  <a:pt x="0" y="3283640"/>
                </a:lnTo>
                <a:lnTo>
                  <a:pt x="0" y="3022293"/>
                </a:lnTo>
                <a:lnTo>
                  <a:pt x="0" y="1252838"/>
                </a:lnTo>
                <a:lnTo>
                  <a:pt x="2" y="1252838"/>
                </a:lnTo>
                <a:lnTo>
                  <a:pt x="2" y="1034"/>
                </a:lnTo>
                <a:lnTo>
                  <a:pt x="228602" y="1034"/>
                </a:lnTo>
                <a:lnTo>
                  <a:pt x="2291790" y="1034"/>
                </a:lnTo>
                <a:lnTo>
                  <a:pt x="2520390" y="1034"/>
                </a:lnTo>
                <a:lnTo>
                  <a:pt x="7491380" y="1034"/>
                </a:lnTo>
                <a:lnTo>
                  <a:pt x="7514774" y="0"/>
                </a:lnTo>
                <a:close/>
              </a:path>
            </a:pathLst>
          </a:custGeom>
          <a:solidFill>
            <a:srgbClr val="61A1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66C1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dirty="0"/>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dirty="0"/>
              <a:t>Sub head</a:t>
            </a:r>
          </a:p>
        </p:txBody>
      </p:sp>
      <p:pic>
        <p:nvPicPr>
          <p:cNvPr id="10" name="Picture 9">
            <a:extLst>
              <a:ext uri="{FF2B5EF4-FFF2-40B4-BE49-F238E27FC236}">
                <a16:creationId xmlns:a16="http://schemas.microsoft.com/office/drawing/2014/main" id="{C3EC1971-519C-AE68-C16C-0C2CA9B89840}"/>
              </a:ext>
            </a:extLst>
          </p:cNvPr>
          <p:cNvPicPr>
            <a:picLocks noChangeAspect="1"/>
          </p:cNvPicPr>
          <p:nvPr userDrawn="1"/>
        </p:nvPicPr>
        <p:blipFill>
          <a:blip r:embed="rId2"/>
          <a:stretch>
            <a:fillRect/>
          </a:stretch>
        </p:blipFill>
        <p:spPr>
          <a:xfrm>
            <a:off x="361608" y="5595358"/>
            <a:ext cx="1282176" cy="1179754"/>
          </a:xfrm>
          <a:prstGeom prst="rect">
            <a:avLst/>
          </a:prstGeom>
        </p:spPr>
      </p:pic>
    </p:spTree>
    <p:extLst>
      <p:ext uri="{BB962C8B-B14F-4D97-AF65-F5344CB8AC3E}">
        <p14:creationId xmlns:p14="http://schemas.microsoft.com/office/powerpoint/2010/main" val="34556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D89C88-AA26-9B2C-0EA8-CBEADDB99B8E}"/>
              </a:ext>
            </a:extLst>
          </p:cNvPr>
          <p:cNvPicPr>
            <a:picLocks noChangeAspect="1"/>
          </p:cNvPicPr>
          <p:nvPr userDrawn="1"/>
        </p:nvPicPr>
        <p:blipFill rotWithShape="1">
          <a:blip r:embed="rId2">
            <a:alphaModFix amt="11000"/>
          </a:blip>
          <a:srcRect l="22981" t="1" r="25375" b="27827"/>
          <a:stretch/>
        </p:blipFill>
        <p:spPr>
          <a:xfrm>
            <a:off x="-10160" y="1789987"/>
            <a:ext cx="12202160" cy="5141166"/>
          </a:xfrm>
          <a:prstGeom prst="rect">
            <a:avLst/>
          </a:prstGeom>
        </p:spPr>
      </p:pic>
      <p:pic>
        <p:nvPicPr>
          <p:cNvPr id="4" name="Picture 3">
            <a:extLst>
              <a:ext uri="{FF2B5EF4-FFF2-40B4-BE49-F238E27FC236}">
                <a16:creationId xmlns:a16="http://schemas.microsoft.com/office/drawing/2014/main" id="{B5D5D7C3-F082-4AA7-A593-569E86EF5CF7}"/>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26" name="Picture Placeholder 25">
            <a:extLst>
              <a:ext uri="{FF2B5EF4-FFF2-40B4-BE49-F238E27FC236}">
                <a16:creationId xmlns:a16="http://schemas.microsoft.com/office/drawing/2014/main" id="{4D142862-1DAD-5779-4F40-5762D6D408D7}"/>
              </a:ext>
            </a:extLst>
          </p:cNvPr>
          <p:cNvSpPr>
            <a:spLocks noGrp="1"/>
          </p:cNvSpPr>
          <p:nvPr>
            <p:ph type="pic" sz="quarter" idx="15"/>
          </p:nvPr>
        </p:nvSpPr>
        <p:spPr>
          <a:xfrm>
            <a:off x="6291610" y="1538522"/>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US"/>
              <a:t>Click icon to add picture</a:t>
            </a:r>
            <a:endParaRPr lang="en-US" dirty="0"/>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361608" y="1289305"/>
            <a:ext cx="5640263" cy="4415028"/>
          </a:xfrm>
          <a:prstGeom prst="rect">
            <a:avLst/>
          </a:prstGeom>
        </p:spPr>
        <p:txBody>
          <a:bodyPr>
            <a:noAutofit/>
          </a:bodyPr>
          <a:lstStyle>
            <a:lvl1pPr marL="0" indent="0">
              <a:lnSpc>
                <a:spcPts val="3200"/>
              </a:lnSpc>
              <a:buFontTx/>
              <a:buNone/>
              <a:defRPr lang="en-GB" sz="2100" b="0" i="0" u="none" strike="noStrike" smtClean="0">
                <a:solidFill>
                  <a:srgbClr val="0072BC"/>
                </a:solidFill>
                <a:effectLst/>
                <a:latin typeface="Franklin Gothic Book" panose="020B0503020102020204" pitchFamily="34" charset="0"/>
              </a:defRPr>
            </a:lvl1pPr>
          </a:lstStyle>
          <a:p>
            <a:pPr lvl="0"/>
            <a:r>
              <a:rPr lang="en-US" dirty="0"/>
              <a:t>Body copy goes here</a:t>
            </a:r>
          </a:p>
        </p:txBody>
      </p:sp>
      <p:sp>
        <p:nvSpPr>
          <p:cNvPr id="2" name="Slide Number Placeholder 1">
            <a:extLst>
              <a:ext uri="{FF2B5EF4-FFF2-40B4-BE49-F238E27FC236}">
                <a16:creationId xmlns:a16="http://schemas.microsoft.com/office/drawing/2014/main" id="{EAA0A7EF-0F24-E4B4-6A3B-3F57AB176A37}"/>
              </a:ext>
            </a:extLst>
          </p:cNvPr>
          <p:cNvSpPr>
            <a:spLocks noGrp="1"/>
          </p:cNvSpPr>
          <p:nvPr>
            <p:ph type="sldNum" sz="quarter" idx="16"/>
          </p:nvPr>
        </p:nvSpPr>
        <p:spPr>
          <a:xfrm>
            <a:off x="8632722" y="6221786"/>
            <a:ext cx="2848077" cy="365125"/>
          </a:xfrm>
        </p:spPr>
        <p:txBody>
          <a:bodyPr/>
          <a:lstStyle/>
          <a:p>
            <a:fld id="{561BC62F-29D4-3646-B8AE-ECD588CDD817}" type="slidenum">
              <a:rPr lang="en-US" smtClean="0"/>
              <a:pPr/>
              <a:t>‹#›</a:t>
            </a:fld>
            <a:endParaRPr lang="en-US" dirty="0"/>
          </a:p>
        </p:txBody>
      </p:sp>
      <p:sp>
        <p:nvSpPr>
          <p:cNvPr id="9" name="Freeform 11">
            <a:extLst>
              <a:ext uri="{FF2B5EF4-FFF2-40B4-BE49-F238E27FC236}">
                <a16:creationId xmlns:a16="http://schemas.microsoft.com/office/drawing/2014/main" id="{4E335F1F-8AAB-412D-8462-0F4B51C3F6C8}"/>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0" name="Text Placeholder 15">
            <a:extLst>
              <a:ext uri="{FF2B5EF4-FFF2-40B4-BE49-F238E27FC236}">
                <a16:creationId xmlns:a16="http://schemas.microsoft.com/office/drawing/2014/main" id="{4D6F10B5-8EF9-4042-9AA8-22AF2E6B4943}"/>
              </a:ext>
            </a:extLst>
          </p:cNvPr>
          <p:cNvSpPr>
            <a:spLocks noGrp="1"/>
          </p:cNvSpPr>
          <p:nvPr>
            <p:ph type="body" sz="quarter" idx="14"/>
          </p:nvPr>
        </p:nvSpPr>
        <p:spPr>
          <a:xfrm>
            <a:off x="361608" y="47318"/>
            <a:ext cx="9340176"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085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left)">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22" presetClass="entr" presetSubtype="8"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0" grpId="0" build="p">
        <p:tmplLst>
          <p:tmpl lvl="1">
            <p:tnLst>
              <p:par>
                <p:cTn presetID="22" presetClass="entr" presetSubtype="8" fill="hold" nodeType="withEffect" nodePh="1">
                  <p:stCondLst>
                    <p:cond delay="50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nal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8231F3-8C52-52ED-951C-2275129DD941}"/>
              </a:ext>
            </a:extLst>
          </p:cNvPr>
          <p:cNvPicPr>
            <a:picLocks noChangeAspect="1"/>
          </p:cNvPicPr>
          <p:nvPr userDrawn="1"/>
        </p:nvPicPr>
        <p:blipFill>
          <a:blip r:embed="rId2"/>
          <a:stretch>
            <a:fillRect/>
          </a:stretch>
        </p:blipFill>
        <p:spPr>
          <a:xfrm>
            <a:off x="8869264" y="323386"/>
            <a:ext cx="3038123" cy="1177679"/>
          </a:xfrm>
          <a:prstGeom prst="rect">
            <a:avLst/>
          </a:prstGeom>
        </p:spPr>
      </p:pic>
      <p:sp>
        <p:nvSpPr>
          <p:cNvPr id="13" name="Freeform 12">
            <a:extLst>
              <a:ext uri="{FF2B5EF4-FFF2-40B4-BE49-F238E27FC236}">
                <a16:creationId xmlns:a16="http://schemas.microsoft.com/office/drawing/2014/main" id="{BD19576F-F531-AF8B-DB01-5247D2A1EB25}"/>
              </a:ext>
            </a:extLst>
          </p:cNvPr>
          <p:cNvSpPr/>
          <p:nvPr/>
        </p:nvSpPr>
        <p:spPr>
          <a:xfrm>
            <a:off x="0" y="1576160"/>
            <a:ext cx="9054199" cy="4186465"/>
          </a:xfrm>
          <a:custGeom>
            <a:avLst/>
            <a:gdLst>
              <a:gd name="connsiteX0" fmla="*/ 0 w 9054199"/>
              <a:gd name="connsiteY0" fmla="*/ 0 h 4186465"/>
              <a:gd name="connsiteX1" fmla="*/ 228600 w 9054199"/>
              <a:gd name="connsiteY1" fmla="*/ 0 h 4186465"/>
              <a:gd name="connsiteX2" fmla="*/ 8825599 w 9054199"/>
              <a:gd name="connsiteY2" fmla="*/ 0 h 4186465"/>
              <a:gd name="connsiteX3" fmla="*/ 9054199 w 9054199"/>
              <a:gd name="connsiteY3" fmla="*/ 0 h 4186465"/>
              <a:gd name="connsiteX4" fmla="*/ 9054199 w 9054199"/>
              <a:gd name="connsiteY4" fmla="*/ 902825 h 4186465"/>
              <a:gd name="connsiteX5" fmla="*/ 9054199 w 9054199"/>
              <a:gd name="connsiteY5" fmla="*/ 1972815 h 4186465"/>
              <a:gd name="connsiteX6" fmla="*/ 9054199 w 9054199"/>
              <a:gd name="connsiteY6" fmla="*/ 2030802 h 4186465"/>
              <a:gd name="connsiteX7" fmla="*/ 9054199 w 9054199"/>
              <a:gd name="connsiteY7" fmla="*/ 2875640 h 4186465"/>
              <a:gd name="connsiteX8" fmla="*/ 9054199 w 9054199"/>
              <a:gd name="connsiteY8" fmla="*/ 2933627 h 4186465"/>
              <a:gd name="connsiteX9" fmla="*/ 9048353 w 9054199"/>
              <a:gd name="connsiteY9" fmla="*/ 2933627 h 4186465"/>
              <a:gd name="connsiteX10" fmla="*/ 9027568 w 9054199"/>
              <a:gd name="connsiteY10" fmla="*/ 3139817 h 4186465"/>
              <a:gd name="connsiteX11" fmla="*/ 7743374 w 9054199"/>
              <a:gd name="connsiteY11" fmla="*/ 4186465 h 4186465"/>
              <a:gd name="connsiteX12" fmla="*/ 7719980 w 9054199"/>
              <a:gd name="connsiteY12" fmla="*/ 4185431 h 4186465"/>
              <a:gd name="connsiteX13" fmla="*/ 7538169 w 9054199"/>
              <a:gd name="connsiteY13" fmla="*/ 4185431 h 4186465"/>
              <a:gd name="connsiteX14" fmla="*/ 7514774 w 9054199"/>
              <a:gd name="connsiteY14" fmla="*/ 4186465 h 4186465"/>
              <a:gd name="connsiteX15" fmla="*/ 7491380 w 9054199"/>
              <a:gd name="connsiteY15" fmla="*/ 4185431 h 4186465"/>
              <a:gd name="connsiteX16" fmla="*/ 228602 w 9054199"/>
              <a:gd name="connsiteY16" fmla="*/ 4185431 h 4186465"/>
              <a:gd name="connsiteX17" fmla="*/ 2 w 9054199"/>
              <a:gd name="connsiteY17" fmla="*/ 4185431 h 4186465"/>
              <a:gd name="connsiteX18" fmla="*/ 2 w 9054199"/>
              <a:gd name="connsiteY18" fmla="*/ 3282606 h 4186465"/>
              <a:gd name="connsiteX19" fmla="*/ 2 w 9054199"/>
              <a:gd name="connsiteY19" fmla="*/ 2933627 h 4186465"/>
              <a:gd name="connsiteX20" fmla="*/ 0 w 9054199"/>
              <a:gd name="connsiteY20" fmla="*/ 2933627 h 4186465"/>
              <a:gd name="connsiteX21" fmla="*/ 0 w 9054199"/>
              <a:gd name="connsiteY21" fmla="*/ 2030802 h 4186465"/>
              <a:gd name="connsiteX22" fmla="*/ 0 w 9054199"/>
              <a:gd name="connsiteY22" fmla="*/ 902825 h 418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54199" h="4186465">
                <a:moveTo>
                  <a:pt x="0" y="0"/>
                </a:moveTo>
                <a:lnTo>
                  <a:pt x="228600" y="0"/>
                </a:lnTo>
                <a:lnTo>
                  <a:pt x="8825599" y="0"/>
                </a:lnTo>
                <a:lnTo>
                  <a:pt x="9054199" y="0"/>
                </a:lnTo>
                <a:lnTo>
                  <a:pt x="9054199" y="902825"/>
                </a:lnTo>
                <a:lnTo>
                  <a:pt x="9054199" y="1972815"/>
                </a:lnTo>
                <a:lnTo>
                  <a:pt x="9054199" y="2030802"/>
                </a:lnTo>
                <a:lnTo>
                  <a:pt x="9054199" y="2875640"/>
                </a:lnTo>
                <a:lnTo>
                  <a:pt x="9054199" y="2933627"/>
                </a:lnTo>
                <a:lnTo>
                  <a:pt x="9048353" y="2933627"/>
                </a:lnTo>
                <a:lnTo>
                  <a:pt x="9027568" y="3139817"/>
                </a:lnTo>
                <a:cubicBezTo>
                  <a:pt x="8905338" y="3737138"/>
                  <a:pt x="8376830" y="4186465"/>
                  <a:pt x="7743374" y="4186465"/>
                </a:cubicBezTo>
                <a:lnTo>
                  <a:pt x="7719980" y="4185431"/>
                </a:lnTo>
                <a:lnTo>
                  <a:pt x="7538169" y="4185431"/>
                </a:lnTo>
                <a:lnTo>
                  <a:pt x="7514774" y="4186465"/>
                </a:lnTo>
                <a:lnTo>
                  <a:pt x="7491380" y="4185431"/>
                </a:lnTo>
                <a:lnTo>
                  <a:pt x="228602" y="4185431"/>
                </a:lnTo>
                <a:lnTo>
                  <a:pt x="2" y="4185431"/>
                </a:lnTo>
                <a:lnTo>
                  <a:pt x="2" y="3282606"/>
                </a:lnTo>
                <a:lnTo>
                  <a:pt x="2" y="2933627"/>
                </a:lnTo>
                <a:lnTo>
                  <a:pt x="0" y="2933627"/>
                </a:lnTo>
                <a:lnTo>
                  <a:pt x="0" y="2030802"/>
                </a:lnTo>
                <a:lnTo>
                  <a:pt x="0" y="902825"/>
                </a:lnTo>
                <a:close/>
              </a:path>
            </a:pathLst>
          </a:custGeom>
          <a:solidFill>
            <a:srgbClr val="61A1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2407023" y="2813200"/>
            <a:ext cx="5967299" cy="1606400"/>
          </a:xfrm>
          <a:prstGeom prst="rect">
            <a:avLst/>
          </a:prstGeom>
        </p:spPr>
        <p:txBody>
          <a:bodyPr>
            <a:noAutofit/>
          </a:bodyPr>
          <a:lstStyle>
            <a:lvl1pPr marL="0" indent="0">
              <a:buFontTx/>
              <a:buNone/>
              <a:defRPr sz="8000" b="1" i="0">
                <a:solidFill>
                  <a:schemeClr val="bg1"/>
                </a:solidFill>
                <a:latin typeface="Franklin Gothic Demi" panose="020B0603020102020204" pitchFamily="34" charset="0"/>
                <a:cs typeface="Arial" panose="020B0604020202020204" pitchFamily="34" charset="0"/>
              </a:defRPr>
            </a:lvl1pPr>
          </a:lstStyle>
          <a:p>
            <a:pPr lvl="0"/>
            <a:r>
              <a:rPr lang="en-GB" dirty="0"/>
              <a:t>Thank you</a:t>
            </a:r>
          </a:p>
        </p:txBody>
      </p:sp>
      <p:sp>
        <p:nvSpPr>
          <p:cNvPr id="12" name="Freeform 11">
            <a:extLst>
              <a:ext uri="{FF2B5EF4-FFF2-40B4-BE49-F238E27FC236}">
                <a16:creationId xmlns:a16="http://schemas.microsoft.com/office/drawing/2014/main" id="{C9273969-EFE7-5593-ABFB-2E40CCDF1D17}"/>
              </a:ext>
            </a:extLst>
          </p:cNvPr>
          <p:cNvSpPr/>
          <p:nvPr userDrawn="1"/>
        </p:nvSpPr>
        <p:spPr>
          <a:xfrm>
            <a:off x="8374322" y="5228634"/>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356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 calcmode="lin" valueType="num">
                                      <p:cBhvr additive="base">
                                        <p:cTn id="11" dur="500"/>
                                        <p:tgtEl>
                                          <p:spTgt spid="41">
                                            <p:txEl>
                                              <p:pRg st="0" end="0"/>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41">
                                            <p:txEl>
                                              <p:pRg st="0" end="0"/>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ppt_x</p:attrName>
                                        </p:attrNameLst>
                                      </p:cBhvr>
                                      <p:tavLst>
                                        <p:tav tm="0">
                                          <p:val>
                                            <p:strVal val="#ppt_x-#ppt_w*1.125000"/>
                                          </p:val>
                                        </p:tav>
                                        <p:tav tm="100000">
                                          <p:val>
                                            <p:strVal val="#ppt_x"/>
                                          </p:val>
                                        </p:tav>
                                      </p:tavLst>
                                    </p:anim>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41" grpId="0" build="p">
        <p:tmplLst>
          <p:tmpl lvl="1">
            <p:tnLst>
              <p:par>
                <p:cTn presetID="1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ppt_x</p:attrName>
                        </p:attrNameLst>
                      </p:cBhvr>
                      <p:tavLst>
                        <p:tav tm="0">
                          <p:val>
                            <p:strVal val="#ppt_x-#ppt_w*1.125000"/>
                          </p:val>
                        </p:tav>
                        <p:tav tm="100000">
                          <p:val>
                            <p:strVal val="#ppt_x"/>
                          </p:val>
                        </p:tav>
                      </p:tavLst>
                    </p:anim>
                    <p:animEffect transition="in" filter="wipe(right)">
                      <p:cBhvr>
                        <p:cTn dur="500"/>
                        <p:tgtEl>
                          <p:spTgt spid="4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genda Slide_1">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521C5879-0240-8248-9AAA-8B852302C185}"/>
              </a:ext>
            </a:extLst>
          </p:cNvPr>
          <p:cNvSpPr>
            <a:spLocks noGrp="1"/>
          </p:cNvSpPr>
          <p:nvPr>
            <p:ph type="body" sz="quarter" idx="10" hasCustomPrompt="1"/>
          </p:nvPr>
        </p:nvSpPr>
        <p:spPr>
          <a:xfrm>
            <a:off x="719667" y="3429001"/>
            <a:ext cx="5376333" cy="1011767"/>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i="0">
                <a:latin typeface="Cera Pro Macmillan"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Agenda subtitle</a:t>
            </a:r>
          </a:p>
        </p:txBody>
      </p:sp>
      <p:sp>
        <p:nvSpPr>
          <p:cNvPr id="6" name="Text Placeholder 8">
            <a:extLst>
              <a:ext uri="{FF2B5EF4-FFF2-40B4-BE49-F238E27FC236}">
                <a16:creationId xmlns:a16="http://schemas.microsoft.com/office/drawing/2014/main" id="{40817A61-905C-6240-9A49-88942C5FA9C9}"/>
              </a:ext>
            </a:extLst>
          </p:cNvPr>
          <p:cNvSpPr>
            <a:spLocks noGrp="1"/>
          </p:cNvSpPr>
          <p:nvPr>
            <p:ph type="body" sz="quarter" idx="11" hasCustomPrompt="1"/>
          </p:nvPr>
        </p:nvSpPr>
        <p:spPr>
          <a:xfrm>
            <a:off x="7958616" y="2525290"/>
            <a:ext cx="2926401" cy="1011767"/>
          </a:xfrm>
          <a:prstGeom prst="rect">
            <a:avLst/>
          </a:prstGeom>
        </p:spPr>
        <p:txBody>
          <a:bodyPr/>
          <a:lstStyle>
            <a:lvl1pPr marL="0" indent="0" algn="l">
              <a:buNone/>
              <a:defRPr sz="2133" b="0" i="0">
                <a:latin typeface="Cera Pro Macmillan Light" pitchFamily="2" charset="0"/>
              </a:defRPr>
            </a:lvl1pPr>
          </a:lstStyle>
          <a:p>
            <a:pPr lvl="0"/>
            <a:r>
              <a:rPr lang="en-US" dirty="0"/>
              <a:t>Agenda items</a:t>
            </a:r>
          </a:p>
        </p:txBody>
      </p:sp>
      <p:sp>
        <p:nvSpPr>
          <p:cNvPr id="7" name="Slide Number Placeholder 5">
            <a:extLst>
              <a:ext uri="{FF2B5EF4-FFF2-40B4-BE49-F238E27FC236}">
                <a16:creationId xmlns:a16="http://schemas.microsoft.com/office/drawing/2014/main" id="{A2DDEB20-3869-3847-898B-BCA24CEFEE45}"/>
              </a:ext>
            </a:extLst>
          </p:cNvPr>
          <p:cNvSpPr>
            <a:spLocks noGrp="1"/>
          </p:cNvSpPr>
          <p:nvPr>
            <p:ph type="sldNum" sz="quarter" idx="4"/>
          </p:nvPr>
        </p:nvSpPr>
        <p:spPr>
          <a:xfrm>
            <a:off x="9843436" y="6419975"/>
            <a:ext cx="2176379" cy="289680"/>
          </a:xfrm>
          <a:prstGeom prst="rect">
            <a:avLst/>
          </a:prstGeom>
        </p:spPr>
        <p:txBody>
          <a:bodyPr/>
          <a:lstStyle>
            <a:lvl1pPr algn="r">
              <a:defRPr sz="1333" baseline="0">
                <a:solidFill>
                  <a:srgbClr val="008A26"/>
                </a:solidFill>
              </a:defRPr>
            </a:lvl1pPr>
          </a:lstStyle>
          <a:p>
            <a:fld id="{EAD1CAA2-85BA-9A44-88A0-508439A2FD79}" type="slidenum">
              <a:rPr lang="en-US" smtClean="0"/>
              <a:pPr/>
              <a:t>‹#›</a:t>
            </a:fld>
            <a:endParaRPr lang="en-US" dirty="0"/>
          </a:p>
        </p:txBody>
      </p:sp>
      <p:sp>
        <p:nvSpPr>
          <p:cNvPr id="5" name="Title 2">
            <a:extLst>
              <a:ext uri="{FF2B5EF4-FFF2-40B4-BE49-F238E27FC236}">
                <a16:creationId xmlns:a16="http://schemas.microsoft.com/office/drawing/2014/main" id="{277B1D0B-5430-184C-8333-A0FD641C1220}"/>
              </a:ext>
            </a:extLst>
          </p:cNvPr>
          <p:cNvSpPr txBox="1">
            <a:spLocks/>
          </p:cNvSpPr>
          <p:nvPr userDrawn="1"/>
        </p:nvSpPr>
        <p:spPr>
          <a:xfrm>
            <a:off x="737893" y="2525467"/>
            <a:ext cx="5358108" cy="829773"/>
          </a:xfrm>
          <a:prstGeom prst="rect">
            <a:avLst/>
          </a:prstGeom>
        </p:spPr>
        <p:txBody>
          <a:bodyPr/>
          <a:lstStyle>
            <a:lvl1pPr algn="l" defTabSz="685800" rtl="0" eaLnBrk="1" latinLnBrk="0" hangingPunct="1">
              <a:lnSpc>
                <a:spcPct val="90000"/>
              </a:lnSpc>
              <a:spcBef>
                <a:spcPct val="0"/>
              </a:spcBef>
              <a:buNone/>
              <a:defRPr sz="3200" b="0" i="0" kern="1200">
                <a:solidFill>
                  <a:schemeClr val="bg1"/>
                </a:solidFill>
                <a:latin typeface="Cera Pro Macmillan Black" pitchFamily="2" charset="0"/>
                <a:ea typeface="+mj-ea"/>
                <a:cs typeface="+mj-cs"/>
              </a:defRPr>
            </a:lvl1pPr>
          </a:lstStyle>
          <a:p>
            <a:r>
              <a:rPr lang="en-US" sz="4267" dirty="0"/>
              <a:t>Agenda</a:t>
            </a:r>
          </a:p>
        </p:txBody>
      </p:sp>
    </p:spTree>
    <p:extLst>
      <p:ext uri="{BB962C8B-B14F-4D97-AF65-F5344CB8AC3E}">
        <p14:creationId xmlns:p14="http://schemas.microsoft.com/office/powerpoint/2010/main" val="127312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3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_1">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BB3B012-73F3-E14D-A0A0-EAAC3C8AA513}"/>
              </a:ext>
            </a:extLst>
          </p:cNvPr>
          <p:cNvSpPr txBox="1">
            <a:spLocks/>
          </p:cNvSpPr>
          <p:nvPr userDrawn="1"/>
        </p:nvSpPr>
        <p:spPr>
          <a:xfrm>
            <a:off x="2118198" y="3717033"/>
            <a:ext cx="7955604" cy="1112420"/>
          </a:xfrm>
          <a:prstGeom prst="rect">
            <a:avLst/>
          </a:prstGeom>
        </p:spPr>
        <p:txBody>
          <a:bodyPr/>
          <a:lstStyle>
            <a:lvl1pPr algn="ctr" defTabSz="685800" rtl="0" eaLnBrk="1" latinLnBrk="0" hangingPunct="1">
              <a:lnSpc>
                <a:spcPct val="90000"/>
              </a:lnSpc>
              <a:spcBef>
                <a:spcPct val="0"/>
              </a:spcBef>
              <a:buNone/>
              <a:defRPr sz="4800" kern="1200">
                <a:solidFill>
                  <a:schemeClr val="bg1"/>
                </a:solidFill>
                <a:latin typeface="Cera PRO Medium" pitchFamily="2" charset="0"/>
                <a:ea typeface="+mj-ea"/>
                <a:cs typeface="+mj-cs"/>
              </a:defRPr>
            </a:lvl1pPr>
          </a:lstStyle>
          <a:p>
            <a:endParaRPr lang="en-US" sz="6400" b="0" i="0" dirty="0">
              <a:latin typeface="Cera Pro Macmillan Light" pitchFamily="2" charset="0"/>
            </a:endParaRPr>
          </a:p>
        </p:txBody>
      </p:sp>
      <p:sp>
        <p:nvSpPr>
          <p:cNvPr id="9" name="Text Placeholder 8">
            <a:extLst>
              <a:ext uri="{FF2B5EF4-FFF2-40B4-BE49-F238E27FC236}">
                <a16:creationId xmlns:a16="http://schemas.microsoft.com/office/drawing/2014/main" id="{57A04DE5-B3D4-B148-B5A6-642834B44404}"/>
              </a:ext>
            </a:extLst>
          </p:cNvPr>
          <p:cNvSpPr>
            <a:spLocks noGrp="1"/>
          </p:cNvSpPr>
          <p:nvPr>
            <p:ph type="body" sz="quarter" idx="10" hasCustomPrompt="1"/>
          </p:nvPr>
        </p:nvSpPr>
        <p:spPr>
          <a:xfrm>
            <a:off x="3018367" y="3242060"/>
            <a:ext cx="6155267" cy="556219"/>
          </a:xfrm>
          <a:prstGeom prst="rect">
            <a:avLst/>
          </a:prstGeom>
        </p:spPr>
        <p:txBody>
          <a:bodyPr/>
          <a:lstStyle>
            <a:lvl1pPr marL="0" indent="0" algn="ctr">
              <a:buNone/>
              <a:defRPr b="1" i="0">
                <a:latin typeface="Cera Pro Macmillan" pitchFamily="2" charset="0"/>
              </a:defRPr>
            </a:lvl1pPr>
          </a:lstStyle>
          <a:p>
            <a:pPr lvl="0"/>
            <a:r>
              <a:rPr lang="en-US" dirty="0"/>
              <a:t>Presentation sub-title if required</a:t>
            </a:r>
          </a:p>
        </p:txBody>
      </p:sp>
      <p:sp>
        <p:nvSpPr>
          <p:cNvPr id="5" name="Text Placeholder 8">
            <a:extLst>
              <a:ext uri="{FF2B5EF4-FFF2-40B4-BE49-F238E27FC236}">
                <a16:creationId xmlns:a16="http://schemas.microsoft.com/office/drawing/2014/main" id="{FEBA8BA3-223C-1A47-B8D6-5B1D0D1B52E2}"/>
              </a:ext>
            </a:extLst>
          </p:cNvPr>
          <p:cNvSpPr>
            <a:spLocks noGrp="1"/>
          </p:cNvSpPr>
          <p:nvPr>
            <p:ph type="body" sz="quarter" idx="11" hasCustomPrompt="1"/>
          </p:nvPr>
        </p:nvSpPr>
        <p:spPr>
          <a:xfrm>
            <a:off x="4632798" y="4119630"/>
            <a:ext cx="2926401" cy="482517"/>
          </a:xfrm>
          <a:prstGeom prst="rect">
            <a:avLst/>
          </a:prstGeom>
        </p:spPr>
        <p:txBody>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i="0">
                <a:solidFill>
                  <a:schemeClr val="bg1"/>
                </a:solidFill>
                <a:latin typeface="Cera Pro Macmillan Light" pitchFamily="2" charset="0"/>
              </a:defRPr>
            </a:lvl1pPr>
          </a:lstStyle>
          <a:p>
            <a:r>
              <a:rPr lang="en-US" dirty="0"/>
              <a:t>Presentation date</a:t>
            </a:r>
          </a:p>
        </p:txBody>
      </p:sp>
      <p:sp>
        <p:nvSpPr>
          <p:cNvPr id="8" name="Title 2">
            <a:extLst>
              <a:ext uri="{FF2B5EF4-FFF2-40B4-BE49-F238E27FC236}">
                <a16:creationId xmlns:a16="http://schemas.microsoft.com/office/drawing/2014/main" id="{536C497E-179C-C44B-95B9-FC6453A8A743}"/>
              </a:ext>
            </a:extLst>
          </p:cNvPr>
          <p:cNvSpPr>
            <a:spLocks noGrp="1"/>
          </p:cNvSpPr>
          <p:nvPr>
            <p:ph type="title" hasCustomPrompt="1"/>
          </p:nvPr>
        </p:nvSpPr>
        <p:spPr>
          <a:xfrm>
            <a:off x="2118198" y="2112841"/>
            <a:ext cx="7955604" cy="1112420"/>
          </a:xfrm>
          <a:prstGeom prst="rect">
            <a:avLst/>
          </a:prstGeom>
        </p:spPr>
        <p:txBody>
          <a:bodyPr/>
          <a:lstStyle>
            <a:lvl1pPr algn="ctr">
              <a:defRPr sz="6400" b="0" i="0">
                <a:solidFill>
                  <a:schemeClr val="bg1"/>
                </a:solidFill>
                <a:latin typeface="Cera Pro Macmillan Black" pitchFamily="2" charset="0"/>
              </a:defRPr>
            </a:lvl1pPr>
          </a:lstStyle>
          <a:p>
            <a:r>
              <a:rPr lang="en-US" dirty="0"/>
              <a:t>Presentation title</a:t>
            </a:r>
          </a:p>
        </p:txBody>
      </p:sp>
      <p:sp>
        <p:nvSpPr>
          <p:cNvPr id="7" name="Slide Number Placeholder 5">
            <a:extLst>
              <a:ext uri="{FF2B5EF4-FFF2-40B4-BE49-F238E27FC236}">
                <a16:creationId xmlns:a16="http://schemas.microsoft.com/office/drawing/2014/main" id="{73DBEC70-DC9E-6C45-82B8-B10F98C068A9}"/>
              </a:ext>
            </a:extLst>
          </p:cNvPr>
          <p:cNvSpPr>
            <a:spLocks noGrp="1"/>
          </p:cNvSpPr>
          <p:nvPr>
            <p:ph type="sldNum" sz="quarter" idx="4"/>
          </p:nvPr>
        </p:nvSpPr>
        <p:spPr>
          <a:xfrm>
            <a:off x="9843436" y="6419975"/>
            <a:ext cx="2176379" cy="289680"/>
          </a:xfrm>
          <a:prstGeom prst="rect">
            <a:avLst/>
          </a:prstGeom>
        </p:spPr>
        <p:txBody>
          <a:bodyPr/>
          <a:lstStyle>
            <a:lvl1pPr algn="r">
              <a:defRPr sz="1333" baseline="0">
                <a:solidFill>
                  <a:schemeClr val="bg1"/>
                </a:solidFill>
              </a:defRPr>
            </a:lvl1pPr>
          </a:lstStyle>
          <a:p>
            <a:fld id="{EAD1CAA2-85BA-9A44-88A0-508439A2FD79}" type="slidenum">
              <a:rPr lang="en-US" smtClean="0"/>
              <a:pPr/>
              <a:t>‹#›</a:t>
            </a:fld>
            <a:endParaRPr lang="en-US" dirty="0"/>
          </a:p>
        </p:txBody>
      </p:sp>
      <p:sp>
        <p:nvSpPr>
          <p:cNvPr id="10" name="Text Placeholder 8">
            <a:extLst>
              <a:ext uri="{FF2B5EF4-FFF2-40B4-BE49-F238E27FC236}">
                <a16:creationId xmlns:a16="http://schemas.microsoft.com/office/drawing/2014/main" id="{B606F587-702D-9E4E-9773-5464FE21026B}"/>
              </a:ext>
            </a:extLst>
          </p:cNvPr>
          <p:cNvSpPr>
            <a:spLocks noGrp="1"/>
          </p:cNvSpPr>
          <p:nvPr>
            <p:ph type="body" sz="quarter" idx="15" hasCustomPrompt="1"/>
          </p:nvPr>
        </p:nvSpPr>
        <p:spPr>
          <a:xfrm>
            <a:off x="2306475" y="5934384"/>
            <a:ext cx="7579045" cy="556219"/>
          </a:xfrm>
          <a:prstGeom prst="rect">
            <a:avLst/>
          </a:prstGeom>
        </p:spPr>
        <p:txBody>
          <a:bodyPr/>
          <a:lstStyle>
            <a:lvl1pPr marL="0" indent="0" algn="l">
              <a:lnSpc>
                <a:spcPct val="100000"/>
              </a:lnSpc>
              <a:spcBef>
                <a:spcPts val="0"/>
              </a:spcBef>
              <a:buNone/>
              <a:defRPr sz="1467" b="1" i="0">
                <a:solidFill>
                  <a:schemeClr val="bg1"/>
                </a:solidFill>
                <a:latin typeface="Cera Pro Macmillan" pitchFamily="2" charset="0"/>
              </a:defRPr>
            </a:lvl1pPr>
          </a:lstStyle>
          <a:p>
            <a:pPr lvl="0"/>
            <a:r>
              <a:rPr lang="en-US" dirty="0"/>
              <a:t>Confidential/Restricted/Internal/Public. Remember to label your presentation. Search for ‘classification labelling’ on Green Rooms for guidance.</a:t>
            </a:r>
          </a:p>
        </p:txBody>
      </p:sp>
    </p:spTree>
    <p:extLst>
      <p:ext uri="{BB962C8B-B14F-4D97-AF65-F5344CB8AC3E}">
        <p14:creationId xmlns:p14="http://schemas.microsoft.com/office/powerpoint/2010/main" val="2540194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and Image_NO Backgroun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A0A7EF-0F24-E4B4-6A3B-3F57AB176A37}"/>
              </a:ext>
            </a:extLst>
          </p:cNvPr>
          <p:cNvSpPr>
            <a:spLocks noGrp="1"/>
          </p:cNvSpPr>
          <p:nvPr>
            <p:ph type="sldNum" sz="quarter" idx="16"/>
          </p:nvPr>
        </p:nvSpPr>
        <p:spPr>
          <a:xfrm>
            <a:off x="8632722" y="6221786"/>
            <a:ext cx="2848077" cy="365125"/>
          </a:xfrm>
        </p:spPr>
        <p:txBody>
          <a:bodyPr/>
          <a:lstStyle/>
          <a:p>
            <a:fld id="{561BC62F-29D4-3646-B8AE-ECD588CDD817}" type="slidenum">
              <a:rPr lang="en-US" smtClean="0"/>
              <a:pPr/>
              <a:t>‹#›</a:t>
            </a:fld>
            <a:endParaRPr lang="en-US" dirty="0"/>
          </a:p>
        </p:txBody>
      </p:sp>
      <p:pic>
        <p:nvPicPr>
          <p:cNvPr id="11" name="Picture 10">
            <a:extLst>
              <a:ext uri="{FF2B5EF4-FFF2-40B4-BE49-F238E27FC236}">
                <a16:creationId xmlns:a16="http://schemas.microsoft.com/office/drawing/2014/main" id="{99B68B77-A110-B51D-E6CC-1AB9C98B219B}"/>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8" name="Picture Placeholder 25">
            <a:extLst>
              <a:ext uri="{FF2B5EF4-FFF2-40B4-BE49-F238E27FC236}">
                <a16:creationId xmlns:a16="http://schemas.microsoft.com/office/drawing/2014/main" id="{4E016A3C-0019-4442-A42D-6CE36C26E1FF}"/>
              </a:ext>
            </a:extLst>
          </p:cNvPr>
          <p:cNvSpPr>
            <a:spLocks noGrp="1"/>
          </p:cNvSpPr>
          <p:nvPr>
            <p:ph type="pic" sz="quarter" idx="15"/>
          </p:nvPr>
        </p:nvSpPr>
        <p:spPr>
          <a:xfrm>
            <a:off x="6373906" y="2223992"/>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lvl1pPr>
              <a:defRPr>
                <a:latin typeface="Franklin Gothic Book" panose="020B0503020102020204" pitchFamily="34" charset="0"/>
              </a:defRPr>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E4EC9AA1-A493-4151-A1A0-2E28C7321F05}"/>
              </a:ext>
            </a:extLst>
          </p:cNvPr>
          <p:cNvSpPr>
            <a:spLocks noGrp="1"/>
          </p:cNvSpPr>
          <p:nvPr>
            <p:ph type="body" sz="quarter" idx="13" hasCustomPrompt="1"/>
          </p:nvPr>
        </p:nvSpPr>
        <p:spPr>
          <a:xfrm>
            <a:off x="361608" y="1252729"/>
            <a:ext cx="5734392" cy="4451604"/>
          </a:xfrm>
          <a:prstGeom prst="rect">
            <a:avLst/>
          </a:prstGeom>
        </p:spPr>
        <p:txBody>
          <a:bodyPr>
            <a:noAutofit/>
          </a:bodyPr>
          <a:lstStyle>
            <a:lvl1pPr marL="0" indent="0">
              <a:lnSpc>
                <a:spcPts val="3200"/>
              </a:lnSpc>
              <a:buFontTx/>
              <a:buNone/>
              <a:defRPr lang="en-GB" sz="2100" b="0" i="0" u="none" strike="noStrike" smtClean="0">
                <a:solidFill>
                  <a:srgbClr val="0072BC"/>
                </a:solidFill>
                <a:effectLst/>
                <a:latin typeface="Franklin Gothic Book" panose="020B0503020102020204" pitchFamily="34" charset="0"/>
              </a:defRPr>
            </a:lvl1pPr>
          </a:lstStyle>
          <a:p>
            <a:pPr lvl="0"/>
            <a:r>
              <a:rPr lang="en-US" dirty="0"/>
              <a:t>Body copy goes here</a:t>
            </a:r>
          </a:p>
        </p:txBody>
      </p:sp>
      <p:sp>
        <p:nvSpPr>
          <p:cNvPr id="15" name="Freeform 11">
            <a:extLst>
              <a:ext uri="{FF2B5EF4-FFF2-40B4-BE49-F238E27FC236}">
                <a16:creationId xmlns:a16="http://schemas.microsoft.com/office/drawing/2014/main" id="{14BD726C-6541-408A-806E-7DC9E9759553}"/>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6" name="Text Placeholder 15">
            <a:extLst>
              <a:ext uri="{FF2B5EF4-FFF2-40B4-BE49-F238E27FC236}">
                <a16:creationId xmlns:a16="http://schemas.microsoft.com/office/drawing/2014/main" id="{BFC9D011-8558-4D9A-9F0F-C0AAE4EDF96A}"/>
              </a:ext>
            </a:extLst>
          </p:cNvPr>
          <p:cNvSpPr>
            <a:spLocks noGrp="1"/>
          </p:cNvSpPr>
          <p:nvPr>
            <p:ph type="body" sz="quarter" idx="14"/>
          </p:nvPr>
        </p:nvSpPr>
        <p:spPr>
          <a:xfrm>
            <a:off x="361608" y="47318"/>
            <a:ext cx="9340176"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4615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wipe(left)">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6" grpId="0" build="p">
        <p:tmplLst>
          <p:tmpl lvl="1">
            <p:tnLst>
              <p:par>
                <p:cTn presetID="22" presetClass="entr" presetSubtype="8" fill="hold" nodeType="withEffect" nodePh="1">
                  <p:stCondLst>
                    <p:cond delay="50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lumn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E17AEC-E317-6DAA-E321-B8E14E744911}"/>
              </a:ext>
            </a:extLst>
          </p:cNvPr>
          <p:cNvPicPr>
            <a:picLocks noChangeAspect="1"/>
          </p:cNvPicPr>
          <p:nvPr userDrawn="1"/>
        </p:nvPicPr>
        <p:blipFill rotWithShape="1">
          <a:blip r:embed="rId2">
            <a:alphaModFix amt="11000"/>
          </a:blip>
          <a:srcRect l="22981" t="1" r="25375" b="27827"/>
          <a:stretch/>
        </p:blipFill>
        <p:spPr>
          <a:xfrm>
            <a:off x="-10160" y="1716835"/>
            <a:ext cx="12202160" cy="5141166"/>
          </a:xfrm>
          <a:prstGeom prst="rect">
            <a:avLst/>
          </a:prstGeom>
        </p:spPr>
      </p:pic>
      <p:pic>
        <p:nvPicPr>
          <p:cNvPr id="6" name="Picture 5">
            <a:extLst>
              <a:ext uri="{FF2B5EF4-FFF2-40B4-BE49-F238E27FC236}">
                <a16:creationId xmlns:a16="http://schemas.microsoft.com/office/drawing/2014/main" id="{995DB6DA-AD17-92AE-B3C5-6DDD0B906EC3}"/>
              </a:ext>
            </a:extLst>
          </p:cNvPr>
          <p:cNvPicPr>
            <a:picLocks noChangeAspect="1"/>
          </p:cNvPicPr>
          <p:nvPr/>
        </p:nvPicPr>
        <p:blipFill rotWithShape="1">
          <a:blip r:embed="rId2">
            <a:alphaModFix amt="1000"/>
          </a:blip>
          <a:srcRect l="22981" r="25375" b="26302"/>
          <a:stretch/>
        </p:blipFill>
        <p:spPr>
          <a:xfrm>
            <a:off x="-3293688" y="2879938"/>
            <a:ext cx="12202160" cy="5249863"/>
          </a:xfrm>
          <a:prstGeom prst="rect">
            <a:avLst/>
          </a:prstGeom>
        </p:spPr>
      </p:pic>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p:nvPr>
        </p:nvSpPr>
        <p:spPr>
          <a:xfrm>
            <a:off x="361608" y="1250303"/>
            <a:ext cx="11468784" cy="4454030"/>
          </a:xfrm>
          <a:prstGeom prst="rect">
            <a:avLst/>
          </a:prstGeom>
          <a:noFill/>
        </p:spPr>
        <p:txBody>
          <a:bodyPr numCol="1">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cs typeface="Arial" panose="020B0604020202020204" pitchFamily="34" charset="0"/>
              </a:defRPr>
            </a:lvl1pPr>
          </a:lstStyle>
          <a:p>
            <a:pPr lvl="0"/>
            <a:r>
              <a:rPr lang="en-US"/>
              <a:t>Click to edit Master text styles</a:t>
            </a:r>
          </a:p>
        </p:txBody>
      </p:sp>
      <p:sp>
        <p:nvSpPr>
          <p:cNvPr id="2" name="Footer Placeholder 1">
            <a:extLst>
              <a:ext uri="{FF2B5EF4-FFF2-40B4-BE49-F238E27FC236}">
                <a16:creationId xmlns:a16="http://schemas.microsoft.com/office/drawing/2014/main" id="{53A09B5F-227F-9B17-996C-90D616209C90}"/>
              </a:ext>
            </a:extLst>
          </p:cNvPr>
          <p:cNvSpPr>
            <a:spLocks noGrp="1"/>
          </p:cNvSpPr>
          <p:nvPr>
            <p:ph type="ftr" sz="quarter" idx="15"/>
          </p:nvPr>
        </p:nvSpPr>
        <p:spPr>
          <a:xfrm>
            <a:off x="4038600" y="6356350"/>
            <a:ext cx="4114800" cy="365125"/>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95EA754A-2401-0B09-2845-1375E07E3197}"/>
              </a:ext>
            </a:extLst>
          </p:cNvPr>
          <p:cNvSpPr>
            <a:spLocks noGrp="1"/>
          </p:cNvSpPr>
          <p:nvPr>
            <p:ph type="sldNum" sz="quarter" idx="16"/>
          </p:nvPr>
        </p:nvSpPr>
        <p:spPr/>
        <p:txBody>
          <a:bodyPr/>
          <a:lstStyle/>
          <a:p>
            <a:fld id="{561BC62F-29D4-3646-B8AE-ECD588CDD817}" type="slidenum">
              <a:rPr lang="en-US" smtClean="0"/>
              <a:pPr/>
              <a:t>‹#›</a:t>
            </a:fld>
            <a:endParaRPr lang="en-US" dirty="0"/>
          </a:p>
        </p:txBody>
      </p:sp>
      <p:pic>
        <p:nvPicPr>
          <p:cNvPr id="15" name="Picture 14">
            <a:extLst>
              <a:ext uri="{FF2B5EF4-FFF2-40B4-BE49-F238E27FC236}">
                <a16:creationId xmlns:a16="http://schemas.microsoft.com/office/drawing/2014/main" id="{D68491A8-9624-89A5-C465-12998916B7D2}"/>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17" name="Freeform 11">
            <a:extLst>
              <a:ext uri="{FF2B5EF4-FFF2-40B4-BE49-F238E27FC236}">
                <a16:creationId xmlns:a16="http://schemas.microsoft.com/office/drawing/2014/main" id="{C6F24FDC-1C44-4FC9-B788-267669B6AD13}"/>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8" name="Text Placeholder 15">
            <a:extLst>
              <a:ext uri="{FF2B5EF4-FFF2-40B4-BE49-F238E27FC236}">
                <a16:creationId xmlns:a16="http://schemas.microsoft.com/office/drawing/2014/main" id="{0DABBC13-4C5B-4575-94F5-DEABA86E172E}"/>
              </a:ext>
            </a:extLst>
          </p:cNvPr>
          <p:cNvSpPr>
            <a:spLocks noGrp="1"/>
          </p:cNvSpPr>
          <p:nvPr>
            <p:ph type="body" sz="quarter" idx="14"/>
          </p:nvPr>
        </p:nvSpPr>
        <p:spPr>
          <a:xfrm>
            <a:off x="361608" y="47318"/>
            <a:ext cx="9340176"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66439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500"/>
                                  </p:stCondLst>
                                  <p:endCondLst>
                                    <p:cond evt="begin" delay="0">
                                      <p:tn val="5"/>
                                    </p:cond>
                                  </p:end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22" presetClass="entr" presetSubtype="8" fill="hold" nodeType="withEffect" nodePh="1">
                  <p:stCondLst>
                    <p:cond delay="500"/>
                  </p:stCondLst>
                  <p:endCondLst>
                    <p:cond delay="0"/>
                  </p:end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umn text_NO Backgroun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p:nvPr>
        </p:nvSpPr>
        <p:spPr>
          <a:xfrm>
            <a:off x="361608" y="1280160"/>
            <a:ext cx="11468784" cy="4424172"/>
          </a:xfrm>
          <a:prstGeom prst="rect">
            <a:avLst/>
          </a:prstGeom>
          <a:noFill/>
        </p:spPr>
        <p:txBody>
          <a:bodyPr numCol="1">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cs typeface="Arial" panose="020B0604020202020204" pitchFamily="34" charset="0"/>
              </a:defRPr>
            </a:lvl1pPr>
          </a:lstStyle>
          <a:p>
            <a:pPr lvl="0"/>
            <a:r>
              <a:rPr lang="en-US"/>
              <a:t>Click to edit Master text styles</a:t>
            </a:r>
          </a:p>
        </p:txBody>
      </p:sp>
      <p:sp>
        <p:nvSpPr>
          <p:cNvPr id="2" name="Footer Placeholder 1">
            <a:extLst>
              <a:ext uri="{FF2B5EF4-FFF2-40B4-BE49-F238E27FC236}">
                <a16:creationId xmlns:a16="http://schemas.microsoft.com/office/drawing/2014/main" id="{53A09B5F-227F-9B17-996C-90D616209C90}"/>
              </a:ext>
            </a:extLst>
          </p:cNvPr>
          <p:cNvSpPr>
            <a:spLocks noGrp="1"/>
          </p:cNvSpPr>
          <p:nvPr>
            <p:ph type="ftr" sz="quarter" idx="15"/>
          </p:nvPr>
        </p:nvSpPr>
        <p:spPr>
          <a:xfrm>
            <a:off x="4038600" y="6356350"/>
            <a:ext cx="4114800" cy="365125"/>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95EA754A-2401-0B09-2845-1375E07E3197}"/>
              </a:ext>
            </a:extLst>
          </p:cNvPr>
          <p:cNvSpPr>
            <a:spLocks noGrp="1"/>
          </p:cNvSpPr>
          <p:nvPr>
            <p:ph type="sldNum" sz="quarter" idx="16"/>
          </p:nvPr>
        </p:nvSpPr>
        <p:spPr/>
        <p:txBody>
          <a:bodyPr/>
          <a:lstStyle/>
          <a:p>
            <a:fld id="{561BC62F-29D4-3646-B8AE-ECD588CDD817}" type="slidenum">
              <a:rPr lang="en-US" smtClean="0"/>
              <a:pPr/>
              <a:t>‹#›</a:t>
            </a:fld>
            <a:endParaRPr lang="en-US" dirty="0"/>
          </a:p>
        </p:txBody>
      </p:sp>
      <p:pic>
        <p:nvPicPr>
          <p:cNvPr id="11" name="Picture 10">
            <a:extLst>
              <a:ext uri="{FF2B5EF4-FFF2-40B4-BE49-F238E27FC236}">
                <a16:creationId xmlns:a16="http://schemas.microsoft.com/office/drawing/2014/main" id="{BDB50F4E-B167-138E-E290-14C0EBE3E2BB}"/>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12" name="Freeform 11">
            <a:extLst>
              <a:ext uri="{FF2B5EF4-FFF2-40B4-BE49-F238E27FC236}">
                <a16:creationId xmlns:a16="http://schemas.microsoft.com/office/drawing/2014/main" id="{30AF7F1B-B82F-48E7-97C8-F02430CC5BD9}"/>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5" name="Text Placeholder 15">
            <a:extLst>
              <a:ext uri="{FF2B5EF4-FFF2-40B4-BE49-F238E27FC236}">
                <a16:creationId xmlns:a16="http://schemas.microsoft.com/office/drawing/2014/main" id="{45F27C7D-8059-4048-AEEA-8B58B0531D19}"/>
              </a:ext>
            </a:extLst>
          </p:cNvPr>
          <p:cNvSpPr>
            <a:spLocks noGrp="1"/>
          </p:cNvSpPr>
          <p:nvPr>
            <p:ph type="body" sz="quarter" idx="14"/>
          </p:nvPr>
        </p:nvSpPr>
        <p:spPr>
          <a:xfrm>
            <a:off x="361608" y="47318"/>
            <a:ext cx="9340176"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79298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par>
                                <p:cTn id="8" presetID="22" presetClass="entr" presetSubtype="8" fill="hold" grpId="0" nodeType="withEffect" nodePh="1">
                                  <p:stCondLst>
                                    <p:cond delay="500"/>
                                  </p:stCondLst>
                                  <p:endCondLst>
                                    <p:cond evt="begin" delay="0">
                                      <p:tn val="8"/>
                                    </p:cond>
                                  </p:end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22" presetClass="entr" presetSubtype="8"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nodePh="1">
                  <p:stCondLst>
                    <p:cond delay="50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E7AFA51-D557-9FA1-D025-C8FC13A7C2E6}"/>
              </a:ext>
            </a:extLst>
          </p:cNvPr>
          <p:cNvPicPr>
            <a:picLocks noChangeAspect="1"/>
          </p:cNvPicPr>
          <p:nvPr userDrawn="1"/>
        </p:nvPicPr>
        <p:blipFill rotWithShape="1">
          <a:blip r:embed="rId2">
            <a:alphaModFix amt="11000"/>
          </a:blip>
          <a:srcRect l="22981" t="1" r="25375" b="27827"/>
          <a:stretch/>
        </p:blipFill>
        <p:spPr>
          <a:xfrm>
            <a:off x="0" y="1716835"/>
            <a:ext cx="12202160" cy="5141166"/>
          </a:xfrm>
          <a:prstGeom prst="rect">
            <a:avLst/>
          </a:prstGeom>
        </p:spPr>
      </p:pic>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61609" y="1252728"/>
            <a:ext cx="11466868" cy="4228911"/>
          </a:xfrm>
          <a:prstGeom prst="rect">
            <a:avLst/>
          </a:prstGeom>
        </p:spPr>
        <p:txBody>
          <a:bodyPr/>
          <a:lstStyle>
            <a:lvl1pPr>
              <a:defRPr>
                <a:solidFill>
                  <a:schemeClr val="tx2"/>
                </a:solidFill>
                <a:latin typeface="Franklin Gothic Book" panose="020B0503020102020204" pitchFamily="34" charset="0"/>
              </a:defRPr>
            </a:lvl1pPr>
          </a:lstStyle>
          <a:p>
            <a:r>
              <a:rPr lang="en-US"/>
              <a:t>Click icon to add table</a:t>
            </a:r>
            <a:endParaRPr lang="en-US" dirty="0"/>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B9651F4-EE6D-A2E6-8299-68CF592B1380}"/>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5" name="Picture 14">
            <a:extLst>
              <a:ext uri="{FF2B5EF4-FFF2-40B4-BE49-F238E27FC236}">
                <a16:creationId xmlns:a16="http://schemas.microsoft.com/office/drawing/2014/main" id="{5B04E9F9-32D9-34E5-C721-B803CC07F90A}"/>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11" name="Freeform 11">
            <a:extLst>
              <a:ext uri="{FF2B5EF4-FFF2-40B4-BE49-F238E27FC236}">
                <a16:creationId xmlns:a16="http://schemas.microsoft.com/office/drawing/2014/main" id="{7AB26940-01A6-4171-816F-A5EFA3EAA7B9}"/>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13" name="Text Placeholder 15">
            <a:extLst>
              <a:ext uri="{FF2B5EF4-FFF2-40B4-BE49-F238E27FC236}">
                <a16:creationId xmlns:a16="http://schemas.microsoft.com/office/drawing/2014/main" id="{8FF79770-EA06-4519-848B-89644F6E79BB}"/>
              </a:ext>
            </a:extLst>
          </p:cNvPr>
          <p:cNvSpPr>
            <a:spLocks noGrp="1"/>
          </p:cNvSpPr>
          <p:nvPr>
            <p:ph type="body" sz="quarter" idx="14"/>
          </p:nvPr>
        </p:nvSpPr>
        <p:spPr>
          <a:xfrm>
            <a:off x="361608" y="47318"/>
            <a:ext cx="9340176"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52519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60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4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2" presetClass="entr" presetSubtype="8" fill="hold" nodeType="withEffect" nodePh="1">
                  <p:stCondLst>
                    <p:cond delay="60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wipe(left)">
                      <p:cBhvr>
                        <p:cTn dur="400"/>
                        <p:tgtEl>
                          <p:spTgt spid="1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_NO Backgroun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66760" y="1234440"/>
            <a:ext cx="11458479" cy="4360917"/>
          </a:xfrm>
          <a:prstGeom prst="rect">
            <a:avLst/>
          </a:prstGeom>
        </p:spPr>
        <p:txBody>
          <a:bodyPr/>
          <a:lstStyle>
            <a:lvl1pPr>
              <a:defRPr>
                <a:solidFill>
                  <a:schemeClr val="tx2"/>
                </a:solidFill>
                <a:latin typeface="Franklin Gothic Book" panose="020B0503020102020204" pitchFamily="34" charset="0"/>
              </a:defRPr>
            </a:lvl1pPr>
          </a:lstStyle>
          <a:p>
            <a:r>
              <a:rPr lang="en-US"/>
              <a:t>Click icon to add table</a:t>
            </a:r>
            <a:endParaRPr lang="en-US" dirty="0"/>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B9651F4-EE6D-A2E6-8299-68CF592B1380}"/>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3" name="Picture 12">
            <a:extLst>
              <a:ext uri="{FF2B5EF4-FFF2-40B4-BE49-F238E27FC236}">
                <a16:creationId xmlns:a16="http://schemas.microsoft.com/office/drawing/2014/main" id="{49A32FDA-A1E1-F5A2-F08E-7C25027F3169}"/>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8" name="Freeform 11">
            <a:extLst>
              <a:ext uri="{FF2B5EF4-FFF2-40B4-BE49-F238E27FC236}">
                <a16:creationId xmlns:a16="http://schemas.microsoft.com/office/drawing/2014/main" id="{488D08E9-7D50-411D-9F66-AD040EA3A794}"/>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15">
            <a:extLst>
              <a:ext uri="{FF2B5EF4-FFF2-40B4-BE49-F238E27FC236}">
                <a16:creationId xmlns:a16="http://schemas.microsoft.com/office/drawing/2014/main" id="{5C266F08-FACC-42A9-9D0E-87A9EE63A295}"/>
              </a:ext>
            </a:extLst>
          </p:cNvPr>
          <p:cNvSpPr>
            <a:spLocks noGrp="1"/>
          </p:cNvSpPr>
          <p:nvPr>
            <p:ph type="body" sz="quarter" idx="14"/>
          </p:nvPr>
        </p:nvSpPr>
        <p:spPr>
          <a:xfrm>
            <a:off x="361608" y="47318"/>
            <a:ext cx="8626887"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32928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50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withEffect" nodePh="1">
                  <p:stCondLst>
                    <p:cond delay="50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A59B9E-7F72-135C-3062-E9E8D5AE7D46}"/>
              </a:ext>
            </a:extLst>
          </p:cNvPr>
          <p:cNvPicPr>
            <a:picLocks noChangeAspect="1"/>
          </p:cNvPicPr>
          <p:nvPr userDrawn="1"/>
        </p:nvPicPr>
        <p:blipFill rotWithShape="1">
          <a:blip r:embed="rId2">
            <a:alphaModFix amt="11000"/>
          </a:blip>
          <a:srcRect l="22981" t="1" r="25375" b="27827"/>
          <a:stretch/>
        </p:blipFill>
        <p:spPr>
          <a:xfrm>
            <a:off x="0" y="1716835"/>
            <a:ext cx="12202160" cy="5141166"/>
          </a:xfrm>
          <a:prstGeom prst="rect">
            <a:avLst/>
          </a:prstGeom>
        </p:spPr>
      </p:pic>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511175" y="1234440"/>
            <a:ext cx="10918825" cy="4360918"/>
          </a:xfrm>
          <a:prstGeom prst="rect">
            <a:avLst/>
          </a:prstGeom>
        </p:spPr>
        <p:txBody>
          <a:bodyPr/>
          <a:lstStyle>
            <a:lvl1pPr>
              <a:defRPr>
                <a:solidFill>
                  <a:schemeClr val="tx2"/>
                </a:solidFill>
                <a:latin typeface="Franklin Gothic Book" panose="020B0503020102020204" pitchFamily="34" charset="0"/>
              </a:defRPr>
            </a:lvl1pPr>
          </a:lstStyle>
          <a:p>
            <a:r>
              <a:rPr lang="en-US"/>
              <a:t>Click icon to add chart</a:t>
            </a:r>
            <a:endParaRPr lang="en-US" dirty="0"/>
          </a:p>
        </p:txBody>
      </p:sp>
      <p:sp>
        <p:nvSpPr>
          <p:cNvPr id="3" name="Slide Number Placeholder 2">
            <a:extLst>
              <a:ext uri="{FF2B5EF4-FFF2-40B4-BE49-F238E27FC236}">
                <a16:creationId xmlns:a16="http://schemas.microsoft.com/office/drawing/2014/main" id="{0A14BEC3-F520-0CD0-45B8-216542AE7B9B}"/>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5" name="Picture 14">
            <a:extLst>
              <a:ext uri="{FF2B5EF4-FFF2-40B4-BE49-F238E27FC236}">
                <a16:creationId xmlns:a16="http://schemas.microsoft.com/office/drawing/2014/main" id="{9CF13738-BFF8-DE48-A6E0-575C1B04BBCA}"/>
              </a:ext>
            </a:extLst>
          </p:cNvPr>
          <p:cNvPicPr>
            <a:picLocks noChangeAspect="1"/>
          </p:cNvPicPr>
          <p:nvPr userDrawn="1"/>
        </p:nvPicPr>
        <p:blipFill>
          <a:blip r:embed="rId3"/>
          <a:stretch>
            <a:fillRect/>
          </a:stretch>
        </p:blipFill>
        <p:spPr>
          <a:xfrm>
            <a:off x="361608" y="5595358"/>
            <a:ext cx="1282176" cy="1179754"/>
          </a:xfrm>
          <a:prstGeom prst="rect">
            <a:avLst/>
          </a:prstGeom>
        </p:spPr>
      </p:pic>
      <p:sp>
        <p:nvSpPr>
          <p:cNvPr id="8" name="Freeform 11">
            <a:extLst>
              <a:ext uri="{FF2B5EF4-FFF2-40B4-BE49-F238E27FC236}">
                <a16:creationId xmlns:a16="http://schemas.microsoft.com/office/drawing/2014/main" id="{1243A367-5A85-46F5-BEC4-629F43D7654B}"/>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15">
            <a:extLst>
              <a:ext uri="{FF2B5EF4-FFF2-40B4-BE49-F238E27FC236}">
                <a16:creationId xmlns:a16="http://schemas.microsoft.com/office/drawing/2014/main" id="{51CF7D07-5BEF-4B6B-A10D-BD2C24D3F5B2}"/>
              </a:ext>
            </a:extLst>
          </p:cNvPr>
          <p:cNvSpPr>
            <a:spLocks noGrp="1"/>
          </p:cNvSpPr>
          <p:nvPr>
            <p:ph type="body" sz="quarter" idx="14"/>
          </p:nvPr>
        </p:nvSpPr>
        <p:spPr>
          <a:xfrm>
            <a:off x="361608" y="47318"/>
            <a:ext cx="8626887"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09599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50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withEffect" nodePh="1">
                  <p:stCondLst>
                    <p:cond delay="50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hart_NO Background">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61609" y="1252728"/>
            <a:ext cx="11119192" cy="4228910"/>
          </a:xfrm>
          <a:prstGeom prst="rect">
            <a:avLst/>
          </a:prstGeom>
        </p:spPr>
        <p:txBody>
          <a:bodyPr/>
          <a:lstStyle>
            <a:lvl1pPr>
              <a:defRPr>
                <a:latin typeface="Franklin Gothic Book" panose="020B0503020102020204" pitchFamily="34" charset="0"/>
              </a:defRPr>
            </a:lvl1pPr>
          </a:lstStyle>
          <a:p>
            <a:r>
              <a:rPr lang="en-US"/>
              <a:t>Click icon to add chart</a:t>
            </a:r>
            <a:endParaRPr lang="en-US" dirty="0"/>
          </a:p>
        </p:txBody>
      </p:sp>
      <p:sp>
        <p:nvSpPr>
          <p:cNvPr id="2" name="Footer Placeholder 1">
            <a:extLst>
              <a:ext uri="{FF2B5EF4-FFF2-40B4-BE49-F238E27FC236}">
                <a16:creationId xmlns:a16="http://schemas.microsoft.com/office/drawing/2014/main" id="{B068F87E-433B-9BF0-37F3-A1747D00FEB3}"/>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0A14BEC3-F520-0CD0-45B8-216542AE7B9B}"/>
              </a:ext>
            </a:extLst>
          </p:cNvPr>
          <p:cNvSpPr>
            <a:spLocks noGrp="1"/>
          </p:cNvSpPr>
          <p:nvPr>
            <p:ph type="sldNum" sz="quarter" idx="17"/>
          </p:nvPr>
        </p:nvSpPr>
        <p:spPr/>
        <p:txBody>
          <a:bodyPr/>
          <a:lstStyle/>
          <a:p>
            <a:fld id="{561BC62F-29D4-3646-B8AE-ECD588CDD817}" type="slidenum">
              <a:rPr lang="en-US" smtClean="0"/>
              <a:pPr/>
              <a:t>‹#›</a:t>
            </a:fld>
            <a:endParaRPr lang="en-US" dirty="0"/>
          </a:p>
        </p:txBody>
      </p:sp>
      <p:pic>
        <p:nvPicPr>
          <p:cNvPr id="13" name="Picture 12">
            <a:extLst>
              <a:ext uri="{FF2B5EF4-FFF2-40B4-BE49-F238E27FC236}">
                <a16:creationId xmlns:a16="http://schemas.microsoft.com/office/drawing/2014/main" id="{1DD275C7-F204-1667-4EFB-1315418D081C}"/>
              </a:ext>
            </a:extLst>
          </p:cNvPr>
          <p:cNvPicPr>
            <a:picLocks noChangeAspect="1"/>
          </p:cNvPicPr>
          <p:nvPr userDrawn="1"/>
        </p:nvPicPr>
        <p:blipFill>
          <a:blip r:embed="rId2"/>
          <a:stretch>
            <a:fillRect/>
          </a:stretch>
        </p:blipFill>
        <p:spPr>
          <a:xfrm>
            <a:off x="361608" y="5595358"/>
            <a:ext cx="1282176" cy="1179754"/>
          </a:xfrm>
          <a:prstGeom prst="rect">
            <a:avLst/>
          </a:prstGeom>
        </p:spPr>
      </p:pic>
      <p:sp>
        <p:nvSpPr>
          <p:cNvPr id="8" name="Freeform 11">
            <a:extLst>
              <a:ext uri="{FF2B5EF4-FFF2-40B4-BE49-F238E27FC236}">
                <a16:creationId xmlns:a16="http://schemas.microsoft.com/office/drawing/2014/main" id="{D68E1706-E9C0-4AB3-9C15-8B23869EBB90}"/>
              </a:ext>
            </a:extLst>
          </p:cNvPr>
          <p:cNvSpPr/>
          <p:nvPr userDrawn="1"/>
        </p:nvSpPr>
        <p:spPr>
          <a:xfrm>
            <a:off x="0" y="4491"/>
            <a:ext cx="10406311" cy="1016059"/>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panose="020B0703020102020204" pitchFamily="34" charset="0"/>
            </a:endParaRPr>
          </a:p>
        </p:txBody>
      </p:sp>
      <p:sp>
        <p:nvSpPr>
          <p:cNvPr id="9" name="Text Placeholder 15">
            <a:extLst>
              <a:ext uri="{FF2B5EF4-FFF2-40B4-BE49-F238E27FC236}">
                <a16:creationId xmlns:a16="http://schemas.microsoft.com/office/drawing/2014/main" id="{6A1AEC68-DB36-4233-BE95-15729CFCFEFB}"/>
              </a:ext>
            </a:extLst>
          </p:cNvPr>
          <p:cNvSpPr>
            <a:spLocks noGrp="1"/>
          </p:cNvSpPr>
          <p:nvPr>
            <p:ph type="body" sz="quarter" idx="14"/>
          </p:nvPr>
        </p:nvSpPr>
        <p:spPr>
          <a:xfrm>
            <a:off x="361608" y="47318"/>
            <a:ext cx="9340176" cy="93040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03018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50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withEffect" nodePh="1">
                  <p:stCondLst>
                    <p:cond delay="50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4F2FF4C-2B63-D8FD-04F0-BFA95E34027F}"/>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7" name="Date Placeholder 3">
            <a:extLst>
              <a:ext uri="{FF2B5EF4-FFF2-40B4-BE49-F238E27FC236}">
                <a16:creationId xmlns:a16="http://schemas.microsoft.com/office/drawing/2014/main" id="{6E35135D-3989-833B-8569-202C3AC5593B}"/>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8" name="Date Placeholder 3">
            <a:extLst>
              <a:ext uri="{FF2B5EF4-FFF2-40B4-BE49-F238E27FC236}">
                <a16:creationId xmlns:a16="http://schemas.microsoft.com/office/drawing/2014/main" id="{C1B883CB-7839-1B50-0CFF-637C4BFF3A24}"/>
              </a:ext>
            </a:extLst>
          </p:cNvPr>
          <p:cNvSpPr txBox="1">
            <a:spLocks/>
          </p:cNvSpPr>
          <p:nvPr userDrawn="1"/>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10" name="Slide Number Placeholder 4">
            <a:extLst>
              <a:ext uri="{FF2B5EF4-FFF2-40B4-BE49-F238E27FC236}">
                <a16:creationId xmlns:a16="http://schemas.microsoft.com/office/drawing/2014/main" id="{3FD070BF-5C7E-07FB-BFBA-E834B4F90EE4}"/>
              </a:ext>
            </a:extLst>
          </p:cNvPr>
          <p:cNvSpPr>
            <a:spLocks noGrp="1"/>
          </p:cNvSpPr>
          <p:nvPr>
            <p:ph type="sldNum" sz="quarter" idx="4"/>
          </p:nvPr>
        </p:nvSpPr>
        <p:spPr>
          <a:xfrm>
            <a:off x="8737600" y="6173787"/>
            <a:ext cx="2743200" cy="365125"/>
          </a:xfrm>
          <a:prstGeom prst="rect">
            <a:avLst/>
          </a:prstGeom>
        </p:spPr>
        <p:txBody>
          <a:bodyPr vert="horz" lIns="91440" tIns="45720" rIns="91440" bIns="45720" rtlCol="0" anchor="ctr"/>
          <a:lstStyle>
            <a:lvl1pPr algn="r">
              <a:defRPr sz="1200" b="1" i="0">
                <a:solidFill>
                  <a:srgbClr val="0072BC"/>
                </a:solidFill>
                <a:latin typeface="Arial" panose="020B0604020202020204" pitchFamily="34" charset="0"/>
                <a:cs typeface="Arial" panose="020B0604020202020204" pitchFamily="34" charset="0"/>
              </a:defRPr>
            </a:lvl1pPr>
          </a:lstStyle>
          <a:p>
            <a:fld id="{561BC62F-29D4-3646-B8AE-ECD588CDD817}" type="slidenum">
              <a:rPr lang="en-US" smtClean="0"/>
              <a:pPr/>
              <a:t>‹#›</a:t>
            </a:fld>
            <a:endParaRPr lang="en-US" dirty="0"/>
          </a:p>
        </p:txBody>
      </p:sp>
    </p:spTree>
    <p:extLst>
      <p:ext uri="{BB962C8B-B14F-4D97-AF65-F5344CB8AC3E}">
        <p14:creationId xmlns:p14="http://schemas.microsoft.com/office/powerpoint/2010/main" val="4081753131"/>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61" r:id="rId3"/>
    <p:sldLayoutId id="2147484352" r:id="rId4"/>
    <p:sldLayoutId id="2147484362" r:id="rId5"/>
    <p:sldLayoutId id="2147484353" r:id="rId6"/>
    <p:sldLayoutId id="2147484363" r:id="rId7"/>
    <p:sldLayoutId id="2147484354" r:id="rId8"/>
    <p:sldLayoutId id="2147484364" r:id="rId9"/>
    <p:sldLayoutId id="2147484355" r:id="rId10"/>
    <p:sldLayoutId id="2147484365" r:id="rId11"/>
    <p:sldLayoutId id="2147484356" r:id="rId12"/>
    <p:sldLayoutId id="2147484366" r:id="rId13"/>
    <p:sldLayoutId id="2147484359" r:id="rId14"/>
    <p:sldLayoutId id="2147484367" r:id="rId15"/>
    <p:sldLayoutId id="2147484369" r:id="rId16"/>
    <p:sldLayoutId id="2147484360" r:id="rId17"/>
    <p:sldLayoutId id="2147484357" r:id="rId18"/>
    <p:sldLayoutId id="2147484368" r:id="rId19"/>
    <p:sldLayoutId id="2147484358" r:id="rId20"/>
    <p:sldLayoutId id="2147484385" r:id="rId21"/>
    <p:sldLayoutId id="2147484388"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hyperlink" Target="https://fingertips.phe.org.uk/static-reports/cardiovascular-disease-prevention/E54000011.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hyperlink" Target="https://fingertips.phe.org.uk/static-reports/cardiovascular-disease-prevention/E54000011.pdf"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7D930-BDB1-7F95-D39B-35478048D0FF}"/>
              </a:ext>
            </a:extLst>
          </p:cNvPr>
          <p:cNvSpPr>
            <a:spLocks noGrp="1"/>
          </p:cNvSpPr>
          <p:nvPr>
            <p:ph type="body" sz="quarter" idx="15"/>
          </p:nvPr>
        </p:nvSpPr>
        <p:spPr>
          <a:xfrm>
            <a:off x="147541" y="5650601"/>
            <a:ext cx="2936481" cy="437357"/>
          </a:xfrm>
        </p:spPr>
        <p:txBody>
          <a:bodyPr>
            <a:normAutofit/>
          </a:bodyPr>
          <a:lstStyle/>
          <a:p>
            <a:pPr algn="ctr"/>
            <a:r>
              <a:rPr lang="en-US" sz="1800" dirty="0">
                <a:latin typeface="Franklin Gothic Demi" panose="020B0603020102020204" pitchFamily="34" charset="0"/>
              </a:rPr>
              <a:t>January 2023</a:t>
            </a:r>
          </a:p>
        </p:txBody>
      </p:sp>
      <p:sp>
        <p:nvSpPr>
          <p:cNvPr id="3" name="Text Placeholder 2">
            <a:extLst>
              <a:ext uri="{FF2B5EF4-FFF2-40B4-BE49-F238E27FC236}">
                <a16:creationId xmlns:a16="http://schemas.microsoft.com/office/drawing/2014/main" id="{F94D25CC-A175-895D-A24F-494F81B61C26}"/>
              </a:ext>
            </a:extLst>
          </p:cNvPr>
          <p:cNvSpPr>
            <a:spLocks noGrp="1"/>
          </p:cNvSpPr>
          <p:nvPr>
            <p:ph type="body" sz="quarter" idx="13"/>
          </p:nvPr>
        </p:nvSpPr>
        <p:spPr>
          <a:xfrm>
            <a:off x="3716324" y="4112228"/>
            <a:ext cx="8135472" cy="1652515"/>
          </a:xfrm>
        </p:spPr>
        <p:txBody>
          <a:bodyPr>
            <a:normAutofit fontScale="92500" lnSpcReduction="10000"/>
          </a:bodyPr>
          <a:lstStyle/>
          <a:p>
            <a:r>
              <a:rPr lang="en-US" sz="4400" dirty="0">
                <a:latin typeface="Franklin Gothic Demi" panose="020B0603020102020204" pitchFamily="34" charset="0"/>
              </a:rPr>
              <a:t>Cardiovascular Disease (CVD) High-level Recovery Strategy </a:t>
            </a:r>
            <a:br>
              <a:rPr lang="en-US" sz="4400" dirty="0">
                <a:latin typeface="Franklin Gothic Demi" panose="020B0603020102020204" pitchFamily="34" charset="0"/>
              </a:rPr>
            </a:br>
            <a:r>
              <a:rPr lang="en-US" sz="4400" dirty="0">
                <a:latin typeface="Franklin Gothic Demi" panose="020B0603020102020204" pitchFamily="34" charset="0"/>
              </a:rPr>
              <a:t>2022/23 – 2023/24</a:t>
            </a:r>
          </a:p>
        </p:txBody>
      </p:sp>
      <p:sp>
        <p:nvSpPr>
          <p:cNvPr id="4" name="Rectangle 3">
            <a:extLst>
              <a:ext uri="{FF2B5EF4-FFF2-40B4-BE49-F238E27FC236}">
                <a16:creationId xmlns:a16="http://schemas.microsoft.com/office/drawing/2014/main" id="{035D4680-A097-DA12-97EB-7EBA0A866764}"/>
              </a:ext>
            </a:extLst>
          </p:cNvPr>
          <p:cNvSpPr/>
          <p:nvPr/>
        </p:nvSpPr>
        <p:spPr>
          <a:xfrm>
            <a:off x="254524" y="163598"/>
            <a:ext cx="7792196" cy="2720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E6384EC-9C0E-67CE-DBDA-CD32FF6C2332}"/>
              </a:ext>
            </a:extLst>
          </p:cNvPr>
          <p:cNvPicPr>
            <a:picLocks noChangeAspect="1"/>
          </p:cNvPicPr>
          <p:nvPr/>
        </p:nvPicPr>
        <p:blipFill rotWithShape="1">
          <a:blip r:embed="rId2"/>
          <a:srcRect l="3861"/>
          <a:stretch/>
        </p:blipFill>
        <p:spPr>
          <a:xfrm>
            <a:off x="384295" y="477449"/>
            <a:ext cx="7071362" cy="2351450"/>
          </a:xfrm>
          <a:prstGeom prst="rect">
            <a:avLst/>
          </a:prstGeom>
        </p:spPr>
      </p:pic>
      <p:sp>
        <p:nvSpPr>
          <p:cNvPr id="9" name="TextBox 8">
            <a:extLst>
              <a:ext uri="{FF2B5EF4-FFF2-40B4-BE49-F238E27FC236}">
                <a16:creationId xmlns:a16="http://schemas.microsoft.com/office/drawing/2014/main" id="{145A9A95-2C4F-E31C-519B-1409224A0BC0}"/>
              </a:ext>
            </a:extLst>
          </p:cNvPr>
          <p:cNvSpPr txBox="1"/>
          <p:nvPr/>
        </p:nvSpPr>
        <p:spPr>
          <a:xfrm>
            <a:off x="3716325" y="5764792"/>
            <a:ext cx="8135471" cy="646331"/>
          </a:xfrm>
          <a:prstGeom prst="rect">
            <a:avLst/>
          </a:prstGeom>
          <a:noFill/>
        </p:spPr>
        <p:txBody>
          <a:bodyPr wrap="square">
            <a:spAutoFit/>
          </a:bodyPr>
          <a:lstStyle/>
          <a:p>
            <a:r>
              <a:rPr lang="en-US" dirty="0">
                <a:solidFill>
                  <a:schemeClr val="bg1"/>
                </a:solidFill>
                <a:latin typeface="Franklin Gothic Demi" panose="020B0603020102020204" pitchFamily="34" charset="0"/>
              </a:rPr>
              <a:t>Tracey Jones, Deputy Director of Partnerships and Place</a:t>
            </a:r>
          </a:p>
          <a:p>
            <a:r>
              <a:rPr lang="en-US" dirty="0">
                <a:solidFill>
                  <a:schemeClr val="bg1"/>
                </a:solidFill>
                <a:latin typeface="Franklin Gothic Demi" panose="020B0603020102020204" pitchFamily="34" charset="0"/>
              </a:rPr>
              <a:t>Alexandra </a:t>
            </a:r>
            <a:r>
              <a:rPr lang="en-US" dirty="0" err="1">
                <a:solidFill>
                  <a:schemeClr val="bg1"/>
                </a:solidFill>
                <a:latin typeface="Franklin Gothic Demi" panose="020B0603020102020204" pitchFamily="34" charset="0"/>
              </a:rPr>
              <a:t>Mace,</a:t>
            </a:r>
            <a:r>
              <a:rPr lang="en-US" dirty="0">
                <a:solidFill>
                  <a:schemeClr val="bg1"/>
                </a:solidFill>
                <a:latin typeface="Franklin Gothic Demi" panose="020B0603020102020204" pitchFamily="34" charset="0"/>
              </a:rPr>
              <a:t> Project Manager for Prevention and Health Inequalities</a:t>
            </a:r>
          </a:p>
        </p:txBody>
      </p:sp>
    </p:spTree>
    <p:extLst>
      <p:ext uri="{BB962C8B-B14F-4D97-AF65-F5344CB8AC3E}">
        <p14:creationId xmlns:p14="http://schemas.microsoft.com/office/powerpoint/2010/main" val="3459332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10</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lstStyle/>
          <a:p>
            <a:r>
              <a:rPr lang="en-US" dirty="0"/>
              <a:t>Local Data – Cardiology Outpatients</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14" name="TextBox 13">
            <a:extLst>
              <a:ext uri="{FF2B5EF4-FFF2-40B4-BE49-F238E27FC236}">
                <a16:creationId xmlns:a16="http://schemas.microsoft.com/office/drawing/2014/main" id="{3912E5DE-1045-B64F-585A-84DBD0CF19D6}"/>
              </a:ext>
            </a:extLst>
          </p:cNvPr>
          <p:cNvSpPr txBox="1"/>
          <p:nvPr/>
        </p:nvSpPr>
        <p:spPr>
          <a:xfrm>
            <a:off x="82960" y="1639693"/>
            <a:ext cx="2535954" cy="2631490"/>
          </a:xfrm>
          <a:prstGeom prst="rect">
            <a:avLst/>
          </a:prstGeom>
          <a:noFill/>
        </p:spPr>
        <p:txBody>
          <a:bodyPr wrap="square" rtlCol="0">
            <a:spAutoFit/>
          </a:bodyPr>
          <a:lstStyle/>
          <a:p>
            <a:pPr algn="l"/>
            <a:r>
              <a:rPr lang="en-GB" sz="1100" dirty="0">
                <a:solidFill>
                  <a:schemeClr val="tx2">
                    <a:lumMod val="50000"/>
                  </a:schemeClr>
                </a:solidFill>
              </a:rPr>
              <a:t>Cardiology is a broad specialty covering a number of different conditions and sub-specialties within hospital services.</a:t>
            </a:r>
          </a:p>
          <a:p>
            <a:pPr algn="l"/>
            <a:endParaRPr lang="en-GB" sz="1100" dirty="0">
              <a:solidFill>
                <a:schemeClr val="tx2">
                  <a:lumMod val="50000"/>
                </a:schemeClr>
              </a:solidFill>
            </a:endParaRPr>
          </a:p>
          <a:p>
            <a:pPr algn="l"/>
            <a:r>
              <a:rPr lang="en-GB" sz="1100" dirty="0">
                <a:solidFill>
                  <a:schemeClr val="tx2">
                    <a:lumMod val="50000"/>
                  </a:schemeClr>
                </a:solidFill>
              </a:rPr>
              <a:t>Care provided by cardiology teams includes treating heart rhythms using interventions; the use of devices such as implantable cardioverter defibrillators (ICD) to treat abnormally fast or life-threatening heart rhythms; services to treat people with inherited cardiac conditions (ICCs) and adult congenital heart disease (ACHD) services.</a:t>
            </a:r>
          </a:p>
        </p:txBody>
      </p:sp>
      <p:sp>
        <p:nvSpPr>
          <p:cNvPr id="10" name="Rectangle 9">
            <a:extLst>
              <a:ext uri="{FF2B5EF4-FFF2-40B4-BE49-F238E27FC236}">
                <a16:creationId xmlns:a16="http://schemas.microsoft.com/office/drawing/2014/main" id="{031A103B-B17C-60F3-3399-126F20EFFADD}"/>
              </a:ext>
            </a:extLst>
          </p:cNvPr>
          <p:cNvSpPr/>
          <p:nvPr/>
        </p:nvSpPr>
        <p:spPr>
          <a:xfrm>
            <a:off x="7737" y="1197471"/>
            <a:ext cx="7863318" cy="293600"/>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effectLst/>
                <a:latin typeface="Calibri" panose="020F0502020204030204" pitchFamily="34" charset="0"/>
                <a:ea typeface="Calibri" panose="020F0502020204030204" pitchFamily="34" charset="0"/>
                <a:cs typeface="Times New Roman" panose="02020603050405020304" pitchFamily="18" charset="0"/>
              </a:rPr>
              <a:t>The Local Picture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035E7683-30C8-BF56-8279-7ECDB301921D}"/>
              </a:ext>
            </a:extLst>
          </p:cNvPr>
          <p:cNvSpPr/>
          <p:nvPr/>
        </p:nvSpPr>
        <p:spPr>
          <a:xfrm>
            <a:off x="8021782" y="1205783"/>
            <a:ext cx="4172875" cy="293600"/>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Calibri" panose="020F0502020204030204" pitchFamily="34" charset="0"/>
                <a:ea typeface="Calibri" panose="020F0502020204030204" pitchFamily="34" charset="0"/>
                <a:cs typeface="Times New Roman" panose="02020603050405020304" pitchFamily="18" charset="0"/>
              </a:rPr>
              <a:t>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National Ambition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CCCDE98-AAA8-42CC-36C3-68F285F43F5B}"/>
              </a:ext>
            </a:extLst>
          </p:cNvPr>
          <p:cNvSpPr txBox="1"/>
          <p:nvPr/>
        </p:nvSpPr>
        <p:spPr>
          <a:xfrm>
            <a:off x="3880945" y="1541389"/>
            <a:ext cx="3990109" cy="258917"/>
          </a:xfrm>
          <a:prstGeom prst="rect">
            <a:avLst/>
          </a:prstGeom>
          <a:noFill/>
        </p:spPr>
        <p:txBody>
          <a:bodyPr wrap="square" rtlCol="0">
            <a:spAutoFit/>
          </a:bodyPr>
          <a:lstStyle/>
          <a:p>
            <a:pPr>
              <a:lnSpc>
                <a:spcPct val="115000"/>
              </a:lnSpc>
              <a:spcAft>
                <a:spcPts val="1000"/>
              </a:spcAft>
            </a:pPr>
            <a:endParaRPr lang="en-GB" sz="1000" dirty="0">
              <a:solidFill>
                <a:srgbClr val="0000B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68ABED1-CD04-E69B-8C7E-2DD95C362DBE}"/>
              </a:ext>
            </a:extLst>
          </p:cNvPr>
          <p:cNvSpPr txBox="1"/>
          <p:nvPr/>
        </p:nvSpPr>
        <p:spPr>
          <a:xfrm>
            <a:off x="7871055" y="1635144"/>
            <a:ext cx="4313209" cy="2012410"/>
          </a:xfrm>
          <a:prstGeom prst="rect">
            <a:avLst/>
          </a:prstGeom>
          <a:noFill/>
        </p:spPr>
        <p:txBody>
          <a:bodyPr wrap="square" rtlCol="0">
            <a:spAutoFit/>
          </a:bodyPr>
          <a:lstStyle/>
          <a:p>
            <a:r>
              <a:rPr lang="en-GB" sz="1100" dirty="0">
                <a:solidFill>
                  <a:schemeClr val="tx2">
                    <a:lumMod val="50000"/>
                  </a:schemeClr>
                </a:solidFill>
              </a:rPr>
              <a:t>The 2023/24 Planning Guidance highlights the priority to deliver an appropriate reduction in outpatient follow-up (OPFU) in line with the national ambition to reduce OPFU activity by 25% against the 2019/20 baseline by March 2024. </a:t>
            </a:r>
          </a:p>
          <a:p>
            <a:endParaRPr lang="en-GB" sz="1100" dirty="0">
              <a:solidFill>
                <a:schemeClr val="tx2">
                  <a:lumMod val="50000"/>
                </a:schemeClr>
              </a:solidFill>
            </a:endParaRPr>
          </a:p>
          <a:p>
            <a:pPr>
              <a:lnSpc>
                <a:spcPct val="107000"/>
              </a:lnSpc>
              <a:spcAft>
                <a:spcPts val="800"/>
              </a:spcAft>
            </a:pPr>
            <a:r>
              <a:rPr lang="en-GB" sz="1100" dirty="0">
                <a:solidFill>
                  <a:schemeClr val="tx2">
                    <a:lumMod val="50000"/>
                  </a:schemeClr>
                </a:solidFill>
              </a:rPr>
              <a:t>There is a further commitment as part of the NHSE Outpatient Transformation Programme to give patients greater control and convenience in their appointments by offering telephone or video consultations, empowering people to book their own follow-up care, and working with GPs to avoid the need for an onward referral where possible. </a:t>
            </a:r>
            <a:endParaRPr lang="en-GB" sz="1100" dirty="0">
              <a:solidFill>
                <a:srgbClr val="000066"/>
              </a:solidFill>
              <a:cs typeface="Times New Roman" panose="02020603050405020304" pitchFamily="18" charset="0"/>
            </a:endParaRPr>
          </a:p>
        </p:txBody>
      </p:sp>
      <p:pic>
        <p:nvPicPr>
          <p:cNvPr id="6" name="Content Placeholder 3">
            <a:extLst>
              <a:ext uri="{FF2B5EF4-FFF2-40B4-BE49-F238E27FC236}">
                <a16:creationId xmlns:a16="http://schemas.microsoft.com/office/drawing/2014/main" id="{1E9BE81C-FBF2-A94E-7ACE-75C8A7DF714D}"/>
              </a:ext>
            </a:extLst>
          </p:cNvPr>
          <p:cNvPicPr>
            <a:picLocks noChangeAspect="1"/>
          </p:cNvPicPr>
          <p:nvPr/>
        </p:nvPicPr>
        <p:blipFill rotWithShape="1">
          <a:blip r:embed="rId4"/>
          <a:srcRect r="9439"/>
          <a:stretch/>
        </p:blipFill>
        <p:spPr>
          <a:xfrm>
            <a:off x="5424254" y="3724236"/>
            <a:ext cx="6763147" cy="890995"/>
          </a:xfrm>
          <a:prstGeom prst="rect">
            <a:avLst/>
          </a:prstGeom>
        </p:spPr>
      </p:pic>
      <p:sp>
        <p:nvSpPr>
          <p:cNvPr id="16" name="TextBox 15">
            <a:extLst>
              <a:ext uri="{FF2B5EF4-FFF2-40B4-BE49-F238E27FC236}">
                <a16:creationId xmlns:a16="http://schemas.microsoft.com/office/drawing/2014/main" id="{FC2C748F-4D14-B89C-BCB7-7FAD956524C1}"/>
              </a:ext>
            </a:extLst>
          </p:cNvPr>
          <p:cNvSpPr txBox="1"/>
          <p:nvPr/>
        </p:nvSpPr>
        <p:spPr>
          <a:xfrm>
            <a:off x="2988270" y="1640159"/>
            <a:ext cx="4472403" cy="1446550"/>
          </a:xfrm>
          <a:prstGeom prst="rect">
            <a:avLst/>
          </a:prstGeom>
          <a:noFill/>
        </p:spPr>
        <p:txBody>
          <a:bodyPr wrap="square" rtlCol="0">
            <a:spAutoFit/>
          </a:bodyPr>
          <a:lstStyle/>
          <a:p>
            <a:r>
              <a:rPr lang="en-GB" sz="1100" dirty="0">
                <a:solidFill>
                  <a:schemeClr val="tx2">
                    <a:lumMod val="50000"/>
                  </a:schemeClr>
                </a:solidFill>
              </a:rPr>
              <a:t>National data currently shows that STW is an outlier for the number of Cardiology Outpatient appointments, both in total and those provided virtually. Local data shows that the % of total cardiology outpatient appointments in STW is </a:t>
            </a:r>
            <a:r>
              <a:rPr lang="en-GB" sz="1100" dirty="0">
                <a:solidFill>
                  <a:srgbClr val="FF0000"/>
                </a:solidFill>
              </a:rPr>
              <a:t>lower than the regional and national %:</a:t>
            </a:r>
          </a:p>
          <a:p>
            <a:pPr marL="171450" indent="-171450">
              <a:buFont typeface="Arial" panose="020B0604020202020204" pitchFamily="34" charset="0"/>
              <a:buChar char="•"/>
            </a:pPr>
            <a:r>
              <a:rPr lang="en-GB" sz="1100" dirty="0">
                <a:solidFill>
                  <a:schemeClr val="tx2">
                    <a:lumMod val="50000"/>
                  </a:schemeClr>
                </a:solidFill>
              </a:rPr>
              <a:t>Shropshire, Telford &amp; Wrekin </a:t>
            </a:r>
            <a:r>
              <a:rPr lang="en-GB" sz="1100" b="1" dirty="0">
                <a:solidFill>
                  <a:srgbClr val="FF0000"/>
                </a:solidFill>
              </a:rPr>
              <a:t>19.2%</a:t>
            </a:r>
          </a:p>
          <a:p>
            <a:pPr marL="171450" indent="-171450">
              <a:buFont typeface="Arial" panose="020B0604020202020204" pitchFamily="34" charset="0"/>
              <a:buChar char="•"/>
            </a:pPr>
            <a:r>
              <a:rPr lang="en-GB" sz="1100" dirty="0">
                <a:solidFill>
                  <a:schemeClr val="tx2">
                    <a:lumMod val="50000"/>
                  </a:schemeClr>
                </a:solidFill>
              </a:rPr>
              <a:t>Regional peers </a:t>
            </a:r>
            <a:r>
              <a:rPr lang="en-GB" sz="1100" b="1" dirty="0">
                <a:solidFill>
                  <a:srgbClr val="00B050"/>
                </a:solidFill>
              </a:rPr>
              <a:t>27.2%</a:t>
            </a:r>
          </a:p>
          <a:p>
            <a:pPr marL="171450" indent="-171450">
              <a:buFont typeface="Arial" panose="020B0604020202020204" pitchFamily="34" charset="0"/>
              <a:buChar char="•"/>
            </a:pPr>
            <a:r>
              <a:rPr lang="en-GB" sz="1100" dirty="0">
                <a:solidFill>
                  <a:schemeClr val="tx2">
                    <a:lumMod val="50000"/>
                  </a:schemeClr>
                </a:solidFill>
              </a:rPr>
              <a:t>Nationally </a:t>
            </a:r>
            <a:r>
              <a:rPr lang="en-GB" sz="1100" b="1" dirty="0">
                <a:solidFill>
                  <a:srgbClr val="00B050"/>
                </a:solidFill>
              </a:rPr>
              <a:t>26.3%</a:t>
            </a:r>
          </a:p>
        </p:txBody>
      </p:sp>
      <p:sp>
        <p:nvSpPr>
          <p:cNvPr id="21" name="Arrow: Right 20">
            <a:extLst>
              <a:ext uri="{FF2B5EF4-FFF2-40B4-BE49-F238E27FC236}">
                <a16:creationId xmlns:a16="http://schemas.microsoft.com/office/drawing/2014/main" id="{D114F79F-50F6-30E2-67AA-3648C741C091}"/>
              </a:ext>
            </a:extLst>
          </p:cNvPr>
          <p:cNvSpPr/>
          <p:nvPr/>
        </p:nvSpPr>
        <p:spPr>
          <a:xfrm>
            <a:off x="2789628" y="5331923"/>
            <a:ext cx="748613" cy="643027"/>
          </a:xfrm>
          <a:prstGeom prst="rightArrow">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AA11F4DC-AB01-D3C7-C929-6246E16CCD66}"/>
              </a:ext>
            </a:extLst>
          </p:cNvPr>
          <p:cNvPicPr>
            <a:picLocks noChangeAspect="1"/>
          </p:cNvPicPr>
          <p:nvPr/>
        </p:nvPicPr>
        <p:blipFill rotWithShape="1">
          <a:blip r:embed="rId5"/>
          <a:srcRect t="53098" r="7474" b="37488"/>
          <a:stretch/>
        </p:blipFill>
        <p:spPr>
          <a:xfrm>
            <a:off x="-38708" y="4601002"/>
            <a:ext cx="12249606" cy="759246"/>
          </a:xfrm>
          <a:prstGeom prst="rect">
            <a:avLst/>
          </a:prstGeom>
        </p:spPr>
      </p:pic>
      <p:pic>
        <p:nvPicPr>
          <p:cNvPr id="25" name="Picture 24">
            <a:extLst>
              <a:ext uri="{FF2B5EF4-FFF2-40B4-BE49-F238E27FC236}">
                <a16:creationId xmlns:a16="http://schemas.microsoft.com/office/drawing/2014/main" id="{96854929-F421-19DA-C9AF-E73BC238242C}"/>
              </a:ext>
            </a:extLst>
          </p:cNvPr>
          <p:cNvPicPr>
            <a:picLocks noChangeAspect="1"/>
          </p:cNvPicPr>
          <p:nvPr/>
        </p:nvPicPr>
        <p:blipFill rotWithShape="1">
          <a:blip r:embed="rId5"/>
          <a:srcRect t="75170" r="7474" b="14898"/>
          <a:stretch/>
        </p:blipFill>
        <p:spPr>
          <a:xfrm>
            <a:off x="-36788" y="5360248"/>
            <a:ext cx="12249606" cy="801134"/>
          </a:xfrm>
          <a:prstGeom prst="rect">
            <a:avLst/>
          </a:prstGeom>
        </p:spPr>
      </p:pic>
      <p:pic>
        <p:nvPicPr>
          <p:cNvPr id="26" name="Picture 25">
            <a:extLst>
              <a:ext uri="{FF2B5EF4-FFF2-40B4-BE49-F238E27FC236}">
                <a16:creationId xmlns:a16="http://schemas.microsoft.com/office/drawing/2014/main" id="{E794835C-A37C-D83F-8CF0-B1C1A38F55F9}"/>
              </a:ext>
            </a:extLst>
          </p:cNvPr>
          <p:cNvPicPr>
            <a:picLocks noChangeAspect="1"/>
          </p:cNvPicPr>
          <p:nvPr/>
        </p:nvPicPr>
        <p:blipFill rotWithShape="1">
          <a:blip r:embed="rId5"/>
          <a:srcRect t="86735" r="7474" b="3852"/>
          <a:stretch/>
        </p:blipFill>
        <p:spPr>
          <a:xfrm>
            <a:off x="-35570" y="6128777"/>
            <a:ext cx="12249606" cy="759246"/>
          </a:xfrm>
          <a:prstGeom prst="rect">
            <a:avLst/>
          </a:prstGeom>
        </p:spPr>
      </p:pic>
      <p:sp>
        <p:nvSpPr>
          <p:cNvPr id="13" name="TextBox 12">
            <a:extLst>
              <a:ext uri="{FF2B5EF4-FFF2-40B4-BE49-F238E27FC236}">
                <a16:creationId xmlns:a16="http://schemas.microsoft.com/office/drawing/2014/main" id="{7A7EE4BC-BA6C-4BDD-9947-E2BF575DEE26}"/>
              </a:ext>
            </a:extLst>
          </p:cNvPr>
          <p:cNvSpPr txBox="1"/>
          <p:nvPr/>
        </p:nvSpPr>
        <p:spPr>
          <a:xfrm>
            <a:off x="2980189" y="3166573"/>
            <a:ext cx="2019650" cy="938719"/>
          </a:xfrm>
          <a:prstGeom prst="rect">
            <a:avLst/>
          </a:prstGeom>
          <a:noFill/>
        </p:spPr>
        <p:txBody>
          <a:bodyPr wrap="square">
            <a:spAutoFit/>
          </a:bodyPr>
          <a:lstStyle/>
          <a:p>
            <a:pPr algn="l"/>
            <a:r>
              <a:rPr lang="en-GB" sz="1100" dirty="0">
                <a:solidFill>
                  <a:schemeClr val="tx2">
                    <a:lumMod val="50000"/>
                  </a:schemeClr>
                </a:solidFill>
              </a:rPr>
              <a:t>Improvements to outpatient pathways will be made in line with CPIP, GIRFT and the NHSE Outpatient Transformation Programme.</a:t>
            </a:r>
          </a:p>
        </p:txBody>
      </p:sp>
    </p:spTree>
    <p:extLst>
      <p:ext uri="{BB962C8B-B14F-4D97-AF65-F5344CB8AC3E}">
        <p14:creationId xmlns:p14="http://schemas.microsoft.com/office/powerpoint/2010/main" val="163037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11</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normAutofit/>
          </a:bodyPr>
          <a:lstStyle/>
          <a:p>
            <a:r>
              <a:rPr lang="en-US" sz="2800" dirty="0"/>
              <a:t>Public Engagement and Feedback</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11" name="Rectangle 10">
            <a:extLst>
              <a:ext uri="{FF2B5EF4-FFF2-40B4-BE49-F238E27FC236}">
                <a16:creationId xmlns:a16="http://schemas.microsoft.com/office/drawing/2014/main" id="{3217A5B1-B900-3B86-11DC-34D699E77D82}"/>
              </a:ext>
            </a:extLst>
          </p:cNvPr>
          <p:cNvSpPr/>
          <p:nvPr/>
        </p:nvSpPr>
        <p:spPr>
          <a:xfrm>
            <a:off x="13437" y="3246556"/>
            <a:ext cx="3566159" cy="2607213"/>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bg1"/>
                </a:solidFill>
              </a:rPr>
              <a:t>What’s going well?</a:t>
            </a:r>
          </a:p>
          <a:p>
            <a:endParaRPr lang="en-GB" sz="1100" b="1" dirty="0">
              <a:solidFill>
                <a:schemeClr val="bg1"/>
              </a:solidFill>
            </a:endParaRPr>
          </a:p>
          <a:p>
            <a:pPr lvl="0"/>
            <a:r>
              <a:rPr lang="en-GB" sz="1100" dirty="0">
                <a:solidFill>
                  <a:schemeClr val="bg1"/>
                </a:solidFill>
                <a:ea typeface="Calibri" panose="020F0502020204030204" pitchFamily="34" charset="0"/>
                <a:cs typeface="Times New Roman" panose="02020603050405020304" pitchFamily="18" charset="0"/>
              </a:rPr>
              <a:t>Adopting the social movement ethos approach through the Core20PLUS5 Connectors Project has been effective in engaging with our harder-to-reach populations and most importantly, getting people talking. </a:t>
            </a:r>
          </a:p>
          <a:p>
            <a:pPr marL="285750" lvl="0" indent="-285750">
              <a:buFont typeface="Arial" panose="020B0604020202020204" pitchFamily="34" charset="0"/>
              <a:buChar char="•"/>
            </a:pPr>
            <a:endParaRPr lang="en-GB" sz="1100" dirty="0">
              <a:solidFill>
                <a:schemeClr val="bg1"/>
              </a:solidFill>
              <a:ea typeface="Calibri" panose="020F0502020204030204" pitchFamily="34" charset="0"/>
              <a:cs typeface="Times New Roman" panose="02020603050405020304" pitchFamily="18" charset="0"/>
            </a:endParaRPr>
          </a:p>
          <a:p>
            <a:pPr lvl="0"/>
            <a:r>
              <a:rPr lang="en-GB" sz="1100" dirty="0">
                <a:solidFill>
                  <a:schemeClr val="bg1"/>
                </a:solidFill>
                <a:ea typeface="Calibri" panose="020F0502020204030204" pitchFamily="34" charset="0"/>
                <a:cs typeface="Times New Roman" panose="02020603050405020304" pitchFamily="18" charset="0"/>
              </a:rPr>
              <a:t>NHS STW intend to use this methodology in other upcoming community outreach projects, such as the </a:t>
            </a:r>
            <a:r>
              <a:rPr lang="en-GB" sz="1100" dirty="0" err="1">
                <a:solidFill>
                  <a:schemeClr val="bg1"/>
                </a:solidFill>
                <a:ea typeface="Calibri" panose="020F0502020204030204" pitchFamily="34" charset="0"/>
                <a:cs typeface="Times New Roman" panose="02020603050405020304" pitchFamily="18" charset="0"/>
              </a:rPr>
              <a:t>InHIP</a:t>
            </a:r>
            <a:r>
              <a:rPr lang="en-GB" sz="1100" dirty="0">
                <a:solidFill>
                  <a:schemeClr val="bg1"/>
                </a:solidFill>
                <a:ea typeface="Calibri" panose="020F0502020204030204" pitchFamily="34" charset="0"/>
                <a:cs typeface="Times New Roman" panose="02020603050405020304" pitchFamily="18" charset="0"/>
              </a:rPr>
              <a:t> Hypertension Community Case-finding Project to ensure we focus resource on areas of most need and reduce health inequalities.</a:t>
            </a:r>
            <a:endParaRPr lang="en-GB" sz="1100" b="1" dirty="0">
              <a:solidFill>
                <a:schemeClr val="bg1"/>
              </a:solidFill>
            </a:endParaRPr>
          </a:p>
        </p:txBody>
      </p:sp>
      <p:sp>
        <p:nvSpPr>
          <p:cNvPr id="12" name="Rectangle 11">
            <a:extLst>
              <a:ext uri="{FF2B5EF4-FFF2-40B4-BE49-F238E27FC236}">
                <a16:creationId xmlns:a16="http://schemas.microsoft.com/office/drawing/2014/main" id="{F7406443-B5A4-8664-C6FA-DED5F57F189B}"/>
              </a:ext>
            </a:extLst>
          </p:cNvPr>
          <p:cNvSpPr/>
          <p:nvPr/>
        </p:nvSpPr>
        <p:spPr>
          <a:xfrm>
            <a:off x="0" y="1077134"/>
            <a:ext cx="7071360" cy="375550"/>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    What our patient’s say</a:t>
            </a:r>
          </a:p>
        </p:txBody>
      </p:sp>
      <p:sp>
        <p:nvSpPr>
          <p:cNvPr id="21" name="TextBox 20">
            <a:extLst>
              <a:ext uri="{FF2B5EF4-FFF2-40B4-BE49-F238E27FC236}">
                <a16:creationId xmlns:a16="http://schemas.microsoft.com/office/drawing/2014/main" id="{9CADB676-9EED-B6DD-CC9E-215B2EFCBED6}"/>
              </a:ext>
            </a:extLst>
          </p:cNvPr>
          <p:cNvSpPr txBox="1"/>
          <p:nvPr/>
        </p:nvSpPr>
        <p:spPr>
          <a:xfrm>
            <a:off x="82959" y="1602437"/>
            <a:ext cx="10347975" cy="1446550"/>
          </a:xfrm>
          <a:prstGeom prst="rect">
            <a:avLst/>
          </a:prstGeom>
          <a:noFill/>
        </p:spPr>
        <p:txBody>
          <a:bodyPr wrap="square">
            <a:spAutoFit/>
          </a:bodyPr>
          <a:lstStyle/>
          <a:p>
            <a:pPr marL="0" indent="0">
              <a:buNone/>
            </a:pPr>
            <a:r>
              <a:rPr lang="en-GB" sz="1100" dirty="0">
                <a:solidFill>
                  <a:schemeClr val="bg2">
                    <a:lumMod val="10000"/>
                  </a:schemeClr>
                </a:solidFill>
                <a:cs typeface="Times New Roman" panose="02020603050405020304" pitchFamily="18" charset="0"/>
              </a:rPr>
              <a:t>As an ICS we understand the importance of developing our health and care services based on the views of our local population, alongside the evidence on population health. Our residents have said they wanted </a:t>
            </a:r>
            <a:r>
              <a:rPr lang="en-GB" sz="1100" b="1" dirty="0">
                <a:solidFill>
                  <a:schemeClr val="bg2">
                    <a:lumMod val="10000"/>
                  </a:schemeClr>
                </a:solidFill>
                <a:cs typeface="Times New Roman" panose="02020603050405020304" pitchFamily="18" charset="0"/>
              </a:rPr>
              <a:t>‘A person-centred approach to our care,’</a:t>
            </a:r>
            <a:r>
              <a:rPr lang="en-GB" sz="1100" dirty="0">
                <a:solidFill>
                  <a:schemeClr val="bg2">
                    <a:lumMod val="10000"/>
                  </a:schemeClr>
                </a:solidFill>
                <a:cs typeface="Times New Roman" panose="02020603050405020304" pitchFamily="18" charset="0"/>
              </a:rPr>
              <a:t> and this is central to all the work we are doing. </a:t>
            </a:r>
          </a:p>
          <a:p>
            <a:pPr marL="0" indent="0">
              <a:buNone/>
            </a:pPr>
            <a:endParaRPr lang="en-GB" sz="1100" dirty="0">
              <a:solidFill>
                <a:schemeClr val="bg2">
                  <a:lumMod val="10000"/>
                </a:schemeClr>
              </a:solidFill>
              <a:cs typeface="Times New Roman" panose="02020603050405020304" pitchFamily="18" charset="0"/>
            </a:endParaRPr>
          </a:p>
          <a:p>
            <a:pPr marL="0" indent="0">
              <a:buNone/>
            </a:pPr>
            <a:r>
              <a:rPr lang="en-GB" sz="1100" dirty="0">
                <a:solidFill>
                  <a:schemeClr val="bg2">
                    <a:lumMod val="10000"/>
                  </a:schemeClr>
                </a:solidFill>
                <a:cs typeface="Times New Roman" panose="02020603050405020304" pitchFamily="18" charset="0"/>
              </a:rPr>
              <a:t>A recent Shropshire, Telford &amp; Wrekin questionnaire highlighted measures which are most important to our patients. Top statements from all respondents included </a:t>
            </a:r>
            <a:r>
              <a:rPr lang="en-GB" sz="1100" b="1" dirty="0">
                <a:solidFill>
                  <a:schemeClr val="bg2">
                    <a:lumMod val="10000"/>
                  </a:schemeClr>
                </a:solidFill>
                <a:cs typeface="Times New Roman" panose="02020603050405020304" pitchFamily="18" charset="0"/>
              </a:rPr>
              <a:t>“Easy access to the information I need to help me make decisions about my health and care” </a:t>
            </a:r>
            <a:r>
              <a:rPr lang="en-GB" sz="1100" dirty="0">
                <a:solidFill>
                  <a:schemeClr val="bg2">
                    <a:lumMod val="10000"/>
                  </a:schemeClr>
                </a:solidFill>
                <a:cs typeface="Times New Roman" panose="02020603050405020304" pitchFamily="18" charset="0"/>
              </a:rPr>
              <a:t>and </a:t>
            </a:r>
            <a:r>
              <a:rPr lang="en-GB" sz="1100" b="1" dirty="0">
                <a:solidFill>
                  <a:schemeClr val="bg2">
                    <a:lumMod val="10000"/>
                  </a:schemeClr>
                </a:solidFill>
                <a:cs typeface="Times New Roman" panose="02020603050405020304" pitchFamily="18" charset="0"/>
              </a:rPr>
              <a:t>“Having the knowledge to help me to do what I can to prevent ill health”. </a:t>
            </a:r>
            <a:r>
              <a:rPr lang="en-GB" sz="1100" dirty="0">
                <a:solidFill>
                  <a:schemeClr val="bg2">
                    <a:lumMod val="10000"/>
                  </a:schemeClr>
                </a:solidFill>
                <a:cs typeface="Calibri" panose="020F0502020204030204" pitchFamily="34" charset="0"/>
              </a:rPr>
              <a:t>Those who had long term conditions told us to focus on getting help and communications, impact of having more than one conditions, waiting times, access to ongoing care and support, transport and travel.</a:t>
            </a:r>
          </a:p>
          <a:p>
            <a:pPr marL="0" indent="0">
              <a:buNone/>
            </a:pPr>
            <a:endParaRPr lang="en-GB" sz="1100" b="1" dirty="0">
              <a:solidFill>
                <a:schemeClr val="bg2">
                  <a:lumMod val="10000"/>
                </a:schemeClr>
              </a:solidFill>
              <a:cs typeface="Times New Roman" panose="02020603050405020304" pitchFamily="18" charset="0"/>
            </a:endParaRPr>
          </a:p>
        </p:txBody>
      </p:sp>
      <p:sp>
        <p:nvSpPr>
          <p:cNvPr id="23" name="TextBox 22">
            <a:extLst>
              <a:ext uri="{FF2B5EF4-FFF2-40B4-BE49-F238E27FC236}">
                <a16:creationId xmlns:a16="http://schemas.microsoft.com/office/drawing/2014/main" id="{C2546963-995B-08C8-0115-3D547D8D526F}"/>
              </a:ext>
            </a:extLst>
          </p:cNvPr>
          <p:cNvSpPr txBox="1"/>
          <p:nvPr/>
        </p:nvSpPr>
        <p:spPr>
          <a:xfrm>
            <a:off x="3744330" y="3172097"/>
            <a:ext cx="8351567" cy="3139321"/>
          </a:xfrm>
          <a:prstGeom prst="rect">
            <a:avLst/>
          </a:prstGeom>
          <a:noFill/>
        </p:spPr>
        <p:txBody>
          <a:bodyPr wrap="square">
            <a:spAutoFit/>
          </a:bodyPr>
          <a:lstStyle/>
          <a:p>
            <a:pPr marL="0" indent="0">
              <a:buNone/>
            </a:pPr>
            <a:r>
              <a:rPr lang="en-GB" sz="1100" dirty="0">
                <a:solidFill>
                  <a:schemeClr val="bg2">
                    <a:lumMod val="10000"/>
                  </a:schemeClr>
                </a:solidFill>
                <a:cs typeface="Times New Roman" panose="02020603050405020304" pitchFamily="18" charset="0"/>
              </a:rPr>
              <a:t>We asked our patients what we could do to help them be supported to live a healthier life, what services could do to provide them with better care and support and what would make it easier for them to take control of their own health and wellbeing. </a:t>
            </a:r>
          </a:p>
          <a:p>
            <a:pPr marL="0" indent="0">
              <a:buNone/>
            </a:pPr>
            <a:endParaRPr lang="en-GB" sz="1100" dirty="0">
              <a:solidFill>
                <a:schemeClr val="bg2">
                  <a:lumMod val="10000"/>
                </a:schemeClr>
              </a:solidFill>
              <a:cs typeface="Times New Roman" panose="02020603050405020304" pitchFamily="18" charset="0"/>
            </a:endParaRPr>
          </a:p>
          <a:p>
            <a:pPr marL="0" indent="0">
              <a:buNone/>
            </a:pPr>
            <a:r>
              <a:rPr lang="en-GB" sz="1100" dirty="0">
                <a:solidFill>
                  <a:schemeClr val="bg2">
                    <a:lumMod val="10000"/>
                  </a:schemeClr>
                </a:solidFill>
                <a:cs typeface="Times New Roman" panose="02020603050405020304" pitchFamily="18" charset="0"/>
              </a:rPr>
              <a:t>People told us that a number of things are important and should be key priorities for our ICS: </a:t>
            </a:r>
          </a:p>
          <a:p>
            <a:pPr marL="228600" indent="-228600">
              <a:buFont typeface="+mj-lt"/>
              <a:buAutoNum type="arabicPeriod"/>
            </a:pPr>
            <a:r>
              <a:rPr lang="en-GB" sz="1100" dirty="0">
                <a:solidFill>
                  <a:schemeClr val="bg2">
                    <a:lumMod val="10000"/>
                  </a:schemeClr>
                </a:solidFill>
                <a:cs typeface="Times New Roman" panose="02020603050405020304" pitchFamily="18" charset="0"/>
              </a:rPr>
              <a:t>Access and timely intervention e.g. local services that people know about, that are available when people need them (including 24 hour) and that they can get to easily, </a:t>
            </a:r>
            <a:r>
              <a:rPr lang="en-GB" sz="1100" b="1" dirty="0">
                <a:solidFill>
                  <a:schemeClr val="bg2">
                    <a:lumMod val="10000"/>
                  </a:schemeClr>
                </a:solidFill>
                <a:cs typeface="Times New Roman" panose="02020603050405020304" pitchFamily="18" charset="0"/>
              </a:rPr>
              <a:t>including services that can help people to live healthy lives such as affordable gyms and social groups</a:t>
            </a:r>
            <a:r>
              <a:rPr lang="en-GB" sz="1100" dirty="0">
                <a:solidFill>
                  <a:schemeClr val="bg2">
                    <a:lumMod val="10000"/>
                  </a:schemeClr>
                </a:solidFill>
                <a:cs typeface="Times New Roman" panose="02020603050405020304" pitchFamily="18" charset="0"/>
              </a:rPr>
              <a:t>. </a:t>
            </a:r>
          </a:p>
          <a:p>
            <a:pPr marL="228600" indent="-228600">
              <a:buFont typeface="+mj-lt"/>
              <a:buAutoNum type="arabicPeriod"/>
            </a:pPr>
            <a:r>
              <a:rPr lang="en-GB" sz="1100" dirty="0">
                <a:solidFill>
                  <a:schemeClr val="bg2">
                    <a:lumMod val="10000"/>
                  </a:schemeClr>
                </a:solidFill>
                <a:cs typeface="Times New Roman" panose="02020603050405020304" pitchFamily="18" charset="0"/>
              </a:rPr>
              <a:t>Tackling isolation and loneliness e.g. </a:t>
            </a:r>
            <a:r>
              <a:rPr lang="en-GB" sz="1100" b="1" dirty="0">
                <a:solidFill>
                  <a:schemeClr val="bg2">
                    <a:lumMod val="10000"/>
                  </a:schemeClr>
                </a:solidFill>
                <a:cs typeface="Times New Roman" panose="02020603050405020304" pitchFamily="18" charset="0"/>
              </a:rPr>
              <a:t>Making sure socially isolated people know what support is available to them and how to access it</a:t>
            </a:r>
            <a:r>
              <a:rPr lang="en-GB" sz="1100" dirty="0">
                <a:solidFill>
                  <a:schemeClr val="bg2">
                    <a:lumMod val="10000"/>
                  </a:schemeClr>
                </a:solidFill>
                <a:cs typeface="Times New Roman" panose="02020603050405020304" pitchFamily="18" charset="0"/>
              </a:rPr>
              <a:t>, including homeless people and people who do not have a named GP or relationship with services.</a:t>
            </a:r>
          </a:p>
          <a:p>
            <a:pPr marL="228600" indent="-228600">
              <a:buFont typeface="+mj-lt"/>
              <a:buAutoNum type="arabicPeriod"/>
            </a:pPr>
            <a:r>
              <a:rPr lang="en-GB" sz="1100" b="1" dirty="0">
                <a:solidFill>
                  <a:schemeClr val="bg2">
                    <a:lumMod val="10000"/>
                  </a:schemeClr>
                </a:solidFill>
                <a:cs typeface="Times New Roman" panose="02020603050405020304" pitchFamily="18" charset="0"/>
              </a:rPr>
              <a:t>Consistent and reliable information and education for all ages </a:t>
            </a:r>
            <a:r>
              <a:rPr lang="en-GB" sz="1100" dirty="0">
                <a:solidFill>
                  <a:schemeClr val="bg2">
                    <a:lumMod val="10000"/>
                  </a:schemeClr>
                </a:solidFill>
                <a:cs typeface="Times New Roman" panose="02020603050405020304" pitchFamily="18" charset="0"/>
              </a:rPr>
              <a:t>e.g. reducing confusion by giving clear and consistent information that can be trusted, including information about services such as available appointments and giving people a single point of contact to improve consistency, including appropriate signposting and offering information and advice (e.g. advice about medication).</a:t>
            </a:r>
          </a:p>
          <a:p>
            <a:pPr marL="228600" indent="-228600">
              <a:buFont typeface="+mj-lt"/>
              <a:buAutoNum type="arabicPeriod"/>
            </a:pPr>
            <a:r>
              <a:rPr lang="en-GB" sz="1100" b="1" dirty="0">
                <a:solidFill>
                  <a:schemeClr val="bg2">
                    <a:lumMod val="10000"/>
                  </a:schemeClr>
                </a:solidFill>
                <a:cs typeface="Times New Roman" panose="02020603050405020304" pitchFamily="18" charset="0"/>
              </a:rPr>
              <a:t>Services working together</a:t>
            </a:r>
            <a:r>
              <a:rPr lang="en-GB" sz="1100" dirty="0">
                <a:solidFill>
                  <a:schemeClr val="bg2">
                    <a:lumMod val="10000"/>
                  </a:schemeClr>
                </a:solidFill>
                <a:cs typeface="Times New Roman" panose="02020603050405020304" pitchFamily="18" charset="0"/>
              </a:rPr>
              <a:t>, including information sharing and a flexible approach to working e.g. ensuring staff know what other services are out there and talking to each other, improved referral processes, social services and the NHS working together.</a:t>
            </a:r>
          </a:p>
          <a:p>
            <a:pPr marL="228600" indent="-228600">
              <a:buFont typeface="+mj-lt"/>
              <a:buAutoNum type="arabicPeriod"/>
            </a:pPr>
            <a:r>
              <a:rPr lang="en-GB" sz="1100" dirty="0">
                <a:solidFill>
                  <a:schemeClr val="bg2">
                    <a:lumMod val="10000"/>
                  </a:schemeClr>
                </a:solidFill>
                <a:cs typeface="Times New Roman" panose="02020603050405020304" pitchFamily="18" charset="0"/>
              </a:rPr>
              <a:t>Building strong communities and investment in local people e.g. </a:t>
            </a:r>
            <a:r>
              <a:rPr lang="en-GB" sz="1100" b="1" dirty="0">
                <a:solidFill>
                  <a:schemeClr val="bg2">
                    <a:lumMod val="10000"/>
                  </a:schemeClr>
                </a:solidFill>
                <a:cs typeface="Times New Roman" panose="02020603050405020304" pitchFamily="18" charset="0"/>
              </a:rPr>
              <a:t>supporting and promoting local groups to enable and encourage people to get together, e.g. walking groups, dementia groups.</a:t>
            </a:r>
          </a:p>
        </p:txBody>
      </p:sp>
    </p:spTree>
    <p:extLst>
      <p:ext uri="{BB962C8B-B14F-4D97-AF65-F5344CB8AC3E}">
        <p14:creationId xmlns:p14="http://schemas.microsoft.com/office/powerpoint/2010/main" val="343598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12</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normAutofit/>
          </a:bodyPr>
          <a:lstStyle/>
          <a:p>
            <a:r>
              <a:rPr lang="en-US" sz="2800" dirty="0"/>
              <a:t>What are we currently doing?</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graphicFrame>
        <p:nvGraphicFramePr>
          <p:cNvPr id="12" name="Table 12">
            <a:extLst>
              <a:ext uri="{FF2B5EF4-FFF2-40B4-BE49-F238E27FC236}">
                <a16:creationId xmlns:a16="http://schemas.microsoft.com/office/drawing/2014/main" id="{E6135040-3386-6216-2ACD-B4ECFAC0A5B6}"/>
              </a:ext>
            </a:extLst>
          </p:cNvPr>
          <p:cNvGraphicFramePr>
            <a:graphicFrameLocks noGrp="1"/>
          </p:cNvGraphicFramePr>
          <p:nvPr>
            <p:extLst>
              <p:ext uri="{D42A27DB-BD31-4B8C-83A1-F6EECF244321}">
                <p14:modId xmlns:p14="http://schemas.microsoft.com/office/powerpoint/2010/main" val="2970259619"/>
              </p:ext>
            </p:extLst>
          </p:nvPr>
        </p:nvGraphicFramePr>
        <p:xfrm>
          <a:off x="16284" y="1196796"/>
          <a:ext cx="12159431" cy="4882632"/>
        </p:xfrm>
        <a:graphic>
          <a:graphicData uri="http://schemas.openxmlformats.org/drawingml/2006/table">
            <a:tbl>
              <a:tblPr firstRow="1" bandRow="1">
                <a:tableStyleId>{7DF18680-E054-41AD-8BC1-D1AEF772440D}</a:tableStyleId>
              </a:tblPr>
              <a:tblGrid>
                <a:gridCol w="1247251">
                  <a:extLst>
                    <a:ext uri="{9D8B030D-6E8A-4147-A177-3AD203B41FA5}">
                      <a16:colId xmlns:a16="http://schemas.microsoft.com/office/drawing/2014/main" val="3999699317"/>
                    </a:ext>
                  </a:extLst>
                </a:gridCol>
                <a:gridCol w="5565104">
                  <a:extLst>
                    <a:ext uri="{9D8B030D-6E8A-4147-A177-3AD203B41FA5}">
                      <a16:colId xmlns:a16="http://schemas.microsoft.com/office/drawing/2014/main" val="1441852710"/>
                    </a:ext>
                  </a:extLst>
                </a:gridCol>
                <a:gridCol w="5347076">
                  <a:extLst>
                    <a:ext uri="{9D8B030D-6E8A-4147-A177-3AD203B41FA5}">
                      <a16:colId xmlns:a16="http://schemas.microsoft.com/office/drawing/2014/main" val="3495590839"/>
                    </a:ext>
                  </a:extLst>
                </a:gridCol>
              </a:tblGrid>
              <a:tr h="280152">
                <a:tc>
                  <a:txBody>
                    <a:bodyPr/>
                    <a:lstStyle/>
                    <a:p>
                      <a:r>
                        <a:rPr lang="en-GB" sz="1000" dirty="0"/>
                        <a:t>Domain</a:t>
                      </a:r>
                    </a:p>
                  </a:txBody>
                  <a:tcPr/>
                </a:tc>
                <a:tc>
                  <a:txBody>
                    <a:bodyPr/>
                    <a:lstStyle/>
                    <a:p>
                      <a:r>
                        <a:rPr lang="en-GB" sz="1000" dirty="0"/>
                        <a:t>Primary Prevention</a:t>
                      </a:r>
                    </a:p>
                  </a:txBody>
                  <a:tcPr/>
                </a:tc>
                <a:tc>
                  <a:txBody>
                    <a:bodyPr/>
                    <a:lstStyle/>
                    <a:p>
                      <a:r>
                        <a:rPr lang="en-GB" sz="1000" dirty="0"/>
                        <a:t>Secondary Prevention</a:t>
                      </a:r>
                    </a:p>
                  </a:txBody>
                  <a:tcPr/>
                </a:tc>
                <a:extLst>
                  <a:ext uri="{0D108BD9-81ED-4DB2-BD59-A6C34878D82A}">
                    <a16:rowId xmlns:a16="http://schemas.microsoft.com/office/drawing/2014/main" val="1503112282"/>
                  </a:ext>
                </a:extLst>
              </a:tr>
              <a:tr h="375621">
                <a:tc>
                  <a:txBody>
                    <a:bodyPr/>
                    <a:lstStyle/>
                    <a:p>
                      <a:pPr marL="0" indent="0">
                        <a:buFont typeface="Arial" panose="020B0604020202020204" pitchFamily="34" charset="0"/>
                        <a:buNone/>
                      </a:pPr>
                      <a:r>
                        <a:rPr lang="en-GB" sz="1000" dirty="0">
                          <a:solidFill>
                            <a:schemeClr val="bg2">
                              <a:lumMod val="10000"/>
                            </a:schemeClr>
                          </a:solidFill>
                        </a:rPr>
                        <a:t>Enablers for Prevention</a:t>
                      </a:r>
                    </a:p>
                  </a:txBody>
                  <a:tcPr/>
                </a:tc>
                <a:tc>
                  <a:txBody>
                    <a:bodyPr/>
                    <a:lstStyle/>
                    <a:p>
                      <a:pPr marL="285750" indent="-285750">
                        <a:buFont typeface="Arial" panose="020B0604020202020204" pitchFamily="34" charset="0"/>
                        <a:buChar char="•"/>
                      </a:pPr>
                      <a:r>
                        <a:rPr lang="en-GB" sz="1000" dirty="0">
                          <a:solidFill>
                            <a:schemeClr val="bg2">
                              <a:lumMod val="10000"/>
                            </a:schemeClr>
                          </a:solidFill>
                        </a:rPr>
                        <a:t>Developing a Population Health Management Approach in partnership with Local Authorities</a:t>
                      </a:r>
                    </a:p>
                    <a:p>
                      <a:pPr marL="285750" indent="-285750">
                        <a:buFont typeface="Arial" panose="020B0604020202020204" pitchFamily="34" charset="0"/>
                        <a:buChar char="•"/>
                      </a:pPr>
                      <a:r>
                        <a:rPr lang="en-GB" sz="1000" dirty="0">
                          <a:solidFill>
                            <a:schemeClr val="bg2">
                              <a:lumMod val="10000"/>
                            </a:schemeClr>
                          </a:solidFill>
                        </a:rPr>
                        <a:t>Embedding approaches in Health Inequalities in all streams of work.</a:t>
                      </a:r>
                    </a:p>
                    <a:p>
                      <a:pPr marL="285750" indent="-285750">
                        <a:buFont typeface="Arial" panose="020B0604020202020204" pitchFamily="34" charset="0"/>
                        <a:buChar char="•"/>
                      </a:pPr>
                      <a:r>
                        <a:rPr lang="en-GB" sz="1000" dirty="0">
                          <a:solidFill>
                            <a:schemeClr val="bg2">
                              <a:lumMod val="10000"/>
                            </a:schemeClr>
                          </a:solidFill>
                        </a:rPr>
                        <a:t>CVD focused training and education workshops focused on ABC case-finding and pathways and Heart Failure.</a:t>
                      </a:r>
                    </a:p>
                  </a:txBody>
                  <a:tcPr/>
                </a:tc>
                <a:tc>
                  <a:txBody>
                    <a:bodyPr/>
                    <a:lstStyle/>
                    <a:p>
                      <a:endParaRPr lang="en-GB" sz="1000" dirty="0">
                        <a:solidFill>
                          <a:schemeClr val="bg2">
                            <a:lumMod val="10000"/>
                          </a:schemeClr>
                        </a:solidFill>
                      </a:endParaRPr>
                    </a:p>
                  </a:txBody>
                  <a:tcPr>
                    <a:noFill/>
                  </a:tcPr>
                </a:tc>
                <a:extLst>
                  <a:ext uri="{0D108BD9-81ED-4DB2-BD59-A6C34878D82A}">
                    <a16:rowId xmlns:a16="http://schemas.microsoft.com/office/drawing/2014/main" val="2158261054"/>
                  </a:ext>
                </a:extLst>
              </a:tr>
              <a:tr h="69532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solidFill>
                            <a:schemeClr val="bg2">
                              <a:lumMod val="10000"/>
                            </a:schemeClr>
                          </a:solidFill>
                        </a:rPr>
                        <a:t>Population-wide Prevention</a:t>
                      </a:r>
                    </a:p>
                    <a:p>
                      <a:pPr marL="285750" indent="-285750">
                        <a:buFont typeface="Arial" panose="020B0604020202020204" pitchFamily="34" charset="0"/>
                        <a:buChar char="•"/>
                      </a:pPr>
                      <a:endParaRPr lang="en-GB" sz="1000" dirty="0">
                        <a:solidFill>
                          <a:schemeClr val="bg2">
                            <a:lumMod val="10000"/>
                          </a:schemeClr>
                        </a:solidFill>
                      </a:endParaRPr>
                    </a:p>
                  </a:txBody>
                  <a:tcPr/>
                </a:tc>
                <a:tc>
                  <a:txBody>
                    <a:bodyPr/>
                    <a:lstStyle/>
                    <a:p>
                      <a:pPr marL="285750" indent="-285750">
                        <a:buFont typeface="Arial" panose="020B0604020202020204" pitchFamily="34" charset="0"/>
                        <a:buChar char="•"/>
                      </a:pPr>
                      <a:r>
                        <a:rPr lang="en-GB" sz="1000" dirty="0">
                          <a:solidFill>
                            <a:schemeClr val="bg2">
                              <a:lumMod val="10000"/>
                            </a:schemeClr>
                          </a:solidFill>
                        </a:rPr>
                        <a:t>Healthy Lives/Lifestyles Services (a series of support services to encourage healthier living including smoking cessation, diet advice, exercise, and alcohol and drug-users services).</a:t>
                      </a:r>
                    </a:p>
                    <a:p>
                      <a:pPr marL="285750" indent="-285750">
                        <a:buFont typeface="Arial" panose="020B0604020202020204" pitchFamily="34" charset="0"/>
                        <a:buChar char="•"/>
                      </a:pPr>
                      <a:r>
                        <a:rPr lang="en-GB" sz="1000" dirty="0">
                          <a:solidFill>
                            <a:schemeClr val="bg2">
                              <a:lumMod val="10000"/>
                            </a:schemeClr>
                          </a:solidFill>
                        </a:rPr>
                        <a:t>Physical Health Checks within Local Authorities, including the Drugs and Alcohol Service.</a:t>
                      </a:r>
                    </a:p>
                    <a:p>
                      <a:pPr marL="285750" indent="-285750">
                        <a:buFont typeface="Arial" panose="020B0604020202020204" pitchFamily="34" charset="0"/>
                        <a:buChar char="•"/>
                      </a:pPr>
                      <a:r>
                        <a:rPr lang="en-GB" sz="1000" dirty="0">
                          <a:solidFill>
                            <a:schemeClr val="bg2">
                              <a:lumMod val="10000"/>
                            </a:schemeClr>
                          </a:solidFill>
                        </a:rPr>
                        <a:t>Health Literacy</a:t>
                      </a:r>
                    </a:p>
                    <a:p>
                      <a:pPr marL="285750" indent="-285750">
                        <a:buFont typeface="Arial" panose="020B0604020202020204" pitchFamily="34" charset="0"/>
                        <a:buChar char="•"/>
                      </a:pPr>
                      <a:r>
                        <a:rPr lang="en-GB" sz="1000" dirty="0">
                          <a:solidFill>
                            <a:schemeClr val="bg2">
                              <a:lumMod val="10000"/>
                            </a:schemeClr>
                          </a:solidFill>
                        </a:rPr>
                        <a:t>Access to advice and information</a:t>
                      </a:r>
                    </a:p>
                  </a:txBody>
                  <a:tcPr/>
                </a:tc>
                <a:tc>
                  <a:txBody>
                    <a:bodyPr/>
                    <a:lstStyle/>
                    <a:p>
                      <a:endParaRPr lang="en-GB" sz="1000" dirty="0">
                        <a:solidFill>
                          <a:schemeClr val="bg2">
                            <a:lumMod val="10000"/>
                          </a:schemeClr>
                        </a:solidFill>
                      </a:endParaRPr>
                    </a:p>
                  </a:txBody>
                  <a:tcPr>
                    <a:noFill/>
                  </a:tcPr>
                </a:tc>
                <a:extLst>
                  <a:ext uri="{0D108BD9-81ED-4DB2-BD59-A6C34878D82A}">
                    <a16:rowId xmlns:a16="http://schemas.microsoft.com/office/drawing/2014/main" val="1447392615"/>
                  </a:ext>
                </a:extLst>
              </a:tr>
              <a:tr h="38193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solidFill>
                            <a:schemeClr val="bg2">
                              <a:lumMod val="10000"/>
                            </a:schemeClr>
                          </a:solidFill>
                        </a:rPr>
                        <a:t>Tackling Health Inequalities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err="1">
                          <a:solidFill>
                            <a:schemeClr val="bg2">
                              <a:lumMod val="10000"/>
                            </a:schemeClr>
                          </a:solidFill>
                        </a:rPr>
                        <a:t>InHIP</a:t>
                      </a:r>
                      <a:r>
                        <a:rPr lang="en-GB" sz="1000" dirty="0">
                          <a:solidFill>
                            <a:schemeClr val="bg2">
                              <a:lumMod val="10000"/>
                            </a:schemeClr>
                          </a:solidFill>
                        </a:rPr>
                        <a:t> Project (Hypertension case-finding, specifically focused on Core20PLUS)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chemeClr val="bg2">
                              <a:lumMod val="10000"/>
                            </a:schemeClr>
                          </a:solidFill>
                        </a:rPr>
                        <a:t>Physical Health Checks for people with Severe Mental Illness (SMI) and Learning Disability (LD)</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err="1">
                          <a:solidFill>
                            <a:schemeClr val="bg2">
                              <a:lumMod val="10000"/>
                            </a:schemeClr>
                          </a:solidFill>
                        </a:rPr>
                        <a:t>InHIP</a:t>
                      </a:r>
                      <a:r>
                        <a:rPr lang="en-GB" sz="1000" dirty="0">
                          <a:solidFill>
                            <a:schemeClr val="bg2">
                              <a:lumMod val="10000"/>
                            </a:schemeClr>
                          </a:solidFill>
                        </a:rPr>
                        <a:t> Project (Lipid Optimal Management)</a:t>
                      </a:r>
                    </a:p>
                  </a:txBody>
                  <a:tcPr/>
                </a:tc>
                <a:extLst>
                  <a:ext uri="{0D108BD9-81ED-4DB2-BD59-A6C34878D82A}">
                    <a16:rowId xmlns:a16="http://schemas.microsoft.com/office/drawing/2014/main" val="2011318730"/>
                  </a:ext>
                </a:extLst>
              </a:tr>
              <a:tr h="586870">
                <a:tc>
                  <a:txBody>
                    <a:bodyPr/>
                    <a:lstStyle/>
                    <a:p>
                      <a:pPr marL="0" indent="0">
                        <a:buFont typeface="Arial" panose="020B0604020202020204" pitchFamily="34" charset="0"/>
                        <a:buNone/>
                      </a:pPr>
                      <a:r>
                        <a:rPr lang="en-GB" sz="1000" dirty="0">
                          <a:solidFill>
                            <a:schemeClr val="bg2">
                              <a:lumMod val="10000"/>
                            </a:schemeClr>
                          </a:solidFill>
                        </a:rPr>
                        <a:t>National Prevention Programmes</a:t>
                      </a:r>
                    </a:p>
                  </a:txBody>
                  <a:tcPr/>
                </a:tc>
                <a:tc>
                  <a:txBody>
                    <a:bodyPr/>
                    <a:lstStyle/>
                    <a:p>
                      <a:pPr marL="285750" indent="-285750">
                        <a:buFont typeface="Arial" panose="020B0604020202020204" pitchFamily="34" charset="0"/>
                        <a:buChar char="•"/>
                      </a:pPr>
                      <a:r>
                        <a:rPr lang="en-GB" sz="1000" dirty="0">
                          <a:solidFill>
                            <a:schemeClr val="bg2">
                              <a:lumMod val="10000"/>
                            </a:schemeClr>
                          </a:solidFill>
                        </a:rPr>
                        <a:t>Implementing Alcohol Care Teams within Acute settings.</a:t>
                      </a:r>
                    </a:p>
                    <a:p>
                      <a:pPr marL="285750" indent="-285750">
                        <a:buFont typeface="Arial" panose="020B0604020202020204" pitchFamily="34" charset="0"/>
                        <a:buChar char="•"/>
                      </a:pPr>
                      <a:r>
                        <a:rPr lang="en-GB" sz="1000" dirty="0">
                          <a:solidFill>
                            <a:schemeClr val="bg2">
                              <a:lumMod val="10000"/>
                            </a:schemeClr>
                          </a:solidFill>
                        </a:rPr>
                        <a:t>Increased referrals to Tier 2 weight management programmes and support.</a:t>
                      </a:r>
                    </a:p>
                    <a:p>
                      <a:pPr marL="285750" indent="-285750">
                        <a:buFont typeface="Arial" panose="020B0604020202020204" pitchFamily="34" charset="0"/>
                        <a:buChar char="•"/>
                      </a:pPr>
                      <a:r>
                        <a:rPr lang="en-GB" sz="1000" dirty="0">
                          <a:solidFill>
                            <a:schemeClr val="bg2">
                              <a:lumMod val="10000"/>
                            </a:schemeClr>
                          </a:solidFill>
                        </a:rPr>
                        <a:t>Provision of treatment and support to tobacco-dependant inpatients (incl. MH and maternity).</a:t>
                      </a:r>
                    </a:p>
                  </a:txBody>
                  <a:tcPr/>
                </a:tc>
                <a:tc>
                  <a:txBody>
                    <a:bodyPr/>
                    <a:lstStyle/>
                    <a:p>
                      <a:endParaRPr lang="en-GB" sz="1000" dirty="0">
                        <a:solidFill>
                          <a:schemeClr val="bg2">
                            <a:lumMod val="10000"/>
                          </a:schemeClr>
                        </a:solidFill>
                      </a:endParaRPr>
                    </a:p>
                  </a:txBody>
                  <a:tcPr>
                    <a:noFill/>
                  </a:tcPr>
                </a:tc>
                <a:extLst>
                  <a:ext uri="{0D108BD9-81ED-4DB2-BD59-A6C34878D82A}">
                    <a16:rowId xmlns:a16="http://schemas.microsoft.com/office/drawing/2014/main" val="2734728454"/>
                  </a:ext>
                </a:extLst>
              </a:tr>
              <a:tr h="0">
                <a:tc>
                  <a:txBody>
                    <a:bodyPr/>
                    <a:lstStyle/>
                    <a:p>
                      <a:pPr marL="0" indent="0">
                        <a:buFont typeface="Arial" panose="020B0604020202020204" pitchFamily="34" charset="0"/>
                        <a:buNone/>
                      </a:pPr>
                      <a:r>
                        <a:rPr lang="en-GB" sz="1000" dirty="0">
                          <a:solidFill>
                            <a:schemeClr val="bg2">
                              <a:lumMod val="10000"/>
                            </a:schemeClr>
                          </a:solidFill>
                        </a:rPr>
                        <a:t>Primary Care</a:t>
                      </a:r>
                    </a:p>
                  </a:txBody>
                  <a:tcPr/>
                </a:tc>
                <a:tc>
                  <a:txBody>
                    <a:bodyPr/>
                    <a:lstStyle/>
                    <a:p>
                      <a:pPr marL="285750" indent="-285750">
                        <a:buFont typeface="Arial" panose="020B0604020202020204" pitchFamily="34" charset="0"/>
                        <a:buChar char="•"/>
                      </a:pPr>
                      <a:r>
                        <a:rPr lang="en-GB" sz="1000" dirty="0">
                          <a:solidFill>
                            <a:schemeClr val="bg2">
                              <a:lumMod val="10000"/>
                            </a:schemeClr>
                          </a:solidFill>
                        </a:rPr>
                        <a:t>Social Prescribing (MECC approach)</a:t>
                      </a:r>
                    </a:p>
                    <a:p>
                      <a:pPr marL="285750" indent="-285750">
                        <a:buFont typeface="Arial" panose="020B0604020202020204" pitchFamily="34" charset="0"/>
                        <a:buChar char="•"/>
                      </a:pPr>
                      <a:r>
                        <a:rPr lang="en-GB" sz="1000" dirty="0">
                          <a:solidFill>
                            <a:schemeClr val="bg2">
                              <a:lumMod val="10000"/>
                            </a:schemeClr>
                          </a:solidFill>
                        </a:rPr>
                        <a:t>Atrial Fibrillation detection within Community Pharmacy and General Practice</a:t>
                      </a:r>
                    </a:p>
                    <a:p>
                      <a:pPr marL="285750" indent="-285750">
                        <a:buFont typeface="Arial" panose="020B0604020202020204" pitchFamily="34" charset="0"/>
                        <a:buChar char="•"/>
                      </a:pPr>
                      <a:r>
                        <a:rPr lang="en-GB" sz="1000" dirty="0">
                          <a:solidFill>
                            <a:schemeClr val="bg2">
                              <a:lumMod val="10000"/>
                            </a:schemeClr>
                          </a:solidFill>
                        </a:rPr>
                        <a:t>Hypertension checks in Community Pharmacy</a:t>
                      </a:r>
                    </a:p>
                  </a:txBody>
                  <a:tcPr/>
                </a:tc>
                <a:tc>
                  <a:txBody>
                    <a:bodyPr/>
                    <a:lstStyle/>
                    <a:p>
                      <a:pPr marL="171450" indent="-171450">
                        <a:buFont typeface="Arial" panose="020B0604020202020204" pitchFamily="34" charset="0"/>
                        <a:buChar char="•"/>
                      </a:pPr>
                      <a:r>
                        <a:rPr lang="en-GB" sz="1000" dirty="0">
                          <a:solidFill>
                            <a:schemeClr val="bg2">
                              <a:lumMod val="10000"/>
                            </a:schemeClr>
                          </a:solidFill>
                        </a:rPr>
                        <a:t>Improved detection and management of Hypertensive patients</a:t>
                      </a:r>
                    </a:p>
                    <a:p>
                      <a:pPr marL="171450" indent="-171450">
                        <a:buFont typeface="Arial" panose="020B0604020202020204" pitchFamily="34" charset="0"/>
                        <a:buChar char="•"/>
                      </a:pPr>
                      <a:r>
                        <a:rPr lang="en-GB" sz="1000" dirty="0">
                          <a:solidFill>
                            <a:schemeClr val="bg2">
                              <a:lumMod val="10000"/>
                            </a:schemeClr>
                          </a:solidFill>
                        </a:rPr>
                        <a:t>Blood Pressure Monitoring @ Home</a:t>
                      </a:r>
                    </a:p>
                    <a:p>
                      <a:pPr marL="171450" indent="-171450">
                        <a:buFont typeface="Arial" panose="020B0604020202020204" pitchFamily="34" charset="0"/>
                        <a:buChar char="•"/>
                      </a:pPr>
                      <a:r>
                        <a:rPr lang="en-GB" sz="1000" dirty="0">
                          <a:solidFill>
                            <a:schemeClr val="bg2">
                              <a:lumMod val="10000"/>
                            </a:schemeClr>
                          </a:solidFill>
                        </a:rPr>
                        <a:t>Blood Pressure Monitoring Optimisation (with a key focus on most deprived areas)</a:t>
                      </a:r>
                    </a:p>
                  </a:txBody>
                  <a:tcPr/>
                </a:tc>
                <a:extLst>
                  <a:ext uri="{0D108BD9-81ED-4DB2-BD59-A6C34878D82A}">
                    <a16:rowId xmlns:a16="http://schemas.microsoft.com/office/drawing/2014/main" val="4191897984"/>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solidFill>
                            <a:schemeClr val="bg2">
                              <a:lumMod val="10000"/>
                            </a:schemeClr>
                          </a:solidFill>
                        </a:rPr>
                        <a:t>Medicines Optimisation</a:t>
                      </a:r>
                    </a:p>
                  </a:txBody>
                  <a:tcPr/>
                </a:tc>
                <a:tc>
                  <a:txBody>
                    <a:bodyPr/>
                    <a:lstStyle/>
                    <a:p>
                      <a:pPr marL="285750" indent="-285750">
                        <a:buFont typeface="Arial" panose="020B0604020202020204" pitchFamily="34" charset="0"/>
                        <a:buChar char="•"/>
                      </a:pPr>
                      <a:endParaRPr lang="en-GB" sz="1000" dirty="0">
                        <a:solidFill>
                          <a:schemeClr val="bg2">
                            <a:lumMod val="10000"/>
                          </a:schemeClr>
                        </a:solidFill>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chemeClr val="bg2">
                              <a:lumMod val="10000"/>
                            </a:schemeClr>
                          </a:solidFill>
                        </a:rPr>
                        <a:t>Implementation of the Direct Oral Anticoagulants (DOACs) Framework</a:t>
                      </a:r>
                    </a:p>
                  </a:txBody>
                  <a:tcPr/>
                </a:tc>
                <a:extLst>
                  <a:ext uri="{0D108BD9-81ED-4DB2-BD59-A6C34878D82A}">
                    <a16:rowId xmlns:a16="http://schemas.microsoft.com/office/drawing/2014/main" val="402336259"/>
                  </a:ext>
                </a:extLst>
              </a:tr>
              <a:tr h="583649">
                <a:tc>
                  <a:txBody>
                    <a:bodyPr/>
                    <a:lstStyle/>
                    <a:p>
                      <a:pPr marL="0" indent="0" algn="l">
                        <a:buFont typeface="Arial" panose="020B0604020202020204" pitchFamily="34" charset="0"/>
                        <a:buNone/>
                      </a:pPr>
                      <a:r>
                        <a:rPr lang="en-GB" sz="1000" dirty="0">
                          <a:solidFill>
                            <a:schemeClr val="bg2">
                              <a:lumMod val="10000"/>
                            </a:schemeClr>
                          </a:solidFill>
                        </a:rPr>
                        <a:t>System-wide Transformation Programmes</a:t>
                      </a:r>
                    </a:p>
                  </a:txBody>
                  <a:tcPr/>
                </a:tc>
                <a:tc gridSpan="2">
                  <a:txBody>
                    <a:bodyPr/>
                    <a:lstStyle/>
                    <a:p>
                      <a:pPr marL="171450" indent="-171450" algn="ctr">
                        <a:buFont typeface="Arial" panose="020B0604020202020204" pitchFamily="34" charset="0"/>
                        <a:buChar char="•"/>
                      </a:pPr>
                      <a:r>
                        <a:rPr lang="en-GB" sz="1000" kern="1200" dirty="0">
                          <a:solidFill>
                            <a:schemeClr val="bg2">
                              <a:lumMod val="10000"/>
                            </a:schemeClr>
                          </a:solidFill>
                          <a:latin typeface="+mn-lt"/>
                          <a:ea typeface="+mn-ea"/>
                          <a:cs typeface="+mn-cs"/>
                        </a:rPr>
                        <a:t>Cardiology Transformation (aligned to CPIP and Outpatient Transformation)</a:t>
                      </a:r>
                    </a:p>
                    <a:p>
                      <a:pPr marL="171450" indent="-171450" algn="ctr">
                        <a:buFont typeface="Arial" panose="020B0604020202020204" pitchFamily="34" charset="0"/>
                        <a:buChar char="•"/>
                      </a:pPr>
                      <a:r>
                        <a:rPr lang="en-GB" sz="1000" kern="1200" dirty="0">
                          <a:solidFill>
                            <a:schemeClr val="bg2">
                              <a:lumMod val="10000"/>
                            </a:schemeClr>
                          </a:solidFill>
                          <a:latin typeface="+mn-lt"/>
                          <a:ea typeface="+mn-ea"/>
                          <a:cs typeface="+mn-cs"/>
                        </a:rPr>
                        <a:t>Stroke Improvement Programme</a:t>
                      </a:r>
                    </a:p>
                    <a:p>
                      <a:pPr marL="171450" indent="-171450" algn="ctr">
                        <a:buFont typeface="Arial" panose="020B0604020202020204" pitchFamily="34" charset="0"/>
                        <a:buChar char="•"/>
                      </a:pPr>
                      <a:r>
                        <a:rPr lang="en-GB" sz="1000" kern="1200" dirty="0">
                          <a:solidFill>
                            <a:schemeClr val="bg2">
                              <a:lumMod val="10000"/>
                            </a:schemeClr>
                          </a:solidFill>
                          <a:latin typeface="+mn-lt"/>
                          <a:ea typeface="+mn-ea"/>
                          <a:cs typeface="+mn-cs"/>
                        </a:rPr>
                        <a:t>Diabetes Transformation</a:t>
                      </a:r>
                    </a:p>
                    <a:p>
                      <a:pPr marL="171450" indent="-171450" algn="ctr">
                        <a:buFont typeface="Arial" panose="020B0604020202020204" pitchFamily="34" charset="0"/>
                        <a:buChar char="•"/>
                      </a:pPr>
                      <a:r>
                        <a:rPr lang="en-GB" sz="1000" kern="1200" dirty="0">
                          <a:solidFill>
                            <a:schemeClr val="bg2">
                              <a:lumMod val="10000"/>
                            </a:schemeClr>
                          </a:solidFill>
                          <a:latin typeface="+mn-lt"/>
                          <a:ea typeface="+mn-ea"/>
                          <a:cs typeface="+mn-cs"/>
                        </a:rPr>
                        <a:t>Dementia Services Vision</a:t>
                      </a:r>
                    </a:p>
                  </a:txBody>
                  <a:tcPr/>
                </a:tc>
                <a:tc hMerge="1">
                  <a:txBody>
                    <a:bodyPr/>
                    <a:lstStyle/>
                    <a:p>
                      <a:pPr marL="171450" indent="-171450">
                        <a:buFont typeface="Arial" panose="020B0604020202020204" pitchFamily="34" charset="0"/>
                        <a:buChar char="•"/>
                      </a:pPr>
                      <a:r>
                        <a:rPr lang="en-GB" sz="1050" dirty="0">
                          <a:solidFill>
                            <a:schemeClr val="tx2">
                              <a:lumMod val="50000"/>
                            </a:schemeClr>
                          </a:solidFill>
                        </a:rPr>
                        <a:t>Cardiology Transformation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2">
                              <a:lumMod val="50000"/>
                            </a:schemeClr>
                          </a:solidFill>
                        </a:rPr>
                        <a:t>Remote and virtual monitoring</a:t>
                      </a:r>
                    </a:p>
                    <a:p>
                      <a:pPr marL="171450" indent="-171450">
                        <a:buFont typeface="Arial" panose="020B0604020202020204" pitchFamily="34" charset="0"/>
                        <a:buChar char="•"/>
                      </a:pPr>
                      <a:r>
                        <a:rPr lang="en-GB" sz="1050" dirty="0">
                          <a:solidFill>
                            <a:schemeClr val="tx2">
                              <a:lumMod val="50000"/>
                            </a:schemeClr>
                          </a:solidFill>
                        </a:rPr>
                        <a:t>Stroke Improvement Programme</a:t>
                      </a:r>
                    </a:p>
                  </a:txBody>
                  <a:tcPr/>
                </a:tc>
                <a:extLst>
                  <a:ext uri="{0D108BD9-81ED-4DB2-BD59-A6C34878D82A}">
                    <a16:rowId xmlns:a16="http://schemas.microsoft.com/office/drawing/2014/main" val="398394804"/>
                  </a:ext>
                </a:extLst>
              </a:tr>
            </a:tbl>
          </a:graphicData>
        </a:graphic>
      </p:graphicFrame>
      <p:sp>
        <p:nvSpPr>
          <p:cNvPr id="13" name="TextBox 12">
            <a:extLst>
              <a:ext uri="{FF2B5EF4-FFF2-40B4-BE49-F238E27FC236}">
                <a16:creationId xmlns:a16="http://schemas.microsoft.com/office/drawing/2014/main" id="{90284EAD-713F-95DE-E8DB-EC6600C996C2}"/>
              </a:ext>
            </a:extLst>
          </p:cNvPr>
          <p:cNvSpPr txBox="1"/>
          <p:nvPr/>
        </p:nvSpPr>
        <p:spPr>
          <a:xfrm>
            <a:off x="5705" y="6080568"/>
            <a:ext cx="9068373" cy="646331"/>
          </a:xfrm>
          <a:prstGeom prst="rect">
            <a:avLst/>
          </a:prstGeom>
          <a:solidFill>
            <a:schemeClr val="bg1"/>
          </a:solidFill>
        </p:spPr>
        <p:txBody>
          <a:bodyPr wrap="square" rtlCol="0">
            <a:spAutoFit/>
          </a:bodyPr>
          <a:lstStyle/>
          <a:p>
            <a:endParaRPr lang="en-GB" sz="900" dirty="0">
              <a:solidFill>
                <a:schemeClr val="bg2">
                  <a:lumMod val="10000"/>
                </a:schemeClr>
              </a:solidFill>
            </a:endParaRPr>
          </a:p>
          <a:p>
            <a:r>
              <a:rPr lang="en-GB" sz="900" dirty="0">
                <a:solidFill>
                  <a:schemeClr val="bg2">
                    <a:lumMod val="10000"/>
                  </a:schemeClr>
                </a:solidFill>
              </a:rPr>
              <a:t>For the purpose of this plan, Primary and Secondary Prevention are defined as:</a:t>
            </a:r>
          </a:p>
          <a:p>
            <a:r>
              <a:rPr lang="en-GB" sz="900" dirty="0">
                <a:solidFill>
                  <a:schemeClr val="bg2">
                    <a:lumMod val="10000"/>
                  </a:schemeClr>
                </a:solidFill>
              </a:rPr>
              <a:t>Primary Prevention – targeting individuals who are at risk of developing a medical condition and intervening to prevent onset.</a:t>
            </a:r>
          </a:p>
          <a:p>
            <a:r>
              <a:rPr lang="en-GB" sz="900" dirty="0">
                <a:solidFill>
                  <a:schemeClr val="bg2">
                    <a:lumMod val="10000"/>
                  </a:schemeClr>
                </a:solidFill>
              </a:rPr>
              <a:t>Secondary Prevention – screening to identify diseases in the earliest stages and provide treatment to manage symptoms and prevent complications.</a:t>
            </a:r>
          </a:p>
        </p:txBody>
      </p:sp>
      <p:sp>
        <p:nvSpPr>
          <p:cNvPr id="14" name="TextBox 13">
            <a:extLst>
              <a:ext uri="{FF2B5EF4-FFF2-40B4-BE49-F238E27FC236}">
                <a16:creationId xmlns:a16="http://schemas.microsoft.com/office/drawing/2014/main" id="{690E1D37-25AF-50C7-1BE4-120256C5AEF4}"/>
              </a:ext>
            </a:extLst>
          </p:cNvPr>
          <p:cNvSpPr txBox="1"/>
          <p:nvPr/>
        </p:nvSpPr>
        <p:spPr>
          <a:xfrm>
            <a:off x="7348756" y="6118951"/>
            <a:ext cx="4826959" cy="253916"/>
          </a:xfrm>
          <a:prstGeom prst="rect">
            <a:avLst/>
          </a:prstGeom>
          <a:solidFill>
            <a:schemeClr val="bg1"/>
          </a:solidFill>
        </p:spPr>
        <p:txBody>
          <a:bodyPr wrap="square" rtlCol="0">
            <a:spAutoFit/>
          </a:bodyPr>
          <a:lstStyle/>
          <a:p>
            <a:r>
              <a:rPr lang="en-GB" sz="1050" b="1" dirty="0">
                <a:solidFill>
                  <a:schemeClr val="bg2">
                    <a:lumMod val="10000"/>
                  </a:schemeClr>
                </a:solidFill>
              </a:rPr>
              <a:t>Additional detail for each programme has been included as an Appendix.</a:t>
            </a:r>
          </a:p>
        </p:txBody>
      </p:sp>
    </p:spTree>
    <p:extLst>
      <p:ext uri="{BB962C8B-B14F-4D97-AF65-F5344CB8AC3E}">
        <p14:creationId xmlns:p14="http://schemas.microsoft.com/office/powerpoint/2010/main" val="62668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34EB2999-B148-5246-CA51-03A059019DEE}"/>
              </a:ext>
            </a:extLst>
          </p:cNvPr>
          <p:cNvSpPr/>
          <p:nvPr/>
        </p:nvSpPr>
        <p:spPr>
          <a:xfrm>
            <a:off x="822960" y="532015"/>
            <a:ext cx="11369040" cy="3208712"/>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13</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normAutofit/>
          </a:bodyPr>
          <a:lstStyle/>
          <a:p>
            <a:r>
              <a:rPr lang="en-US" sz="2800" dirty="0"/>
              <a:t>Moving Forward – Our Top Priorities</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12" name="Call-out: Up Arrow 11">
            <a:extLst>
              <a:ext uri="{FF2B5EF4-FFF2-40B4-BE49-F238E27FC236}">
                <a16:creationId xmlns:a16="http://schemas.microsoft.com/office/drawing/2014/main" id="{117FBAFD-BC8F-8E02-DCA6-538FCB57EE5D}"/>
              </a:ext>
            </a:extLst>
          </p:cNvPr>
          <p:cNvSpPr/>
          <p:nvPr/>
        </p:nvSpPr>
        <p:spPr>
          <a:xfrm>
            <a:off x="2731592" y="4470411"/>
            <a:ext cx="1885112" cy="1389348"/>
          </a:xfrm>
          <a:prstGeom prst="upArrowCallout">
            <a:avLst/>
          </a:prstGeom>
          <a:solidFill>
            <a:schemeClr val="bg1">
              <a:lumMod val="75000"/>
            </a:schemeClr>
          </a:solidFill>
          <a:ln>
            <a:solidFill>
              <a:schemeClr val="tx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bg1"/>
                </a:solidFill>
              </a:rPr>
              <a:t>Accountability and Partnership</a:t>
            </a:r>
          </a:p>
        </p:txBody>
      </p:sp>
      <p:sp>
        <p:nvSpPr>
          <p:cNvPr id="13" name="Call-out: Up Arrow 12">
            <a:extLst>
              <a:ext uri="{FF2B5EF4-FFF2-40B4-BE49-F238E27FC236}">
                <a16:creationId xmlns:a16="http://schemas.microsoft.com/office/drawing/2014/main" id="{7D40EB88-7FE3-2BE1-A32C-B6A91122428E}"/>
              </a:ext>
            </a:extLst>
          </p:cNvPr>
          <p:cNvSpPr/>
          <p:nvPr/>
        </p:nvSpPr>
        <p:spPr>
          <a:xfrm>
            <a:off x="822960" y="4470882"/>
            <a:ext cx="1851088" cy="1389348"/>
          </a:xfrm>
          <a:prstGeom prst="upArrowCallout">
            <a:avLst/>
          </a:prstGeom>
          <a:solidFill>
            <a:schemeClr val="bg1">
              <a:lumMod val="75000"/>
            </a:schemeClr>
          </a:solidFill>
          <a:ln>
            <a:solidFill>
              <a:schemeClr val="tx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bg1"/>
                </a:solidFill>
              </a:rPr>
              <a:t>Data Intelligence</a:t>
            </a:r>
          </a:p>
        </p:txBody>
      </p:sp>
      <p:sp>
        <p:nvSpPr>
          <p:cNvPr id="14" name="Call-out: Up Arrow 13">
            <a:extLst>
              <a:ext uri="{FF2B5EF4-FFF2-40B4-BE49-F238E27FC236}">
                <a16:creationId xmlns:a16="http://schemas.microsoft.com/office/drawing/2014/main" id="{17B86002-EE83-E770-D768-DF573B947FF8}"/>
              </a:ext>
            </a:extLst>
          </p:cNvPr>
          <p:cNvSpPr/>
          <p:nvPr/>
        </p:nvSpPr>
        <p:spPr>
          <a:xfrm>
            <a:off x="6609951" y="4470882"/>
            <a:ext cx="1885112" cy="1389348"/>
          </a:xfrm>
          <a:prstGeom prst="upArrowCallout">
            <a:avLst/>
          </a:prstGeom>
          <a:solidFill>
            <a:schemeClr val="bg1">
              <a:lumMod val="75000"/>
            </a:schemeClr>
          </a:solidFill>
          <a:ln>
            <a:solidFill>
              <a:schemeClr val="tx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bg1"/>
                </a:solidFill>
              </a:rPr>
              <a:t>Workforce, Training and Resources</a:t>
            </a:r>
          </a:p>
        </p:txBody>
      </p:sp>
      <p:sp>
        <p:nvSpPr>
          <p:cNvPr id="15" name="Call-out: Up Arrow 14">
            <a:extLst>
              <a:ext uri="{FF2B5EF4-FFF2-40B4-BE49-F238E27FC236}">
                <a16:creationId xmlns:a16="http://schemas.microsoft.com/office/drawing/2014/main" id="{4FB71101-7B75-8D1C-79AD-89EC77DD33C4}"/>
              </a:ext>
            </a:extLst>
          </p:cNvPr>
          <p:cNvSpPr/>
          <p:nvPr/>
        </p:nvSpPr>
        <p:spPr>
          <a:xfrm>
            <a:off x="8558066" y="4470882"/>
            <a:ext cx="1885111" cy="1389348"/>
          </a:xfrm>
          <a:prstGeom prst="upArrowCallout">
            <a:avLst/>
          </a:prstGeom>
          <a:solidFill>
            <a:schemeClr val="bg1">
              <a:lumMod val="75000"/>
            </a:schemeClr>
          </a:solidFill>
          <a:ln>
            <a:solidFill>
              <a:schemeClr val="tx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bg1"/>
                </a:solidFill>
              </a:rPr>
              <a:t>Education and Access to Information</a:t>
            </a:r>
          </a:p>
        </p:txBody>
      </p:sp>
      <p:sp>
        <p:nvSpPr>
          <p:cNvPr id="16" name="Call-out: Up Arrow 15">
            <a:extLst>
              <a:ext uri="{FF2B5EF4-FFF2-40B4-BE49-F238E27FC236}">
                <a16:creationId xmlns:a16="http://schemas.microsoft.com/office/drawing/2014/main" id="{BD231945-EBA0-B4E2-7454-30F4761AA4F5}"/>
              </a:ext>
            </a:extLst>
          </p:cNvPr>
          <p:cNvSpPr/>
          <p:nvPr/>
        </p:nvSpPr>
        <p:spPr>
          <a:xfrm>
            <a:off x="4670225" y="4474149"/>
            <a:ext cx="1885112" cy="1389348"/>
          </a:xfrm>
          <a:prstGeom prst="upArrowCallout">
            <a:avLst/>
          </a:prstGeom>
          <a:solidFill>
            <a:schemeClr val="bg1">
              <a:lumMod val="75000"/>
            </a:schemeClr>
          </a:solidFill>
          <a:ln>
            <a:solidFill>
              <a:schemeClr val="tx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bg1"/>
                </a:solidFill>
              </a:rPr>
              <a:t>Diagnostics and Digital Innovation</a:t>
            </a:r>
          </a:p>
        </p:txBody>
      </p:sp>
      <p:sp>
        <p:nvSpPr>
          <p:cNvPr id="18" name="Rectangle: Rounded Corners 17">
            <a:extLst>
              <a:ext uri="{FF2B5EF4-FFF2-40B4-BE49-F238E27FC236}">
                <a16:creationId xmlns:a16="http://schemas.microsoft.com/office/drawing/2014/main" id="{841BFEFA-843F-A3CC-DA27-E7CEB7D1E919}"/>
              </a:ext>
            </a:extLst>
          </p:cNvPr>
          <p:cNvSpPr/>
          <p:nvPr/>
        </p:nvSpPr>
        <p:spPr>
          <a:xfrm rot="16200000">
            <a:off x="-378098" y="1901497"/>
            <a:ext cx="1656521" cy="446334"/>
          </a:xfrm>
          <a:prstGeom prst="round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t>Clinical Priorities</a:t>
            </a:r>
          </a:p>
        </p:txBody>
      </p:sp>
      <p:sp>
        <p:nvSpPr>
          <p:cNvPr id="19" name="Rectangle: Rounded Corners 18">
            <a:extLst>
              <a:ext uri="{FF2B5EF4-FFF2-40B4-BE49-F238E27FC236}">
                <a16:creationId xmlns:a16="http://schemas.microsoft.com/office/drawing/2014/main" id="{58B4BA0D-EE37-4358-40B6-5FF4F8764558}"/>
              </a:ext>
            </a:extLst>
          </p:cNvPr>
          <p:cNvSpPr/>
          <p:nvPr/>
        </p:nvSpPr>
        <p:spPr>
          <a:xfrm rot="16200000">
            <a:off x="-237591" y="4942389"/>
            <a:ext cx="1389349" cy="446335"/>
          </a:xfrm>
          <a:prstGeom prst="round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t>Enablers</a:t>
            </a:r>
          </a:p>
        </p:txBody>
      </p:sp>
      <p:sp>
        <p:nvSpPr>
          <p:cNvPr id="20" name="Rectangle: Rounded Corners 19">
            <a:extLst>
              <a:ext uri="{FF2B5EF4-FFF2-40B4-BE49-F238E27FC236}">
                <a16:creationId xmlns:a16="http://schemas.microsoft.com/office/drawing/2014/main" id="{BE66FB1C-9181-189B-3FCC-562CAB88CF13}"/>
              </a:ext>
            </a:extLst>
          </p:cNvPr>
          <p:cNvSpPr/>
          <p:nvPr/>
        </p:nvSpPr>
        <p:spPr>
          <a:xfrm>
            <a:off x="819275" y="6097012"/>
            <a:ext cx="9629823" cy="365125"/>
          </a:xfrm>
          <a:prstGeom prst="round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t>Communications and Engagement</a:t>
            </a:r>
          </a:p>
        </p:txBody>
      </p:sp>
      <p:sp>
        <p:nvSpPr>
          <p:cNvPr id="30" name="Arrow: Pentagon 29">
            <a:extLst>
              <a:ext uri="{FF2B5EF4-FFF2-40B4-BE49-F238E27FC236}">
                <a16:creationId xmlns:a16="http://schemas.microsoft.com/office/drawing/2014/main" id="{E9F8494A-14ED-0E18-C266-1DF432042B8F}"/>
              </a:ext>
            </a:extLst>
          </p:cNvPr>
          <p:cNvSpPr/>
          <p:nvPr/>
        </p:nvSpPr>
        <p:spPr>
          <a:xfrm>
            <a:off x="7295738" y="1396768"/>
            <a:ext cx="3144464" cy="1451197"/>
          </a:xfrm>
          <a:prstGeom prst="homePlate">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a:t>Stroke Improvement</a:t>
            </a:r>
          </a:p>
          <a:p>
            <a:pPr algn="ctr"/>
            <a:r>
              <a:rPr lang="en-GB" sz="1100" i="1" dirty="0">
                <a:solidFill>
                  <a:srgbClr val="FFFFFF"/>
                </a:solidFill>
              </a:rPr>
              <a:t>To ensure early and rapid diagnosis, best practice treatment and improve rehabilitation and life after stroke.</a:t>
            </a:r>
          </a:p>
        </p:txBody>
      </p:sp>
      <p:sp>
        <p:nvSpPr>
          <p:cNvPr id="21" name="Arrow: Pentagon 20">
            <a:extLst>
              <a:ext uri="{FF2B5EF4-FFF2-40B4-BE49-F238E27FC236}">
                <a16:creationId xmlns:a16="http://schemas.microsoft.com/office/drawing/2014/main" id="{B79AC81B-609F-3A37-3276-7EAD4CAF806C}"/>
              </a:ext>
            </a:extLst>
          </p:cNvPr>
          <p:cNvSpPr/>
          <p:nvPr/>
        </p:nvSpPr>
        <p:spPr>
          <a:xfrm>
            <a:off x="4108362" y="1396768"/>
            <a:ext cx="3144464" cy="1454941"/>
          </a:xfrm>
          <a:prstGeom prst="homePlate">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a:t>Cardiology Transformation</a:t>
            </a:r>
          </a:p>
          <a:p>
            <a:pPr algn="ctr"/>
            <a:r>
              <a:rPr lang="en-GB" sz="1100" i="1" dirty="0"/>
              <a:t>To reduce non-elective heart failure presentations in Acute settings, improve cardiac rehabilitation services and explore outpatient transformation. </a:t>
            </a:r>
          </a:p>
        </p:txBody>
      </p:sp>
      <p:sp>
        <p:nvSpPr>
          <p:cNvPr id="17" name="Arrow: Pentagon 16">
            <a:extLst>
              <a:ext uri="{FF2B5EF4-FFF2-40B4-BE49-F238E27FC236}">
                <a16:creationId xmlns:a16="http://schemas.microsoft.com/office/drawing/2014/main" id="{9A76DB70-8E83-3889-A982-CB9A49EFEEB4}"/>
              </a:ext>
            </a:extLst>
          </p:cNvPr>
          <p:cNvSpPr/>
          <p:nvPr/>
        </p:nvSpPr>
        <p:spPr>
          <a:xfrm>
            <a:off x="942941" y="1396768"/>
            <a:ext cx="3133896" cy="1454941"/>
          </a:xfrm>
          <a:prstGeom prst="homePlate">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b="1" dirty="0"/>
              <a:t>Cardiovascular </a:t>
            </a:r>
          </a:p>
          <a:p>
            <a:pPr algn="ctr"/>
            <a:r>
              <a:rPr lang="en-GB" b="1" dirty="0"/>
              <a:t>Disease Prevention</a:t>
            </a:r>
          </a:p>
          <a:p>
            <a:pPr algn="ctr"/>
            <a:r>
              <a:rPr lang="en-GB" sz="1100" i="1" dirty="0"/>
              <a:t>To embed and align system-wide initiatives which identify (ABC) at risk populations and support people to live a healthier lifestyle.</a:t>
            </a:r>
            <a:endParaRPr lang="en-GB" sz="1100" i="1" dirty="0">
              <a:solidFill>
                <a:srgbClr val="FF0000"/>
              </a:solidFill>
            </a:endParaRPr>
          </a:p>
        </p:txBody>
      </p:sp>
      <p:sp>
        <p:nvSpPr>
          <p:cNvPr id="31" name="Rectangle: Rounded Corners 30">
            <a:extLst>
              <a:ext uri="{FF2B5EF4-FFF2-40B4-BE49-F238E27FC236}">
                <a16:creationId xmlns:a16="http://schemas.microsoft.com/office/drawing/2014/main" id="{4DAFFF79-1D20-914E-464F-570015703B31}"/>
              </a:ext>
            </a:extLst>
          </p:cNvPr>
          <p:cNvSpPr/>
          <p:nvPr/>
        </p:nvSpPr>
        <p:spPr>
          <a:xfrm rot="16200000">
            <a:off x="-197869" y="3472370"/>
            <a:ext cx="1288698" cy="446335"/>
          </a:xfrm>
          <a:prstGeom prst="round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a:t>Recovery Objectives</a:t>
            </a:r>
          </a:p>
        </p:txBody>
      </p:sp>
      <p:sp>
        <p:nvSpPr>
          <p:cNvPr id="32" name="Rectangle 31">
            <a:extLst>
              <a:ext uri="{FF2B5EF4-FFF2-40B4-BE49-F238E27FC236}">
                <a16:creationId xmlns:a16="http://schemas.microsoft.com/office/drawing/2014/main" id="{DD639F74-998A-C621-AA25-0B5CB7325486}"/>
              </a:ext>
            </a:extLst>
          </p:cNvPr>
          <p:cNvSpPr/>
          <p:nvPr/>
        </p:nvSpPr>
        <p:spPr>
          <a:xfrm>
            <a:off x="819275" y="3088491"/>
            <a:ext cx="2364500" cy="1239259"/>
          </a:xfrm>
          <a:prstGeom prst="rect">
            <a:avLst/>
          </a:prstGeom>
          <a:solidFill>
            <a:schemeClr val="tx1">
              <a:lumMod val="60000"/>
              <a:lumOff val="40000"/>
            </a:schemeClr>
          </a:solidFill>
          <a:ln>
            <a:solidFill>
              <a:schemeClr val="tx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bg1"/>
                </a:solidFill>
              </a:rPr>
              <a:t>Monitoring and targeting unwarranted variation</a:t>
            </a:r>
          </a:p>
        </p:txBody>
      </p:sp>
      <p:sp>
        <p:nvSpPr>
          <p:cNvPr id="33" name="Rectangle 32">
            <a:extLst>
              <a:ext uri="{FF2B5EF4-FFF2-40B4-BE49-F238E27FC236}">
                <a16:creationId xmlns:a16="http://schemas.microsoft.com/office/drawing/2014/main" id="{1AEAD65A-D4A7-A1CD-4833-B95ACD9446B4}"/>
              </a:ext>
            </a:extLst>
          </p:cNvPr>
          <p:cNvSpPr/>
          <p:nvPr/>
        </p:nvSpPr>
        <p:spPr>
          <a:xfrm>
            <a:off x="3200332" y="3088491"/>
            <a:ext cx="2364499" cy="1243004"/>
          </a:xfrm>
          <a:prstGeom prst="rect">
            <a:avLst/>
          </a:prstGeom>
          <a:solidFill>
            <a:schemeClr val="tx1">
              <a:lumMod val="60000"/>
              <a:lumOff val="40000"/>
            </a:schemeClr>
          </a:solidFill>
          <a:ln>
            <a:solidFill>
              <a:schemeClr val="tx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System leadership to co-ordinate action to drive CVD recovery</a:t>
            </a:r>
          </a:p>
        </p:txBody>
      </p:sp>
      <p:sp>
        <p:nvSpPr>
          <p:cNvPr id="34" name="Rectangle 33">
            <a:extLst>
              <a:ext uri="{FF2B5EF4-FFF2-40B4-BE49-F238E27FC236}">
                <a16:creationId xmlns:a16="http://schemas.microsoft.com/office/drawing/2014/main" id="{88ABFD26-7FEF-1758-0D9E-70326C269A2E}"/>
              </a:ext>
            </a:extLst>
          </p:cNvPr>
          <p:cNvSpPr/>
          <p:nvPr/>
        </p:nvSpPr>
        <p:spPr>
          <a:xfrm>
            <a:off x="5581388" y="3088491"/>
            <a:ext cx="2425577" cy="1243006"/>
          </a:xfrm>
          <a:prstGeom prst="rect">
            <a:avLst/>
          </a:prstGeom>
          <a:solidFill>
            <a:schemeClr val="tx1">
              <a:lumMod val="60000"/>
              <a:lumOff val="40000"/>
            </a:schemeClr>
          </a:solidFill>
          <a:ln>
            <a:solidFill>
              <a:schemeClr val="tx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Supporting General Practice to recover the management of key risk factors (ABC)</a:t>
            </a:r>
          </a:p>
        </p:txBody>
      </p:sp>
      <p:sp>
        <p:nvSpPr>
          <p:cNvPr id="35" name="Rectangle 34">
            <a:extLst>
              <a:ext uri="{FF2B5EF4-FFF2-40B4-BE49-F238E27FC236}">
                <a16:creationId xmlns:a16="http://schemas.microsoft.com/office/drawing/2014/main" id="{8D85F9F4-93EA-C28B-B143-47812D2D0260}"/>
              </a:ext>
            </a:extLst>
          </p:cNvPr>
          <p:cNvSpPr/>
          <p:nvPr/>
        </p:nvSpPr>
        <p:spPr>
          <a:xfrm>
            <a:off x="8023522" y="3084748"/>
            <a:ext cx="2425577" cy="1246749"/>
          </a:xfrm>
          <a:prstGeom prst="rect">
            <a:avLst/>
          </a:prstGeom>
          <a:solidFill>
            <a:schemeClr val="tx1">
              <a:lumMod val="60000"/>
              <a:lumOff val="40000"/>
            </a:schemeClr>
          </a:solidFill>
          <a:ln>
            <a:solidFill>
              <a:schemeClr val="tx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Accelerating MECC interventions to undertake BP checks</a:t>
            </a:r>
          </a:p>
        </p:txBody>
      </p:sp>
    </p:spTree>
    <p:extLst>
      <p:ext uri="{BB962C8B-B14F-4D97-AF65-F5344CB8AC3E}">
        <p14:creationId xmlns:p14="http://schemas.microsoft.com/office/powerpoint/2010/main" val="153367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dirty="0" smtClean="0"/>
              <a:pPr/>
              <a:t>14</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lstStyle/>
          <a:p>
            <a:r>
              <a:rPr lang="en-US" dirty="0"/>
              <a:t>National CVD Recovery Objectives</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12" name="Rectangle 11">
            <a:extLst>
              <a:ext uri="{FF2B5EF4-FFF2-40B4-BE49-F238E27FC236}">
                <a16:creationId xmlns:a16="http://schemas.microsoft.com/office/drawing/2014/main" id="{0F249576-7DFE-FE32-706E-57874755EA9A}"/>
              </a:ext>
            </a:extLst>
          </p:cNvPr>
          <p:cNvSpPr/>
          <p:nvPr/>
        </p:nvSpPr>
        <p:spPr>
          <a:xfrm>
            <a:off x="254524" y="1845578"/>
            <a:ext cx="2679870" cy="3075304"/>
          </a:xfrm>
          <a:prstGeom prst="rect">
            <a:avLst/>
          </a:prstGeom>
          <a:solidFill>
            <a:schemeClr val="accent5">
              <a:lumMod val="20000"/>
              <a:lumOff val="8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t" anchorCtr="0"/>
          <a:lstStyle/>
          <a:p>
            <a:pPr marL="285750" indent="-285750">
              <a:buFont typeface="Arial" panose="020B0604020202020204" pitchFamily="34" charset="0"/>
              <a:buChar char="•"/>
            </a:pPr>
            <a:r>
              <a:rPr lang="en-GB" sz="1100" dirty="0">
                <a:solidFill>
                  <a:srgbClr val="202A30"/>
                </a:solidFill>
              </a:rPr>
              <a:t>STW will continue to </a:t>
            </a:r>
            <a:r>
              <a:rPr lang="en-GB" sz="1100" b="1" dirty="0">
                <a:solidFill>
                  <a:srgbClr val="202A30"/>
                </a:solidFill>
              </a:rPr>
              <a:t>explore a variety of data sources </a:t>
            </a:r>
            <a:r>
              <a:rPr lang="en-GB" sz="1100" dirty="0">
                <a:solidFill>
                  <a:srgbClr val="202A30"/>
                </a:solidFill>
              </a:rPr>
              <a:t>(including CVDPREVENT, CVDACTION and local Heat Map data) </a:t>
            </a:r>
            <a:r>
              <a:rPr lang="en-GB" sz="1100" b="1" dirty="0">
                <a:solidFill>
                  <a:srgbClr val="202A30"/>
                </a:solidFill>
              </a:rPr>
              <a:t>to provide up to date, granular data</a:t>
            </a:r>
            <a:r>
              <a:rPr lang="en-GB" sz="1100" dirty="0">
                <a:solidFill>
                  <a:srgbClr val="202A30"/>
                </a:solidFill>
              </a:rPr>
              <a:t>, </a:t>
            </a:r>
            <a:r>
              <a:rPr lang="en-GB" sz="1100" b="1" dirty="0">
                <a:solidFill>
                  <a:srgbClr val="202A30"/>
                </a:solidFill>
              </a:rPr>
              <a:t>enabling a Population Health Management Approach </a:t>
            </a:r>
            <a:r>
              <a:rPr lang="en-GB" sz="1100" dirty="0">
                <a:solidFill>
                  <a:srgbClr val="202A30"/>
                </a:solidFill>
              </a:rPr>
              <a:t>in reducing health inequalities and to reduce unwarranted variation.</a:t>
            </a:r>
          </a:p>
          <a:p>
            <a:pPr marL="285750" indent="-285750">
              <a:buFont typeface="Arial" panose="020B0604020202020204" pitchFamily="34" charset="0"/>
              <a:buChar char="•"/>
            </a:pPr>
            <a:endParaRPr lang="en-GB" sz="1100" dirty="0">
              <a:solidFill>
                <a:srgbClr val="202A30"/>
              </a:solidFill>
            </a:endParaRPr>
          </a:p>
          <a:p>
            <a:pPr marL="285750" indent="-285750">
              <a:buFont typeface="Arial" panose="020B0604020202020204" pitchFamily="34" charset="0"/>
              <a:buChar char="•"/>
            </a:pPr>
            <a:endParaRPr lang="en-GB" sz="1100" dirty="0">
              <a:solidFill>
                <a:srgbClr val="202A30"/>
              </a:solidFill>
            </a:endParaRPr>
          </a:p>
        </p:txBody>
      </p:sp>
      <p:sp>
        <p:nvSpPr>
          <p:cNvPr id="17" name="Rectangle 16">
            <a:extLst>
              <a:ext uri="{FF2B5EF4-FFF2-40B4-BE49-F238E27FC236}">
                <a16:creationId xmlns:a16="http://schemas.microsoft.com/office/drawing/2014/main" id="{4E03E3A8-2EAE-E703-9683-0701B1EC96DE}"/>
              </a:ext>
            </a:extLst>
          </p:cNvPr>
          <p:cNvSpPr/>
          <p:nvPr/>
        </p:nvSpPr>
        <p:spPr>
          <a:xfrm>
            <a:off x="254525" y="1173186"/>
            <a:ext cx="2679870" cy="6723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t>Monitoring and targeting unwarranted variation in care and outcomes</a:t>
            </a:r>
          </a:p>
        </p:txBody>
      </p:sp>
      <p:sp>
        <p:nvSpPr>
          <p:cNvPr id="6" name="Rectangle 5">
            <a:extLst>
              <a:ext uri="{FF2B5EF4-FFF2-40B4-BE49-F238E27FC236}">
                <a16:creationId xmlns:a16="http://schemas.microsoft.com/office/drawing/2014/main" id="{1C031F1C-448C-62CF-B6BD-8314E874DC2C}"/>
              </a:ext>
            </a:extLst>
          </p:cNvPr>
          <p:cNvSpPr/>
          <p:nvPr/>
        </p:nvSpPr>
        <p:spPr>
          <a:xfrm>
            <a:off x="3252644" y="1845578"/>
            <a:ext cx="2679870" cy="4245437"/>
          </a:xfrm>
          <a:prstGeom prst="rect">
            <a:avLst/>
          </a:prstGeom>
          <a:solidFill>
            <a:schemeClr val="accent5">
              <a:lumMod val="20000"/>
              <a:lumOff val="8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t" anchorCtr="0"/>
          <a:lstStyle/>
          <a:p>
            <a:pPr marL="285750" indent="-285750">
              <a:buFont typeface="Arial" panose="020B0604020202020204" pitchFamily="34" charset="0"/>
              <a:buChar char="•"/>
            </a:pPr>
            <a:r>
              <a:rPr lang="en-GB" sz="1100" dirty="0">
                <a:solidFill>
                  <a:srgbClr val="202A30"/>
                </a:solidFill>
              </a:rPr>
              <a:t>STW will continue to work with system partners to </a:t>
            </a:r>
            <a:r>
              <a:rPr lang="en-GB" sz="1100" b="1" dirty="0">
                <a:solidFill>
                  <a:srgbClr val="202A30"/>
                </a:solidFill>
              </a:rPr>
              <a:t>deliver case-finding and management interventions across all areas </a:t>
            </a:r>
            <a:r>
              <a:rPr lang="en-GB" sz="1100" dirty="0">
                <a:solidFill>
                  <a:srgbClr val="202A30"/>
                </a:solidFill>
              </a:rPr>
              <a:t>(Community Outreach, Primary Care and Secondary Care) to improve prevention and accelerate Make Every Contact Count (MECC) interventions. </a:t>
            </a:r>
          </a:p>
          <a:p>
            <a:endParaRPr lang="en-GB" sz="1100" dirty="0">
              <a:solidFill>
                <a:srgbClr val="202A30"/>
              </a:solidFill>
            </a:endParaRPr>
          </a:p>
          <a:p>
            <a:pPr marL="285750" indent="-285750">
              <a:buFont typeface="Arial" panose="020B0604020202020204" pitchFamily="34" charset="0"/>
              <a:buChar char="•"/>
            </a:pPr>
            <a:r>
              <a:rPr lang="en-GB" sz="1100" dirty="0">
                <a:solidFill>
                  <a:srgbClr val="202A30"/>
                </a:solidFill>
              </a:rPr>
              <a:t>Utilise learning from Core20PLUS-focused community outreach projects to better engage with and </a:t>
            </a:r>
            <a:r>
              <a:rPr lang="en-GB" sz="1100" b="1" dirty="0">
                <a:solidFill>
                  <a:srgbClr val="202A30"/>
                </a:solidFill>
              </a:rPr>
              <a:t>support our harder-to-reach populations</a:t>
            </a:r>
            <a:r>
              <a:rPr lang="en-GB" sz="1100" dirty="0">
                <a:solidFill>
                  <a:srgbClr val="202A30"/>
                </a:solidFill>
              </a:rPr>
              <a:t>. </a:t>
            </a:r>
          </a:p>
          <a:p>
            <a:endParaRPr lang="en-GB" sz="1100" dirty="0">
              <a:solidFill>
                <a:srgbClr val="202A30"/>
              </a:solidFill>
            </a:endParaRPr>
          </a:p>
          <a:p>
            <a:pPr marL="285750" indent="-285750">
              <a:buFont typeface="Arial" panose="020B0604020202020204" pitchFamily="34" charset="0"/>
              <a:buChar char="•"/>
            </a:pPr>
            <a:r>
              <a:rPr lang="en-GB" sz="1100" b="1" dirty="0">
                <a:solidFill>
                  <a:srgbClr val="202A30"/>
                </a:solidFill>
              </a:rPr>
              <a:t>Continue to explore and support innovation (including digital and diagnostics), </a:t>
            </a:r>
            <a:r>
              <a:rPr lang="en-GB" sz="1100" dirty="0">
                <a:solidFill>
                  <a:srgbClr val="202A30"/>
                </a:solidFill>
              </a:rPr>
              <a:t>such as Community Diagnostic Centres, Virtual Ward and Blood Pressure Monitoring @ Home, whilst embedding mitigations against digital exclusion).</a:t>
            </a:r>
            <a:r>
              <a:rPr lang="en-US" sz="1100" dirty="0">
                <a:solidFill>
                  <a:srgbClr val="202A30"/>
                </a:solidFill>
              </a:rPr>
              <a:t>​</a:t>
            </a:r>
          </a:p>
        </p:txBody>
      </p:sp>
      <p:sp>
        <p:nvSpPr>
          <p:cNvPr id="10" name="Rectangle 9">
            <a:extLst>
              <a:ext uri="{FF2B5EF4-FFF2-40B4-BE49-F238E27FC236}">
                <a16:creationId xmlns:a16="http://schemas.microsoft.com/office/drawing/2014/main" id="{27A644A1-1336-138E-E90F-1A9ACE2D0778}"/>
              </a:ext>
            </a:extLst>
          </p:cNvPr>
          <p:cNvSpPr/>
          <p:nvPr/>
        </p:nvSpPr>
        <p:spPr>
          <a:xfrm>
            <a:off x="3252645" y="1173186"/>
            <a:ext cx="2679870" cy="6723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t>Accelerating MECC interventions to undertake BP checks</a:t>
            </a:r>
          </a:p>
        </p:txBody>
      </p:sp>
      <p:sp>
        <p:nvSpPr>
          <p:cNvPr id="11" name="Rectangle 10">
            <a:extLst>
              <a:ext uri="{FF2B5EF4-FFF2-40B4-BE49-F238E27FC236}">
                <a16:creationId xmlns:a16="http://schemas.microsoft.com/office/drawing/2014/main" id="{BAA119B1-CBC6-70BC-11F7-D92382819ED9}"/>
              </a:ext>
            </a:extLst>
          </p:cNvPr>
          <p:cNvSpPr/>
          <p:nvPr/>
        </p:nvSpPr>
        <p:spPr>
          <a:xfrm>
            <a:off x="6267396" y="1845578"/>
            <a:ext cx="2679870" cy="4245437"/>
          </a:xfrm>
          <a:prstGeom prst="rect">
            <a:avLst/>
          </a:prstGeom>
          <a:solidFill>
            <a:schemeClr val="accent5">
              <a:lumMod val="20000"/>
              <a:lumOff val="8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t" anchorCtr="0"/>
          <a:lstStyle/>
          <a:p>
            <a:pPr marL="285750" indent="-285750">
              <a:buFont typeface="Arial" panose="020B0604020202020204" pitchFamily="34" charset="0"/>
              <a:buChar char="•"/>
            </a:pPr>
            <a:r>
              <a:rPr lang="en-GB" sz="1100" dirty="0">
                <a:solidFill>
                  <a:srgbClr val="202A30"/>
                </a:solidFill>
              </a:rPr>
              <a:t>To ensure continued, </a:t>
            </a:r>
            <a:r>
              <a:rPr lang="en-GB" sz="1100" b="1" dirty="0">
                <a:solidFill>
                  <a:srgbClr val="202A30"/>
                </a:solidFill>
              </a:rPr>
              <a:t>strong accountability and partnership working </a:t>
            </a:r>
            <a:r>
              <a:rPr lang="en-GB" sz="1100" dirty="0">
                <a:solidFill>
                  <a:srgbClr val="202A30"/>
                </a:solidFill>
              </a:rPr>
              <a:t>across the ICS, </a:t>
            </a:r>
            <a:r>
              <a:rPr lang="en-GB" sz="1100" b="1" dirty="0">
                <a:solidFill>
                  <a:srgbClr val="202A30"/>
                </a:solidFill>
              </a:rPr>
              <a:t>with dedicated CVD leads </a:t>
            </a:r>
            <a:r>
              <a:rPr lang="en-GB" sz="1100" dirty="0">
                <a:solidFill>
                  <a:srgbClr val="202A30"/>
                </a:solidFill>
              </a:rPr>
              <a:t>at Executive, Clinical and PCN level. </a:t>
            </a:r>
          </a:p>
          <a:p>
            <a:endParaRPr lang="en-GB" sz="1100" dirty="0">
              <a:solidFill>
                <a:srgbClr val="202A30"/>
              </a:solidFill>
            </a:endParaRPr>
          </a:p>
          <a:p>
            <a:pPr marL="285750" indent="-285750">
              <a:buFont typeface="Arial" panose="020B0604020202020204" pitchFamily="34" charset="0"/>
              <a:buChar char="•"/>
            </a:pPr>
            <a:r>
              <a:rPr lang="en-GB" sz="1100" dirty="0">
                <a:solidFill>
                  <a:srgbClr val="202A30"/>
                </a:solidFill>
              </a:rPr>
              <a:t>To establish a </a:t>
            </a:r>
            <a:r>
              <a:rPr lang="en-GB" sz="1100" b="1" dirty="0">
                <a:solidFill>
                  <a:srgbClr val="202A30"/>
                </a:solidFill>
              </a:rPr>
              <a:t>strong governance </a:t>
            </a:r>
            <a:r>
              <a:rPr lang="en-GB" sz="1100" dirty="0">
                <a:solidFill>
                  <a:srgbClr val="202A30"/>
                </a:solidFill>
              </a:rPr>
              <a:t>framework for CVD Prevention, </a:t>
            </a:r>
            <a:r>
              <a:rPr lang="en-GB" sz="1100" b="1" dirty="0">
                <a:solidFill>
                  <a:srgbClr val="202A30"/>
                </a:solidFill>
              </a:rPr>
              <a:t>ensuring this aligns and coordinates with programmes of work targeting linked co-morbidities</a:t>
            </a:r>
            <a:r>
              <a:rPr lang="en-GB" sz="1100" dirty="0">
                <a:solidFill>
                  <a:srgbClr val="202A30"/>
                </a:solidFill>
              </a:rPr>
              <a:t> e.g. Diabetes, Stroke, Dementia and Cardiology Transformation.</a:t>
            </a:r>
          </a:p>
          <a:p>
            <a:endParaRPr lang="en-GB" sz="1100" dirty="0">
              <a:solidFill>
                <a:srgbClr val="202A30"/>
              </a:solidFill>
            </a:endParaRPr>
          </a:p>
          <a:p>
            <a:pPr marL="285750" indent="-285750">
              <a:buFont typeface="Arial" panose="020B0604020202020204" pitchFamily="34" charset="0"/>
              <a:buChar char="•"/>
            </a:pPr>
            <a:r>
              <a:rPr lang="en-GB" sz="1100" b="1" dirty="0">
                <a:solidFill>
                  <a:srgbClr val="202A30"/>
                </a:solidFill>
              </a:rPr>
              <a:t>Develop a comprehensive CVD Recovery Strategy </a:t>
            </a:r>
            <a:r>
              <a:rPr lang="en-GB" sz="1100" dirty="0">
                <a:solidFill>
                  <a:srgbClr val="202A30"/>
                </a:solidFill>
              </a:rPr>
              <a:t>based on further analysis of local data and in line with identified local priorities (incl. Cardiology, Stroke, Diabetes, Dementia, Chronic Kidney Disease and reducing health inequalities, including mental health).</a:t>
            </a:r>
          </a:p>
        </p:txBody>
      </p:sp>
      <p:sp>
        <p:nvSpPr>
          <p:cNvPr id="13" name="Rectangle 12">
            <a:extLst>
              <a:ext uri="{FF2B5EF4-FFF2-40B4-BE49-F238E27FC236}">
                <a16:creationId xmlns:a16="http://schemas.microsoft.com/office/drawing/2014/main" id="{1E5CE82B-3128-1111-285E-C16F49895602}"/>
              </a:ext>
            </a:extLst>
          </p:cNvPr>
          <p:cNvSpPr/>
          <p:nvPr/>
        </p:nvSpPr>
        <p:spPr>
          <a:xfrm>
            <a:off x="6267397" y="1180239"/>
            <a:ext cx="2679870" cy="6653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t>System leadership to co-ordinate action to drive CVD recovery</a:t>
            </a:r>
          </a:p>
        </p:txBody>
      </p:sp>
      <p:sp>
        <p:nvSpPr>
          <p:cNvPr id="14" name="Rectangle 13">
            <a:extLst>
              <a:ext uri="{FF2B5EF4-FFF2-40B4-BE49-F238E27FC236}">
                <a16:creationId xmlns:a16="http://schemas.microsoft.com/office/drawing/2014/main" id="{A2FC17A7-42E5-1A2E-223A-0E3EC2F162A1}"/>
              </a:ext>
            </a:extLst>
          </p:cNvPr>
          <p:cNvSpPr/>
          <p:nvPr/>
        </p:nvSpPr>
        <p:spPr>
          <a:xfrm>
            <a:off x="9265517" y="1845577"/>
            <a:ext cx="2679870" cy="3548543"/>
          </a:xfrm>
          <a:prstGeom prst="rect">
            <a:avLst/>
          </a:prstGeom>
          <a:solidFill>
            <a:schemeClr val="accent5">
              <a:lumMod val="20000"/>
              <a:lumOff val="8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t" anchorCtr="0"/>
          <a:lstStyle/>
          <a:p>
            <a:pPr marL="171450" indent="-171450">
              <a:buFont typeface="Arial" panose="020B0604020202020204" pitchFamily="34" charset="0"/>
              <a:buChar char="•"/>
            </a:pPr>
            <a:r>
              <a:rPr lang="en-GB" sz="1100" b="1" dirty="0">
                <a:solidFill>
                  <a:schemeClr val="tx2">
                    <a:lumMod val="50000"/>
                  </a:schemeClr>
                </a:solidFill>
              </a:rPr>
              <a:t>Continue supporting PCNs and GPs to utilise available data sources and tools for risk-stratification, case-finding and management</a:t>
            </a:r>
            <a:r>
              <a:rPr lang="en-GB" sz="1100" dirty="0">
                <a:solidFill>
                  <a:schemeClr val="tx2">
                    <a:lumMod val="50000"/>
                  </a:schemeClr>
                </a:solidFill>
              </a:rPr>
              <a:t> and to reduce unwarranted variation e.g. CVD Prevention Packs, CVDPREVENT.</a:t>
            </a:r>
          </a:p>
          <a:p>
            <a:pPr marL="171450" indent="-171450">
              <a:buFont typeface="Arial" panose="020B0604020202020204" pitchFamily="34" charset="0"/>
              <a:buChar char="•"/>
            </a:pPr>
            <a:endParaRPr lang="en-GB" sz="1100" dirty="0">
              <a:solidFill>
                <a:schemeClr val="tx2">
                  <a:lumMod val="50000"/>
                </a:schemeClr>
              </a:solidFill>
            </a:endParaRPr>
          </a:p>
          <a:p>
            <a:pPr marL="171450" indent="-171450">
              <a:buFont typeface="Arial" panose="020B0604020202020204" pitchFamily="34" charset="0"/>
              <a:buChar char="•"/>
            </a:pPr>
            <a:r>
              <a:rPr lang="en-GB" sz="1100" dirty="0">
                <a:solidFill>
                  <a:schemeClr val="tx2">
                    <a:lumMod val="50000"/>
                  </a:schemeClr>
                </a:solidFill>
              </a:rPr>
              <a:t>Ensure maximum utilisation of </a:t>
            </a:r>
            <a:r>
              <a:rPr lang="en-GB" sz="1100" b="1" dirty="0" err="1">
                <a:solidFill>
                  <a:schemeClr val="tx2">
                    <a:lumMod val="50000"/>
                  </a:schemeClr>
                </a:solidFill>
              </a:rPr>
              <a:t>BP@Home</a:t>
            </a:r>
            <a:r>
              <a:rPr lang="en-GB" sz="1100" dirty="0">
                <a:solidFill>
                  <a:schemeClr val="tx2">
                    <a:lumMod val="50000"/>
                  </a:schemeClr>
                </a:solidFill>
              </a:rPr>
              <a:t> and the </a:t>
            </a:r>
            <a:r>
              <a:rPr lang="en-GB" sz="1100" b="1" dirty="0">
                <a:solidFill>
                  <a:schemeClr val="tx2">
                    <a:lumMod val="50000"/>
                  </a:schemeClr>
                </a:solidFill>
              </a:rPr>
              <a:t>Blood Pressure Optimisation Programme. </a:t>
            </a:r>
          </a:p>
          <a:p>
            <a:pPr marL="171450" indent="-171450">
              <a:buFont typeface="Arial" panose="020B0604020202020204" pitchFamily="34" charset="0"/>
              <a:buChar char="•"/>
            </a:pPr>
            <a:endParaRPr lang="en-GB" sz="1100" dirty="0">
              <a:solidFill>
                <a:schemeClr val="tx2">
                  <a:lumMod val="50000"/>
                </a:schemeClr>
              </a:solidFill>
            </a:endParaRPr>
          </a:p>
          <a:p>
            <a:pPr marL="171450" indent="-171450">
              <a:buFont typeface="Arial" panose="020B0604020202020204" pitchFamily="34" charset="0"/>
              <a:buChar char="•"/>
            </a:pPr>
            <a:r>
              <a:rPr lang="en-GB" sz="1100" dirty="0">
                <a:solidFill>
                  <a:schemeClr val="tx2">
                    <a:lumMod val="50000"/>
                  </a:schemeClr>
                </a:solidFill>
              </a:rPr>
              <a:t>Explore </a:t>
            </a:r>
            <a:r>
              <a:rPr lang="en-GB" sz="1100" b="1" dirty="0">
                <a:solidFill>
                  <a:schemeClr val="tx2">
                    <a:lumMod val="50000"/>
                  </a:schemeClr>
                </a:solidFill>
              </a:rPr>
              <a:t>new opportunities for innovative management and intervention</a:t>
            </a:r>
            <a:r>
              <a:rPr lang="en-GB" sz="1100" dirty="0">
                <a:solidFill>
                  <a:schemeClr val="tx2">
                    <a:lumMod val="50000"/>
                  </a:schemeClr>
                </a:solidFill>
              </a:rPr>
              <a:t>.</a:t>
            </a:r>
          </a:p>
          <a:p>
            <a:endParaRPr lang="en-GB" sz="1100" dirty="0">
              <a:solidFill>
                <a:schemeClr val="tx2">
                  <a:lumMod val="50000"/>
                </a:schemeClr>
              </a:solidFill>
            </a:endParaRPr>
          </a:p>
          <a:p>
            <a:pPr marL="171450" indent="-171450">
              <a:buFont typeface="Arial" panose="020B0604020202020204" pitchFamily="34" charset="0"/>
              <a:buChar char="•"/>
            </a:pPr>
            <a:r>
              <a:rPr lang="en-GB" sz="1100" dirty="0">
                <a:solidFill>
                  <a:schemeClr val="tx2">
                    <a:lumMod val="50000"/>
                  </a:schemeClr>
                </a:solidFill>
              </a:rPr>
              <a:t>Provide additional </a:t>
            </a:r>
            <a:r>
              <a:rPr lang="en-GB" sz="1100" b="1" dirty="0">
                <a:solidFill>
                  <a:schemeClr val="tx2">
                    <a:lumMod val="50000"/>
                  </a:schemeClr>
                </a:solidFill>
              </a:rPr>
              <a:t>training and development</a:t>
            </a:r>
            <a:r>
              <a:rPr lang="en-GB" sz="1100" dirty="0">
                <a:solidFill>
                  <a:schemeClr val="tx2">
                    <a:lumMod val="50000"/>
                  </a:schemeClr>
                </a:solidFill>
              </a:rPr>
              <a:t> re Hypertension for Primary Care workforce.</a:t>
            </a:r>
          </a:p>
          <a:p>
            <a:pPr marL="171450" indent="-171450">
              <a:buFont typeface="Arial" panose="020B0604020202020204" pitchFamily="34" charset="0"/>
              <a:buChar char="•"/>
            </a:pPr>
            <a:endParaRPr lang="en-GB" sz="1100" dirty="0">
              <a:solidFill>
                <a:schemeClr val="tx2">
                  <a:lumMod val="50000"/>
                </a:schemeClr>
              </a:solidFill>
            </a:endParaRPr>
          </a:p>
        </p:txBody>
      </p:sp>
      <p:sp>
        <p:nvSpPr>
          <p:cNvPr id="15" name="Rectangle 14">
            <a:extLst>
              <a:ext uri="{FF2B5EF4-FFF2-40B4-BE49-F238E27FC236}">
                <a16:creationId xmlns:a16="http://schemas.microsoft.com/office/drawing/2014/main" id="{2CDCFD14-6370-7A43-702E-4FF93DD0DEC3}"/>
              </a:ext>
            </a:extLst>
          </p:cNvPr>
          <p:cNvSpPr/>
          <p:nvPr/>
        </p:nvSpPr>
        <p:spPr>
          <a:xfrm>
            <a:off x="9265518" y="1173186"/>
            <a:ext cx="2679870" cy="6653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t>Supporting General Practice to recover the management of key risk factors (ABC)</a:t>
            </a:r>
          </a:p>
        </p:txBody>
      </p:sp>
    </p:spTree>
    <p:extLst>
      <p:ext uri="{BB962C8B-B14F-4D97-AF65-F5344CB8AC3E}">
        <p14:creationId xmlns:p14="http://schemas.microsoft.com/office/powerpoint/2010/main" val="380093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15</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lstStyle/>
          <a:p>
            <a:r>
              <a:rPr lang="en-US" dirty="0"/>
              <a:t>Local Recovery Objectives</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12" name="Rectangle 11">
            <a:extLst>
              <a:ext uri="{FF2B5EF4-FFF2-40B4-BE49-F238E27FC236}">
                <a16:creationId xmlns:a16="http://schemas.microsoft.com/office/drawing/2014/main" id="{0F249576-7DFE-FE32-706E-57874755EA9A}"/>
              </a:ext>
            </a:extLst>
          </p:cNvPr>
          <p:cNvSpPr/>
          <p:nvPr/>
        </p:nvSpPr>
        <p:spPr>
          <a:xfrm>
            <a:off x="4861894" y="1473627"/>
            <a:ext cx="3632662" cy="2560580"/>
          </a:xfrm>
          <a:prstGeom prst="rect">
            <a:avLst/>
          </a:prstGeom>
          <a:solidFill>
            <a:schemeClr val="accent5">
              <a:lumMod val="20000"/>
              <a:lumOff val="8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t" anchorCtr="0"/>
          <a:lstStyle/>
          <a:p>
            <a:pPr marL="171450" indent="-171450">
              <a:buFont typeface="Arial" panose="020B0604020202020204" pitchFamily="34" charset="0"/>
              <a:buChar char="•"/>
            </a:pPr>
            <a:r>
              <a:rPr lang="en-GB" sz="1050" dirty="0">
                <a:solidFill>
                  <a:schemeClr val="tx2">
                    <a:lumMod val="50000"/>
                  </a:schemeClr>
                </a:solidFill>
              </a:rPr>
              <a:t>Continue supporting PCNs to implement the Network Contract DES and IIF requirements focused on </a:t>
            </a:r>
            <a:r>
              <a:rPr lang="en-GB" sz="1050" b="1" dirty="0">
                <a:solidFill>
                  <a:schemeClr val="tx2">
                    <a:lumMod val="50000"/>
                  </a:schemeClr>
                </a:solidFill>
              </a:rPr>
              <a:t>case-finding and management of Hypertension, high Cholesterol and AF</a:t>
            </a:r>
            <a:r>
              <a:rPr lang="en-GB" sz="1050" dirty="0">
                <a:solidFill>
                  <a:schemeClr val="tx2">
                    <a:lumMod val="50000"/>
                  </a:schemeClr>
                </a:solidFill>
              </a:rPr>
              <a:t>.</a:t>
            </a:r>
          </a:p>
          <a:p>
            <a:endParaRPr lang="en-GB" sz="1050" dirty="0">
              <a:solidFill>
                <a:schemeClr val="tx2">
                  <a:lumMod val="50000"/>
                </a:schemeClr>
              </a:solidFill>
            </a:endParaRPr>
          </a:p>
          <a:p>
            <a:pPr marL="171450" indent="-171450">
              <a:buFont typeface="Arial" panose="020B0604020202020204" pitchFamily="34" charset="0"/>
              <a:buChar char="•"/>
            </a:pPr>
            <a:r>
              <a:rPr lang="en-GB" sz="1050" b="1" dirty="0">
                <a:solidFill>
                  <a:schemeClr val="tx2">
                    <a:lumMod val="50000"/>
                  </a:schemeClr>
                </a:solidFill>
              </a:rPr>
              <a:t>Implementation of the Direct Oral Anticoagulants (DOACs) Framework</a:t>
            </a:r>
            <a:r>
              <a:rPr lang="en-GB" sz="1050" dirty="0">
                <a:solidFill>
                  <a:schemeClr val="tx2">
                    <a:lumMod val="50000"/>
                  </a:schemeClr>
                </a:solidFill>
              </a:rPr>
              <a:t>, specifically in relation to case-finding and management of AF.</a:t>
            </a:r>
          </a:p>
          <a:p>
            <a:endParaRPr lang="en-GB" sz="1050" dirty="0">
              <a:solidFill>
                <a:schemeClr val="tx2">
                  <a:lumMod val="50000"/>
                </a:schemeClr>
              </a:solidFill>
            </a:endParaRPr>
          </a:p>
          <a:p>
            <a:pPr marL="171450" indent="-171450">
              <a:buFont typeface="Arial" panose="020B0604020202020204" pitchFamily="34" charset="0"/>
              <a:buChar char="•"/>
            </a:pPr>
            <a:r>
              <a:rPr lang="en-GB" sz="1050" dirty="0" err="1">
                <a:solidFill>
                  <a:schemeClr val="bg2">
                    <a:lumMod val="10000"/>
                  </a:schemeClr>
                </a:solidFill>
              </a:rPr>
              <a:t>InHIP</a:t>
            </a:r>
            <a:r>
              <a:rPr lang="en-GB" sz="1050" dirty="0">
                <a:solidFill>
                  <a:schemeClr val="bg2">
                    <a:lumMod val="10000"/>
                  </a:schemeClr>
                </a:solidFill>
              </a:rPr>
              <a:t> Project (</a:t>
            </a:r>
            <a:r>
              <a:rPr lang="en-GB" sz="1050" b="1" dirty="0">
                <a:solidFill>
                  <a:schemeClr val="bg2">
                    <a:lumMod val="10000"/>
                  </a:schemeClr>
                </a:solidFill>
              </a:rPr>
              <a:t>community Hypertension case-finding</a:t>
            </a:r>
            <a:r>
              <a:rPr lang="en-GB" sz="1050" dirty="0">
                <a:solidFill>
                  <a:schemeClr val="bg2">
                    <a:lumMod val="10000"/>
                  </a:schemeClr>
                </a:solidFill>
              </a:rPr>
              <a:t>, specifically focused on Core20PLUS)</a:t>
            </a:r>
          </a:p>
          <a:p>
            <a:pPr marL="171450" indent="-171450">
              <a:buFont typeface="Arial" panose="020B0604020202020204" pitchFamily="34" charset="0"/>
              <a:buChar char="•"/>
            </a:pPr>
            <a:endParaRPr lang="en-GB" sz="1050" dirty="0">
              <a:solidFill>
                <a:schemeClr val="tx2">
                  <a:lumMod val="50000"/>
                </a:schemeClr>
              </a:solidFill>
            </a:endParaRPr>
          </a:p>
          <a:p>
            <a:pPr marL="171450" indent="-171450">
              <a:buFont typeface="Arial" panose="020B0604020202020204" pitchFamily="34" charset="0"/>
              <a:buChar char="•"/>
            </a:pPr>
            <a:r>
              <a:rPr lang="en-GB" sz="1050" dirty="0" err="1">
                <a:solidFill>
                  <a:schemeClr val="tx2">
                    <a:lumMod val="50000"/>
                  </a:schemeClr>
                </a:solidFill>
              </a:rPr>
              <a:t>InHIP</a:t>
            </a:r>
            <a:r>
              <a:rPr lang="en-GB" sz="1050" dirty="0">
                <a:solidFill>
                  <a:schemeClr val="tx2">
                    <a:lumMod val="50000"/>
                  </a:schemeClr>
                </a:solidFill>
              </a:rPr>
              <a:t> Project (Lipid Optimal Management) to </a:t>
            </a:r>
            <a:r>
              <a:rPr lang="en-GB" sz="1050" b="1" dirty="0">
                <a:solidFill>
                  <a:schemeClr val="tx2">
                    <a:lumMod val="50000"/>
                  </a:schemeClr>
                </a:solidFill>
              </a:rPr>
              <a:t>support the detection and management of high cholesterol across both Primary and Secondary Care</a:t>
            </a:r>
            <a:r>
              <a:rPr lang="en-GB" sz="1050" dirty="0">
                <a:solidFill>
                  <a:schemeClr val="tx2">
                    <a:lumMod val="50000"/>
                  </a:schemeClr>
                </a:solidFill>
              </a:rPr>
              <a:t>.</a:t>
            </a:r>
          </a:p>
        </p:txBody>
      </p:sp>
      <p:sp>
        <p:nvSpPr>
          <p:cNvPr id="17" name="Rectangle 16">
            <a:extLst>
              <a:ext uri="{FF2B5EF4-FFF2-40B4-BE49-F238E27FC236}">
                <a16:creationId xmlns:a16="http://schemas.microsoft.com/office/drawing/2014/main" id="{4E03E3A8-2EAE-E703-9683-0701B1EC96DE}"/>
              </a:ext>
            </a:extLst>
          </p:cNvPr>
          <p:cNvSpPr/>
          <p:nvPr/>
        </p:nvSpPr>
        <p:spPr>
          <a:xfrm>
            <a:off x="4861894" y="1116372"/>
            <a:ext cx="3632662" cy="3397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ABC Case-finding and Management </a:t>
            </a:r>
          </a:p>
        </p:txBody>
      </p:sp>
      <p:sp>
        <p:nvSpPr>
          <p:cNvPr id="26" name="Rectangle 25">
            <a:extLst>
              <a:ext uri="{FF2B5EF4-FFF2-40B4-BE49-F238E27FC236}">
                <a16:creationId xmlns:a16="http://schemas.microsoft.com/office/drawing/2014/main" id="{0359470B-453F-C78C-09AB-CA89C04ACD5D}"/>
              </a:ext>
            </a:extLst>
          </p:cNvPr>
          <p:cNvSpPr/>
          <p:nvPr/>
        </p:nvSpPr>
        <p:spPr>
          <a:xfrm>
            <a:off x="1034869" y="1474382"/>
            <a:ext cx="3710647" cy="2560580"/>
          </a:xfrm>
          <a:prstGeom prst="rect">
            <a:avLst/>
          </a:prstGeom>
          <a:solidFill>
            <a:schemeClr val="accent5">
              <a:lumMod val="20000"/>
              <a:lumOff val="8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GB" sz="1050" b="1" dirty="0">
                <a:solidFill>
                  <a:schemeClr val="tx2">
                    <a:lumMod val="50000"/>
                  </a:schemeClr>
                </a:solidFill>
              </a:rPr>
              <a:t>Develop a system-wide Population Health Management Approach </a:t>
            </a:r>
            <a:r>
              <a:rPr lang="en-GB" sz="1050" dirty="0">
                <a:solidFill>
                  <a:schemeClr val="tx2">
                    <a:lumMod val="50000"/>
                  </a:schemeClr>
                </a:solidFill>
              </a:rPr>
              <a:t>which sets the direction for all service development and key areas of focus and outreach.</a:t>
            </a:r>
          </a:p>
          <a:p>
            <a:endParaRPr lang="en-GB" sz="1050" dirty="0">
              <a:solidFill>
                <a:schemeClr val="tx2">
                  <a:lumMod val="50000"/>
                </a:schemeClr>
              </a:solidFill>
            </a:endParaRPr>
          </a:p>
          <a:p>
            <a:pPr marL="285750" indent="-285750">
              <a:buFont typeface="Arial" panose="020B0604020202020204" pitchFamily="34" charset="0"/>
              <a:buChar char="•"/>
            </a:pPr>
            <a:r>
              <a:rPr lang="en-GB" sz="1050" dirty="0">
                <a:solidFill>
                  <a:schemeClr val="tx2">
                    <a:lumMod val="50000"/>
                  </a:schemeClr>
                </a:solidFill>
              </a:rPr>
              <a:t>Continued offer of local </a:t>
            </a:r>
            <a:r>
              <a:rPr lang="en-GB" sz="1050" b="1" dirty="0">
                <a:solidFill>
                  <a:schemeClr val="tx2">
                    <a:lumMod val="50000"/>
                  </a:schemeClr>
                </a:solidFill>
              </a:rPr>
              <a:t>Healthy Lives/Lifestyle services </a:t>
            </a:r>
            <a:r>
              <a:rPr lang="en-GB" sz="1050" dirty="0">
                <a:solidFill>
                  <a:schemeClr val="tx2">
                    <a:lumMod val="50000"/>
                  </a:schemeClr>
                </a:solidFill>
              </a:rPr>
              <a:t>and </a:t>
            </a:r>
            <a:r>
              <a:rPr lang="en-GB" sz="1050" b="1" dirty="0">
                <a:solidFill>
                  <a:schemeClr val="tx2">
                    <a:lumMod val="50000"/>
                  </a:schemeClr>
                </a:solidFill>
              </a:rPr>
              <a:t>community outreach programmes </a:t>
            </a:r>
            <a:r>
              <a:rPr lang="en-GB" sz="1050" dirty="0">
                <a:solidFill>
                  <a:schemeClr val="tx2">
                    <a:lumMod val="50000"/>
                  </a:schemeClr>
                </a:solidFill>
              </a:rPr>
              <a:t>by Local Authorities (to support healthier living incl. </a:t>
            </a:r>
            <a:r>
              <a:rPr lang="en-GB" sz="1050" b="1" dirty="0">
                <a:solidFill>
                  <a:schemeClr val="tx2">
                    <a:lumMod val="50000"/>
                  </a:schemeClr>
                </a:solidFill>
              </a:rPr>
              <a:t>physical activity, smoking cessation, diet advice, exercise, and alcohol and drug-users services</a:t>
            </a:r>
            <a:r>
              <a:rPr lang="en-GB" sz="1050" dirty="0">
                <a:solidFill>
                  <a:schemeClr val="tx2">
                    <a:lumMod val="50000"/>
                  </a:schemeClr>
                </a:solidFill>
              </a:rPr>
              <a:t>).</a:t>
            </a:r>
          </a:p>
          <a:p>
            <a:endParaRPr lang="en-GB" sz="1050" dirty="0">
              <a:solidFill>
                <a:schemeClr val="tx2">
                  <a:lumMod val="50000"/>
                </a:schemeClr>
              </a:solidFill>
            </a:endParaRPr>
          </a:p>
          <a:p>
            <a:pPr marL="285750" indent="-285750">
              <a:buFont typeface="Arial" panose="020B0604020202020204" pitchFamily="34" charset="0"/>
              <a:buChar char="•"/>
            </a:pPr>
            <a:r>
              <a:rPr lang="en-GB" sz="1050" dirty="0">
                <a:solidFill>
                  <a:schemeClr val="tx2">
                    <a:lumMod val="50000"/>
                  </a:schemeClr>
                </a:solidFill>
              </a:rPr>
              <a:t>Collaboratively embedding </a:t>
            </a:r>
            <a:r>
              <a:rPr lang="en-GB" sz="1050" b="1" dirty="0">
                <a:solidFill>
                  <a:schemeClr val="tx2">
                    <a:lumMod val="50000"/>
                  </a:schemeClr>
                </a:solidFill>
              </a:rPr>
              <a:t>National programmes for Smoking, Alcohol and Weight Management, </a:t>
            </a:r>
            <a:r>
              <a:rPr lang="en-GB" sz="1050" dirty="0">
                <a:solidFill>
                  <a:schemeClr val="tx2">
                    <a:lumMod val="50000"/>
                  </a:schemeClr>
                </a:solidFill>
              </a:rPr>
              <a:t>including the initiation of the </a:t>
            </a:r>
            <a:r>
              <a:rPr lang="en-GB" sz="1050" b="1" dirty="0">
                <a:solidFill>
                  <a:schemeClr val="tx2">
                    <a:lumMod val="50000"/>
                  </a:schemeClr>
                </a:solidFill>
              </a:rPr>
              <a:t>NHS Low Calorie Diet Programme</a:t>
            </a:r>
            <a:r>
              <a:rPr lang="en-GB" sz="1050" dirty="0">
                <a:solidFill>
                  <a:schemeClr val="tx2">
                    <a:lumMod val="50000"/>
                  </a:schemeClr>
                </a:solidFill>
              </a:rPr>
              <a:t> (November 23).</a:t>
            </a:r>
          </a:p>
          <a:p>
            <a:pPr marL="285750" indent="-285750">
              <a:buFont typeface="Arial" panose="020B0604020202020204" pitchFamily="34" charset="0"/>
              <a:buChar char="•"/>
            </a:pPr>
            <a:endParaRPr lang="en-GB" sz="1050" dirty="0">
              <a:solidFill>
                <a:schemeClr val="tx2">
                  <a:lumMod val="50000"/>
                </a:schemeClr>
              </a:solidFill>
            </a:endParaRPr>
          </a:p>
        </p:txBody>
      </p:sp>
      <p:sp>
        <p:nvSpPr>
          <p:cNvPr id="27" name="Rectangle 26">
            <a:extLst>
              <a:ext uri="{FF2B5EF4-FFF2-40B4-BE49-F238E27FC236}">
                <a16:creationId xmlns:a16="http://schemas.microsoft.com/office/drawing/2014/main" id="{BD9F27AC-2DC4-C3E8-EF13-5791DDE167C2}"/>
              </a:ext>
            </a:extLst>
          </p:cNvPr>
          <p:cNvSpPr/>
          <p:nvPr/>
        </p:nvSpPr>
        <p:spPr>
          <a:xfrm>
            <a:off x="1034869" y="1116373"/>
            <a:ext cx="3710647" cy="3397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Population-wide Prevention</a:t>
            </a:r>
          </a:p>
        </p:txBody>
      </p:sp>
      <p:sp>
        <p:nvSpPr>
          <p:cNvPr id="30" name="Rectangle 29">
            <a:extLst>
              <a:ext uri="{FF2B5EF4-FFF2-40B4-BE49-F238E27FC236}">
                <a16:creationId xmlns:a16="http://schemas.microsoft.com/office/drawing/2014/main" id="{59266EDA-2BDC-CD34-F927-1DD86FCFF525}"/>
              </a:ext>
            </a:extLst>
          </p:cNvPr>
          <p:cNvSpPr/>
          <p:nvPr/>
        </p:nvSpPr>
        <p:spPr>
          <a:xfrm>
            <a:off x="8587926" y="1464483"/>
            <a:ext cx="3632662" cy="2560579"/>
          </a:xfrm>
          <a:prstGeom prst="rect">
            <a:avLst/>
          </a:prstGeom>
          <a:solidFill>
            <a:schemeClr val="accent5">
              <a:lumMod val="20000"/>
              <a:lumOff val="8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t" anchorCtr="0"/>
          <a:lstStyle/>
          <a:p>
            <a:pPr marL="171450" indent="-171450">
              <a:buFont typeface="Arial" panose="020B0604020202020204" pitchFamily="34" charset="0"/>
              <a:buChar char="•"/>
            </a:pPr>
            <a:r>
              <a:rPr lang="en-GB" sz="1050" b="1" dirty="0">
                <a:solidFill>
                  <a:schemeClr val="tx2">
                    <a:lumMod val="50000"/>
                  </a:schemeClr>
                </a:solidFill>
              </a:rPr>
              <a:t>Embed successful approaches to tackling health inequalities </a:t>
            </a:r>
            <a:r>
              <a:rPr lang="en-GB" sz="1050" dirty="0">
                <a:solidFill>
                  <a:schemeClr val="tx2">
                    <a:lumMod val="50000"/>
                  </a:schemeClr>
                </a:solidFill>
              </a:rPr>
              <a:t>across programmes e.g. Core Connectors, education and case-finding. </a:t>
            </a:r>
          </a:p>
          <a:p>
            <a:pPr marL="171450" indent="-171450">
              <a:buFont typeface="Arial" panose="020B0604020202020204" pitchFamily="34" charset="0"/>
              <a:buChar char="•"/>
            </a:pPr>
            <a:endParaRPr lang="en-GB" sz="1050" dirty="0">
              <a:solidFill>
                <a:schemeClr val="tx2">
                  <a:lumMod val="50000"/>
                </a:schemeClr>
              </a:solidFill>
            </a:endParaRPr>
          </a:p>
          <a:p>
            <a:pPr marL="171450" indent="-171450">
              <a:buFont typeface="Arial" panose="020B0604020202020204" pitchFamily="34" charset="0"/>
              <a:buChar char="•"/>
            </a:pPr>
            <a:r>
              <a:rPr lang="en-GB" sz="1050" b="1" dirty="0">
                <a:solidFill>
                  <a:schemeClr val="tx2">
                    <a:lumMod val="50000"/>
                  </a:schemeClr>
                </a:solidFill>
              </a:rPr>
              <a:t>Exploring pathways and services for people who experience homelessness and drug-users</a:t>
            </a:r>
            <a:r>
              <a:rPr lang="en-GB" sz="1050" dirty="0">
                <a:solidFill>
                  <a:schemeClr val="tx2">
                    <a:lumMod val="50000"/>
                  </a:schemeClr>
                </a:solidFill>
              </a:rPr>
              <a:t>.</a:t>
            </a:r>
          </a:p>
          <a:p>
            <a:pPr marL="171450" indent="-171450">
              <a:buFont typeface="Arial" panose="020B0604020202020204" pitchFamily="34" charset="0"/>
              <a:buChar char="•"/>
            </a:pPr>
            <a:endParaRPr lang="en-GB" sz="1050" dirty="0">
              <a:solidFill>
                <a:schemeClr val="tx2">
                  <a:lumMod val="50000"/>
                </a:schemeClr>
              </a:solidFill>
            </a:endParaRPr>
          </a:p>
          <a:p>
            <a:pPr marL="171450" indent="-171450">
              <a:buFont typeface="Arial" panose="020B0604020202020204" pitchFamily="34" charset="0"/>
              <a:buChar char="•"/>
            </a:pPr>
            <a:r>
              <a:rPr lang="en-GB" sz="1050" b="1" dirty="0">
                <a:solidFill>
                  <a:schemeClr val="tx2">
                    <a:lumMod val="50000"/>
                  </a:schemeClr>
                </a:solidFill>
              </a:rPr>
              <a:t>Exploring innovative measures to increase uptake of Physical Health Checks for populations at most-risk, </a:t>
            </a:r>
            <a:r>
              <a:rPr lang="en-GB" sz="1050" dirty="0">
                <a:solidFill>
                  <a:schemeClr val="tx2">
                    <a:lumMod val="50000"/>
                  </a:schemeClr>
                </a:solidFill>
              </a:rPr>
              <a:t>including people with Severe Mental Illness (SMI) and Learning Disabilities (LD).</a:t>
            </a:r>
          </a:p>
          <a:p>
            <a:pPr marL="171450" indent="-171450">
              <a:buFont typeface="Arial" panose="020B0604020202020204" pitchFamily="34" charset="0"/>
              <a:buChar char="•"/>
            </a:pPr>
            <a:endParaRPr lang="en-GB" sz="1050" dirty="0">
              <a:solidFill>
                <a:schemeClr val="tx2">
                  <a:lumMod val="50000"/>
                </a:schemeClr>
              </a:solidFill>
            </a:endParaRPr>
          </a:p>
          <a:p>
            <a:pPr marL="171450" indent="-171450">
              <a:buFont typeface="Arial" panose="020B0604020202020204" pitchFamily="34" charset="0"/>
              <a:buChar char="•"/>
            </a:pPr>
            <a:r>
              <a:rPr lang="en-GB" sz="1050" dirty="0">
                <a:solidFill>
                  <a:schemeClr val="tx2">
                    <a:lumMod val="50000"/>
                  </a:schemeClr>
                </a:solidFill>
              </a:rPr>
              <a:t>Embedding </a:t>
            </a:r>
            <a:r>
              <a:rPr lang="en-GB" sz="1050" b="1" dirty="0">
                <a:solidFill>
                  <a:schemeClr val="tx2">
                    <a:lumMod val="50000"/>
                  </a:schemeClr>
                </a:solidFill>
              </a:rPr>
              <a:t>Physical Health Checks for patients within Mental Health Services.  </a:t>
            </a:r>
          </a:p>
          <a:p>
            <a:pPr marL="171450" indent="-171450">
              <a:buFont typeface="Arial" panose="020B0604020202020204" pitchFamily="34" charset="0"/>
              <a:buChar char="•"/>
            </a:pPr>
            <a:endParaRPr lang="en-GB" sz="1050" dirty="0">
              <a:solidFill>
                <a:schemeClr val="tx2">
                  <a:lumMod val="50000"/>
                </a:schemeClr>
              </a:solidFill>
            </a:endParaRPr>
          </a:p>
        </p:txBody>
      </p:sp>
      <p:sp>
        <p:nvSpPr>
          <p:cNvPr id="31" name="Rectangle 30">
            <a:extLst>
              <a:ext uri="{FF2B5EF4-FFF2-40B4-BE49-F238E27FC236}">
                <a16:creationId xmlns:a16="http://schemas.microsoft.com/office/drawing/2014/main" id="{BC3DF6ED-F05C-765E-AA0B-6C159EDB0E16}"/>
              </a:ext>
            </a:extLst>
          </p:cNvPr>
          <p:cNvSpPr/>
          <p:nvPr/>
        </p:nvSpPr>
        <p:spPr>
          <a:xfrm>
            <a:off x="8587926" y="1116374"/>
            <a:ext cx="3632662" cy="3397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Reducing Health Inequalities</a:t>
            </a:r>
          </a:p>
        </p:txBody>
      </p:sp>
      <p:sp>
        <p:nvSpPr>
          <p:cNvPr id="32" name="Rectangle 31">
            <a:extLst>
              <a:ext uri="{FF2B5EF4-FFF2-40B4-BE49-F238E27FC236}">
                <a16:creationId xmlns:a16="http://schemas.microsoft.com/office/drawing/2014/main" id="{70E7DBCB-CAA9-E842-490A-19D197BEFC98}"/>
              </a:ext>
            </a:extLst>
          </p:cNvPr>
          <p:cNvSpPr/>
          <p:nvPr/>
        </p:nvSpPr>
        <p:spPr>
          <a:xfrm>
            <a:off x="4861894" y="4367721"/>
            <a:ext cx="3632662" cy="2489008"/>
          </a:xfrm>
          <a:prstGeom prst="rect">
            <a:avLst/>
          </a:prstGeom>
          <a:solidFill>
            <a:schemeClr val="accent5">
              <a:lumMod val="20000"/>
              <a:lumOff val="8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t" anchorCtr="0"/>
          <a:lstStyle/>
          <a:p>
            <a:pPr marL="171450" indent="-171450">
              <a:buFont typeface="Arial" panose="020B0604020202020204" pitchFamily="34" charset="0"/>
              <a:buChar char="•"/>
            </a:pPr>
            <a:r>
              <a:rPr lang="en-GB" sz="1050" b="1" dirty="0">
                <a:solidFill>
                  <a:schemeClr val="tx2">
                    <a:lumMod val="50000"/>
                  </a:schemeClr>
                </a:solidFill>
              </a:rPr>
              <a:t>Agree priority actions </a:t>
            </a:r>
            <a:r>
              <a:rPr lang="en-GB" sz="1050" dirty="0">
                <a:solidFill>
                  <a:schemeClr val="tx2">
                    <a:lumMod val="50000"/>
                  </a:schemeClr>
                </a:solidFill>
              </a:rPr>
              <a:t>within the STW Cardiology Transformation Programme (newly initiated) and Outpatient Transformation Programme.</a:t>
            </a:r>
          </a:p>
          <a:p>
            <a:pPr marL="171450" indent="-171450">
              <a:buFont typeface="Arial" panose="020B0604020202020204" pitchFamily="34" charset="0"/>
              <a:buChar char="•"/>
            </a:pPr>
            <a:endParaRPr lang="en-GB" sz="1050" b="1" dirty="0">
              <a:solidFill>
                <a:schemeClr val="tx2">
                  <a:lumMod val="50000"/>
                </a:schemeClr>
              </a:solidFill>
            </a:endParaRPr>
          </a:p>
          <a:p>
            <a:pPr marL="171450" indent="-171450">
              <a:buFont typeface="Arial" panose="020B0604020202020204" pitchFamily="34" charset="0"/>
              <a:buChar char="•"/>
            </a:pPr>
            <a:r>
              <a:rPr lang="en-GB" sz="1050" b="1" dirty="0">
                <a:solidFill>
                  <a:schemeClr val="tx2">
                    <a:lumMod val="50000"/>
                  </a:schemeClr>
                </a:solidFill>
              </a:rPr>
              <a:t>Reduce cardiology outpatient appointments.</a:t>
            </a:r>
          </a:p>
          <a:p>
            <a:endParaRPr lang="en-GB" sz="1050" dirty="0">
              <a:solidFill>
                <a:schemeClr val="tx2">
                  <a:lumMod val="50000"/>
                </a:schemeClr>
              </a:solidFill>
            </a:endParaRPr>
          </a:p>
          <a:p>
            <a:pPr marL="171450" indent="-171450">
              <a:buFont typeface="Arial" panose="020B0604020202020204" pitchFamily="34" charset="0"/>
              <a:buChar char="•"/>
            </a:pPr>
            <a:r>
              <a:rPr lang="en-GB" sz="1050" dirty="0">
                <a:solidFill>
                  <a:schemeClr val="tx2">
                    <a:lumMod val="50000"/>
                  </a:schemeClr>
                </a:solidFill>
              </a:rPr>
              <a:t>Undertake</a:t>
            </a:r>
            <a:r>
              <a:rPr lang="en-GB" sz="1050" b="1" dirty="0">
                <a:solidFill>
                  <a:schemeClr val="tx2">
                    <a:lumMod val="50000"/>
                  </a:schemeClr>
                </a:solidFill>
              </a:rPr>
              <a:t> patient engagement </a:t>
            </a:r>
            <a:r>
              <a:rPr lang="en-GB" sz="1050" dirty="0">
                <a:solidFill>
                  <a:schemeClr val="tx2">
                    <a:lumMod val="50000"/>
                  </a:schemeClr>
                </a:solidFill>
              </a:rPr>
              <a:t>to inform service transformation. </a:t>
            </a:r>
          </a:p>
          <a:p>
            <a:pPr marL="171450" indent="-171450">
              <a:buFont typeface="Arial" panose="020B0604020202020204" pitchFamily="34" charset="0"/>
              <a:buChar char="•"/>
            </a:pPr>
            <a:endParaRPr lang="en-GB" sz="1050" b="1" dirty="0">
              <a:solidFill>
                <a:schemeClr val="tx2">
                  <a:lumMod val="50000"/>
                </a:schemeClr>
              </a:solidFill>
            </a:endParaRPr>
          </a:p>
          <a:p>
            <a:pPr marL="171450" indent="-171450">
              <a:buFont typeface="Arial" panose="020B0604020202020204" pitchFamily="34" charset="0"/>
              <a:buChar char="•"/>
            </a:pPr>
            <a:r>
              <a:rPr lang="en-GB" sz="1050" b="1" dirty="0">
                <a:solidFill>
                  <a:schemeClr val="tx2">
                    <a:lumMod val="50000"/>
                  </a:schemeClr>
                </a:solidFill>
              </a:rPr>
              <a:t>Explore innovative measures </a:t>
            </a:r>
            <a:r>
              <a:rPr lang="en-GB" sz="1050" dirty="0">
                <a:solidFill>
                  <a:schemeClr val="tx2">
                    <a:lumMod val="50000"/>
                  </a:schemeClr>
                </a:solidFill>
              </a:rPr>
              <a:t>to support cardiology outpatients e.g. Patient Initiated Follow-up, Remote Monitoring/Virtual Ward. </a:t>
            </a:r>
          </a:p>
        </p:txBody>
      </p:sp>
      <p:sp>
        <p:nvSpPr>
          <p:cNvPr id="33" name="Rectangle 32">
            <a:extLst>
              <a:ext uri="{FF2B5EF4-FFF2-40B4-BE49-F238E27FC236}">
                <a16:creationId xmlns:a16="http://schemas.microsoft.com/office/drawing/2014/main" id="{AB4ADD1B-38BD-B2CD-A46C-A03F5C01D02A}"/>
              </a:ext>
            </a:extLst>
          </p:cNvPr>
          <p:cNvSpPr/>
          <p:nvPr/>
        </p:nvSpPr>
        <p:spPr>
          <a:xfrm>
            <a:off x="4861894" y="4027997"/>
            <a:ext cx="3632662" cy="3397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Cardiology Outpatients</a:t>
            </a:r>
          </a:p>
        </p:txBody>
      </p:sp>
      <p:sp>
        <p:nvSpPr>
          <p:cNvPr id="34" name="Rectangle 33">
            <a:extLst>
              <a:ext uri="{FF2B5EF4-FFF2-40B4-BE49-F238E27FC236}">
                <a16:creationId xmlns:a16="http://schemas.microsoft.com/office/drawing/2014/main" id="{828FAA71-4231-C776-2D55-BACB33409210}"/>
              </a:ext>
            </a:extLst>
          </p:cNvPr>
          <p:cNvSpPr/>
          <p:nvPr/>
        </p:nvSpPr>
        <p:spPr>
          <a:xfrm>
            <a:off x="1034869" y="4367721"/>
            <a:ext cx="3710647" cy="2489007"/>
          </a:xfrm>
          <a:prstGeom prst="rect">
            <a:avLst/>
          </a:prstGeom>
          <a:solidFill>
            <a:schemeClr val="accent5">
              <a:lumMod val="20000"/>
              <a:lumOff val="8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t" anchorCtr="0"/>
          <a:lstStyle/>
          <a:p>
            <a:pPr marL="171450" indent="-171450">
              <a:buFont typeface="Arial" panose="020B0604020202020204" pitchFamily="34" charset="0"/>
              <a:buChar char="•"/>
            </a:pPr>
            <a:r>
              <a:rPr lang="en-GB" sz="1050" b="1" dirty="0">
                <a:solidFill>
                  <a:schemeClr val="tx2">
                    <a:lumMod val="50000"/>
                  </a:schemeClr>
                </a:solidFill>
              </a:rPr>
              <a:t>Agree priority actions </a:t>
            </a:r>
            <a:r>
              <a:rPr lang="en-GB" sz="1050" dirty="0">
                <a:solidFill>
                  <a:schemeClr val="tx2">
                    <a:lumMod val="50000"/>
                  </a:schemeClr>
                </a:solidFill>
              </a:rPr>
              <a:t>within the STW Cardiology Transformation Programme – newly initiated (aligned to CPIP and GIRFT).</a:t>
            </a:r>
          </a:p>
          <a:p>
            <a:endParaRPr lang="en-GB" sz="1050" dirty="0">
              <a:solidFill>
                <a:schemeClr val="tx2">
                  <a:lumMod val="50000"/>
                </a:schemeClr>
              </a:solidFill>
            </a:endParaRPr>
          </a:p>
          <a:p>
            <a:pPr marL="171450" indent="-171450">
              <a:buFont typeface="Arial" panose="020B0604020202020204" pitchFamily="34" charset="0"/>
              <a:buChar char="•"/>
            </a:pPr>
            <a:r>
              <a:rPr lang="en-GB" sz="1050" dirty="0">
                <a:solidFill>
                  <a:schemeClr val="tx2">
                    <a:lumMod val="50000"/>
                  </a:schemeClr>
                </a:solidFill>
              </a:rPr>
              <a:t>Increased </a:t>
            </a:r>
            <a:r>
              <a:rPr lang="en-GB" sz="1050" b="1" dirty="0">
                <a:solidFill>
                  <a:schemeClr val="tx2">
                    <a:lumMod val="50000"/>
                  </a:schemeClr>
                </a:solidFill>
              </a:rPr>
              <a:t>focus on early and rapid diagnosis </a:t>
            </a:r>
            <a:r>
              <a:rPr lang="en-GB" sz="1050" dirty="0">
                <a:solidFill>
                  <a:schemeClr val="tx2">
                    <a:lumMod val="50000"/>
                  </a:schemeClr>
                </a:solidFill>
              </a:rPr>
              <a:t>to reduce non-elective heart failure presentations.</a:t>
            </a:r>
          </a:p>
          <a:p>
            <a:endParaRPr lang="en-GB" sz="1050" dirty="0">
              <a:solidFill>
                <a:schemeClr val="tx2">
                  <a:lumMod val="50000"/>
                </a:schemeClr>
              </a:solidFill>
            </a:endParaRPr>
          </a:p>
          <a:p>
            <a:pPr marL="171450" indent="-171450">
              <a:buFont typeface="Arial" panose="020B0604020202020204" pitchFamily="34" charset="0"/>
              <a:buChar char="•"/>
            </a:pPr>
            <a:r>
              <a:rPr lang="en-GB" sz="1050" dirty="0">
                <a:solidFill>
                  <a:schemeClr val="tx2">
                    <a:lumMod val="50000"/>
                  </a:schemeClr>
                </a:solidFill>
              </a:rPr>
              <a:t>Embed </a:t>
            </a:r>
            <a:r>
              <a:rPr lang="en-GB" sz="1050" b="1" dirty="0">
                <a:solidFill>
                  <a:schemeClr val="tx2">
                    <a:lumMod val="50000"/>
                  </a:schemeClr>
                </a:solidFill>
              </a:rPr>
              <a:t>community service provision </a:t>
            </a:r>
            <a:r>
              <a:rPr lang="en-GB" sz="1050" dirty="0">
                <a:solidFill>
                  <a:schemeClr val="tx2">
                    <a:lumMod val="50000"/>
                  </a:schemeClr>
                </a:solidFill>
              </a:rPr>
              <a:t>for heart failure patients, including diagnostics (echocardiography) and access to HF nurses.</a:t>
            </a:r>
          </a:p>
          <a:p>
            <a:endParaRPr lang="en-GB" sz="1050" dirty="0">
              <a:solidFill>
                <a:schemeClr val="tx2">
                  <a:lumMod val="50000"/>
                </a:schemeClr>
              </a:solidFill>
            </a:endParaRPr>
          </a:p>
          <a:p>
            <a:pPr marL="171450" indent="-171450">
              <a:buFont typeface="Arial" panose="020B0604020202020204" pitchFamily="34" charset="0"/>
              <a:buChar char="•"/>
            </a:pPr>
            <a:r>
              <a:rPr lang="en-GB" sz="1050" dirty="0">
                <a:solidFill>
                  <a:schemeClr val="tx2">
                    <a:lumMod val="50000"/>
                  </a:schemeClr>
                </a:solidFill>
              </a:rPr>
              <a:t>Utilise and </a:t>
            </a:r>
            <a:r>
              <a:rPr lang="en-GB" sz="1050" b="1" dirty="0">
                <a:solidFill>
                  <a:schemeClr val="tx2">
                    <a:lumMod val="50000"/>
                  </a:schemeClr>
                </a:solidFill>
              </a:rPr>
              <a:t>explore innovative measures </a:t>
            </a:r>
            <a:r>
              <a:rPr lang="en-GB" sz="1050" dirty="0">
                <a:solidFill>
                  <a:schemeClr val="tx2">
                    <a:lumMod val="50000"/>
                  </a:schemeClr>
                </a:solidFill>
              </a:rPr>
              <a:t>to support patients, such as Virtual Ward and management of HF at home. </a:t>
            </a:r>
          </a:p>
        </p:txBody>
      </p:sp>
      <p:sp>
        <p:nvSpPr>
          <p:cNvPr id="35" name="Rectangle 34">
            <a:extLst>
              <a:ext uri="{FF2B5EF4-FFF2-40B4-BE49-F238E27FC236}">
                <a16:creationId xmlns:a16="http://schemas.microsoft.com/office/drawing/2014/main" id="{952F2C23-7E60-A3E0-37B2-B130A399413D}"/>
              </a:ext>
            </a:extLst>
          </p:cNvPr>
          <p:cNvSpPr/>
          <p:nvPr/>
        </p:nvSpPr>
        <p:spPr>
          <a:xfrm>
            <a:off x="1034869" y="4027998"/>
            <a:ext cx="3710647" cy="3397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Heart Failure</a:t>
            </a:r>
          </a:p>
        </p:txBody>
      </p:sp>
      <p:sp>
        <p:nvSpPr>
          <p:cNvPr id="36" name="Rectangle 35">
            <a:extLst>
              <a:ext uri="{FF2B5EF4-FFF2-40B4-BE49-F238E27FC236}">
                <a16:creationId xmlns:a16="http://schemas.microsoft.com/office/drawing/2014/main" id="{C074CAF3-ADF9-1354-0ED4-391B70048DC8}"/>
              </a:ext>
            </a:extLst>
          </p:cNvPr>
          <p:cNvSpPr/>
          <p:nvPr/>
        </p:nvSpPr>
        <p:spPr>
          <a:xfrm>
            <a:off x="8587926" y="4362275"/>
            <a:ext cx="3632662" cy="2494455"/>
          </a:xfrm>
          <a:prstGeom prst="rect">
            <a:avLst/>
          </a:prstGeom>
          <a:solidFill>
            <a:schemeClr val="accent5">
              <a:lumMod val="20000"/>
              <a:lumOff val="80000"/>
            </a:schemeClr>
          </a:solidFill>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t" anchorCtr="0"/>
          <a:lstStyle/>
          <a:p>
            <a:pPr marL="171450" indent="-171450">
              <a:buFont typeface="Arial" panose="020B0604020202020204" pitchFamily="34" charset="0"/>
              <a:buChar char="•"/>
            </a:pPr>
            <a:r>
              <a:rPr lang="en-GB" sz="1050" b="1" dirty="0">
                <a:solidFill>
                  <a:schemeClr val="tx2">
                    <a:lumMod val="50000"/>
                  </a:schemeClr>
                </a:solidFill>
              </a:rPr>
              <a:t>Integrate and align system transformation work </a:t>
            </a:r>
            <a:r>
              <a:rPr lang="en-GB" sz="1050" dirty="0">
                <a:solidFill>
                  <a:schemeClr val="tx2">
                    <a:lumMod val="50000"/>
                  </a:schemeClr>
                </a:solidFill>
              </a:rPr>
              <a:t>to provide a </a:t>
            </a:r>
            <a:r>
              <a:rPr lang="en-GB" sz="1050" b="1" dirty="0">
                <a:solidFill>
                  <a:schemeClr val="tx2">
                    <a:lumMod val="50000"/>
                  </a:schemeClr>
                </a:solidFill>
              </a:rPr>
              <a:t>coordinated approach CVD Prevention across co-morbidities</a:t>
            </a:r>
            <a:r>
              <a:rPr lang="en-GB" sz="1050" dirty="0">
                <a:solidFill>
                  <a:schemeClr val="tx2">
                    <a:lumMod val="50000"/>
                  </a:schemeClr>
                </a:solidFill>
              </a:rPr>
              <a:t>, including:</a:t>
            </a:r>
          </a:p>
          <a:p>
            <a:pPr marL="628650" lvl="1" indent="-171450">
              <a:buFont typeface="Arial" panose="020B0604020202020204" pitchFamily="34" charset="0"/>
              <a:buChar char="•"/>
            </a:pPr>
            <a:r>
              <a:rPr lang="en-GB" sz="1050" b="1" dirty="0">
                <a:solidFill>
                  <a:schemeClr val="tx2">
                    <a:lumMod val="50000"/>
                  </a:schemeClr>
                </a:solidFill>
              </a:rPr>
              <a:t>Stroke Improvement </a:t>
            </a:r>
            <a:r>
              <a:rPr lang="en-GB" sz="1050" dirty="0">
                <a:solidFill>
                  <a:schemeClr val="tx2">
                    <a:lumMod val="50000"/>
                  </a:schemeClr>
                </a:solidFill>
              </a:rPr>
              <a:t>– this programme is currently in development but will work closely with the North Midlands ISDN to implement the recommendations in the LTP and GIRFT.</a:t>
            </a:r>
          </a:p>
          <a:p>
            <a:pPr marL="628650" lvl="1" indent="-171450">
              <a:buFont typeface="Arial" panose="020B0604020202020204" pitchFamily="34" charset="0"/>
              <a:buChar char="•"/>
            </a:pPr>
            <a:r>
              <a:rPr lang="en-GB" sz="1050" b="1" dirty="0">
                <a:solidFill>
                  <a:schemeClr val="bg2">
                    <a:lumMod val="10000"/>
                  </a:schemeClr>
                </a:solidFill>
              </a:rPr>
              <a:t>Implementation of the STW Dementia Vision Strategy, </a:t>
            </a:r>
            <a:r>
              <a:rPr lang="en-GB" sz="1050" dirty="0">
                <a:solidFill>
                  <a:schemeClr val="bg2">
                    <a:lumMod val="10000"/>
                  </a:schemeClr>
                </a:solidFill>
              </a:rPr>
              <a:t>including </a:t>
            </a:r>
            <a:r>
              <a:rPr lang="en-GB" sz="1050" kern="1200" dirty="0">
                <a:solidFill>
                  <a:schemeClr val="bg2">
                    <a:lumMod val="10000"/>
                  </a:schemeClr>
                </a:solidFill>
                <a:latin typeface="+mn-lt"/>
                <a:ea typeface="+mn-ea"/>
                <a:cs typeface="+mn-cs"/>
              </a:rPr>
              <a:t>advanced care plans, meaningful annual reviews and clear pathways to assessment services. </a:t>
            </a:r>
            <a:endParaRPr lang="en-GB" sz="1050" dirty="0">
              <a:solidFill>
                <a:schemeClr val="bg2">
                  <a:lumMod val="10000"/>
                </a:schemeClr>
              </a:solidFill>
            </a:endParaRPr>
          </a:p>
          <a:p>
            <a:pPr marL="628650" lvl="1" indent="-171450">
              <a:buFont typeface="Arial" panose="020B0604020202020204" pitchFamily="34" charset="0"/>
              <a:buChar char="•"/>
            </a:pPr>
            <a:r>
              <a:rPr lang="en-GB" sz="1050" b="1" dirty="0">
                <a:solidFill>
                  <a:schemeClr val="tx2">
                    <a:lumMod val="50000"/>
                  </a:schemeClr>
                </a:solidFill>
              </a:rPr>
              <a:t>Diabetes Transformation </a:t>
            </a:r>
            <a:r>
              <a:rPr lang="en-GB" sz="1050" dirty="0">
                <a:solidFill>
                  <a:schemeClr val="tx2">
                    <a:lumMod val="50000"/>
                  </a:schemeClr>
                </a:solidFill>
              </a:rPr>
              <a:t>– this programme is currently in development.</a:t>
            </a:r>
          </a:p>
          <a:p>
            <a:pPr marL="628650" lvl="1" indent="-171450">
              <a:buFont typeface="Arial" panose="020B0604020202020204" pitchFamily="34" charset="0"/>
              <a:buChar char="•"/>
            </a:pPr>
            <a:r>
              <a:rPr lang="en-GB" sz="1050" b="1" dirty="0">
                <a:solidFill>
                  <a:schemeClr val="bg2">
                    <a:lumMod val="10000"/>
                  </a:schemeClr>
                </a:solidFill>
              </a:rPr>
              <a:t>Chronic Kidney Disease and Mental Health Patients </a:t>
            </a:r>
            <a:r>
              <a:rPr lang="en-GB" sz="1050" dirty="0">
                <a:solidFill>
                  <a:schemeClr val="bg2">
                    <a:lumMod val="10000"/>
                  </a:schemeClr>
                </a:solidFill>
              </a:rPr>
              <a:t>– </a:t>
            </a:r>
            <a:r>
              <a:rPr lang="en-GB" sz="1050" dirty="0">
                <a:solidFill>
                  <a:schemeClr val="tx2">
                    <a:lumMod val="50000"/>
                  </a:schemeClr>
                </a:solidFill>
              </a:rPr>
              <a:t>programmes in development. </a:t>
            </a:r>
          </a:p>
        </p:txBody>
      </p:sp>
      <p:sp>
        <p:nvSpPr>
          <p:cNvPr id="37" name="Rectangle 36">
            <a:extLst>
              <a:ext uri="{FF2B5EF4-FFF2-40B4-BE49-F238E27FC236}">
                <a16:creationId xmlns:a16="http://schemas.microsoft.com/office/drawing/2014/main" id="{267F7C9F-F4C5-1103-5E5C-1968C2426B64}"/>
              </a:ext>
            </a:extLst>
          </p:cNvPr>
          <p:cNvSpPr/>
          <p:nvPr/>
        </p:nvSpPr>
        <p:spPr>
          <a:xfrm>
            <a:off x="8587926" y="4027999"/>
            <a:ext cx="3632662" cy="3397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t>Stroke and Co-morbidity Risk Factors</a:t>
            </a:r>
          </a:p>
        </p:txBody>
      </p:sp>
      <p:sp>
        <p:nvSpPr>
          <p:cNvPr id="6" name="Rectangle: Rounded Corners 5">
            <a:extLst>
              <a:ext uri="{FF2B5EF4-FFF2-40B4-BE49-F238E27FC236}">
                <a16:creationId xmlns:a16="http://schemas.microsoft.com/office/drawing/2014/main" id="{A3376645-DD4B-0DDE-D64A-D7461FA7FB87}"/>
              </a:ext>
            </a:extLst>
          </p:cNvPr>
          <p:cNvSpPr/>
          <p:nvPr/>
        </p:nvSpPr>
        <p:spPr>
          <a:xfrm rot="16200000">
            <a:off x="-998744" y="2179030"/>
            <a:ext cx="2919350" cy="755938"/>
          </a:xfrm>
          <a:prstGeom prst="round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1</a:t>
            </a:r>
            <a:r>
              <a:rPr lang="en-GB" sz="1400" baseline="30000" dirty="0"/>
              <a:t>st</a:t>
            </a:r>
            <a:r>
              <a:rPr lang="en-GB" sz="1400" dirty="0"/>
              <a:t> Line Prevention, Risk Identification and Management</a:t>
            </a:r>
          </a:p>
        </p:txBody>
      </p:sp>
      <p:sp>
        <p:nvSpPr>
          <p:cNvPr id="10" name="Rectangle: Rounded Corners 9">
            <a:extLst>
              <a:ext uri="{FF2B5EF4-FFF2-40B4-BE49-F238E27FC236}">
                <a16:creationId xmlns:a16="http://schemas.microsoft.com/office/drawing/2014/main" id="{B30236F7-FC5C-8262-092A-8BCBB7DD436B}"/>
              </a:ext>
            </a:extLst>
          </p:cNvPr>
          <p:cNvSpPr/>
          <p:nvPr/>
        </p:nvSpPr>
        <p:spPr>
          <a:xfrm rot="16200000">
            <a:off x="-897034" y="5120795"/>
            <a:ext cx="2715926" cy="755940"/>
          </a:xfrm>
          <a:prstGeom prst="round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System-wide Transformation Programmes for Key Risk Factors and Outlier Areas</a:t>
            </a:r>
          </a:p>
        </p:txBody>
      </p:sp>
    </p:spTree>
    <p:extLst>
      <p:ext uri="{BB962C8B-B14F-4D97-AF65-F5344CB8AC3E}">
        <p14:creationId xmlns:p14="http://schemas.microsoft.com/office/powerpoint/2010/main" val="3536808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16</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lstStyle/>
          <a:p>
            <a:r>
              <a:rPr lang="en-US" dirty="0"/>
              <a:t>Comms. And Engagement Objectives</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13" name="TextBox 12">
            <a:extLst>
              <a:ext uri="{FF2B5EF4-FFF2-40B4-BE49-F238E27FC236}">
                <a16:creationId xmlns:a16="http://schemas.microsoft.com/office/drawing/2014/main" id="{4546C168-570A-747E-B74A-E2BBD0054964}"/>
              </a:ext>
            </a:extLst>
          </p:cNvPr>
          <p:cNvSpPr txBox="1"/>
          <p:nvPr/>
        </p:nvSpPr>
        <p:spPr>
          <a:xfrm>
            <a:off x="503389" y="1975315"/>
            <a:ext cx="11311207" cy="3539430"/>
          </a:xfrm>
          <a:prstGeom prst="rect">
            <a:avLst/>
          </a:prstGeom>
          <a:noFill/>
        </p:spPr>
        <p:txBody>
          <a:bodyPr wrap="square">
            <a:spAutoFit/>
          </a:bodyPr>
          <a:lstStyle/>
          <a:p>
            <a:pPr marL="285750" indent="-285750">
              <a:buFont typeface="Arial" panose="020B0604020202020204" pitchFamily="34" charset="0"/>
              <a:buChar char="•"/>
            </a:pPr>
            <a:r>
              <a:rPr lang="en-GB" sz="1600" b="1" dirty="0">
                <a:solidFill>
                  <a:srgbClr val="202A30"/>
                </a:solidFill>
              </a:rPr>
              <a:t>Undertake a co-ordinated Comms. and Engagement exercise </a:t>
            </a:r>
            <a:r>
              <a:rPr lang="en-GB" sz="1600" dirty="0">
                <a:solidFill>
                  <a:srgbClr val="202A30"/>
                </a:solidFill>
              </a:rPr>
              <a:t>to understand the thoughts and needs of local people in relation to Outpatient, Cardiac and Stroke services. This will inform our developing Cardiology and Stroke Transformation Programmes. </a:t>
            </a:r>
          </a:p>
          <a:p>
            <a:pPr marL="285750" indent="-285750">
              <a:buFont typeface="Arial" panose="020B0604020202020204" pitchFamily="34" charset="0"/>
              <a:buChar char="•"/>
            </a:pPr>
            <a:endParaRPr lang="en-GB" sz="1600" dirty="0">
              <a:solidFill>
                <a:srgbClr val="202A30"/>
              </a:solidFill>
            </a:endParaRPr>
          </a:p>
          <a:p>
            <a:pPr marL="285750" indent="-285750">
              <a:buFont typeface="Arial" panose="020B0604020202020204" pitchFamily="34" charset="0"/>
              <a:buChar char="•"/>
            </a:pPr>
            <a:r>
              <a:rPr lang="en-GB" sz="1600" dirty="0">
                <a:solidFill>
                  <a:srgbClr val="202A30"/>
                </a:solidFill>
              </a:rPr>
              <a:t>Work with system partners to provide and maintain </a:t>
            </a:r>
            <a:r>
              <a:rPr lang="en-GB" sz="1600" b="1" dirty="0">
                <a:solidFill>
                  <a:srgbClr val="202A30"/>
                </a:solidFill>
              </a:rPr>
              <a:t>reliable and up-to-date resources </a:t>
            </a:r>
            <a:r>
              <a:rPr lang="en-GB" sz="1600" dirty="0">
                <a:solidFill>
                  <a:srgbClr val="202A30"/>
                </a:solidFill>
              </a:rPr>
              <a:t>on CVD, healthier living and where you can check your ABCs e.g. GPs, Community Pharmacies, Outreach Programmes.</a:t>
            </a:r>
          </a:p>
          <a:p>
            <a:pPr marL="285750" indent="-285750">
              <a:buFont typeface="Arial" panose="020B0604020202020204" pitchFamily="34" charset="0"/>
              <a:buChar char="•"/>
            </a:pPr>
            <a:endParaRPr lang="en-GB" sz="1600" dirty="0">
              <a:solidFill>
                <a:srgbClr val="202A30"/>
              </a:solidFill>
            </a:endParaRPr>
          </a:p>
          <a:p>
            <a:pPr marL="285750" indent="-285750">
              <a:buFont typeface="Arial" panose="020B0604020202020204" pitchFamily="34" charset="0"/>
              <a:buChar char="•"/>
            </a:pPr>
            <a:r>
              <a:rPr lang="en-GB" sz="1600" dirty="0">
                <a:solidFill>
                  <a:srgbClr val="202A30"/>
                </a:solidFill>
              </a:rPr>
              <a:t>Continue </a:t>
            </a:r>
            <a:r>
              <a:rPr lang="en-GB" sz="1600" b="1" dirty="0">
                <a:solidFill>
                  <a:srgbClr val="202A30"/>
                </a:solidFill>
              </a:rPr>
              <a:t>upskilling workforce </a:t>
            </a:r>
            <a:r>
              <a:rPr lang="en-GB" sz="1600" dirty="0">
                <a:solidFill>
                  <a:srgbClr val="202A30"/>
                </a:solidFill>
              </a:rPr>
              <a:t>(Primary Care and Volunteer Champions programmes) through focused </a:t>
            </a:r>
            <a:r>
              <a:rPr lang="en-GB" sz="1600" b="1" dirty="0">
                <a:solidFill>
                  <a:srgbClr val="202A30"/>
                </a:solidFill>
              </a:rPr>
              <a:t>training and development </a:t>
            </a:r>
            <a:r>
              <a:rPr lang="en-GB" sz="1600" dirty="0">
                <a:solidFill>
                  <a:srgbClr val="202A30"/>
                </a:solidFill>
              </a:rPr>
              <a:t>based on CVD Prevention (ABC, Heart Failure), Health Literacy and MECC.</a:t>
            </a:r>
          </a:p>
          <a:p>
            <a:pPr marL="285750" indent="-285750">
              <a:buFont typeface="Arial" panose="020B0604020202020204" pitchFamily="34" charset="0"/>
              <a:buChar char="•"/>
            </a:pPr>
            <a:endParaRPr lang="en-GB" sz="1600" dirty="0">
              <a:solidFill>
                <a:srgbClr val="202A30"/>
              </a:solidFill>
            </a:endParaRPr>
          </a:p>
          <a:p>
            <a:pPr marL="285750" indent="-285750">
              <a:buFont typeface="Arial" panose="020B0604020202020204" pitchFamily="34" charset="0"/>
              <a:buChar char="•"/>
            </a:pPr>
            <a:r>
              <a:rPr lang="en-GB" sz="1600" dirty="0">
                <a:solidFill>
                  <a:srgbClr val="202A30"/>
                </a:solidFill>
              </a:rPr>
              <a:t>Embed the Core20PLUS Connectors social movement ethos to </a:t>
            </a:r>
            <a:r>
              <a:rPr lang="en-GB" sz="1600" b="1" dirty="0">
                <a:solidFill>
                  <a:srgbClr val="202A30"/>
                </a:solidFill>
              </a:rPr>
              <a:t>empower our communities </a:t>
            </a:r>
            <a:r>
              <a:rPr lang="en-GB" sz="1600" dirty="0">
                <a:solidFill>
                  <a:srgbClr val="202A30"/>
                </a:solidFill>
              </a:rPr>
              <a:t>to raise awareness of CVD conditions, risks and preventative measures.</a:t>
            </a:r>
          </a:p>
          <a:p>
            <a:endParaRPr lang="en-GB" sz="1600" dirty="0">
              <a:solidFill>
                <a:srgbClr val="202A30"/>
              </a:solidFill>
            </a:endParaRPr>
          </a:p>
          <a:p>
            <a:pPr marL="285750" indent="-285750">
              <a:buFont typeface="Arial" panose="020B0604020202020204" pitchFamily="34" charset="0"/>
              <a:buChar char="•"/>
            </a:pPr>
            <a:r>
              <a:rPr lang="en-GB" sz="1600" dirty="0">
                <a:solidFill>
                  <a:schemeClr val="bg2">
                    <a:lumMod val="10000"/>
                  </a:schemeClr>
                </a:solidFill>
              </a:rPr>
              <a:t>STW will </a:t>
            </a:r>
            <a:r>
              <a:rPr lang="en-GB" sz="1600" b="1" dirty="0">
                <a:solidFill>
                  <a:schemeClr val="bg2">
                    <a:lumMod val="10000"/>
                  </a:schemeClr>
                </a:solidFill>
              </a:rPr>
              <a:t>align local comms. and campaigns with national campaigns </a:t>
            </a:r>
            <a:r>
              <a:rPr lang="en-GB" sz="1600" dirty="0">
                <a:solidFill>
                  <a:schemeClr val="bg2">
                    <a:lumMod val="10000"/>
                  </a:schemeClr>
                </a:solidFill>
              </a:rPr>
              <a:t>to deliver key messaging with greater impact.</a:t>
            </a:r>
          </a:p>
        </p:txBody>
      </p:sp>
      <p:sp>
        <p:nvSpPr>
          <p:cNvPr id="14" name="TextBox 13">
            <a:extLst>
              <a:ext uri="{FF2B5EF4-FFF2-40B4-BE49-F238E27FC236}">
                <a16:creationId xmlns:a16="http://schemas.microsoft.com/office/drawing/2014/main" id="{754BE7B0-39EA-255B-BDE9-7AEC99C6AC1B}"/>
              </a:ext>
            </a:extLst>
          </p:cNvPr>
          <p:cNvSpPr txBox="1"/>
          <p:nvPr/>
        </p:nvSpPr>
        <p:spPr>
          <a:xfrm>
            <a:off x="169593" y="1289674"/>
            <a:ext cx="11311207" cy="338554"/>
          </a:xfrm>
          <a:prstGeom prst="rect">
            <a:avLst/>
          </a:prstGeom>
          <a:noFill/>
        </p:spPr>
        <p:txBody>
          <a:bodyPr wrap="square">
            <a:spAutoFit/>
          </a:bodyPr>
          <a:lstStyle/>
          <a:p>
            <a:r>
              <a:rPr lang="en-GB" sz="1600" dirty="0">
                <a:solidFill>
                  <a:srgbClr val="202A30"/>
                </a:solidFill>
              </a:rPr>
              <a:t>STW commits to raising awareness of CVD Prevention and will undertaken the following actions in line with CVD recovery:</a:t>
            </a:r>
            <a:endParaRPr lang="en-GB" sz="1600" dirty="0">
              <a:solidFill>
                <a:schemeClr val="bg2">
                  <a:lumMod val="10000"/>
                </a:schemeClr>
              </a:solidFill>
            </a:endParaRPr>
          </a:p>
        </p:txBody>
      </p:sp>
    </p:spTree>
    <p:extLst>
      <p:ext uri="{BB962C8B-B14F-4D97-AF65-F5344CB8AC3E}">
        <p14:creationId xmlns:p14="http://schemas.microsoft.com/office/powerpoint/2010/main" val="3206088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a:xfrm>
            <a:off x="8737600" y="6160174"/>
            <a:ext cx="2743200" cy="365125"/>
          </a:xfrm>
        </p:spPr>
        <p:txBody>
          <a:bodyPr/>
          <a:lstStyle/>
          <a:p>
            <a:fld id="{561BC62F-29D4-3646-B8AE-ECD588CDD817}" type="slidenum">
              <a:rPr lang="en-US" smtClean="0"/>
              <a:pPr/>
              <a:t>17</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21966"/>
            <a:ext cx="9340176" cy="930404"/>
          </a:xfrm>
          <a:prstGeom prst="rect">
            <a:avLst/>
          </a:prstGeom>
        </p:spPr>
        <p:txBody>
          <a:bodyPr>
            <a:normAutofit/>
          </a:bodyPr>
          <a:lstStyle/>
          <a:p>
            <a:r>
              <a:rPr lang="en-US" sz="2800" dirty="0"/>
              <a:t>System Governance</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61323"/>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586864"/>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6" name="Rectangle 5">
            <a:extLst>
              <a:ext uri="{FF2B5EF4-FFF2-40B4-BE49-F238E27FC236}">
                <a16:creationId xmlns:a16="http://schemas.microsoft.com/office/drawing/2014/main" id="{F51CC7C4-5127-F72B-79CA-975EE392FACD}"/>
              </a:ext>
            </a:extLst>
          </p:cNvPr>
          <p:cNvSpPr/>
          <p:nvPr/>
        </p:nvSpPr>
        <p:spPr>
          <a:xfrm>
            <a:off x="3635438" y="4367073"/>
            <a:ext cx="1123411" cy="543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Cardiology Transformation Delivery Group</a:t>
            </a:r>
          </a:p>
        </p:txBody>
      </p:sp>
      <p:sp>
        <p:nvSpPr>
          <p:cNvPr id="12" name="TextBox 11">
            <a:extLst>
              <a:ext uri="{FF2B5EF4-FFF2-40B4-BE49-F238E27FC236}">
                <a16:creationId xmlns:a16="http://schemas.microsoft.com/office/drawing/2014/main" id="{58A737E1-0B64-8988-9FEC-4C2554EE30D9}"/>
              </a:ext>
            </a:extLst>
          </p:cNvPr>
          <p:cNvSpPr txBox="1"/>
          <p:nvPr/>
        </p:nvSpPr>
        <p:spPr>
          <a:xfrm>
            <a:off x="3029047" y="1330736"/>
            <a:ext cx="8553353" cy="738664"/>
          </a:xfrm>
          <a:prstGeom prst="rect">
            <a:avLst/>
          </a:prstGeom>
          <a:noFill/>
        </p:spPr>
        <p:txBody>
          <a:bodyPr wrap="square" rtlCol="0">
            <a:spAutoFit/>
          </a:bodyPr>
          <a:lstStyle/>
          <a:p>
            <a:r>
              <a:rPr lang="en-GB" sz="1400" b="1" dirty="0">
                <a:solidFill>
                  <a:schemeClr val="tx2">
                    <a:lumMod val="50000"/>
                  </a:schemeClr>
                </a:solidFill>
                <a:latin typeface="Arial" panose="020B0604020202020204" pitchFamily="34" charset="0"/>
                <a:cs typeface="Times New Roman" panose="02020603050405020304" pitchFamily="18" charset="0"/>
              </a:rPr>
              <a:t>SRO: </a:t>
            </a:r>
            <a:r>
              <a:rPr lang="en-GB" sz="1400" dirty="0">
                <a:solidFill>
                  <a:schemeClr val="tx2">
                    <a:lumMod val="50000"/>
                  </a:schemeClr>
                </a:solidFill>
                <a:latin typeface="Arial" panose="020B0604020202020204" pitchFamily="34" charset="0"/>
                <a:cs typeface="Times New Roman" panose="02020603050405020304" pitchFamily="18" charset="0"/>
              </a:rPr>
              <a:t>Gareth Robinson, Executive Director of Delivery and Transformation</a:t>
            </a:r>
          </a:p>
          <a:p>
            <a:r>
              <a:rPr lang="en-GB" sz="1400" b="1" dirty="0">
                <a:solidFill>
                  <a:schemeClr val="tx2">
                    <a:lumMod val="50000"/>
                  </a:schemeClr>
                </a:solidFill>
                <a:latin typeface="Arial" panose="020B0604020202020204" pitchFamily="34" charset="0"/>
                <a:cs typeface="Times New Roman" panose="02020603050405020304" pitchFamily="18" charset="0"/>
              </a:rPr>
              <a:t>CVD Lead: </a:t>
            </a:r>
            <a:r>
              <a:rPr lang="en-GB" sz="1400" dirty="0">
                <a:solidFill>
                  <a:schemeClr val="tx2">
                    <a:lumMod val="50000"/>
                  </a:schemeClr>
                </a:solidFill>
                <a:latin typeface="Arial" panose="020B0604020202020204" pitchFamily="34" charset="0"/>
                <a:cs typeface="Times New Roman" panose="02020603050405020304" pitchFamily="18" charset="0"/>
              </a:rPr>
              <a:t>Tracey Jones, Director of MH, LD&amp;A, CYP and ICB Lead for LTP and Health Inequalities</a:t>
            </a:r>
          </a:p>
          <a:p>
            <a:r>
              <a:rPr lang="en-GB" sz="1400" b="1" dirty="0">
                <a:solidFill>
                  <a:schemeClr val="tx2">
                    <a:lumMod val="50000"/>
                  </a:schemeClr>
                </a:solidFill>
                <a:latin typeface="Arial" panose="020B0604020202020204" pitchFamily="34" charset="0"/>
                <a:cs typeface="Times New Roman" panose="02020603050405020304" pitchFamily="18" charset="0"/>
              </a:rPr>
              <a:t>Clinical Lead: </a:t>
            </a:r>
            <a:r>
              <a:rPr lang="en-GB" sz="1400" dirty="0">
                <a:solidFill>
                  <a:schemeClr val="tx2">
                    <a:lumMod val="50000"/>
                  </a:schemeClr>
                </a:solidFill>
                <a:latin typeface="Arial" panose="020B0604020202020204" pitchFamily="34" charset="0"/>
                <a:cs typeface="Times New Roman" panose="02020603050405020304" pitchFamily="18" charset="0"/>
              </a:rPr>
              <a:t>Dr Matthew Bird, GP and CVD Prevention Clinical Lead</a:t>
            </a:r>
          </a:p>
        </p:txBody>
      </p:sp>
      <p:sp>
        <p:nvSpPr>
          <p:cNvPr id="13" name="Rectangle 12">
            <a:extLst>
              <a:ext uri="{FF2B5EF4-FFF2-40B4-BE49-F238E27FC236}">
                <a16:creationId xmlns:a16="http://schemas.microsoft.com/office/drawing/2014/main" id="{3937D1C9-67D7-1823-5207-9EF49E44DD00}"/>
              </a:ext>
            </a:extLst>
          </p:cNvPr>
          <p:cNvSpPr/>
          <p:nvPr/>
        </p:nvSpPr>
        <p:spPr>
          <a:xfrm>
            <a:off x="10237243" y="2449202"/>
            <a:ext cx="1126076" cy="543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Health and Wellbeing Board</a:t>
            </a:r>
          </a:p>
        </p:txBody>
      </p:sp>
      <p:sp>
        <p:nvSpPr>
          <p:cNvPr id="14" name="Rectangle 13">
            <a:extLst>
              <a:ext uri="{FF2B5EF4-FFF2-40B4-BE49-F238E27FC236}">
                <a16:creationId xmlns:a16="http://schemas.microsoft.com/office/drawing/2014/main" id="{7842CB08-3124-0086-6671-F6744D3135F5}"/>
              </a:ext>
            </a:extLst>
          </p:cNvPr>
          <p:cNvSpPr/>
          <p:nvPr/>
        </p:nvSpPr>
        <p:spPr>
          <a:xfrm>
            <a:off x="7460345" y="3241923"/>
            <a:ext cx="1123411" cy="543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Population Health Management Board</a:t>
            </a:r>
          </a:p>
        </p:txBody>
      </p:sp>
      <p:sp>
        <p:nvSpPr>
          <p:cNvPr id="15" name="Rectangle 14">
            <a:extLst>
              <a:ext uri="{FF2B5EF4-FFF2-40B4-BE49-F238E27FC236}">
                <a16:creationId xmlns:a16="http://schemas.microsoft.com/office/drawing/2014/main" id="{C3E9994E-9232-1141-6A01-B0A8E7C03E6F}"/>
              </a:ext>
            </a:extLst>
          </p:cNvPr>
          <p:cNvSpPr/>
          <p:nvPr/>
        </p:nvSpPr>
        <p:spPr>
          <a:xfrm>
            <a:off x="1676339" y="5098495"/>
            <a:ext cx="1123411" cy="5373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CVD Operational Working Groups</a:t>
            </a:r>
          </a:p>
        </p:txBody>
      </p:sp>
      <p:sp>
        <p:nvSpPr>
          <p:cNvPr id="16" name="Rectangle 15">
            <a:extLst>
              <a:ext uri="{FF2B5EF4-FFF2-40B4-BE49-F238E27FC236}">
                <a16:creationId xmlns:a16="http://schemas.microsoft.com/office/drawing/2014/main" id="{A1511D3B-DBE5-D155-72C0-8296EFFF83CB}"/>
              </a:ext>
            </a:extLst>
          </p:cNvPr>
          <p:cNvSpPr/>
          <p:nvPr/>
        </p:nvSpPr>
        <p:spPr>
          <a:xfrm>
            <a:off x="4996044" y="4367073"/>
            <a:ext cx="1123411" cy="543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Stroke</a:t>
            </a:r>
          </a:p>
        </p:txBody>
      </p:sp>
      <p:sp>
        <p:nvSpPr>
          <p:cNvPr id="17" name="Rectangle 16">
            <a:extLst>
              <a:ext uri="{FF2B5EF4-FFF2-40B4-BE49-F238E27FC236}">
                <a16:creationId xmlns:a16="http://schemas.microsoft.com/office/drawing/2014/main" id="{344A2ED0-5C3E-1397-134A-956E5465B9D3}"/>
              </a:ext>
            </a:extLst>
          </p:cNvPr>
          <p:cNvSpPr/>
          <p:nvPr/>
        </p:nvSpPr>
        <p:spPr>
          <a:xfrm>
            <a:off x="276705" y="4382851"/>
            <a:ext cx="1123411" cy="5348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solidFill>
                  <a:schemeClr val="lt1"/>
                </a:solidFill>
              </a:rPr>
              <a:t>PCN Development</a:t>
            </a:r>
          </a:p>
        </p:txBody>
      </p:sp>
      <p:sp>
        <p:nvSpPr>
          <p:cNvPr id="18" name="Rectangle 17">
            <a:extLst>
              <a:ext uri="{FF2B5EF4-FFF2-40B4-BE49-F238E27FC236}">
                <a16:creationId xmlns:a16="http://schemas.microsoft.com/office/drawing/2014/main" id="{755E3E77-4AAC-0389-5132-42CC1710A1A2}"/>
              </a:ext>
            </a:extLst>
          </p:cNvPr>
          <p:cNvSpPr/>
          <p:nvPr/>
        </p:nvSpPr>
        <p:spPr>
          <a:xfrm>
            <a:off x="9563100" y="4376598"/>
            <a:ext cx="2512089" cy="5196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Place-based Boards</a:t>
            </a:r>
          </a:p>
        </p:txBody>
      </p:sp>
      <p:sp>
        <p:nvSpPr>
          <p:cNvPr id="21" name="Rectangle 20">
            <a:extLst>
              <a:ext uri="{FF2B5EF4-FFF2-40B4-BE49-F238E27FC236}">
                <a16:creationId xmlns:a16="http://schemas.microsoft.com/office/drawing/2014/main" id="{E7622F8A-2DF5-B7A6-AB8C-643F83C93AED}"/>
              </a:ext>
            </a:extLst>
          </p:cNvPr>
          <p:cNvSpPr/>
          <p:nvPr/>
        </p:nvSpPr>
        <p:spPr>
          <a:xfrm>
            <a:off x="4324440" y="2439677"/>
            <a:ext cx="1123411" cy="543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Integrated Care Board</a:t>
            </a:r>
          </a:p>
        </p:txBody>
      </p:sp>
      <p:sp>
        <p:nvSpPr>
          <p:cNvPr id="22" name="Rectangle 21">
            <a:extLst>
              <a:ext uri="{FF2B5EF4-FFF2-40B4-BE49-F238E27FC236}">
                <a16:creationId xmlns:a16="http://schemas.microsoft.com/office/drawing/2014/main" id="{CD6423C5-E669-039A-763E-5AB6F5E19BFA}"/>
              </a:ext>
            </a:extLst>
          </p:cNvPr>
          <p:cNvSpPr/>
          <p:nvPr/>
        </p:nvSpPr>
        <p:spPr>
          <a:xfrm>
            <a:off x="10237243" y="3251448"/>
            <a:ext cx="1139319" cy="543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Joint Commissioning Board</a:t>
            </a:r>
          </a:p>
        </p:txBody>
      </p:sp>
      <p:sp>
        <p:nvSpPr>
          <p:cNvPr id="27" name="Rectangle 26">
            <a:extLst>
              <a:ext uri="{FF2B5EF4-FFF2-40B4-BE49-F238E27FC236}">
                <a16:creationId xmlns:a16="http://schemas.microsoft.com/office/drawing/2014/main" id="{5FB7C7CE-1FC2-6FAE-DA26-F9330DF6798B}"/>
              </a:ext>
            </a:extLst>
          </p:cNvPr>
          <p:cNvSpPr/>
          <p:nvPr/>
        </p:nvSpPr>
        <p:spPr>
          <a:xfrm>
            <a:off x="9563100" y="5184742"/>
            <a:ext cx="2512089" cy="543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Steering Groups for Healthy Lifestyle Improvements</a:t>
            </a:r>
          </a:p>
        </p:txBody>
      </p:sp>
      <p:sp>
        <p:nvSpPr>
          <p:cNvPr id="36" name="Rectangle 35">
            <a:extLst>
              <a:ext uri="{FF2B5EF4-FFF2-40B4-BE49-F238E27FC236}">
                <a16:creationId xmlns:a16="http://schemas.microsoft.com/office/drawing/2014/main" id="{25220B50-75F4-A4A9-B580-082FB3DF1FD6}"/>
              </a:ext>
            </a:extLst>
          </p:cNvPr>
          <p:cNvSpPr/>
          <p:nvPr/>
        </p:nvSpPr>
        <p:spPr>
          <a:xfrm>
            <a:off x="3635438" y="5110956"/>
            <a:ext cx="1123411" cy="543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Cardiology Clinical and Professional Advisory Group</a:t>
            </a:r>
          </a:p>
        </p:txBody>
      </p:sp>
      <p:sp>
        <p:nvSpPr>
          <p:cNvPr id="37" name="Rectangle 36">
            <a:extLst>
              <a:ext uri="{FF2B5EF4-FFF2-40B4-BE49-F238E27FC236}">
                <a16:creationId xmlns:a16="http://schemas.microsoft.com/office/drawing/2014/main" id="{CB33B94C-3F8D-6DA7-E9F9-E94349872638}"/>
              </a:ext>
            </a:extLst>
          </p:cNvPr>
          <p:cNvSpPr/>
          <p:nvPr/>
        </p:nvSpPr>
        <p:spPr>
          <a:xfrm>
            <a:off x="1676340" y="4380094"/>
            <a:ext cx="1123411" cy="5373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CVD Prevention Group</a:t>
            </a:r>
          </a:p>
        </p:txBody>
      </p:sp>
      <p:sp>
        <p:nvSpPr>
          <p:cNvPr id="39" name="Rectangle 38">
            <a:extLst>
              <a:ext uri="{FF2B5EF4-FFF2-40B4-BE49-F238E27FC236}">
                <a16:creationId xmlns:a16="http://schemas.microsoft.com/office/drawing/2014/main" id="{7BDFE306-CE0D-E70C-EDEE-871DD2554535}"/>
              </a:ext>
            </a:extLst>
          </p:cNvPr>
          <p:cNvSpPr/>
          <p:nvPr/>
        </p:nvSpPr>
        <p:spPr>
          <a:xfrm>
            <a:off x="4996042" y="5593345"/>
            <a:ext cx="1123411" cy="543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Diabetes Transformation</a:t>
            </a:r>
          </a:p>
        </p:txBody>
      </p:sp>
      <p:sp>
        <p:nvSpPr>
          <p:cNvPr id="20" name="TextBox 19">
            <a:extLst>
              <a:ext uri="{FF2B5EF4-FFF2-40B4-BE49-F238E27FC236}">
                <a16:creationId xmlns:a16="http://schemas.microsoft.com/office/drawing/2014/main" id="{11782B61-F4D6-8886-3F8D-D2DC5472E5C0}"/>
              </a:ext>
            </a:extLst>
          </p:cNvPr>
          <p:cNvSpPr txBox="1"/>
          <p:nvPr/>
        </p:nvSpPr>
        <p:spPr>
          <a:xfrm>
            <a:off x="343960" y="1335731"/>
            <a:ext cx="2455790" cy="2031325"/>
          </a:xfrm>
          <a:prstGeom prst="rect">
            <a:avLst/>
          </a:prstGeom>
          <a:noFill/>
        </p:spPr>
        <p:txBody>
          <a:bodyPr wrap="square" rtlCol="0">
            <a:spAutoFit/>
          </a:bodyPr>
          <a:lstStyle/>
          <a:p>
            <a:pPr marL="0" indent="0">
              <a:buNone/>
            </a:pPr>
            <a:r>
              <a:rPr lang="en-GB" sz="1400" dirty="0">
                <a:solidFill>
                  <a:schemeClr val="tx2">
                    <a:lumMod val="50000"/>
                  </a:schemeClr>
                </a:solidFill>
                <a:latin typeface="Arial" panose="020B0604020202020204" pitchFamily="34" charset="0"/>
                <a:cs typeface="Times New Roman" panose="02020603050405020304" pitchFamily="18" charset="0"/>
              </a:rPr>
              <a:t>Governance around CVD Prevention is a developing picture. The below structures represent an initial draft of how our current governance links together, however, this is yet to be fully determined as the ICS continues to develop and stabilise.</a:t>
            </a:r>
          </a:p>
        </p:txBody>
      </p:sp>
      <p:sp>
        <p:nvSpPr>
          <p:cNvPr id="23" name="Rectangle 22">
            <a:extLst>
              <a:ext uri="{FF2B5EF4-FFF2-40B4-BE49-F238E27FC236}">
                <a16:creationId xmlns:a16="http://schemas.microsoft.com/office/drawing/2014/main" id="{24DAC151-C9C9-DD53-F198-EAE64246DF06}"/>
              </a:ext>
            </a:extLst>
          </p:cNvPr>
          <p:cNvSpPr/>
          <p:nvPr/>
        </p:nvSpPr>
        <p:spPr>
          <a:xfrm>
            <a:off x="3369410" y="3250312"/>
            <a:ext cx="1516379" cy="543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Local Transformation Programmes (Outpatient, Hospital and Local Care)</a:t>
            </a:r>
          </a:p>
        </p:txBody>
      </p:sp>
      <p:sp>
        <p:nvSpPr>
          <p:cNvPr id="10" name="Rectangle 9">
            <a:extLst>
              <a:ext uri="{FF2B5EF4-FFF2-40B4-BE49-F238E27FC236}">
                <a16:creationId xmlns:a16="http://schemas.microsoft.com/office/drawing/2014/main" id="{F427C27F-6D80-8EB8-0EAE-250F050F7BFA}"/>
              </a:ext>
            </a:extLst>
          </p:cNvPr>
          <p:cNvSpPr/>
          <p:nvPr/>
        </p:nvSpPr>
        <p:spPr>
          <a:xfrm>
            <a:off x="4996043" y="4988094"/>
            <a:ext cx="1123411" cy="543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Dementia</a:t>
            </a:r>
          </a:p>
        </p:txBody>
      </p:sp>
      <p:sp>
        <p:nvSpPr>
          <p:cNvPr id="34" name="Rectangle 33">
            <a:extLst>
              <a:ext uri="{FF2B5EF4-FFF2-40B4-BE49-F238E27FC236}">
                <a16:creationId xmlns:a16="http://schemas.microsoft.com/office/drawing/2014/main" id="{BF0C76C3-3126-01B0-6489-4E6077713CF8}"/>
              </a:ext>
            </a:extLst>
          </p:cNvPr>
          <p:cNvSpPr/>
          <p:nvPr/>
        </p:nvSpPr>
        <p:spPr>
          <a:xfrm>
            <a:off x="6755764" y="4360649"/>
            <a:ext cx="1123411" cy="543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Tobacco Dependency Steering Group</a:t>
            </a:r>
          </a:p>
        </p:txBody>
      </p:sp>
      <p:sp>
        <p:nvSpPr>
          <p:cNvPr id="35" name="Rectangle 34">
            <a:extLst>
              <a:ext uri="{FF2B5EF4-FFF2-40B4-BE49-F238E27FC236}">
                <a16:creationId xmlns:a16="http://schemas.microsoft.com/office/drawing/2014/main" id="{10D88590-5E6E-8D43-426C-91E769B7B17C}"/>
              </a:ext>
            </a:extLst>
          </p:cNvPr>
          <p:cNvSpPr/>
          <p:nvPr/>
        </p:nvSpPr>
        <p:spPr>
          <a:xfrm>
            <a:off x="8173047" y="4369872"/>
            <a:ext cx="1123411" cy="5196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900" dirty="0"/>
              <a:t>Alcohol Care Teams – Trust Led</a:t>
            </a:r>
          </a:p>
        </p:txBody>
      </p:sp>
      <p:cxnSp>
        <p:nvCxnSpPr>
          <p:cNvPr id="58" name="Straight Arrow Connector 57">
            <a:extLst>
              <a:ext uri="{FF2B5EF4-FFF2-40B4-BE49-F238E27FC236}">
                <a16:creationId xmlns:a16="http://schemas.microsoft.com/office/drawing/2014/main" id="{5DC141DA-55B8-6DE6-58CB-5B59EEFABD18}"/>
              </a:ext>
            </a:extLst>
          </p:cNvPr>
          <p:cNvCxnSpPr>
            <a:cxnSpLocks/>
            <a:stCxn id="17" idx="3"/>
            <a:endCxn id="37" idx="1"/>
          </p:cNvCxnSpPr>
          <p:nvPr/>
        </p:nvCxnSpPr>
        <p:spPr>
          <a:xfrm flipV="1">
            <a:off x="1400116" y="4648749"/>
            <a:ext cx="276224" cy="151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04201E70-8E82-DCED-9553-EEDF1A503EB7}"/>
              </a:ext>
            </a:extLst>
          </p:cNvPr>
          <p:cNvCxnSpPr>
            <a:stCxn id="37" idx="3"/>
            <a:endCxn id="6" idx="1"/>
          </p:cNvCxnSpPr>
          <p:nvPr/>
        </p:nvCxnSpPr>
        <p:spPr>
          <a:xfrm flipV="1">
            <a:off x="2799751" y="4638649"/>
            <a:ext cx="835687" cy="10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19D9C60E-632C-60F8-5BCB-776DA4362460}"/>
              </a:ext>
            </a:extLst>
          </p:cNvPr>
          <p:cNvCxnSpPr>
            <a:cxnSpLocks/>
            <a:stCxn id="15" idx="0"/>
            <a:endCxn id="37" idx="2"/>
          </p:cNvCxnSpPr>
          <p:nvPr/>
        </p:nvCxnSpPr>
        <p:spPr>
          <a:xfrm flipV="1">
            <a:off x="2238045" y="4917403"/>
            <a:ext cx="1" cy="181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CBACD869-939B-F556-0502-869D079240DB}"/>
              </a:ext>
            </a:extLst>
          </p:cNvPr>
          <p:cNvCxnSpPr>
            <a:cxnSpLocks/>
          </p:cNvCxnSpPr>
          <p:nvPr/>
        </p:nvCxnSpPr>
        <p:spPr>
          <a:xfrm flipV="1">
            <a:off x="4191260" y="4910225"/>
            <a:ext cx="1" cy="181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3528ED95-7B9B-8EAB-9A48-E8CFA833F376}"/>
              </a:ext>
            </a:extLst>
          </p:cNvPr>
          <p:cNvCxnSpPr>
            <a:cxnSpLocks/>
          </p:cNvCxnSpPr>
          <p:nvPr/>
        </p:nvCxnSpPr>
        <p:spPr>
          <a:xfrm flipV="1">
            <a:off x="4889900" y="3785075"/>
            <a:ext cx="0" cy="2970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55">
            <a:extLst>
              <a:ext uri="{FF2B5EF4-FFF2-40B4-BE49-F238E27FC236}">
                <a16:creationId xmlns:a16="http://schemas.microsoft.com/office/drawing/2014/main" id="{A1DC6169-8BEE-B9F6-2D0C-FBB160C08973}"/>
              </a:ext>
            </a:extLst>
          </p:cNvPr>
          <p:cNvSpPr/>
          <p:nvPr/>
        </p:nvSpPr>
        <p:spPr>
          <a:xfrm>
            <a:off x="3635438" y="4057528"/>
            <a:ext cx="2484017" cy="2991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Transformation Programmes</a:t>
            </a:r>
          </a:p>
        </p:txBody>
      </p:sp>
      <p:sp>
        <p:nvSpPr>
          <p:cNvPr id="57" name="Rectangle 56">
            <a:extLst>
              <a:ext uri="{FF2B5EF4-FFF2-40B4-BE49-F238E27FC236}">
                <a16:creationId xmlns:a16="http://schemas.microsoft.com/office/drawing/2014/main" id="{037F6675-2C5F-A99B-F6C6-047260BFD9FB}"/>
              </a:ext>
            </a:extLst>
          </p:cNvPr>
          <p:cNvSpPr/>
          <p:nvPr/>
        </p:nvSpPr>
        <p:spPr>
          <a:xfrm>
            <a:off x="276706" y="4068183"/>
            <a:ext cx="2523046" cy="31466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NHS Driven Prevention</a:t>
            </a:r>
          </a:p>
        </p:txBody>
      </p:sp>
      <p:sp>
        <p:nvSpPr>
          <p:cNvPr id="59" name="Rectangle 58">
            <a:extLst>
              <a:ext uri="{FF2B5EF4-FFF2-40B4-BE49-F238E27FC236}">
                <a16:creationId xmlns:a16="http://schemas.microsoft.com/office/drawing/2014/main" id="{48933D99-4DF6-88B7-B00B-609E29886571}"/>
              </a:ext>
            </a:extLst>
          </p:cNvPr>
          <p:cNvSpPr/>
          <p:nvPr/>
        </p:nvSpPr>
        <p:spPr>
          <a:xfrm>
            <a:off x="6755765" y="4044199"/>
            <a:ext cx="2540693" cy="31466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Nationally Driven Prevention</a:t>
            </a:r>
          </a:p>
        </p:txBody>
      </p:sp>
      <p:sp>
        <p:nvSpPr>
          <p:cNvPr id="60" name="Rectangle: Rounded Corners 59">
            <a:extLst>
              <a:ext uri="{FF2B5EF4-FFF2-40B4-BE49-F238E27FC236}">
                <a16:creationId xmlns:a16="http://schemas.microsoft.com/office/drawing/2014/main" id="{E278E5A6-93D5-BCD7-00A6-B05782D289FD}"/>
              </a:ext>
            </a:extLst>
          </p:cNvPr>
          <p:cNvSpPr/>
          <p:nvPr/>
        </p:nvSpPr>
        <p:spPr>
          <a:xfrm>
            <a:off x="6755764" y="5110956"/>
            <a:ext cx="2540693" cy="10255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50" dirty="0"/>
              <a:t>Obesity and Weight Management is discussed by respective stakeholders in service-related committees</a:t>
            </a:r>
          </a:p>
        </p:txBody>
      </p:sp>
      <p:cxnSp>
        <p:nvCxnSpPr>
          <p:cNvPr id="62" name="Connector: Elbow 61">
            <a:extLst>
              <a:ext uri="{FF2B5EF4-FFF2-40B4-BE49-F238E27FC236}">
                <a16:creationId xmlns:a16="http://schemas.microsoft.com/office/drawing/2014/main" id="{9C52CB0A-C742-FB92-51FC-8D6774541B70}"/>
              </a:ext>
            </a:extLst>
          </p:cNvPr>
          <p:cNvCxnSpPr>
            <a:cxnSpLocks/>
            <a:stCxn id="60" idx="2"/>
            <a:endCxn id="27" idx="2"/>
          </p:cNvCxnSpPr>
          <p:nvPr/>
        </p:nvCxnSpPr>
        <p:spPr>
          <a:xfrm rot="5400000" flipH="1" flipV="1">
            <a:off x="9218326" y="4535679"/>
            <a:ext cx="408603" cy="2793034"/>
          </a:xfrm>
          <a:prstGeom prst="bentConnector3">
            <a:avLst>
              <a:gd name="adj1" fmla="val -55947"/>
            </a:avLst>
          </a:prstGeom>
          <a:ln>
            <a:tailEnd type="triangle"/>
          </a:ln>
        </p:spPr>
        <p:style>
          <a:lnRef idx="1">
            <a:schemeClr val="dk1"/>
          </a:lnRef>
          <a:fillRef idx="0">
            <a:schemeClr val="dk1"/>
          </a:fillRef>
          <a:effectRef idx="0">
            <a:schemeClr val="dk1"/>
          </a:effectRef>
          <a:fontRef idx="minor">
            <a:schemeClr val="tx1"/>
          </a:fontRef>
        </p:style>
      </p:cxnSp>
      <p:cxnSp>
        <p:nvCxnSpPr>
          <p:cNvPr id="64" name="Connector: Elbow 63">
            <a:extLst>
              <a:ext uri="{FF2B5EF4-FFF2-40B4-BE49-F238E27FC236}">
                <a16:creationId xmlns:a16="http://schemas.microsoft.com/office/drawing/2014/main" id="{4C211889-0BC8-63E6-35F2-079E80EBDB5C}"/>
              </a:ext>
            </a:extLst>
          </p:cNvPr>
          <p:cNvCxnSpPr>
            <a:cxnSpLocks/>
            <a:stCxn id="60" idx="2"/>
          </p:cNvCxnSpPr>
          <p:nvPr/>
        </p:nvCxnSpPr>
        <p:spPr>
          <a:xfrm rot="5400000" flipH="1">
            <a:off x="5108703" y="3219089"/>
            <a:ext cx="209276" cy="5625541"/>
          </a:xfrm>
          <a:prstGeom prst="bentConnector4">
            <a:avLst>
              <a:gd name="adj1" fmla="val -109234"/>
              <a:gd name="adj2" fmla="val 61291"/>
            </a:avLst>
          </a:prstGeom>
          <a:ln>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A6B713CF-0D67-02AB-B129-F5FE586FF5A2}"/>
              </a:ext>
            </a:extLst>
          </p:cNvPr>
          <p:cNvCxnSpPr>
            <a:cxnSpLocks/>
            <a:endCxn id="21" idx="2"/>
          </p:cNvCxnSpPr>
          <p:nvPr/>
        </p:nvCxnSpPr>
        <p:spPr>
          <a:xfrm flipV="1">
            <a:off x="4886146" y="2982829"/>
            <a:ext cx="0" cy="2686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06D5E037-A8ED-DA5F-9B03-822A18F66C63}"/>
              </a:ext>
            </a:extLst>
          </p:cNvPr>
          <p:cNvCxnSpPr>
            <a:cxnSpLocks/>
            <a:stCxn id="59" idx="0"/>
            <a:endCxn id="14" idx="2"/>
          </p:cNvCxnSpPr>
          <p:nvPr/>
        </p:nvCxnSpPr>
        <p:spPr>
          <a:xfrm flipH="1" flipV="1">
            <a:off x="8022051" y="3785075"/>
            <a:ext cx="4061" cy="2591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4BC195E4-8E39-D691-A516-A89EE31189A4}"/>
              </a:ext>
            </a:extLst>
          </p:cNvPr>
          <p:cNvCxnSpPr>
            <a:cxnSpLocks/>
            <a:stCxn id="27" idx="0"/>
            <a:endCxn id="18" idx="2"/>
          </p:cNvCxnSpPr>
          <p:nvPr/>
        </p:nvCxnSpPr>
        <p:spPr>
          <a:xfrm flipV="1">
            <a:off x="10819145" y="4896250"/>
            <a:ext cx="0" cy="2884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431390A2-1164-133F-0F55-3583FB5FE57F}"/>
              </a:ext>
            </a:extLst>
          </p:cNvPr>
          <p:cNvCxnSpPr>
            <a:cxnSpLocks/>
            <a:stCxn id="18" idx="0"/>
            <a:endCxn id="22" idx="2"/>
          </p:cNvCxnSpPr>
          <p:nvPr/>
        </p:nvCxnSpPr>
        <p:spPr>
          <a:xfrm flipH="1" flipV="1">
            <a:off x="10806903" y="3794600"/>
            <a:ext cx="12242" cy="5819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CC2A51D9-7AEF-B98C-C057-1B6BFAA02723}"/>
              </a:ext>
            </a:extLst>
          </p:cNvPr>
          <p:cNvCxnSpPr>
            <a:cxnSpLocks/>
            <a:stCxn id="22" idx="0"/>
            <a:endCxn id="13" idx="2"/>
          </p:cNvCxnSpPr>
          <p:nvPr/>
        </p:nvCxnSpPr>
        <p:spPr>
          <a:xfrm flipH="1" flipV="1">
            <a:off x="10800281" y="2992354"/>
            <a:ext cx="6622" cy="2590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5DEA8AEA-8DE1-F792-6382-2C13A2910748}"/>
              </a:ext>
            </a:extLst>
          </p:cNvPr>
          <p:cNvCxnSpPr>
            <a:stCxn id="21" idx="3"/>
            <a:endCxn id="13" idx="1"/>
          </p:cNvCxnSpPr>
          <p:nvPr/>
        </p:nvCxnSpPr>
        <p:spPr>
          <a:xfrm>
            <a:off x="5447851" y="2711253"/>
            <a:ext cx="4789392" cy="952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82" name="Rectangle 81">
            <a:extLst>
              <a:ext uri="{FF2B5EF4-FFF2-40B4-BE49-F238E27FC236}">
                <a16:creationId xmlns:a16="http://schemas.microsoft.com/office/drawing/2014/main" id="{4B84C90E-B71F-9AAE-B032-B3B8829D0880}"/>
              </a:ext>
            </a:extLst>
          </p:cNvPr>
          <p:cNvSpPr/>
          <p:nvPr/>
        </p:nvSpPr>
        <p:spPr>
          <a:xfrm>
            <a:off x="9563100" y="4055214"/>
            <a:ext cx="2512090" cy="31466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LA Driven Holistic Prevention</a:t>
            </a:r>
          </a:p>
        </p:txBody>
      </p:sp>
      <p:cxnSp>
        <p:nvCxnSpPr>
          <p:cNvPr id="98" name="Connector: Elbow 97">
            <a:extLst>
              <a:ext uri="{FF2B5EF4-FFF2-40B4-BE49-F238E27FC236}">
                <a16:creationId xmlns:a16="http://schemas.microsoft.com/office/drawing/2014/main" id="{D2318464-7FEA-433F-F93E-16F290227F2F}"/>
              </a:ext>
            </a:extLst>
          </p:cNvPr>
          <p:cNvCxnSpPr>
            <a:cxnSpLocks/>
            <a:endCxn id="17" idx="2"/>
          </p:cNvCxnSpPr>
          <p:nvPr/>
        </p:nvCxnSpPr>
        <p:spPr>
          <a:xfrm rot="10800000">
            <a:off x="838412" y="4917669"/>
            <a:ext cx="1631205" cy="101673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2C04B6EE-7B14-0105-68AE-67027185A0E1}"/>
              </a:ext>
            </a:extLst>
          </p:cNvPr>
          <p:cNvSpPr/>
          <p:nvPr/>
        </p:nvSpPr>
        <p:spPr>
          <a:xfrm>
            <a:off x="4886896" y="3242496"/>
            <a:ext cx="1505275" cy="5509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GB" sz="900" dirty="0"/>
              <a:t>Integrated Delivery Committee</a:t>
            </a:r>
          </a:p>
        </p:txBody>
      </p:sp>
    </p:spTree>
    <p:extLst>
      <p:ext uri="{BB962C8B-B14F-4D97-AF65-F5344CB8AC3E}">
        <p14:creationId xmlns:p14="http://schemas.microsoft.com/office/powerpoint/2010/main" val="3519800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21966"/>
            <a:ext cx="9340176" cy="930404"/>
          </a:xfrm>
          <a:prstGeom prst="rect">
            <a:avLst/>
          </a:prstGeom>
        </p:spPr>
        <p:txBody>
          <a:bodyPr>
            <a:normAutofit/>
          </a:bodyPr>
          <a:lstStyle/>
          <a:p>
            <a:r>
              <a:rPr lang="en-US" sz="2800" dirty="0"/>
              <a:t>Summary and Next Steps</a:t>
            </a:r>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586864"/>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20" name="TextBox 19">
            <a:extLst>
              <a:ext uri="{FF2B5EF4-FFF2-40B4-BE49-F238E27FC236}">
                <a16:creationId xmlns:a16="http://schemas.microsoft.com/office/drawing/2014/main" id="{11782B61-F4D6-8886-3F8D-D2DC5472E5C0}"/>
              </a:ext>
            </a:extLst>
          </p:cNvPr>
          <p:cNvSpPr txBox="1"/>
          <p:nvPr/>
        </p:nvSpPr>
        <p:spPr>
          <a:xfrm>
            <a:off x="237043" y="1164298"/>
            <a:ext cx="11642413" cy="5047536"/>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tx2">
                    <a:lumMod val="50000"/>
                  </a:schemeClr>
                </a:solidFill>
                <a:latin typeface="Arial" panose="020B0604020202020204" pitchFamily="34" charset="0"/>
                <a:cs typeface="Times New Roman" panose="02020603050405020304" pitchFamily="18" charset="0"/>
              </a:rPr>
              <a:t>Overall, STW has a mixed geography consisting of both significantly urban and rural areas. The system will embed a population-health management approach and explore new data sources to ensure we focus and design services in line with the greatest needs of the population.</a:t>
            </a:r>
          </a:p>
          <a:p>
            <a:pPr marL="285750" indent="-285750">
              <a:buFont typeface="Arial" panose="020B0604020202020204" pitchFamily="34" charset="0"/>
              <a:buChar char="•"/>
            </a:pPr>
            <a:endParaRPr lang="en-GB" sz="1400" dirty="0">
              <a:solidFill>
                <a:schemeClr val="tx2">
                  <a:lumMod val="50000"/>
                </a:schemeClr>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400" dirty="0">
                <a:solidFill>
                  <a:schemeClr val="tx2">
                    <a:lumMod val="50000"/>
                  </a:schemeClr>
                </a:solidFill>
                <a:latin typeface="Arial" panose="020B0604020202020204" pitchFamily="34" charset="0"/>
                <a:cs typeface="Times New Roman" panose="02020603050405020304" pitchFamily="18" charset="0"/>
              </a:rPr>
              <a:t>STW has an increasing number of programmes which focus on supporting people to live healthier lives through behaviour change (ranging from CYP to Adults). Work will be undertaken to ensure these programmes are targeted towards people of most need, in line with the Core20PLUS.</a:t>
            </a:r>
          </a:p>
          <a:p>
            <a:pPr marL="285750" indent="-285750">
              <a:buFont typeface="Arial" panose="020B0604020202020204" pitchFamily="34" charset="0"/>
              <a:buChar char="•"/>
            </a:pPr>
            <a:endParaRPr lang="en-GB" sz="1400" dirty="0">
              <a:solidFill>
                <a:schemeClr val="tx2">
                  <a:lumMod val="50000"/>
                </a:schemeClr>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400" dirty="0">
                <a:solidFill>
                  <a:schemeClr val="tx2">
                    <a:lumMod val="50000"/>
                  </a:schemeClr>
                </a:solidFill>
                <a:latin typeface="Arial" panose="020B0604020202020204" pitchFamily="34" charset="0"/>
                <a:cs typeface="Times New Roman" panose="02020603050405020304" pitchFamily="18" charset="0"/>
              </a:rPr>
              <a:t>Work will be undertaken to ensure case-finding and management of ABC is embedded as a system-wide, MECC approach and that people are aware of the local services on offer. This includes provision in General Practice, Secondary Care, Community Pharmacy and Community Outreach.</a:t>
            </a:r>
          </a:p>
          <a:p>
            <a:pPr marL="285750" indent="-285750">
              <a:buFont typeface="Arial" panose="020B0604020202020204" pitchFamily="34" charset="0"/>
              <a:buChar char="•"/>
            </a:pPr>
            <a:endParaRPr lang="en-GB" sz="1400" dirty="0">
              <a:solidFill>
                <a:schemeClr val="tx2">
                  <a:lumMod val="50000"/>
                </a:schemeClr>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400" dirty="0">
                <a:solidFill>
                  <a:schemeClr val="tx2">
                    <a:lumMod val="50000"/>
                  </a:schemeClr>
                </a:solidFill>
                <a:latin typeface="Arial" panose="020B0604020202020204" pitchFamily="34" charset="0"/>
                <a:cs typeface="Times New Roman" panose="02020603050405020304" pitchFamily="18" charset="0"/>
              </a:rPr>
              <a:t>A number of transformation programmes focusing on key risk-factors and CVD conditions, including Heart Failure, Stroke and Diabetes, have been newly initiated and will develop over the next 12 months. In the coming months, programmes will set priorities based on local data and national guidance to improve local outcomes. These priorities will form part of STWs CVD Recovery Strategy for 2023/24 and further detail will be provided in the next iteration of this plan.</a:t>
            </a:r>
          </a:p>
          <a:p>
            <a:pPr marL="285750" indent="-285750">
              <a:buFont typeface="Arial" panose="020B0604020202020204" pitchFamily="34" charset="0"/>
              <a:buChar char="•"/>
            </a:pPr>
            <a:endParaRPr lang="en-GB" sz="1400" dirty="0">
              <a:solidFill>
                <a:schemeClr val="tx2">
                  <a:lumMod val="50000"/>
                </a:schemeClr>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400" dirty="0">
                <a:solidFill>
                  <a:schemeClr val="tx2">
                    <a:lumMod val="50000"/>
                  </a:schemeClr>
                </a:solidFill>
                <a:latin typeface="Arial" panose="020B0604020202020204" pitchFamily="34" charset="0"/>
                <a:cs typeface="Times New Roman" panose="02020603050405020304" pitchFamily="18" charset="0"/>
              </a:rPr>
              <a:t>STW will align and coordinate these programmes through strong governance arrangements to ensure a system-wide, organised approach to CVD recovery. </a:t>
            </a:r>
          </a:p>
          <a:p>
            <a:pPr marL="285750" indent="-285750">
              <a:buFont typeface="Arial" panose="020B0604020202020204" pitchFamily="34" charset="0"/>
              <a:buChar char="•"/>
            </a:pPr>
            <a:endParaRPr lang="en-GB" sz="1400" dirty="0">
              <a:solidFill>
                <a:schemeClr val="tx2">
                  <a:lumMod val="50000"/>
                </a:schemeClr>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400" dirty="0">
                <a:solidFill>
                  <a:schemeClr val="tx2">
                    <a:lumMod val="50000"/>
                  </a:schemeClr>
                </a:solidFill>
                <a:latin typeface="Arial" panose="020B0604020202020204" pitchFamily="34" charset="0"/>
                <a:cs typeface="Times New Roman" panose="02020603050405020304" pitchFamily="18" charset="0"/>
              </a:rPr>
              <a:t>Based on the high-level priorities outlined in this plan, STW will develop a comprehensive milestone plan by April 2023 which expands on the headline objectives and details the actions being taken to meet the ambitions of the Long Term Plan.</a:t>
            </a:r>
          </a:p>
          <a:p>
            <a:pPr marL="285750" indent="-285750">
              <a:buFont typeface="Arial" panose="020B0604020202020204" pitchFamily="34" charset="0"/>
              <a:buChar char="•"/>
            </a:pPr>
            <a:endParaRPr lang="en-GB" sz="1400" dirty="0">
              <a:solidFill>
                <a:schemeClr val="tx2">
                  <a:lumMod val="50000"/>
                </a:schemeClr>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3211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19</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normAutofit/>
          </a:bodyPr>
          <a:lstStyle/>
          <a:p>
            <a:r>
              <a:rPr lang="en-US" sz="2800" dirty="0"/>
              <a:t>Appendices – </a:t>
            </a:r>
            <a:r>
              <a:rPr lang="en-US" sz="2800" dirty="0" err="1"/>
              <a:t>Programme</a:t>
            </a:r>
            <a:r>
              <a:rPr lang="en-US" sz="2800" dirty="0"/>
              <a:t> Details</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graphicFrame>
        <p:nvGraphicFramePr>
          <p:cNvPr id="6" name="Table 9">
            <a:extLst>
              <a:ext uri="{FF2B5EF4-FFF2-40B4-BE49-F238E27FC236}">
                <a16:creationId xmlns:a16="http://schemas.microsoft.com/office/drawing/2014/main" id="{528C1C86-24EA-54DE-3FF7-B33A4C71C0B1}"/>
              </a:ext>
            </a:extLst>
          </p:cNvPr>
          <p:cNvGraphicFramePr>
            <a:graphicFrameLocks noGrp="1"/>
          </p:cNvGraphicFramePr>
          <p:nvPr>
            <p:extLst>
              <p:ext uri="{D42A27DB-BD31-4B8C-83A1-F6EECF244321}">
                <p14:modId xmlns:p14="http://schemas.microsoft.com/office/powerpoint/2010/main" val="3193180151"/>
              </p:ext>
            </p:extLst>
          </p:nvPr>
        </p:nvGraphicFramePr>
        <p:xfrm>
          <a:off x="171451" y="1165982"/>
          <a:ext cx="11873691" cy="4841688"/>
        </p:xfrm>
        <a:graphic>
          <a:graphicData uri="http://schemas.openxmlformats.org/drawingml/2006/table">
            <a:tbl>
              <a:tblPr firstRow="1" bandRow="1">
                <a:tableStyleId>{7DF18680-E054-41AD-8BC1-D1AEF772440D}</a:tableStyleId>
              </a:tblPr>
              <a:tblGrid>
                <a:gridCol w="884737">
                  <a:extLst>
                    <a:ext uri="{9D8B030D-6E8A-4147-A177-3AD203B41FA5}">
                      <a16:colId xmlns:a16="http://schemas.microsoft.com/office/drawing/2014/main" val="4159528410"/>
                    </a:ext>
                  </a:extLst>
                </a:gridCol>
                <a:gridCol w="933921">
                  <a:extLst>
                    <a:ext uri="{9D8B030D-6E8A-4147-A177-3AD203B41FA5}">
                      <a16:colId xmlns:a16="http://schemas.microsoft.com/office/drawing/2014/main" val="4053298941"/>
                    </a:ext>
                  </a:extLst>
                </a:gridCol>
                <a:gridCol w="1303597">
                  <a:extLst>
                    <a:ext uri="{9D8B030D-6E8A-4147-A177-3AD203B41FA5}">
                      <a16:colId xmlns:a16="http://schemas.microsoft.com/office/drawing/2014/main" val="3218575115"/>
                    </a:ext>
                  </a:extLst>
                </a:gridCol>
                <a:gridCol w="1068744">
                  <a:extLst>
                    <a:ext uri="{9D8B030D-6E8A-4147-A177-3AD203B41FA5}">
                      <a16:colId xmlns:a16="http://schemas.microsoft.com/office/drawing/2014/main" val="855172187"/>
                    </a:ext>
                  </a:extLst>
                </a:gridCol>
                <a:gridCol w="2533650">
                  <a:extLst>
                    <a:ext uri="{9D8B030D-6E8A-4147-A177-3AD203B41FA5}">
                      <a16:colId xmlns:a16="http://schemas.microsoft.com/office/drawing/2014/main" val="2033993793"/>
                    </a:ext>
                  </a:extLst>
                </a:gridCol>
                <a:gridCol w="2348120">
                  <a:extLst>
                    <a:ext uri="{9D8B030D-6E8A-4147-A177-3AD203B41FA5}">
                      <a16:colId xmlns:a16="http://schemas.microsoft.com/office/drawing/2014/main" val="229389774"/>
                    </a:ext>
                  </a:extLst>
                </a:gridCol>
                <a:gridCol w="1400461">
                  <a:extLst>
                    <a:ext uri="{9D8B030D-6E8A-4147-A177-3AD203B41FA5}">
                      <a16:colId xmlns:a16="http://schemas.microsoft.com/office/drawing/2014/main" val="4085497929"/>
                    </a:ext>
                  </a:extLst>
                </a:gridCol>
                <a:gridCol w="1400461">
                  <a:extLst>
                    <a:ext uri="{9D8B030D-6E8A-4147-A177-3AD203B41FA5}">
                      <a16:colId xmlns:a16="http://schemas.microsoft.com/office/drawing/2014/main" val="4164233330"/>
                    </a:ext>
                  </a:extLst>
                </a:gridCol>
              </a:tblGrid>
              <a:tr h="315634">
                <a:tc>
                  <a:txBody>
                    <a:bodyPr/>
                    <a:lstStyle/>
                    <a:p>
                      <a:r>
                        <a:rPr lang="en-GB" sz="1000" dirty="0">
                          <a:latin typeface="+mn-lt"/>
                        </a:rPr>
                        <a:t>Area</a:t>
                      </a:r>
                    </a:p>
                  </a:txBody>
                  <a:tcPr/>
                </a:tc>
                <a:tc>
                  <a:txBody>
                    <a:bodyPr/>
                    <a:lstStyle/>
                    <a:p>
                      <a:r>
                        <a:rPr lang="en-GB" sz="1000" dirty="0">
                          <a:latin typeface="+mn-lt"/>
                        </a:rPr>
                        <a:t>Target Condition or Risk</a:t>
                      </a:r>
                    </a:p>
                  </a:txBody>
                  <a:tcPr/>
                </a:tc>
                <a:tc>
                  <a:txBody>
                    <a:bodyPr/>
                    <a:lstStyle/>
                    <a:p>
                      <a:r>
                        <a:rPr lang="en-GB" sz="1000" dirty="0">
                          <a:latin typeface="+mn-lt"/>
                        </a:rPr>
                        <a:t>Project</a:t>
                      </a:r>
                    </a:p>
                  </a:txBody>
                  <a:tcPr/>
                </a:tc>
                <a:tc>
                  <a:txBody>
                    <a:bodyPr/>
                    <a:lstStyle/>
                    <a:p>
                      <a:r>
                        <a:rPr lang="en-GB" sz="1000" dirty="0">
                          <a:latin typeface="+mn-lt"/>
                        </a:rPr>
                        <a:t>Partners</a:t>
                      </a:r>
                    </a:p>
                  </a:txBody>
                  <a:tcPr/>
                </a:tc>
                <a:tc>
                  <a:txBody>
                    <a:bodyPr/>
                    <a:lstStyle/>
                    <a:p>
                      <a:r>
                        <a:rPr lang="en-GB" sz="1000" dirty="0">
                          <a:latin typeface="+mn-lt"/>
                        </a:rPr>
                        <a:t>Aims</a:t>
                      </a:r>
                    </a:p>
                  </a:txBody>
                  <a:tcPr/>
                </a:tc>
                <a:tc>
                  <a:txBody>
                    <a:bodyPr/>
                    <a:lstStyle/>
                    <a:p>
                      <a:r>
                        <a:rPr lang="en-GB" sz="1000" dirty="0">
                          <a:latin typeface="+mn-lt"/>
                        </a:rPr>
                        <a:t>Outcomes</a:t>
                      </a:r>
                    </a:p>
                  </a:txBody>
                  <a:tcPr/>
                </a:tc>
                <a:tc>
                  <a:txBody>
                    <a:bodyPr/>
                    <a:lstStyle/>
                    <a:p>
                      <a:r>
                        <a:rPr lang="en-GB" sz="1000" dirty="0">
                          <a:latin typeface="+mn-lt"/>
                        </a:rPr>
                        <a:t>Ref. NHS Target</a:t>
                      </a:r>
                    </a:p>
                  </a:txBody>
                  <a:tcPr/>
                </a:tc>
                <a:tc>
                  <a:txBody>
                    <a:bodyPr/>
                    <a:lstStyle/>
                    <a:p>
                      <a:r>
                        <a:rPr lang="en-GB" sz="1000" dirty="0">
                          <a:latin typeface="+mn-lt"/>
                        </a:rPr>
                        <a:t>Timelines</a:t>
                      </a:r>
                    </a:p>
                  </a:txBody>
                  <a:tcPr/>
                </a:tc>
                <a:extLst>
                  <a:ext uri="{0D108BD9-81ED-4DB2-BD59-A6C34878D82A}">
                    <a16:rowId xmlns:a16="http://schemas.microsoft.com/office/drawing/2014/main" val="3552039501"/>
                  </a:ext>
                </a:extLst>
              </a:tr>
              <a:tr h="637764">
                <a:tc>
                  <a:txBody>
                    <a:bodyPr/>
                    <a:lstStyle/>
                    <a:p>
                      <a:r>
                        <a:rPr lang="en-GB" sz="800" dirty="0">
                          <a:solidFill>
                            <a:srgbClr val="000066"/>
                          </a:solidFill>
                          <a:latin typeface="+mn-lt"/>
                        </a:rPr>
                        <a:t>Population-wide Prevention</a:t>
                      </a:r>
                    </a:p>
                  </a:txBody>
                  <a:tcPr/>
                </a:tc>
                <a:tc>
                  <a:txBody>
                    <a:bodyPr/>
                    <a:lstStyle/>
                    <a:p>
                      <a:r>
                        <a:rPr lang="en-GB" sz="800" dirty="0">
                          <a:solidFill>
                            <a:srgbClr val="000066"/>
                          </a:solidFill>
                          <a:latin typeface="+mn-lt"/>
                        </a:rPr>
                        <a:t>Smoking</a:t>
                      </a:r>
                    </a:p>
                    <a:p>
                      <a:r>
                        <a:rPr lang="en-GB" sz="800" dirty="0">
                          <a:solidFill>
                            <a:srgbClr val="000066"/>
                          </a:solidFill>
                          <a:latin typeface="+mn-lt"/>
                        </a:rPr>
                        <a:t>Alcohol</a:t>
                      </a:r>
                    </a:p>
                    <a:p>
                      <a:r>
                        <a:rPr lang="en-GB" sz="800" dirty="0">
                          <a:solidFill>
                            <a:srgbClr val="000066"/>
                          </a:solidFill>
                          <a:latin typeface="+mn-lt"/>
                        </a:rPr>
                        <a:t>Weight</a:t>
                      </a:r>
                    </a:p>
                    <a:p>
                      <a:r>
                        <a:rPr lang="en-GB" sz="800" dirty="0">
                          <a:solidFill>
                            <a:srgbClr val="000066"/>
                          </a:solidFill>
                          <a:latin typeface="+mn-lt"/>
                        </a:rPr>
                        <a:t>Hypertension</a:t>
                      </a:r>
                    </a:p>
                    <a:p>
                      <a:r>
                        <a:rPr lang="en-GB" sz="800" dirty="0">
                          <a:solidFill>
                            <a:srgbClr val="000066"/>
                          </a:solidFill>
                          <a:latin typeface="+mn-lt"/>
                        </a:rPr>
                        <a:t>Cholesterol</a:t>
                      </a:r>
                    </a:p>
                  </a:txBody>
                  <a:tcPr/>
                </a:tc>
                <a:tc>
                  <a:txBody>
                    <a:bodyPr/>
                    <a:lstStyle/>
                    <a:p>
                      <a:r>
                        <a:rPr lang="en-GB" sz="800" dirty="0">
                          <a:solidFill>
                            <a:srgbClr val="000066"/>
                          </a:solidFill>
                          <a:latin typeface="+mn-lt"/>
                        </a:rPr>
                        <a:t>Healthy Lives, Shropshire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66"/>
                          </a:solidFill>
                          <a:effectLst/>
                          <a:uLnTx/>
                          <a:uFillTx/>
                          <a:latin typeface="Arial" panose="020B0604020202020204"/>
                          <a:ea typeface="+mn-ea"/>
                          <a:cs typeface="+mn-cs"/>
                        </a:rPr>
                        <a:t>Local Authorities</a:t>
                      </a:r>
                      <a:endPar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endParaRPr>
                    </a:p>
                  </a:txBody>
                  <a:tcPr/>
                </a:tc>
                <a:tc>
                  <a:txBody>
                    <a:bodyPr/>
                    <a:lstStyle/>
                    <a:p>
                      <a:pPr marL="171450" indent="-171450">
                        <a:buFont typeface="Arial" panose="020B0604020202020204" pitchFamily="34" charset="0"/>
                        <a:buChar char="•"/>
                      </a:pPr>
                      <a:r>
                        <a:rPr lang="en-GB" sz="800" kern="1200" dirty="0">
                          <a:solidFill>
                            <a:srgbClr val="000066"/>
                          </a:solidFill>
                          <a:latin typeface="+mn-lt"/>
                          <a:ea typeface="+mn-ea"/>
                          <a:cs typeface="+mn-cs"/>
                        </a:rPr>
                        <a:t>Lifestyle management sessions</a:t>
                      </a:r>
                    </a:p>
                    <a:p>
                      <a:pPr marL="171450" indent="-171450">
                        <a:buFont typeface="Arial" panose="020B0604020202020204" pitchFamily="34" charset="0"/>
                        <a:buChar char="•"/>
                      </a:pPr>
                      <a:r>
                        <a:rPr lang="en-GB" sz="800" kern="1200" dirty="0">
                          <a:solidFill>
                            <a:srgbClr val="000066"/>
                          </a:solidFill>
                          <a:latin typeface="+mn-lt"/>
                          <a:ea typeface="+mn-ea"/>
                          <a:cs typeface="+mn-cs"/>
                        </a:rPr>
                        <a:t>Physical activity programmes</a:t>
                      </a:r>
                    </a:p>
                    <a:p>
                      <a:pPr marL="171450" indent="-171450">
                        <a:buFont typeface="Arial" panose="020B0604020202020204" pitchFamily="34" charset="0"/>
                        <a:buChar char="•"/>
                      </a:pPr>
                      <a:r>
                        <a:rPr lang="en-GB" sz="800" kern="1200" dirty="0">
                          <a:solidFill>
                            <a:srgbClr val="000066"/>
                          </a:solidFill>
                          <a:latin typeface="+mn-lt"/>
                          <a:ea typeface="+mn-ea"/>
                          <a:cs typeface="+mn-cs"/>
                        </a:rPr>
                        <a:t>Promoting healthy eating</a:t>
                      </a:r>
                    </a:p>
                    <a:p>
                      <a:pPr marL="171450" indent="-171450">
                        <a:buFont typeface="Arial" panose="020B0604020202020204" pitchFamily="34" charset="0"/>
                        <a:buChar char="•"/>
                      </a:pPr>
                      <a:r>
                        <a:rPr lang="en-GB" sz="800" kern="1200" dirty="0">
                          <a:solidFill>
                            <a:srgbClr val="000066"/>
                          </a:solidFill>
                          <a:latin typeface="+mn-lt"/>
                          <a:ea typeface="+mn-ea"/>
                          <a:cs typeface="+mn-cs"/>
                        </a:rPr>
                        <a:t>Promoting health literacy</a:t>
                      </a:r>
                    </a:p>
                    <a:p>
                      <a:endParaRPr lang="en-GB" sz="800" dirty="0">
                        <a:solidFill>
                          <a:srgbClr val="000066"/>
                        </a:solidFill>
                        <a:latin typeface="+mn-lt"/>
                      </a:endParaRPr>
                    </a:p>
                  </a:txBody>
                  <a:tcPr/>
                </a:tc>
                <a:tc>
                  <a:txBody>
                    <a:bodyPr/>
                    <a:lstStyle/>
                    <a:p>
                      <a:endParaRPr lang="en-GB" sz="800" dirty="0">
                        <a:solidFill>
                          <a:srgbClr val="000066"/>
                        </a:solidFill>
                        <a:latin typeface="+mn-lt"/>
                      </a:endParaRPr>
                    </a:p>
                  </a:txBody>
                  <a:tcPr/>
                </a:tc>
                <a:tc>
                  <a:txBody>
                    <a:bodyPr/>
                    <a:lstStyle/>
                    <a:p>
                      <a:r>
                        <a:rPr lang="en-GB" sz="800" dirty="0">
                          <a:solidFill>
                            <a:srgbClr val="000066"/>
                          </a:solidFill>
                          <a:latin typeface="+mn-lt"/>
                        </a:rPr>
                        <a:t>Long Term Plan – Prevention and Healthier Living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66"/>
                          </a:solidFill>
                          <a:effectLst/>
                          <a:uLnTx/>
                          <a:uFillTx/>
                          <a:latin typeface="Arial" panose="020B0604020202020204"/>
                          <a:ea typeface="+mn-ea"/>
                          <a:cs typeface="+mn-cs"/>
                        </a:rPr>
                        <a:t>Ongoing programme</a:t>
                      </a:r>
                      <a:endPar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endParaRPr>
                    </a:p>
                  </a:txBody>
                  <a:tcPr/>
                </a:tc>
                <a:extLst>
                  <a:ext uri="{0D108BD9-81ED-4DB2-BD59-A6C34878D82A}">
                    <a16:rowId xmlns:a16="http://schemas.microsoft.com/office/drawing/2014/main" val="662845334"/>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Population-wide Prevention</a:t>
                      </a:r>
                    </a:p>
                  </a:txBody>
                  <a:tcPr/>
                </a:tc>
                <a:tc>
                  <a:txBody>
                    <a:bodyPr/>
                    <a:lstStyle/>
                    <a:p>
                      <a:r>
                        <a:rPr lang="en-GB" sz="800" dirty="0">
                          <a:solidFill>
                            <a:srgbClr val="000066"/>
                          </a:solidFill>
                          <a:latin typeface="+mn-lt"/>
                        </a:rPr>
                        <a:t>Smoking</a:t>
                      </a:r>
                    </a:p>
                    <a:p>
                      <a:r>
                        <a:rPr lang="en-GB" sz="800" dirty="0">
                          <a:solidFill>
                            <a:srgbClr val="000066"/>
                          </a:solidFill>
                          <a:latin typeface="+mn-lt"/>
                        </a:rPr>
                        <a:t>Alcohol</a:t>
                      </a:r>
                    </a:p>
                    <a:p>
                      <a:r>
                        <a:rPr lang="en-GB" sz="800" dirty="0">
                          <a:solidFill>
                            <a:srgbClr val="000066"/>
                          </a:solidFill>
                          <a:latin typeface="+mn-lt"/>
                        </a:rPr>
                        <a:t>Weight</a:t>
                      </a:r>
                    </a:p>
                    <a:p>
                      <a:r>
                        <a:rPr lang="en-GB" sz="800" dirty="0">
                          <a:solidFill>
                            <a:srgbClr val="000066"/>
                          </a:solidFill>
                          <a:latin typeface="+mn-lt"/>
                        </a:rPr>
                        <a:t>Hypertension</a:t>
                      </a:r>
                    </a:p>
                    <a:p>
                      <a:r>
                        <a:rPr lang="en-GB" sz="800" dirty="0">
                          <a:solidFill>
                            <a:srgbClr val="000066"/>
                          </a:solidFill>
                          <a:latin typeface="+mn-lt"/>
                        </a:rPr>
                        <a:t>Cholesterol</a:t>
                      </a:r>
                    </a:p>
                  </a:txBody>
                  <a:tcPr/>
                </a:tc>
                <a:tc>
                  <a:txBody>
                    <a:bodyPr/>
                    <a:lstStyle/>
                    <a:p>
                      <a:r>
                        <a:rPr lang="en-GB" sz="800" dirty="0">
                          <a:solidFill>
                            <a:srgbClr val="000066"/>
                          </a:solidFill>
                          <a:latin typeface="+mn-lt"/>
                        </a:rPr>
                        <a:t>Healthy Lifestyles, Telford &amp; Wrekin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Local Authorities</a:t>
                      </a:r>
                    </a:p>
                  </a:txBody>
                  <a:tcPr/>
                </a:tc>
                <a:tc>
                  <a:txBody>
                    <a:bodyPr/>
                    <a:lstStyle/>
                    <a:p>
                      <a:pPr marL="171450" indent="-171450">
                        <a:buFont typeface="Arial" panose="020B0604020202020204" pitchFamily="34" charset="0"/>
                        <a:buChar char="•"/>
                      </a:pPr>
                      <a:r>
                        <a:rPr lang="en-GB" sz="800" dirty="0">
                          <a:solidFill>
                            <a:srgbClr val="000066"/>
                          </a:solidFill>
                          <a:latin typeface="+mn-lt"/>
                        </a:rPr>
                        <a:t>Offer family-based behaviour change support through health chats, checks and personal plans via 80 weekly community clinics.</a:t>
                      </a:r>
                    </a:p>
                  </a:txBody>
                  <a:tcPr/>
                </a:tc>
                <a:tc>
                  <a:txBody>
                    <a:bodyPr/>
                    <a:lstStyle/>
                    <a:p>
                      <a:pPr marL="171450" indent="-171450">
                        <a:buFont typeface="Arial" panose="020B0604020202020204" pitchFamily="34" charset="0"/>
                        <a:buChar char="•"/>
                      </a:pPr>
                      <a:r>
                        <a:rPr lang="en-GB" sz="800" dirty="0">
                          <a:solidFill>
                            <a:srgbClr val="000066"/>
                          </a:solidFill>
                          <a:latin typeface="+mn-lt"/>
                        </a:rPr>
                        <a:t>Improving in smoking quit rates.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rgbClr val="000066"/>
                          </a:solidFill>
                          <a:latin typeface="+mn-lt"/>
                          <a:ea typeface="+mn-ea"/>
                          <a:cs typeface="+mn-cs"/>
                        </a:rPr>
                        <a:t>Improvement in NHSHC delivery levels</a:t>
                      </a:r>
                      <a:endParaRPr lang="en-GB" sz="800" dirty="0">
                        <a:solidFill>
                          <a:srgbClr val="000066"/>
                        </a:solidFill>
                        <a:latin typeface="+mn-lt"/>
                      </a:endParaRPr>
                    </a:p>
                    <a:p>
                      <a:pPr marL="171450" indent="-171450">
                        <a:buFont typeface="Arial" panose="020B0604020202020204" pitchFamily="34" charset="0"/>
                        <a:buChar char="•"/>
                      </a:pPr>
                      <a:r>
                        <a:rPr lang="en-GB" sz="800" dirty="0">
                          <a:solidFill>
                            <a:srgbClr val="000066"/>
                          </a:solidFill>
                          <a:latin typeface="+mn-lt"/>
                        </a:rPr>
                        <a:t>Improved health outcomes. </a:t>
                      </a:r>
                    </a:p>
                    <a:p>
                      <a:pPr marL="171450" indent="-171450">
                        <a:buFont typeface="Arial" panose="020B0604020202020204" pitchFamily="34" charset="0"/>
                        <a:buChar char="•"/>
                      </a:pPr>
                      <a:endParaRPr lang="en-GB" sz="800" dirty="0">
                        <a:solidFill>
                          <a:srgbClr val="000066"/>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66"/>
                          </a:solidFill>
                          <a:latin typeface="+mn-lt"/>
                        </a:rPr>
                        <a:t>Long Term Plan – Prevention and Healthier Living</a:t>
                      </a:r>
                    </a:p>
                    <a:p>
                      <a:endParaRPr lang="en-GB" sz="800" dirty="0">
                        <a:solidFill>
                          <a:srgbClr val="000066"/>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Ongoing programme</a:t>
                      </a:r>
                    </a:p>
                  </a:txBody>
                  <a:tcPr/>
                </a:tc>
                <a:extLst>
                  <a:ext uri="{0D108BD9-81ED-4DB2-BD59-A6C34878D82A}">
                    <a16:rowId xmlns:a16="http://schemas.microsoft.com/office/drawing/2014/main" val="3117587477"/>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Population-wide Prevention</a:t>
                      </a:r>
                    </a:p>
                  </a:txBody>
                  <a:tcPr/>
                </a:tc>
                <a:tc>
                  <a:txBody>
                    <a:bodyPr/>
                    <a:lstStyle/>
                    <a:p>
                      <a:r>
                        <a:rPr lang="en-GB" sz="800" dirty="0">
                          <a:solidFill>
                            <a:srgbClr val="000066"/>
                          </a:solidFill>
                          <a:latin typeface="+mn-lt"/>
                        </a:rPr>
                        <a:t>Weight</a:t>
                      </a:r>
                    </a:p>
                    <a:p>
                      <a:r>
                        <a:rPr lang="en-GB" sz="800" dirty="0">
                          <a:solidFill>
                            <a:srgbClr val="000066"/>
                          </a:solidFill>
                          <a:latin typeface="+mn-lt"/>
                        </a:rPr>
                        <a:t>Physical Activity</a:t>
                      </a:r>
                    </a:p>
                  </a:txBody>
                  <a:tcPr/>
                </a:tc>
                <a:tc>
                  <a:txBody>
                    <a:bodyPr/>
                    <a:lstStyle/>
                    <a:p>
                      <a:r>
                        <a:rPr lang="en-GB" sz="800" dirty="0">
                          <a:solidFill>
                            <a:srgbClr val="000066"/>
                          </a:solidFill>
                          <a:latin typeface="+mn-lt"/>
                        </a:rPr>
                        <a:t>Healthier Living (Programmes within Communities)</a:t>
                      </a:r>
                    </a:p>
                    <a:p>
                      <a:r>
                        <a:rPr lang="en-GB" sz="800" dirty="0">
                          <a:solidFill>
                            <a:srgbClr val="000066"/>
                          </a:solidFill>
                          <a:latin typeface="+mn-lt"/>
                        </a:rPr>
                        <a:t>Telford &amp; Wrekin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Local Authorities</a:t>
                      </a:r>
                    </a:p>
                  </a:txBody>
                  <a:tcPr/>
                </a:tc>
                <a:tc>
                  <a:txBody>
                    <a:bodyPr/>
                    <a:lstStyle/>
                    <a:p>
                      <a:pPr marL="171450" indent="-171450">
                        <a:buFont typeface="Arial" panose="020B0604020202020204" pitchFamily="34" charset="0"/>
                        <a:buChar char="•"/>
                      </a:pPr>
                      <a:r>
                        <a:rPr lang="en-GB" sz="800" dirty="0">
                          <a:solidFill>
                            <a:srgbClr val="000066"/>
                          </a:solidFill>
                          <a:latin typeface="+mn-lt"/>
                        </a:rPr>
                        <a:t>To use community-centred approaches to support communities in identifying their own solutions to better health outcomes.</a:t>
                      </a:r>
                    </a:p>
                  </a:txBody>
                  <a:tcPr/>
                </a:tc>
                <a:tc>
                  <a:txBody>
                    <a:bodyPr/>
                    <a:lstStyle/>
                    <a:p>
                      <a:pPr marL="171450" indent="-171450">
                        <a:buFont typeface="Arial" panose="020B0604020202020204" pitchFamily="34" charset="0"/>
                        <a:buChar char="•"/>
                      </a:pPr>
                      <a:r>
                        <a:rPr lang="en-GB" sz="800" dirty="0">
                          <a:solidFill>
                            <a:srgbClr val="000066"/>
                          </a:solidFill>
                          <a:latin typeface="+mn-lt"/>
                        </a:rPr>
                        <a:t>Improved knowledge and understanding of health issues, outcomes and risk. </a:t>
                      </a:r>
                    </a:p>
                    <a:p>
                      <a:pPr marL="171450" indent="-171450">
                        <a:buFont typeface="Arial" panose="020B0604020202020204" pitchFamily="34" charset="0"/>
                        <a:buChar char="•"/>
                      </a:pPr>
                      <a:r>
                        <a:rPr lang="en-GB" sz="800" dirty="0">
                          <a:solidFill>
                            <a:srgbClr val="000066"/>
                          </a:solidFill>
                          <a:latin typeface="+mn-lt"/>
                        </a:rPr>
                        <a:t>More active communities. </a:t>
                      </a:r>
                    </a:p>
                    <a:p>
                      <a:pPr marL="171450" indent="-171450">
                        <a:buFont typeface="Arial" panose="020B0604020202020204" pitchFamily="34" charset="0"/>
                        <a:buChar char="•"/>
                      </a:pPr>
                      <a:r>
                        <a:rPr lang="en-GB" sz="800" dirty="0">
                          <a:solidFill>
                            <a:srgbClr val="000066"/>
                          </a:solidFill>
                          <a:latin typeface="+mn-lt"/>
                        </a:rPr>
                        <a:t>Community-led health initiatives.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66"/>
                          </a:solidFill>
                          <a:latin typeface="+mn-lt"/>
                        </a:rPr>
                        <a:t>Long Term Plan – Prevention and Healthier Living</a:t>
                      </a:r>
                    </a:p>
                    <a:p>
                      <a:endParaRPr lang="en-GB" sz="800" dirty="0">
                        <a:solidFill>
                          <a:srgbClr val="000066"/>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mn-lt"/>
                          <a:ea typeface="+mn-ea"/>
                          <a:cs typeface="+mn-cs"/>
                        </a:rPr>
                        <a:t>Ongoing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endParaRPr>
                    </a:p>
                  </a:txBody>
                  <a:tcPr/>
                </a:tc>
                <a:extLst>
                  <a:ext uri="{0D108BD9-81ED-4DB2-BD59-A6C34878D82A}">
                    <a16:rowId xmlns:a16="http://schemas.microsoft.com/office/drawing/2014/main" val="164215066"/>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Population-wide Prevention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Alcohol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Weight</a:t>
                      </a:r>
                    </a:p>
                  </a:txBody>
                  <a:tcPr/>
                </a:tc>
                <a:tc>
                  <a:txBody>
                    <a:bodyPr/>
                    <a:lstStyle/>
                    <a:p>
                      <a:r>
                        <a:rPr lang="en-GB" sz="800" dirty="0">
                          <a:solidFill>
                            <a:srgbClr val="000066"/>
                          </a:solidFill>
                          <a:latin typeface="+mn-lt"/>
                        </a:rPr>
                        <a:t>Local Authority Physical Health Checks</a:t>
                      </a:r>
                    </a:p>
                    <a:p>
                      <a:endParaRPr lang="en-GB" sz="800" dirty="0">
                        <a:solidFill>
                          <a:srgbClr val="000066"/>
                        </a:solidFill>
                        <a:latin typeface="+mn-lt"/>
                      </a:endParaRPr>
                    </a:p>
                    <a:p>
                      <a:endParaRPr lang="en-GB" sz="800" dirty="0">
                        <a:solidFill>
                          <a:srgbClr val="000066"/>
                        </a:solidFill>
                        <a:latin typeface="+mn-lt"/>
                      </a:endParaRPr>
                    </a:p>
                    <a:p>
                      <a:endParaRPr lang="en-GB" sz="800" dirty="0">
                        <a:solidFill>
                          <a:srgbClr val="000066"/>
                        </a:solidFill>
                        <a:latin typeface="+mn-lt"/>
                      </a:endParaRPr>
                    </a:p>
                    <a:p>
                      <a:r>
                        <a:rPr lang="en-GB" sz="800" dirty="0">
                          <a:solidFill>
                            <a:srgbClr val="000066"/>
                          </a:solidFill>
                          <a:latin typeface="+mn-lt"/>
                        </a:rPr>
                        <a:t>Physical Health Checks specifically within Local Authority Drugs and Alcohol Services</a:t>
                      </a:r>
                    </a:p>
                  </a:txBody>
                  <a:tcPr/>
                </a:tc>
                <a:tc>
                  <a:txBody>
                    <a:bodyPr/>
                    <a:lstStyle/>
                    <a:p>
                      <a:r>
                        <a:rPr lang="en-GB" sz="800" dirty="0">
                          <a:solidFill>
                            <a:srgbClr val="000066"/>
                          </a:solidFill>
                          <a:latin typeface="+mn-lt"/>
                        </a:rPr>
                        <a:t>Local Authorities</a:t>
                      </a:r>
                    </a:p>
                    <a:p>
                      <a:r>
                        <a:rPr lang="en-GB" sz="800" dirty="0">
                          <a:solidFill>
                            <a:srgbClr val="000066"/>
                          </a:solidFill>
                          <a:latin typeface="+mn-lt"/>
                        </a:rPr>
                        <a:t>General Practice</a:t>
                      </a:r>
                    </a:p>
                    <a:p>
                      <a:r>
                        <a:rPr lang="en-GB" sz="800" dirty="0">
                          <a:solidFill>
                            <a:srgbClr val="000066"/>
                          </a:solidFill>
                          <a:latin typeface="+mn-lt"/>
                        </a:rPr>
                        <a:t>PCNs</a:t>
                      </a:r>
                    </a:p>
                  </a:txBody>
                  <a:tcPr/>
                </a:tc>
                <a:tc>
                  <a:txBody>
                    <a:bodyPr/>
                    <a:lstStyle/>
                    <a:p>
                      <a:pPr marL="171450" lvl="0" indent="-171450">
                        <a:buFont typeface="Arial" panose="020B0604020202020204" pitchFamily="34" charset="0"/>
                        <a:buChar char="•"/>
                      </a:pPr>
                      <a:r>
                        <a:rPr lang="en-GB" sz="800" kern="1200" dirty="0">
                          <a:solidFill>
                            <a:srgbClr val="000066"/>
                          </a:solidFill>
                          <a:latin typeface="+mn-lt"/>
                          <a:ea typeface="+mn-ea"/>
                          <a:cs typeface="+mn-cs"/>
                        </a:rPr>
                        <a:t>Collaborate with general practice and PCN’s to support the restoration of NHSHC delivery and increase levels where restoration has begun.  </a:t>
                      </a:r>
                    </a:p>
                    <a:p>
                      <a:pPr marL="171450" lvl="0" indent="-171450">
                        <a:buFont typeface="Arial" panose="020B0604020202020204" pitchFamily="34" charset="0"/>
                        <a:buChar char="•"/>
                      </a:pPr>
                      <a:r>
                        <a:rPr lang="en-GB" sz="800" kern="1200" dirty="0">
                          <a:solidFill>
                            <a:srgbClr val="000066"/>
                          </a:solidFill>
                          <a:latin typeface="+mn-lt"/>
                          <a:ea typeface="+mn-ea"/>
                          <a:cs typeface="+mn-cs"/>
                        </a:rPr>
                        <a:t>Encourage and present opportunities to focus delivery within areas of inequalities, whilst also addressing areas of low uptake and increased CVD risk</a:t>
                      </a:r>
                    </a:p>
                    <a:p>
                      <a:pPr marL="171450" lvl="0" indent="-171450">
                        <a:buFont typeface="Arial" panose="020B0604020202020204" pitchFamily="34" charset="0"/>
                        <a:buChar char="•"/>
                      </a:pPr>
                      <a:r>
                        <a:rPr lang="en-GB" sz="800" kern="1200" dirty="0">
                          <a:solidFill>
                            <a:srgbClr val="000066"/>
                          </a:solidFill>
                          <a:latin typeface="+mn-lt"/>
                          <a:ea typeface="+mn-ea"/>
                          <a:cs typeface="+mn-cs"/>
                        </a:rPr>
                        <a:t>Further collaborate with partners on use of Point of Care and opportunities to connect systems </a:t>
                      </a:r>
                    </a:p>
                    <a:p>
                      <a:pPr marL="171450" lvl="0" indent="-171450">
                        <a:buFont typeface="Arial" panose="020B0604020202020204" pitchFamily="34" charset="0"/>
                        <a:buChar char="•"/>
                      </a:pPr>
                      <a:r>
                        <a:rPr lang="en-GB" sz="800" kern="1200" dirty="0">
                          <a:solidFill>
                            <a:srgbClr val="000066"/>
                          </a:solidFill>
                          <a:latin typeface="+mn-lt"/>
                          <a:ea typeface="+mn-ea"/>
                          <a:cs typeface="+mn-cs"/>
                        </a:rPr>
                        <a:t>To identify service users with, or at risk of CVD and other health conditions</a:t>
                      </a:r>
                    </a:p>
                    <a:p>
                      <a:endParaRPr lang="en-GB" sz="400" dirty="0">
                        <a:solidFill>
                          <a:srgbClr val="000066"/>
                        </a:solidFill>
                        <a:latin typeface="+mn-lt"/>
                      </a:endParaRPr>
                    </a:p>
                  </a:txBody>
                  <a:tcPr/>
                </a:tc>
                <a:tc>
                  <a:txBody>
                    <a:bodyPr/>
                    <a:lstStyle/>
                    <a:p>
                      <a:pPr marL="171450" lvl="0" indent="-171450">
                        <a:buFont typeface="Arial" panose="020B0604020202020204" pitchFamily="34" charset="0"/>
                        <a:buChar char="•"/>
                      </a:pPr>
                      <a:r>
                        <a:rPr lang="en-GB" sz="800" kern="1200" dirty="0">
                          <a:solidFill>
                            <a:srgbClr val="000066"/>
                          </a:solidFill>
                          <a:latin typeface="+mn-lt"/>
                          <a:ea typeface="+mn-ea"/>
                          <a:cs typeface="+mn-cs"/>
                        </a:rPr>
                        <a:t>Improvement in NHSHC delivery levels</a:t>
                      </a:r>
                    </a:p>
                    <a:p>
                      <a:pPr marL="171450" lvl="0" indent="-171450">
                        <a:buFont typeface="Arial" panose="020B0604020202020204" pitchFamily="34" charset="0"/>
                        <a:buChar char="•"/>
                      </a:pPr>
                      <a:r>
                        <a:rPr lang="en-GB" sz="800" kern="1200" dirty="0">
                          <a:solidFill>
                            <a:srgbClr val="000066"/>
                          </a:solidFill>
                          <a:latin typeface="+mn-lt"/>
                          <a:ea typeface="+mn-ea"/>
                          <a:cs typeface="+mn-cs"/>
                        </a:rPr>
                        <a:t>Improved health outcomes</a:t>
                      </a:r>
                    </a:p>
                    <a:p>
                      <a:pPr marL="171450" indent="-171450">
                        <a:buFont typeface="Arial" panose="020B0604020202020204" pitchFamily="34" charset="0"/>
                        <a:buChar char="•"/>
                      </a:pPr>
                      <a:r>
                        <a:rPr lang="en-GB" sz="800" kern="1200" dirty="0">
                          <a:solidFill>
                            <a:srgbClr val="000066"/>
                          </a:solidFill>
                          <a:latin typeface="+mn-lt"/>
                          <a:ea typeface="+mn-ea"/>
                          <a:cs typeface="+mn-cs"/>
                        </a:rPr>
                        <a:t>Develop understanding of system requirements and opportunities for POC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66"/>
                          </a:solidFill>
                          <a:latin typeface="+mn-lt"/>
                        </a:rPr>
                        <a:t>Long Term Plan – Prevention and Healthier Living</a:t>
                      </a:r>
                    </a:p>
                    <a:p>
                      <a:endParaRPr lang="en-GB" sz="800" kern="1200" dirty="0">
                        <a:solidFill>
                          <a:srgbClr val="000066"/>
                        </a:solidFill>
                        <a:latin typeface="+mn-lt"/>
                        <a:ea typeface="+mn-ea"/>
                        <a:cs typeface="+mn-cs"/>
                      </a:endParaRPr>
                    </a:p>
                  </a:txBody>
                  <a:tcPr/>
                </a:tc>
                <a:tc>
                  <a:txBody>
                    <a:bodyPr/>
                    <a:lstStyle/>
                    <a:p>
                      <a:r>
                        <a:rPr lang="en-GB" sz="800" kern="1200" dirty="0">
                          <a:solidFill>
                            <a:srgbClr val="000066"/>
                          </a:solidFill>
                          <a:latin typeface="+mn-lt"/>
                          <a:ea typeface="+mn-ea"/>
                          <a:cs typeface="+mn-cs"/>
                        </a:rPr>
                        <a:t>Ongoing programme</a:t>
                      </a:r>
                    </a:p>
                  </a:txBody>
                  <a:tcPr/>
                </a:tc>
                <a:extLst>
                  <a:ext uri="{0D108BD9-81ED-4DB2-BD59-A6C34878D82A}">
                    <a16:rowId xmlns:a16="http://schemas.microsoft.com/office/drawing/2014/main" val="2061284496"/>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66"/>
                          </a:solidFill>
                          <a:latin typeface="+mn-lt"/>
                        </a:rPr>
                        <a:t>Population-wide Prevention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Alcohol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Weight</a:t>
                      </a:r>
                    </a:p>
                  </a:txBody>
                  <a:tcPr/>
                </a:tc>
                <a:tc>
                  <a:txBody>
                    <a:bodyPr/>
                    <a:lstStyle/>
                    <a:p>
                      <a:r>
                        <a:rPr lang="en-GB" sz="800" dirty="0">
                          <a:solidFill>
                            <a:srgbClr val="000066"/>
                          </a:solidFill>
                          <a:latin typeface="+mn-lt"/>
                        </a:rPr>
                        <a:t>Social Prescribing</a:t>
                      </a:r>
                    </a:p>
                  </a:txBody>
                  <a:tcPr/>
                </a:tc>
                <a:tc>
                  <a:txBody>
                    <a:bodyPr/>
                    <a:lstStyle/>
                    <a:p>
                      <a:r>
                        <a:rPr lang="en-GB" sz="800" dirty="0">
                          <a:solidFill>
                            <a:srgbClr val="000066"/>
                          </a:solidFill>
                          <a:latin typeface="+mn-lt"/>
                        </a:rPr>
                        <a:t>Local Authorities</a:t>
                      </a:r>
                    </a:p>
                    <a:p>
                      <a:r>
                        <a:rPr lang="en-GB" sz="800" dirty="0">
                          <a:solidFill>
                            <a:srgbClr val="000066"/>
                          </a:solidFill>
                          <a:latin typeface="+mn-lt"/>
                        </a:rPr>
                        <a:t>PCNs</a:t>
                      </a:r>
                    </a:p>
                  </a:txBody>
                  <a:tcPr/>
                </a:tc>
                <a:tc>
                  <a:txBody>
                    <a:bodyPr/>
                    <a:lstStyle/>
                    <a:p>
                      <a:r>
                        <a:rPr lang="en-GB" sz="800" kern="1200" dirty="0">
                          <a:solidFill>
                            <a:srgbClr val="000066"/>
                          </a:solidFill>
                          <a:latin typeface="+mn-lt"/>
                          <a:ea typeface="+mn-ea"/>
                          <a:cs typeface="+mn-cs"/>
                        </a:rPr>
                        <a:t>Identifies people at risk of obesity, smoking and alcohol working with them to make changes and people can access multiple groups and physical activity initiatives in the community. </a:t>
                      </a:r>
                    </a:p>
                  </a:txBody>
                  <a:tcPr/>
                </a:tc>
                <a:tc>
                  <a:txBody>
                    <a:bodyPr/>
                    <a:lstStyle/>
                    <a:p>
                      <a:endParaRPr lang="en-GB" sz="800" kern="1200" dirty="0">
                        <a:solidFill>
                          <a:srgbClr val="000066"/>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66"/>
                          </a:solidFill>
                          <a:latin typeface="+mn-lt"/>
                        </a:rPr>
                        <a:t>Long Term Plan – Prevention and Healthier Living</a:t>
                      </a:r>
                    </a:p>
                    <a:p>
                      <a:endParaRPr lang="en-GB" sz="800" dirty="0">
                        <a:solidFill>
                          <a:srgbClr val="000066"/>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Ongoing programme</a:t>
                      </a:r>
                    </a:p>
                    <a:p>
                      <a:endParaRPr lang="en-GB" sz="800" dirty="0">
                        <a:solidFill>
                          <a:srgbClr val="000066"/>
                        </a:solidFill>
                        <a:latin typeface="+mn-lt"/>
                      </a:endParaRPr>
                    </a:p>
                  </a:txBody>
                  <a:tcPr/>
                </a:tc>
                <a:extLst>
                  <a:ext uri="{0D108BD9-81ED-4DB2-BD59-A6C34878D82A}">
                    <a16:rowId xmlns:a16="http://schemas.microsoft.com/office/drawing/2014/main" val="3658827679"/>
                  </a:ext>
                </a:extLst>
              </a:tr>
            </a:tbl>
          </a:graphicData>
        </a:graphic>
      </p:graphicFrame>
    </p:spTree>
    <p:extLst>
      <p:ext uri="{BB962C8B-B14F-4D97-AF65-F5344CB8AC3E}">
        <p14:creationId xmlns:p14="http://schemas.microsoft.com/office/powerpoint/2010/main" val="62698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2</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lstStyle/>
          <a:p>
            <a:r>
              <a:rPr lang="en-US" dirty="0"/>
              <a:t>Introduction and Background</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6" name="Rectangle 5">
            <a:extLst>
              <a:ext uri="{FF2B5EF4-FFF2-40B4-BE49-F238E27FC236}">
                <a16:creationId xmlns:a16="http://schemas.microsoft.com/office/drawing/2014/main" id="{734312EB-1E0A-AFD1-6C73-D239B1C9CAFA}"/>
              </a:ext>
            </a:extLst>
          </p:cNvPr>
          <p:cNvSpPr/>
          <p:nvPr/>
        </p:nvSpPr>
        <p:spPr>
          <a:xfrm>
            <a:off x="8828116" y="0"/>
            <a:ext cx="3357879" cy="6857240"/>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effectLst/>
                <a:latin typeface="Calibri" panose="020F0502020204030204" pitchFamily="34" charset="0"/>
                <a:ea typeface="Calibri" panose="020F0502020204030204" pitchFamily="34" charset="0"/>
                <a:cs typeface="Times New Roman" panose="02020603050405020304" pitchFamily="18" charset="0"/>
              </a:rPr>
              <a:t>Introduction  and Background                 2</a:t>
            </a:r>
          </a:p>
          <a:p>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b="1" dirty="0">
                <a:effectLst/>
                <a:latin typeface="Calibri" panose="020F0502020204030204" pitchFamily="34" charset="0"/>
                <a:ea typeface="Calibri" panose="020F0502020204030204" pitchFamily="34" charset="0"/>
                <a:cs typeface="Times New Roman" panose="02020603050405020304" pitchFamily="18" charset="0"/>
              </a:rPr>
              <a:t>The National Picture                                  3</a:t>
            </a:r>
          </a:p>
          <a:p>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b="1" dirty="0">
                <a:effectLst/>
                <a:latin typeface="Calibri" panose="020F0502020204030204" pitchFamily="34" charset="0"/>
                <a:ea typeface="Calibri" panose="020F0502020204030204" pitchFamily="34" charset="0"/>
                <a:cs typeface="Times New Roman" panose="02020603050405020304" pitchFamily="18" charset="0"/>
              </a:rPr>
              <a:t>Local Intelligence                                  4 – 10 </a:t>
            </a:r>
          </a:p>
          <a:p>
            <a:pPr marL="285750" indent="-285750">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Local context</a:t>
            </a:r>
          </a:p>
          <a:p>
            <a:pPr marL="285750" indent="-285750">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Size of the Prize - BP Optimisation</a:t>
            </a:r>
          </a:p>
          <a:p>
            <a:pPr marL="285750" indent="-285750">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Atrial Fibrillatio</a:t>
            </a:r>
            <a:r>
              <a:rPr lang="en-GB" sz="1400" dirty="0">
                <a:latin typeface="Calibri" panose="020F0502020204030204" pitchFamily="34" charset="0"/>
                <a:ea typeface="Calibri" panose="020F0502020204030204" pitchFamily="34" charset="0"/>
                <a:cs typeface="Times New Roman" panose="02020603050405020304" pitchFamily="18" charset="0"/>
              </a:rPr>
              <a:t>n</a:t>
            </a:r>
          </a:p>
          <a:p>
            <a:pPr marL="285750" indent="-285750">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Hypertension</a:t>
            </a:r>
          </a:p>
          <a:p>
            <a:pPr marL="285750" indent="-285750">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Cholesterol</a:t>
            </a:r>
          </a:p>
          <a:p>
            <a:pPr marL="285750" indent="-285750">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Heart Failure</a:t>
            </a:r>
          </a:p>
          <a:p>
            <a:pPr marL="285750" indent="-285750">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Cardiology Outpatients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b="1" dirty="0">
                <a:effectLst/>
                <a:latin typeface="Calibri" panose="020F0502020204030204" pitchFamily="34" charset="0"/>
                <a:ea typeface="Calibri" panose="020F0502020204030204" pitchFamily="34" charset="0"/>
                <a:cs typeface="Times New Roman" panose="02020603050405020304" pitchFamily="18" charset="0"/>
              </a:rPr>
              <a:t>Patient Engagement                                   11</a:t>
            </a:r>
          </a:p>
          <a:p>
            <a:pPr marL="285750" indent="-285750">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What are we doing well</a:t>
            </a:r>
          </a:p>
          <a:p>
            <a:pPr marL="285750" indent="-285750">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Population feedback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b="1" dirty="0">
                <a:effectLst/>
                <a:latin typeface="Calibri" panose="020F0502020204030204" pitchFamily="34" charset="0"/>
                <a:ea typeface="Calibri" panose="020F0502020204030204" pitchFamily="34" charset="0"/>
                <a:cs typeface="Times New Roman" panose="02020603050405020304" pitchFamily="18" charset="0"/>
              </a:rPr>
              <a:t>Current Programmes of Work                  12</a:t>
            </a:r>
          </a:p>
          <a:p>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b="1" dirty="0">
                <a:effectLst/>
                <a:latin typeface="Calibri" panose="020F0502020204030204" pitchFamily="34" charset="0"/>
                <a:ea typeface="Calibri" panose="020F0502020204030204" pitchFamily="34" charset="0"/>
                <a:cs typeface="Times New Roman" panose="02020603050405020304" pitchFamily="18" charset="0"/>
              </a:rPr>
              <a:t>Our Top Priorities                               13 – 16</a:t>
            </a:r>
          </a:p>
          <a:p>
            <a:pPr marL="285750" indent="-285750">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National Recovery Objectives</a:t>
            </a:r>
          </a:p>
          <a:p>
            <a:pPr marL="285750" indent="-285750">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Local Priority Objectives</a:t>
            </a:r>
          </a:p>
          <a:p>
            <a:pPr marL="285750" indent="-285750">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Comms. And Engagement</a:t>
            </a:r>
          </a:p>
          <a:p>
            <a:endParaRPr lang="en-GB" sz="1400" b="1" dirty="0">
              <a:latin typeface="Calibri" panose="020F0502020204030204" pitchFamily="34" charset="0"/>
              <a:ea typeface="Calibri" panose="020F0502020204030204" pitchFamily="34" charset="0"/>
              <a:cs typeface="Times New Roman" panose="02020603050405020304" pitchFamily="18" charset="0"/>
            </a:endParaRPr>
          </a:p>
          <a:p>
            <a:r>
              <a:rPr lang="en-GB" sz="1400" b="1" dirty="0">
                <a:effectLst/>
                <a:latin typeface="Calibri" panose="020F0502020204030204" pitchFamily="34" charset="0"/>
                <a:ea typeface="Calibri" panose="020F0502020204030204" pitchFamily="34" charset="0"/>
                <a:cs typeface="Times New Roman" panose="02020603050405020304" pitchFamily="18" charset="0"/>
              </a:rPr>
              <a:t>Governance                                                  17</a:t>
            </a:r>
          </a:p>
          <a:p>
            <a:endParaRPr lang="en-GB" sz="1400" b="1" dirty="0">
              <a:latin typeface="Calibri" panose="020F0502020204030204" pitchFamily="34" charset="0"/>
              <a:ea typeface="Calibri" panose="020F0502020204030204" pitchFamily="34" charset="0"/>
              <a:cs typeface="Times New Roman" panose="02020603050405020304" pitchFamily="18" charset="0"/>
            </a:endParaRPr>
          </a:p>
          <a:p>
            <a:r>
              <a:rPr lang="en-GB" sz="1400" b="1" dirty="0">
                <a:latin typeface="Calibri" panose="020F0502020204030204" pitchFamily="34" charset="0"/>
                <a:ea typeface="Calibri" panose="020F0502020204030204" pitchFamily="34" charset="0"/>
                <a:cs typeface="Times New Roman" panose="02020603050405020304" pitchFamily="18" charset="0"/>
              </a:rPr>
              <a:t>Summary and Next Steps	   18</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b="1" dirty="0">
                <a:latin typeface="Calibri" panose="020F0502020204030204" pitchFamily="34" charset="0"/>
                <a:ea typeface="Calibri" panose="020F0502020204030204" pitchFamily="34" charset="0"/>
                <a:cs typeface="Times New Roman" panose="02020603050405020304" pitchFamily="18" charset="0"/>
              </a:rPr>
              <a:t>Appendices                                          19 – 26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C6D3C95-FE9C-EFC2-28B8-4DB943FE1A06}"/>
              </a:ext>
            </a:extLst>
          </p:cNvPr>
          <p:cNvSpPr txBox="1"/>
          <p:nvPr/>
        </p:nvSpPr>
        <p:spPr>
          <a:xfrm>
            <a:off x="254524" y="1277066"/>
            <a:ext cx="8033435" cy="2870016"/>
          </a:xfrm>
          <a:prstGeom prst="rect">
            <a:avLst/>
          </a:prstGeom>
          <a:noFill/>
        </p:spPr>
        <p:txBody>
          <a:bodyPr wrap="square">
            <a:spAutoFit/>
          </a:bodyPr>
          <a:lstStyle/>
          <a:p>
            <a:pPr>
              <a:spcBef>
                <a:spcPts val="1500"/>
              </a:spcBef>
              <a:spcAft>
                <a:spcPts val="1500"/>
              </a:spcAft>
            </a:pPr>
            <a:r>
              <a:rPr lang="en-GB" sz="1100" dirty="0">
                <a:solidFill>
                  <a:schemeClr val="tx2">
                    <a:lumMod val="50000"/>
                  </a:schemeClr>
                </a:solidFill>
              </a:rPr>
              <a:t>Cardiovascular Disease (CVD) is the cause of a quarter of all deaths in the UK, and the largest cause of premature mortality in deprived areas. This is the single biggest area where the NHS can save lives over the next 10 years</a:t>
            </a:r>
            <a:r>
              <a:rPr lang="en-GB" sz="1100" b="1" i="0" dirty="0">
                <a:solidFill>
                  <a:schemeClr val="tx2">
                    <a:lumMod val="50000"/>
                  </a:schemeClr>
                </a:solidFill>
                <a:effectLst/>
              </a:rPr>
              <a:t>. </a:t>
            </a:r>
            <a:br>
              <a:rPr lang="en-GB" sz="1100" b="1" dirty="0">
                <a:solidFill>
                  <a:schemeClr val="tx2">
                    <a:lumMod val="50000"/>
                  </a:schemeClr>
                </a:solidFill>
              </a:rPr>
            </a:br>
            <a:br>
              <a:rPr lang="en-GB" sz="1100" b="1" dirty="0">
                <a:solidFill>
                  <a:schemeClr val="tx2">
                    <a:lumMod val="50000"/>
                  </a:schemeClr>
                </a:solidFill>
              </a:rPr>
            </a:br>
            <a:r>
              <a:rPr lang="en-GB" sz="1100" dirty="0">
                <a:solidFill>
                  <a:schemeClr val="tx2">
                    <a:lumMod val="50000"/>
                  </a:schemeClr>
                </a:solidFill>
                <a:effectLst/>
                <a:ea typeface="Calibri" panose="020F0502020204030204" pitchFamily="34" charset="0"/>
              </a:rPr>
              <a:t>This document </a:t>
            </a:r>
            <a:r>
              <a:rPr lang="en-GB" sz="1100" dirty="0">
                <a:solidFill>
                  <a:schemeClr val="tx2">
                    <a:lumMod val="50000"/>
                  </a:schemeClr>
                </a:solidFill>
                <a:ea typeface="Calibri" panose="020F0502020204030204" pitchFamily="34" charset="0"/>
              </a:rPr>
              <a:t>sets out the current </a:t>
            </a:r>
            <a:r>
              <a:rPr lang="en-GB" sz="1100" dirty="0">
                <a:solidFill>
                  <a:schemeClr val="tx2">
                    <a:lumMod val="50000"/>
                  </a:schemeClr>
                </a:solidFill>
                <a:effectLst/>
                <a:ea typeface="Calibri" panose="020F0502020204030204" pitchFamily="34" charset="0"/>
              </a:rPr>
              <a:t>context </a:t>
            </a:r>
            <a:r>
              <a:rPr lang="en-GB" sz="1100" dirty="0">
                <a:solidFill>
                  <a:schemeClr val="tx2">
                    <a:lumMod val="50000"/>
                  </a:schemeClr>
                </a:solidFill>
                <a:ea typeface="Calibri" panose="020F0502020204030204" pitchFamily="34" charset="0"/>
              </a:rPr>
              <a:t>behind health outcomes related to CVD in STW and identifies key priorities to recover and improve those outcomes, in line with the ambitions set out in the NHS Long Term Plan:</a:t>
            </a:r>
          </a:p>
          <a:p>
            <a:pPr lvl="0">
              <a:spcAft>
                <a:spcPts val="375"/>
              </a:spcAft>
              <a:buSzPts val="1000"/>
              <a:tabLst>
                <a:tab pos="457200" algn="l"/>
              </a:tabLst>
            </a:pPr>
            <a:endParaRPr lang="en-GB" sz="1100" i="1" dirty="0">
              <a:solidFill>
                <a:schemeClr val="tx2">
                  <a:lumMod val="50000"/>
                </a:schemeClr>
              </a:solidFill>
              <a:effectLst/>
              <a:ea typeface="Calibri" panose="020F0502020204030204" pitchFamily="34" charset="0"/>
            </a:endParaRPr>
          </a:p>
          <a:p>
            <a:pPr lvl="0">
              <a:spcAft>
                <a:spcPts val="375"/>
              </a:spcAft>
              <a:buSzPts val="1000"/>
              <a:tabLst>
                <a:tab pos="457200" algn="l"/>
              </a:tabLst>
            </a:pPr>
            <a:endParaRPr lang="en-GB" sz="1100" i="1" dirty="0">
              <a:solidFill>
                <a:schemeClr val="tx2">
                  <a:lumMod val="50000"/>
                </a:schemeClr>
              </a:solidFill>
              <a:ea typeface="Calibri" panose="020F0502020204030204" pitchFamily="34" charset="0"/>
            </a:endParaRPr>
          </a:p>
          <a:p>
            <a:pPr lvl="0">
              <a:spcAft>
                <a:spcPts val="375"/>
              </a:spcAft>
              <a:buSzPts val="1000"/>
              <a:tabLst>
                <a:tab pos="457200" algn="l"/>
              </a:tabLst>
            </a:pPr>
            <a:endParaRPr lang="en-GB" sz="1100" i="1" dirty="0">
              <a:solidFill>
                <a:schemeClr val="tx2">
                  <a:lumMod val="50000"/>
                </a:schemeClr>
              </a:solidFill>
              <a:effectLst/>
              <a:ea typeface="Calibri" panose="020F0502020204030204" pitchFamily="34" charset="0"/>
            </a:endParaRPr>
          </a:p>
          <a:p>
            <a:pPr lvl="0">
              <a:spcAft>
                <a:spcPts val="375"/>
              </a:spcAft>
              <a:buSzPts val="1000"/>
              <a:tabLst>
                <a:tab pos="457200" algn="l"/>
              </a:tabLst>
            </a:pPr>
            <a:r>
              <a:rPr lang="en-GB" sz="1100" dirty="0">
                <a:solidFill>
                  <a:schemeClr val="tx2">
                    <a:lumMod val="50000"/>
                  </a:schemeClr>
                </a:solidFill>
                <a:ea typeface="Calibri" panose="020F0502020204030204" pitchFamily="34" charset="0"/>
              </a:rPr>
              <a:t>STWs CVD Recovery Strategy further </a:t>
            </a:r>
            <a:r>
              <a:rPr lang="en-GB" sz="1100" dirty="0">
                <a:solidFill>
                  <a:schemeClr val="tx2">
                    <a:lumMod val="50000"/>
                  </a:schemeClr>
                </a:solidFill>
                <a:effectLst/>
                <a:ea typeface="Calibri" panose="020F0502020204030204" pitchFamily="34" charset="0"/>
              </a:rPr>
              <a:t>takes into account the high-impact </a:t>
            </a:r>
            <a:r>
              <a:rPr lang="en-GB" sz="1100" dirty="0">
                <a:solidFill>
                  <a:schemeClr val="tx2">
                    <a:lumMod val="50000"/>
                  </a:schemeClr>
                </a:solidFill>
                <a:ea typeface="Calibri" panose="020F0502020204030204" pitchFamily="34" charset="0"/>
              </a:rPr>
              <a:t>objectives </a:t>
            </a:r>
            <a:r>
              <a:rPr lang="en-GB" sz="1100" dirty="0">
                <a:solidFill>
                  <a:schemeClr val="tx2">
                    <a:lumMod val="50000"/>
                  </a:schemeClr>
                </a:solidFill>
                <a:effectLst/>
                <a:ea typeface="Calibri" panose="020F0502020204030204" pitchFamily="34" charset="0"/>
              </a:rPr>
              <a:t>identified by the National CVD Prevention Recovery Plan 2023/24, to restore detection, monitoring and treatment of high-risk conditions. These are:</a:t>
            </a:r>
            <a:br>
              <a:rPr lang="en-GB" sz="1100" b="1" i="0" dirty="0">
                <a:solidFill>
                  <a:schemeClr val="tx2">
                    <a:lumMod val="50000"/>
                  </a:schemeClr>
                </a:solidFill>
                <a:effectLst/>
              </a:rPr>
            </a:br>
            <a:endParaRPr lang="en-GB" sz="400" dirty="0">
              <a:solidFill>
                <a:schemeClr val="tx2">
                  <a:lumMod val="50000"/>
                </a:schemeClr>
              </a:solidFill>
              <a:ea typeface="Calibri" panose="020F0502020204030204" pitchFamily="34" charset="0"/>
            </a:endParaRPr>
          </a:p>
          <a:p>
            <a:pPr lvl="0">
              <a:spcAft>
                <a:spcPts val="375"/>
              </a:spcAft>
              <a:buSzPts val="1000"/>
              <a:tabLst>
                <a:tab pos="457200" algn="l"/>
              </a:tabLst>
            </a:pPr>
            <a:endParaRPr lang="en-GB" sz="400" dirty="0">
              <a:solidFill>
                <a:schemeClr val="tx2">
                  <a:lumMod val="50000"/>
                </a:schemeClr>
              </a:solidFill>
              <a:ea typeface="Calibri" panose="020F0502020204030204" pitchFamily="34" charset="0"/>
            </a:endParaRPr>
          </a:p>
          <a:p>
            <a:pPr lvl="0">
              <a:spcAft>
                <a:spcPts val="375"/>
              </a:spcAft>
              <a:buSzPts val="1000"/>
              <a:tabLst>
                <a:tab pos="457200" algn="l"/>
              </a:tabLst>
            </a:pPr>
            <a:endParaRPr lang="en-GB" sz="400" dirty="0">
              <a:solidFill>
                <a:schemeClr val="tx2">
                  <a:lumMod val="50000"/>
                </a:schemeClr>
              </a:solidFill>
              <a:ea typeface="Calibri" panose="020F0502020204030204" pitchFamily="34" charset="0"/>
            </a:endParaRPr>
          </a:p>
          <a:p>
            <a:pPr lvl="0">
              <a:spcAft>
                <a:spcPts val="375"/>
              </a:spcAft>
              <a:buSzPts val="1000"/>
              <a:tabLst>
                <a:tab pos="457200" algn="l"/>
              </a:tabLst>
            </a:pPr>
            <a:endParaRPr lang="en-GB" sz="400" dirty="0">
              <a:solidFill>
                <a:schemeClr val="tx2">
                  <a:lumMod val="50000"/>
                </a:schemeClr>
              </a:solidFill>
              <a:ea typeface="Calibri" panose="020F0502020204030204" pitchFamily="34" charset="0"/>
            </a:endParaRPr>
          </a:p>
          <a:p>
            <a:pPr lvl="0">
              <a:spcAft>
                <a:spcPts val="375"/>
              </a:spcAft>
              <a:buSzPts val="1000"/>
              <a:tabLst>
                <a:tab pos="457200" algn="l"/>
              </a:tabLst>
            </a:pPr>
            <a:endParaRPr lang="en-GB" sz="400" dirty="0">
              <a:solidFill>
                <a:schemeClr val="tx2">
                  <a:lumMod val="50000"/>
                </a:schemeClr>
              </a:solidFill>
              <a:ea typeface="Calibri" panose="020F0502020204030204" pitchFamily="34" charset="0"/>
            </a:endParaRPr>
          </a:p>
          <a:p>
            <a:pPr lvl="0">
              <a:spcAft>
                <a:spcPts val="375"/>
              </a:spcAft>
              <a:buSzPts val="1000"/>
              <a:tabLst>
                <a:tab pos="457200" algn="l"/>
              </a:tabLst>
            </a:pPr>
            <a:endParaRPr lang="en-GB" sz="400" dirty="0">
              <a:solidFill>
                <a:schemeClr val="tx2">
                  <a:lumMod val="50000"/>
                </a:schemeClr>
              </a:solidFill>
              <a:ea typeface="Calibri" panose="020F0502020204030204" pitchFamily="34" charset="0"/>
            </a:endParaRPr>
          </a:p>
          <a:p>
            <a:pPr lvl="0">
              <a:spcAft>
                <a:spcPts val="375"/>
              </a:spcAft>
              <a:buSzPts val="1000"/>
              <a:tabLst>
                <a:tab pos="457200" algn="l"/>
              </a:tabLst>
            </a:pPr>
            <a:endParaRPr lang="en-GB" sz="400" dirty="0">
              <a:solidFill>
                <a:schemeClr val="tx2">
                  <a:lumMod val="50000"/>
                </a:schemeClr>
              </a:solidFill>
              <a:ea typeface="Calibri" panose="020F0502020204030204" pitchFamily="34" charset="0"/>
            </a:endParaRPr>
          </a:p>
        </p:txBody>
      </p:sp>
      <p:sp>
        <p:nvSpPr>
          <p:cNvPr id="11" name="TextBox 10">
            <a:extLst>
              <a:ext uri="{FF2B5EF4-FFF2-40B4-BE49-F238E27FC236}">
                <a16:creationId xmlns:a16="http://schemas.microsoft.com/office/drawing/2014/main" id="{C76DCA28-3B4E-0C6A-5656-199EB12F4F84}"/>
              </a:ext>
            </a:extLst>
          </p:cNvPr>
          <p:cNvSpPr txBox="1"/>
          <p:nvPr/>
        </p:nvSpPr>
        <p:spPr>
          <a:xfrm>
            <a:off x="923819" y="3452432"/>
            <a:ext cx="7616174" cy="1651734"/>
          </a:xfrm>
          <a:prstGeom prst="rect">
            <a:avLst/>
          </a:prstGeom>
          <a:noFill/>
        </p:spPr>
        <p:txBody>
          <a:bodyPr wrap="square">
            <a:spAutoFit/>
          </a:bodyPr>
          <a:lstStyle/>
          <a:p>
            <a:pPr marL="342900" lvl="0" indent="-342900">
              <a:spcAft>
                <a:spcPts val="375"/>
              </a:spcAft>
              <a:buSzPts val="1000"/>
              <a:buFont typeface="+mj-lt"/>
              <a:buAutoNum type="arabicPeriod"/>
              <a:tabLst>
                <a:tab pos="457200" algn="l"/>
              </a:tabLst>
            </a:pPr>
            <a:r>
              <a:rPr lang="en-GB" sz="1100" dirty="0">
                <a:solidFill>
                  <a:schemeClr val="tx2">
                    <a:lumMod val="50000"/>
                  </a:schemeClr>
                </a:solidFill>
              </a:rPr>
              <a:t>Monitoring and targeting unwarranted variation in care and outcomes.</a:t>
            </a:r>
          </a:p>
          <a:p>
            <a:pPr marL="342900" indent="-342900">
              <a:spcAft>
                <a:spcPts val="375"/>
              </a:spcAft>
              <a:buSzPts val="1000"/>
              <a:buFont typeface="+mj-lt"/>
              <a:buAutoNum type="arabicPeriod"/>
              <a:tabLst>
                <a:tab pos="457200" algn="l"/>
              </a:tabLst>
            </a:pPr>
            <a:r>
              <a:rPr lang="en-GB" sz="1100" dirty="0">
                <a:solidFill>
                  <a:schemeClr val="tx2">
                    <a:lumMod val="50000"/>
                  </a:schemeClr>
                </a:solidFill>
              </a:rPr>
              <a:t>System leadership to co-ordinate action to drive CVD recovery. </a:t>
            </a:r>
            <a:endParaRPr lang="en-GB" sz="400" dirty="0">
              <a:solidFill>
                <a:schemeClr val="tx2">
                  <a:lumMod val="50000"/>
                </a:schemeClr>
              </a:solidFill>
            </a:endParaRPr>
          </a:p>
          <a:p>
            <a:pPr marL="342900" lvl="0" indent="-342900">
              <a:spcAft>
                <a:spcPts val="375"/>
              </a:spcAft>
              <a:buSzPts val="1000"/>
              <a:buFont typeface="+mj-lt"/>
              <a:buAutoNum type="arabicPeriod"/>
              <a:tabLst>
                <a:tab pos="457200" algn="l"/>
              </a:tabLst>
            </a:pPr>
            <a:r>
              <a:rPr lang="en-GB" sz="1100" dirty="0">
                <a:solidFill>
                  <a:schemeClr val="tx2">
                    <a:lumMod val="50000"/>
                  </a:schemeClr>
                </a:solidFill>
              </a:rPr>
              <a:t>Supporting general practice to recover the management of key risk factors in atrial fibrillation, hypertension, and hypercholesteremia.</a:t>
            </a:r>
          </a:p>
          <a:p>
            <a:pPr marL="342900" lvl="0" indent="-342900">
              <a:spcAft>
                <a:spcPts val="375"/>
              </a:spcAft>
              <a:buSzPts val="1000"/>
              <a:buFont typeface="+mj-lt"/>
              <a:buAutoNum type="arabicPeriod"/>
              <a:tabLst>
                <a:tab pos="457200" algn="l"/>
              </a:tabLst>
            </a:pPr>
            <a:r>
              <a:rPr lang="en-GB" sz="1100" dirty="0">
                <a:solidFill>
                  <a:schemeClr val="tx2">
                    <a:lumMod val="50000"/>
                  </a:schemeClr>
                </a:solidFill>
              </a:rPr>
              <a:t>Accelerating making every contact count (MECC) interventions such as commissioning non-NHS providers, high street pharmacies and vaccination centres to undertake BP checks.</a:t>
            </a:r>
          </a:p>
          <a:p>
            <a:pPr marL="228600" indent="-228600">
              <a:buFont typeface="+mj-lt"/>
              <a:buAutoNum type="arabicPeriod"/>
            </a:pPr>
            <a:endParaRPr lang="en-GB" sz="1100" dirty="0">
              <a:solidFill>
                <a:schemeClr val="tx2">
                  <a:lumMod val="50000"/>
                </a:schemeClr>
              </a:solidFill>
            </a:endParaRPr>
          </a:p>
          <a:p>
            <a:pPr marL="342900" lvl="0" indent="-342900">
              <a:spcAft>
                <a:spcPts val="375"/>
              </a:spcAft>
              <a:buSzPts val="1000"/>
              <a:buFont typeface="+mj-lt"/>
              <a:buAutoNum type="arabicPeriod"/>
              <a:tabLst>
                <a:tab pos="457200" algn="l"/>
              </a:tabLst>
            </a:pPr>
            <a:endParaRPr lang="en-GB" sz="1100" dirty="0">
              <a:solidFill>
                <a:schemeClr val="tx2">
                  <a:lumMod val="50000"/>
                </a:schemeClr>
              </a:solidFill>
            </a:endParaRPr>
          </a:p>
        </p:txBody>
      </p:sp>
      <p:sp>
        <p:nvSpPr>
          <p:cNvPr id="13" name="TextBox 12">
            <a:extLst>
              <a:ext uri="{FF2B5EF4-FFF2-40B4-BE49-F238E27FC236}">
                <a16:creationId xmlns:a16="http://schemas.microsoft.com/office/drawing/2014/main" id="{04AC8726-1854-454A-F499-C3034BAB24DB}"/>
              </a:ext>
            </a:extLst>
          </p:cNvPr>
          <p:cNvSpPr txBox="1"/>
          <p:nvPr/>
        </p:nvSpPr>
        <p:spPr>
          <a:xfrm>
            <a:off x="312544" y="4926161"/>
            <a:ext cx="8033435" cy="938719"/>
          </a:xfrm>
          <a:prstGeom prst="rect">
            <a:avLst/>
          </a:prstGeom>
          <a:noFill/>
        </p:spPr>
        <p:txBody>
          <a:bodyPr wrap="square">
            <a:spAutoFit/>
          </a:bodyPr>
          <a:lstStyle/>
          <a:p>
            <a:pPr lvl="0">
              <a:spcAft>
                <a:spcPts val="375"/>
              </a:spcAft>
              <a:buSzPts val="1000"/>
              <a:tabLst>
                <a:tab pos="457200" algn="l"/>
              </a:tabLst>
            </a:pPr>
            <a:r>
              <a:rPr lang="en-GB" sz="1100" dirty="0">
                <a:solidFill>
                  <a:schemeClr val="tx2">
                    <a:lumMod val="50000"/>
                  </a:schemeClr>
                </a:solidFill>
              </a:rPr>
              <a:t>In addition to considering priorities for prevention, NHS England (NHSE) has asked healthcare systems to ensure their CVD Recovery Strategy references local priorities for Cardiac and Stroke improvement. Three priorities for each area have been requested. At the time of producing this initial plan, STW is in the early stages of initiating system-wide transformation programmes for Cardiology and Stroke. As such, high-level priorities have not yet been locally agreed for all areas. It is the intention that these will be developed over the coming weeks.</a:t>
            </a:r>
          </a:p>
        </p:txBody>
      </p:sp>
      <p:sp>
        <p:nvSpPr>
          <p:cNvPr id="15" name="TextBox 14">
            <a:extLst>
              <a:ext uri="{FF2B5EF4-FFF2-40B4-BE49-F238E27FC236}">
                <a16:creationId xmlns:a16="http://schemas.microsoft.com/office/drawing/2014/main" id="{10FA9844-B495-AF4B-57A7-F0C9CD433E11}"/>
              </a:ext>
            </a:extLst>
          </p:cNvPr>
          <p:cNvSpPr txBox="1"/>
          <p:nvPr/>
        </p:nvSpPr>
        <p:spPr>
          <a:xfrm>
            <a:off x="942940" y="2245144"/>
            <a:ext cx="7521551" cy="482183"/>
          </a:xfrm>
          <a:prstGeom prst="rect">
            <a:avLst/>
          </a:prstGeom>
          <a:noFill/>
        </p:spPr>
        <p:txBody>
          <a:bodyPr wrap="square">
            <a:spAutoFit/>
          </a:bodyPr>
          <a:lstStyle/>
          <a:p>
            <a:pPr marL="342900" lvl="0" indent="-342900">
              <a:spcAft>
                <a:spcPts val="375"/>
              </a:spcAft>
              <a:buSzPts val="1000"/>
              <a:buFont typeface="+mj-lt"/>
              <a:buAutoNum type="arabicPeriod"/>
              <a:tabLst>
                <a:tab pos="457200" algn="l"/>
              </a:tabLst>
            </a:pPr>
            <a:r>
              <a:rPr lang="en-GB" sz="1100" dirty="0">
                <a:solidFill>
                  <a:schemeClr val="tx2">
                    <a:lumMod val="50000"/>
                  </a:schemeClr>
                </a:solidFill>
              </a:rPr>
              <a:t>To prevent 150,000 heart attacks, strokes and dementia cases in the next 10 years. </a:t>
            </a:r>
          </a:p>
          <a:p>
            <a:pPr marL="342900" lvl="0" indent="-342900">
              <a:spcAft>
                <a:spcPts val="375"/>
              </a:spcAft>
              <a:buSzPts val="1000"/>
              <a:buFont typeface="+mj-lt"/>
              <a:buAutoNum type="arabicPeriod"/>
              <a:tabLst>
                <a:tab pos="457200" algn="l"/>
              </a:tabLst>
            </a:pPr>
            <a:r>
              <a:rPr lang="en-GB" sz="1100" dirty="0">
                <a:solidFill>
                  <a:schemeClr val="tx2">
                    <a:lumMod val="50000"/>
                  </a:schemeClr>
                </a:solidFill>
              </a:rPr>
              <a:t>To reduce the gap in avoidable CVD deaths between the most and least deprived areas for every year by 2029.</a:t>
            </a:r>
          </a:p>
        </p:txBody>
      </p:sp>
    </p:spTree>
    <p:extLst>
      <p:ext uri="{BB962C8B-B14F-4D97-AF65-F5344CB8AC3E}">
        <p14:creationId xmlns:p14="http://schemas.microsoft.com/office/powerpoint/2010/main" val="3857694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20</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normAutofit/>
          </a:bodyPr>
          <a:lstStyle/>
          <a:p>
            <a:r>
              <a:rPr lang="en-US" sz="2800" dirty="0"/>
              <a:t>Appendices – </a:t>
            </a:r>
            <a:r>
              <a:rPr lang="en-US" sz="2800" dirty="0" err="1"/>
              <a:t>Programme</a:t>
            </a:r>
            <a:r>
              <a:rPr lang="en-US" sz="2800" dirty="0"/>
              <a:t> Details</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graphicFrame>
        <p:nvGraphicFramePr>
          <p:cNvPr id="6" name="Table 9">
            <a:extLst>
              <a:ext uri="{FF2B5EF4-FFF2-40B4-BE49-F238E27FC236}">
                <a16:creationId xmlns:a16="http://schemas.microsoft.com/office/drawing/2014/main" id="{528C1C86-24EA-54DE-3FF7-B33A4C71C0B1}"/>
              </a:ext>
            </a:extLst>
          </p:cNvPr>
          <p:cNvGraphicFramePr>
            <a:graphicFrameLocks noGrp="1"/>
          </p:cNvGraphicFramePr>
          <p:nvPr>
            <p:extLst>
              <p:ext uri="{D42A27DB-BD31-4B8C-83A1-F6EECF244321}">
                <p14:modId xmlns:p14="http://schemas.microsoft.com/office/powerpoint/2010/main" val="971050017"/>
              </p:ext>
            </p:extLst>
          </p:nvPr>
        </p:nvGraphicFramePr>
        <p:xfrm>
          <a:off x="171451" y="1165982"/>
          <a:ext cx="11873691" cy="4814235"/>
        </p:xfrm>
        <a:graphic>
          <a:graphicData uri="http://schemas.openxmlformats.org/drawingml/2006/table">
            <a:tbl>
              <a:tblPr firstRow="1" bandRow="1">
                <a:tableStyleId>{7DF18680-E054-41AD-8BC1-D1AEF772440D}</a:tableStyleId>
              </a:tblPr>
              <a:tblGrid>
                <a:gridCol w="884737">
                  <a:extLst>
                    <a:ext uri="{9D8B030D-6E8A-4147-A177-3AD203B41FA5}">
                      <a16:colId xmlns:a16="http://schemas.microsoft.com/office/drawing/2014/main" val="4159528410"/>
                    </a:ext>
                  </a:extLst>
                </a:gridCol>
                <a:gridCol w="933921">
                  <a:extLst>
                    <a:ext uri="{9D8B030D-6E8A-4147-A177-3AD203B41FA5}">
                      <a16:colId xmlns:a16="http://schemas.microsoft.com/office/drawing/2014/main" val="4053298941"/>
                    </a:ext>
                  </a:extLst>
                </a:gridCol>
                <a:gridCol w="1303597">
                  <a:extLst>
                    <a:ext uri="{9D8B030D-6E8A-4147-A177-3AD203B41FA5}">
                      <a16:colId xmlns:a16="http://schemas.microsoft.com/office/drawing/2014/main" val="3218575115"/>
                    </a:ext>
                  </a:extLst>
                </a:gridCol>
                <a:gridCol w="1068744">
                  <a:extLst>
                    <a:ext uri="{9D8B030D-6E8A-4147-A177-3AD203B41FA5}">
                      <a16:colId xmlns:a16="http://schemas.microsoft.com/office/drawing/2014/main" val="855172187"/>
                    </a:ext>
                  </a:extLst>
                </a:gridCol>
                <a:gridCol w="2533650">
                  <a:extLst>
                    <a:ext uri="{9D8B030D-6E8A-4147-A177-3AD203B41FA5}">
                      <a16:colId xmlns:a16="http://schemas.microsoft.com/office/drawing/2014/main" val="2033993793"/>
                    </a:ext>
                  </a:extLst>
                </a:gridCol>
                <a:gridCol w="2348120">
                  <a:extLst>
                    <a:ext uri="{9D8B030D-6E8A-4147-A177-3AD203B41FA5}">
                      <a16:colId xmlns:a16="http://schemas.microsoft.com/office/drawing/2014/main" val="229389774"/>
                    </a:ext>
                  </a:extLst>
                </a:gridCol>
                <a:gridCol w="1400461">
                  <a:extLst>
                    <a:ext uri="{9D8B030D-6E8A-4147-A177-3AD203B41FA5}">
                      <a16:colId xmlns:a16="http://schemas.microsoft.com/office/drawing/2014/main" val="4085497929"/>
                    </a:ext>
                  </a:extLst>
                </a:gridCol>
                <a:gridCol w="1400461">
                  <a:extLst>
                    <a:ext uri="{9D8B030D-6E8A-4147-A177-3AD203B41FA5}">
                      <a16:colId xmlns:a16="http://schemas.microsoft.com/office/drawing/2014/main" val="4164233330"/>
                    </a:ext>
                  </a:extLst>
                </a:gridCol>
              </a:tblGrid>
              <a:tr h="315634">
                <a:tc>
                  <a:txBody>
                    <a:bodyPr/>
                    <a:lstStyle/>
                    <a:p>
                      <a:r>
                        <a:rPr lang="en-GB" sz="1000" dirty="0">
                          <a:latin typeface="+mn-lt"/>
                        </a:rPr>
                        <a:t>Area</a:t>
                      </a:r>
                    </a:p>
                  </a:txBody>
                  <a:tcPr/>
                </a:tc>
                <a:tc>
                  <a:txBody>
                    <a:bodyPr/>
                    <a:lstStyle/>
                    <a:p>
                      <a:r>
                        <a:rPr lang="en-GB" sz="1000" dirty="0">
                          <a:latin typeface="+mn-lt"/>
                        </a:rPr>
                        <a:t>Target Condition or Risk</a:t>
                      </a:r>
                    </a:p>
                  </a:txBody>
                  <a:tcPr/>
                </a:tc>
                <a:tc>
                  <a:txBody>
                    <a:bodyPr/>
                    <a:lstStyle/>
                    <a:p>
                      <a:r>
                        <a:rPr lang="en-GB" sz="1000" dirty="0">
                          <a:latin typeface="+mn-lt"/>
                        </a:rPr>
                        <a:t>Project</a:t>
                      </a:r>
                    </a:p>
                  </a:txBody>
                  <a:tcPr/>
                </a:tc>
                <a:tc>
                  <a:txBody>
                    <a:bodyPr/>
                    <a:lstStyle/>
                    <a:p>
                      <a:r>
                        <a:rPr lang="en-GB" sz="1000" dirty="0">
                          <a:latin typeface="+mn-lt"/>
                        </a:rPr>
                        <a:t>Partners</a:t>
                      </a:r>
                    </a:p>
                  </a:txBody>
                  <a:tcPr/>
                </a:tc>
                <a:tc>
                  <a:txBody>
                    <a:bodyPr/>
                    <a:lstStyle/>
                    <a:p>
                      <a:r>
                        <a:rPr lang="en-GB" sz="1000" dirty="0">
                          <a:latin typeface="+mn-lt"/>
                        </a:rPr>
                        <a:t>Aims</a:t>
                      </a:r>
                    </a:p>
                  </a:txBody>
                  <a:tcPr/>
                </a:tc>
                <a:tc>
                  <a:txBody>
                    <a:bodyPr/>
                    <a:lstStyle/>
                    <a:p>
                      <a:r>
                        <a:rPr lang="en-GB" sz="1000" dirty="0">
                          <a:latin typeface="+mn-lt"/>
                        </a:rPr>
                        <a:t>Outcomes</a:t>
                      </a:r>
                    </a:p>
                  </a:txBody>
                  <a:tcPr/>
                </a:tc>
                <a:tc>
                  <a:txBody>
                    <a:bodyPr/>
                    <a:lstStyle/>
                    <a:p>
                      <a:r>
                        <a:rPr lang="en-GB" sz="1000" dirty="0">
                          <a:latin typeface="+mn-lt"/>
                        </a:rPr>
                        <a:t>Ref. NHS Target</a:t>
                      </a:r>
                    </a:p>
                  </a:txBody>
                  <a:tcPr/>
                </a:tc>
                <a:tc>
                  <a:txBody>
                    <a:bodyPr/>
                    <a:lstStyle/>
                    <a:p>
                      <a:r>
                        <a:rPr lang="en-GB" sz="1000" dirty="0">
                          <a:latin typeface="+mn-lt"/>
                        </a:rPr>
                        <a:t>Timelines</a:t>
                      </a:r>
                    </a:p>
                  </a:txBody>
                  <a:tcPr/>
                </a:tc>
                <a:extLst>
                  <a:ext uri="{0D108BD9-81ED-4DB2-BD59-A6C34878D82A}">
                    <a16:rowId xmlns:a16="http://schemas.microsoft.com/office/drawing/2014/main" val="3552039501"/>
                  </a:ext>
                </a:extLst>
              </a:tr>
              <a:tr h="683362">
                <a:tc>
                  <a:txBody>
                    <a:bodyPr/>
                    <a:lstStyle/>
                    <a:p>
                      <a:r>
                        <a:rPr lang="en-GB" sz="800" dirty="0">
                          <a:solidFill>
                            <a:srgbClr val="000066"/>
                          </a:solidFill>
                          <a:latin typeface="+mn-lt"/>
                        </a:rPr>
                        <a:t>Tackling Health Inequalities</a:t>
                      </a:r>
                    </a:p>
                  </a:txBody>
                  <a:tcPr/>
                </a:tc>
                <a:tc>
                  <a:txBody>
                    <a:bodyPr/>
                    <a:lstStyle/>
                    <a:p>
                      <a:r>
                        <a:rPr lang="en-GB" sz="800" dirty="0">
                          <a:solidFill>
                            <a:srgbClr val="000066"/>
                          </a:solidFill>
                          <a:latin typeface="+mn-lt"/>
                        </a:rPr>
                        <a:t>Hypertension</a:t>
                      </a:r>
                    </a:p>
                  </a:txBody>
                  <a:tcPr/>
                </a:tc>
                <a:tc>
                  <a:txBody>
                    <a:bodyPr/>
                    <a:lstStyle/>
                    <a:p>
                      <a:r>
                        <a:rPr lang="en-GB" sz="800" kern="1200" dirty="0" err="1">
                          <a:solidFill>
                            <a:srgbClr val="000066"/>
                          </a:solidFill>
                          <a:latin typeface="+mn-lt"/>
                          <a:ea typeface="+mn-ea"/>
                          <a:cs typeface="+mn-cs"/>
                        </a:rPr>
                        <a:t>InHIP</a:t>
                      </a:r>
                      <a:r>
                        <a:rPr lang="en-GB" sz="800" kern="1200" dirty="0">
                          <a:solidFill>
                            <a:srgbClr val="000066"/>
                          </a:solidFill>
                          <a:latin typeface="+mn-lt"/>
                          <a:ea typeface="+mn-ea"/>
                          <a:cs typeface="+mn-cs"/>
                        </a:rPr>
                        <a:t> – Targeted Hypertension (Community Blood Pressure Checks)</a:t>
                      </a:r>
                    </a:p>
                  </a:txBody>
                  <a:tcPr/>
                </a:tc>
                <a:tc>
                  <a:txBody>
                    <a:bodyPr/>
                    <a:lstStyle/>
                    <a:p>
                      <a:r>
                        <a:rPr lang="en-GB" sz="800" kern="1200" dirty="0">
                          <a:solidFill>
                            <a:srgbClr val="000066"/>
                          </a:solidFill>
                          <a:latin typeface="+mn-lt"/>
                          <a:ea typeface="+mn-ea"/>
                          <a:cs typeface="+mn-cs"/>
                        </a:rPr>
                        <a:t>ICB</a:t>
                      </a:r>
                    </a:p>
                    <a:p>
                      <a:r>
                        <a:rPr lang="en-GB" sz="800" kern="1200" dirty="0">
                          <a:solidFill>
                            <a:srgbClr val="000066"/>
                          </a:solidFill>
                          <a:latin typeface="+mn-lt"/>
                          <a:ea typeface="+mn-ea"/>
                          <a:cs typeface="+mn-cs"/>
                        </a:rPr>
                        <a:t>Local Authorities</a:t>
                      </a:r>
                    </a:p>
                    <a:p>
                      <a:r>
                        <a:rPr lang="en-GB" sz="800" kern="1200" dirty="0">
                          <a:solidFill>
                            <a:srgbClr val="000066"/>
                          </a:solidFill>
                          <a:latin typeface="+mn-lt"/>
                          <a:ea typeface="+mn-ea"/>
                          <a:cs typeface="+mn-cs"/>
                        </a:rPr>
                        <a:t>Community &amp; Voluntary</a:t>
                      </a:r>
                    </a:p>
                  </a:txBody>
                  <a:tcPr/>
                </a:tc>
                <a:tc>
                  <a:txBody>
                    <a:bodyPr/>
                    <a:lstStyle/>
                    <a:p>
                      <a:r>
                        <a:rPr lang="en-GB" sz="800" kern="1200" dirty="0">
                          <a:solidFill>
                            <a:srgbClr val="000066"/>
                          </a:solidFill>
                          <a:latin typeface="+mn-lt"/>
                          <a:ea typeface="+mn-ea"/>
                          <a:cs typeface="+mn-cs"/>
                        </a:rPr>
                        <a:t>(</a:t>
                      </a:r>
                      <a:r>
                        <a:rPr lang="en-GB" sz="800" kern="1200" dirty="0" err="1">
                          <a:solidFill>
                            <a:srgbClr val="000066"/>
                          </a:solidFill>
                          <a:latin typeface="+mn-lt"/>
                          <a:ea typeface="+mn-ea"/>
                          <a:cs typeface="+mn-cs"/>
                        </a:rPr>
                        <a:t>i</a:t>
                      </a:r>
                      <a:r>
                        <a:rPr lang="en-GB" sz="800" kern="1200" dirty="0">
                          <a:solidFill>
                            <a:srgbClr val="000066"/>
                          </a:solidFill>
                          <a:latin typeface="+mn-lt"/>
                          <a:ea typeface="+mn-ea"/>
                          <a:cs typeface="+mn-cs"/>
                        </a:rPr>
                        <a:t>) To narrow the gap in the diagnosis of hypertension between the general population and those: </a:t>
                      </a:r>
                    </a:p>
                    <a:p>
                      <a:pPr marL="171450" lvl="0" indent="-171450">
                        <a:buFont typeface="Arial" panose="020B0604020202020204" pitchFamily="34" charset="0"/>
                        <a:buChar char="•"/>
                      </a:pPr>
                      <a:r>
                        <a:rPr lang="en-GB" sz="800" kern="1200" dirty="0">
                          <a:solidFill>
                            <a:srgbClr val="000066"/>
                          </a:solidFill>
                          <a:latin typeface="+mn-lt"/>
                          <a:ea typeface="+mn-ea"/>
                          <a:cs typeface="+mn-cs"/>
                        </a:rPr>
                        <a:t>Living in more deprived circumstances (Core20)</a:t>
                      </a:r>
                    </a:p>
                    <a:p>
                      <a:pPr marL="171450" lvl="0" indent="-171450">
                        <a:buFont typeface="Arial" panose="020B0604020202020204" pitchFamily="34" charset="0"/>
                        <a:buChar char="•"/>
                      </a:pPr>
                      <a:r>
                        <a:rPr lang="en-GB" sz="800" kern="1200" dirty="0">
                          <a:solidFill>
                            <a:srgbClr val="000066"/>
                          </a:solidFill>
                          <a:latin typeface="+mn-lt"/>
                          <a:ea typeface="+mn-ea"/>
                          <a:cs typeface="+mn-cs"/>
                        </a:rPr>
                        <a:t>Living in rural areas</a:t>
                      </a:r>
                    </a:p>
                    <a:p>
                      <a:pPr marL="171450" lvl="0" indent="-171450">
                        <a:buFont typeface="Arial" panose="020B0604020202020204" pitchFamily="34" charset="0"/>
                        <a:buChar char="•"/>
                      </a:pPr>
                      <a:r>
                        <a:rPr lang="en-GB" sz="800" kern="1200" dirty="0">
                          <a:solidFill>
                            <a:srgbClr val="000066"/>
                          </a:solidFill>
                          <a:latin typeface="+mn-lt"/>
                          <a:ea typeface="+mn-ea"/>
                          <a:cs typeface="+mn-cs"/>
                        </a:rPr>
                        <a:t>From ethnic minority groups </a:t>
                      </a:r>
                    </a:p>
                    <a:p>
                      <a:r>
                        <a:rPr lang="en-GB" sz="800" kern="1200" dirty="0">
                          <a:solidFill>
                            <a:srgbClr val="000066"/>
                          </a:solidFill>
                          <a:latin typeface="+mn-lt"/>
                          <a:ea typeface="+mn-ea"/>
                          <a:cs typeface="+mn-cs"/>
                        </a:rPr>
                        <a:t>(NB. There has not been direct quantification of this diagnosis gap)  </a:t>
                      </a:r>
                    </a:p>
                    <a:p>
                      <a:r>
                        <a:rPr lang="en-GB" sz="800" kern="1200" dirty="0">
                          <a:solidFill>
                            <a:srgbClr val="000066"/>
                          </a:solidFill>
                          <a:latin typeface="+mn-lt"/>
                          <a:ea typeface="+mn-ea"/>
                          <a:cs typeface="+mn-cs"/>
                        </a:rPr>
                        <a:t> </a:t>
                      </a:r>
                    </a:p>
                    <a:p>
                      <a:r>
                        <a:rPr lang="en-GB" sz="800" kern="1200" dirty="0">
                          <a:solidFill>
                            <a:srgbClr val="000066"/>
                          </a:solidFill>
                          <a:latin typeface="+mn-lt"/>
                          <a:ea typeface="+mn-ea"/>
                          <a:cs typeface="+mn-cs"/>
                        </a:rPr>
                        <a:t>(ii)To increase population awareness of CVD risk factors and what action can be taken to reduce them</a:t>
                      </a:r>
                    </a:p>
                    <a:p>
                      <a:r>
                        <a:rPr lang="en-GB" sz="800" kern="1200" dirty="0">
                          <a:solidFill>
                            <a:srgbClr val="000066"/>
                          </a:solidFill>
                          <a:latin typeface="+mn-lt"/>
                          <a:ea typeface="+mn-ea"/>
                          <a:cs typeface="+mn-cs"/>
                        </a:rPr>
                        <a:t> </a:t>
                      </a:r>
                    </a:p>
                    <a:p>
                      <a:r>
                        <a:rPr lang="en-GB" sz="800" kern="1200" dirty="0">
                          <a:solidFill>
                            <a:srgbClr val="000066"/>
                          </a:solidFill>
                          <a:latin typeface="+mn-lt"/>
                          <a:ea typeface="+mn-ea"/>
                          <a:cs typeface="+mn-cs"/>
                        </a:rPr>
                        <a:t>(iii)To deliver MECC interventions to all community contacts (regardless of BP status)</a:t>
                      </a:r>
                    </a:p>
                    <a:p>
                      <a:r>
                        <a:rPr lang="en-GB" sz="800" kern="1200" dirty="0">
                          <a:solidFill>
                            <a:srgbClr val="000066"/>
                          </a:solidFill>
                          <a:latin typeface="+mn-lt"/>
                          <a:ea typeface="+mn-ea"/>
                          <a:cs typeface="+mn-cs"/>
                        </a:rPr>
                        <a:t> </a:t>
                      </a:r>
                    </a:p>
                    <a:p>
                      <a:r>
                        <a:rPr lang="en-GB" sz="800" kern="1200" dirty="0">
                          <a:solidFill>
                            <a:srgbClr val="000066"/>
                          </a:solidFill>
                          <a:latin typeface="+mn-lt"/>
                          <a:ea typeface="+mn-ea"/>
                          <a:cs typeface="+mn-cs"/>
                        </a:rPr>
                        <a:t>(iv)To recruit and train volunteers to undertake BP measurement and promote understanding of CVD risk among the target populations</a:t>
                      </a:r>
                    </a:p>
                  </a:txBody>
                  <a:tcPr/>
                </a:tc>
                <a:tc>
                  <a:txBody>
                    <a:bodyPr/>
                    <a:lstStyle/>
                    <a:p>
                      <a:r>
                        <a:rPr lang="en-GB" sz="800" kern="1200" dirty="0">
                          <a:solidFill>
                            <a:srgbClr val="000066"/>
                          </a:solidFill>
                          <a:latin typeface="+mn-lt"/>
                          <a:ea typeface="+mn-ea"/>
                          <a:cs typeface="+mn-cs"/>
                        </a:rPr>
                        <a:t>(</a:t>
                      </a:r>
                      <a:r>
                        <a:rPr lang="en-GB" sz="800" kern="1200" dirty="0" err="1">
                          <a:solidFill>
                            <a:srgbClr val="000066"/>
                          </a:solidFill>
                          <a:latin typeface="+mn-lt"/>
                          <a:ea typeface="+mn-ea"/>
                          <a:cs typeface="+mn-cs"/>
                        </a:rPr>
                        <a:t>i</a:t>
                      </a:r>
                      <a:r>
                        <a:rPr lang="en-GB" sz="800" kern="1200" dirty="0">
                          <a:solidFill>
                            <a:srgbClr val="000066"/>
                          </a:solidFill>
                          <a:latin typeface="+mn-lt"/>
                          <a:ea typeface="+mn-ea"/>
                          <a:cs typeface="+mn-cs"/>
                        </a:rPr>
                        <a:t>)Increased detection of hypertension among the target groups.</a:t>
                      </a:r>
                    </a:p>
                    <a:p>
                      <a:r>
                        <a:rPr lang="en-GB" sz="800" kern="1200" dirty="0">
                          <a:solidFill>
                            <a:srgbClr val="000066"/>
                          </a:solidFill>
                          <a:latin typeface="+mn-lt"/>
                          <a:ea typeface="+mn-ea"/>
                          <a:cs typeface="+mn-cs"/>
                        </a:rPr>
                        <a:t> </a:t>
                      </a:r>
                    </a:p>
                    <a:p>
                      <a:r>
                        <a:rPr lang="en-GB" sz="800" kern="1200" dirty="0">
                          <a:solidFill>
                            <a:srgbClr val="000066"/>
                          </a:solidFill>
                          <a:latin typeface="+mn-lt"/>
                          <a:ea typeface="+mn-ea"/>
                          <a:cs typeface="+mn-cs"/>
                        </a:rPr>
                        <a:t>(ii)A narrowing in the diagnosis gap between the target groups and the general population (assumed gap)</a:t>
                      </a:r>
                    </a:p>
                    <a:p>
                      <a:r>
                        <a:rPr lang="en-GB" sz="800" kern="1200" dirty="0">
                          <a:solidFill>
                            <a:srgbClr val="000066"/>
                          </a:solidFill>
                          <a:latin typeface="+mn-lt"/>
                          <a:ea typeface="+mn-ea"/>
                          <a:cs typeface="+mn-cs"/>
                        </a:rPr>
                        <a:t> </a:t>
                      </a:r>
                    </a:p>
                    <a:p>
                      <a:r>
                        <a:rPr lang="en-GB" sz="800" kern="1200" dirty="0">
                          <a:solidFill>
                            <a:srgbClr val="000066"/>
                          </a:solidFill>
                          <a:latin typeface="+mn-lt"/>
                          <a:ea typeface="+mn-ea"/>
                          <a:cs typeface="+mn-cs"/>
                        </a:rPr>
                        <a:t>(iii)Increase in proportion of patients being appropriately treated for high blood pressure</a:t>
                      </a:r>
                    </a:p>
                    <a:p>
                      <a:r>
                        <a:rPr lang="en-GB" sz="800" kern="1200" dirty="0">
                          <a:solidFill>
                            <a:srgbClr val="000066"/>
                          </a:solidFill>
                          <a:latin typeface="+mn-lt"/>
                          <a:ea typeface="+mn-ea"/>
                          <a:cs typeface="+mn-cs"/>
                        </a:rPr>
                        <a:t> </a:t>
                      </a:r>
                    </a:p>
                    <a:p>
                      <a:r>
                        <a:rPr lang="en-GB" sz="800" kern="1200" dirty="0">
                          <a:solidFill>
                            <a:srgbClr val="000066"/>
                          </a:solidFill>
                          <a:latin typeface="+mn-lt"/>
                          <a:ea typeface="+mn-ea"/>
                          <a:cs typeface="+mn-cs"/>
                        </a:rPr>
                        <a:t>(iv)Reduction in heart attacks and strokes (longer term)</a:t>
                      </a:r>
                    </a:p>
                    <a:p>
                      <a:r>
                        <a:rPr lang="en-GB" sz="800" kern="1200" dirty="0">
                          <a:solidFill>
                            <a:srgbClr val="000066"/>
                          </a:solidFill>
                          <a:latin typeface="+mn-lt"/>
                          <a:ea typeface="+mn-ea"/>
                          <a:cs typeface="+mn-cs"/>
                        </a:rPr>
                        <a:t> </a:t>
                      </a:r>
                    </a:p>
                    <a:p>
                      <a:r>
                        <a:rPr lang="en-GB" sz="800" kern="1200" dirty="0">
                          <a:solidFill>
                            <a:srgbClr val="000066"/>
                          </a:solidFill>
                          <a:latin typeface="+mn-lt"/>
                          <a:ea typeface="+mn-ea"/>
                          <a:cs typeface="+mn-cs"/>
                        </a:rPr>
                        <a:t>(v)Increased community awareness of CVD risk factors and how to reduce them</a:t>
                      </a:r>
                    </a:p>
                    <a:p>
                      <a:endParaRPr lang="en-GB" sz="800" kern="1200" dirty="0">
                        <a:solidFill>
                          <a:srgbClr val="000066"/>
                        </a:solidFill>
                        <a:latin typeface="+mn-lt"/>
                        <a:ea typeface="+mn-ea"/>
                        <a:cs typeface="+mn-cs"/>
                      </a:endParaRPr>
                    </a:p>
                  </a:txBody>
                  <a:tcPr/>
                </a:tc>
                <a:tc>
                  <a:txBody>
                    <a:bodyPr/>
                    <a:lstStyle/>
                    <a:p>
                      <a:r>
                        <a:rPr lang="en-GB" sz="800" kern="1200" dirty="0">
                          <a:solidFill>
                            <a:srgbClr val="000066"/>
                          </a:solidFill>
                          <a:latin typeface="+mn-lt"/>
                          <a:ea typeface="+mn-ea"/>
                          <a:cs typeface="+mn-cs"/>
                        </a:rPr>
                        <a:t>Diagnosis: 80% of the expected number of people with hypertension are diagnosed by 2029 </a:t>
                      </a:r>
                    </a:p>
                    <a:p>
                      <a:r>
                        <a:rPr lang="en-GB" sz="800" kern="1200" dirty="0">
                          <a:solidFill>
                            <a:srgbClr val="000066"/>
                          </a:solidFill>
                          <a:latin typeface="+mn-lt"/>
                          <a:ea typeface="+mn-ea"/>
                          <a:cs typeface="+mn-cs"/>
                        </a:rPr>
                        <a:t> </a:t>
                      </a:r>
                    </a:p>
                  </a:txBody>
                  <a:tcPr marL="68580" marR="68580" marT="0" marB="0"/>
                </a:tc>
                <a:tc>
                  <a:txBody>
                    <a:bodyPr/>
                    <a:lstStyle/>
                    <a:p>
                      <a:r>
                        <a:rPr lang="en-GB" sz="800" kern="1200" dirty="0">
                          <a:solidFill>
                            <a:srgbClr val="000066"/>
                          </a:solidFill>
                          <a:latin typeface="+mn-lt"/>
                          <a:ea typeface="+mn-ea"/>
                          <a:cs typeface="+mn-cs"/>
                        </a:rPr>
                        <a:t>Plan is expected to be delivered over a 12 month period</a:t>
                      </a:r>
                    </a:p>
                  </a:txBody>
                  <a:tcPr marL="68580" marR="68580" marT="0" marB="0"/>
                </a:tc>
                <a:extLst>
                  <a:ext uri="{0D108BD9-81ED-4DB2-BD59-A6C34878D82A}">
                    <a16:rowId xmlns:a16="http://schemas.microsoft.com/office/drawing/2014/main" val="662845334"/>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noProof="0" dirty="0">
                          <a:solidFill>
                            <a:srgbClr val="000066"/>
                          </a:solidFill>
                          <a:latin typeface="+mn-lt"/>
                          <a:ea typeface="+mn-ea"/>
                          <a:cs typeface="+mn-cs"/>
                        </a:rPr>
                        <a:t>Tackling Health Inequalities</a:t>
                      </a:r>
                    </a:p>
                  </a:txBody>
                  <a:tcPr/>
                </a:tc>
                <a:tc>
                  <a:txBody>
                    <a:bodyPr/>
                    <a:lstStyle/>
                    <a:p>
                      <a:pPr algn="l" defTabSz="914400" rtl="0" eaLnBrk="1" latinLnBrk="0" hangingPunct="1"/>
                      <a:r>
                        <a:rPr lang="en-GB" sz="800" kern="1200" dirty="0">
                          <a:solidFill>
                            <a:srgbClr val="000066"/>
                          </a:solidFill>
                          <a:latin typeface="+mn-lt"/>
                          <a:ea typeface="+mn-ea"/>
                          <a:cs typeface="+mn-cs"/>
                        </a:rPr>
                        <a:t>Atrial Fibrillation</a:t>
                      </a:r>
                    </a:p>
                    <a:p>
                      <a:pPr algn="l" defTabSz="914400" rtl="0" eaLnBrk="1" latinLnBrk="0" hangingPunct="1"/>
                      <a:r>
                        <a:rPr lang="en-GB" sz="800" kern="1200" dirty="0">
                          <a:solidFill>
                            <a:srgbClr val="000066"/>
                          </a:solidFill>
                          <a:latin typeface="+mn-lt"/>
                          <a:ea typeface="+mn-ea"/>
                          <a:cs typeface="+mn-cs"/>
                        </a:rPr>
                        <a:t>Hypertension</a:t>
                      </a:r>
                    </a:p>
                    <a:p>
                      <a:pPr algn="l" defTabSz="914400" rtl="0" eaLnBrk="1" latinLnBrk="0" hangingPunct="1"/>
                      <a:r>
                        <a:rPr lang="en-GB" sz="800" kern="1200" dirty="0">
                          <a:solidFill>
                            <a:srgbClr val="000066"/>
                          </a:solidFill>
                          <a:latin typeface="+mn-lt"/>
                          <a:ea typeface="+mn-ea"/>
                          <a:cs typeface="+mn-cs"/>
                        </a:rPr>
                        <a:t>Cholesterol</a:t>
                      </a:r>
                    </a:p>
                  </a:txBody>
                  <a:tcPr/>
                </a:tc>
                <a:tc>
                  <a:txBody>
                    <a:bodyPr/>
                    <a:lstStyle/>
                    <a:p>
                      <a:pPr algn="l" rtl="0" eaLnBrk="1" latinLnBrk="0" hangingPunct="1"/>
                      <a:r>
                        <a:rPr lang="en-GB" sz="800" kern="1200" dirty="0">
                          <a:solidFill>
                            <a:srgbClr val="000066"/>
                          </a:solidFill>
                          <a:latin typeface="+mn-lt"/>
                          <a:ea typeface="+mn-ea"/>
                          <a:cs typeface="+mn-cs"/>
                        </a:rPr>
                        <a:t>Physical Health Checks for people with Severe Mental Illness (SMI) as part of our Community Mental Health Transformation</a:t>
                      </a:r>
                    </a:p>
                  </a:txBody>
                  <a:tcPr/>
                </a:tc>
                <a:tc>
                  <a:txBody>
                    <a:bodyPr/>
                    <a:lstStyle/>
                    <a:p>
                      <a:r>
                        <a:rPr lang="en-GB" sz="800" kern="1200" dirty="0">
                          <a:solidFill>
                            <a:srgbClr val="000066"/>
                          </a:solidFill>
                          <a:latin typeface="+mn-lt"/>
                          <a:ea typeface="+mn-ea"/>
                          <a:cs typeface="+mn-cs"/>
                        </a:rPr>
                        <a:t>ICB</a:t>
                      </a:r>
                    </a:p>
                    <a:p>
                      <a:r>
                        <a:rPr lang="en-GB" sz="800" kern="1200" dirty="0">
                          <a:solidFill>
                            <a:srgbClr val="000066"/>
                          </a:solidFill>
                          <a:latin typeface="+mn-lt"/>
                          <a:ea typeface="+mn-ea"/>
                          <a:cs typeface="+mn-cs"/>
                        </a:rPr>
                        <a:t>PCNs</a:t>
                      </a:r>
                    </a:p>
                    <a:p>
                      <a:r>
                        <a:rPr lang="en-GB" sz="800" kern="1200" dirty="0">
                          <a:solidFill>
                            <a:srgbClr val="000066"/>
                          </a:solidFill>
                          <a:latin typeface="+mn-lt"/>
                          <a:ea typeface="+mn-ea"/>
                          <a:cs typeface="+mn-cs"/>
                        </a:rPr>
                        <a:t>Local Authorities</a:t>
                      </a:r>
                    </a:p>
                    <a:p>
                      <a:r>
                        <a:rPr lang="en-GB" sz="800" kern="1200" dirty="0">
                          <a:solidFill>
                            <a:srgbClr val="000066"/>
                          </a:solidFill>
                          <a:latin typeface="+mn-lt"/>
                          <a:ea typeface="+mn-ea"/>
                          <a:cs typeface="+mn-cs"/>
                        </a:rPr>
                        <a:t>Community &amp; Voluntary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noProof="0" dirty="0">
                        <a:solidFill>
                          <a:srgbClr val="000066"/>
                        </a:solidFill>
                        <a:latin typeface="+mn-lt"/>
                        <a:ea typeface="+mn-ea"/>
                        <a:cs typeface="+mn-cs"/>
                      </a:endParaRPr>
                    </a:p>
                  </a:txBody>
                  <a:tcPr/>
                </a:tc>
                <a:tc>
                  <a:txBody>
                    <a:bodyPr/>
                    <a:lstStyle/>
                    <a:p>
                      <a:pPr algn="l" defTabSz="914400" rtl="0" eaLnBrk="1" latinLnBrk="0" hangingPunct="1"/>
                      <a:r>
                        <a:rPr lang="en-GB" sz="800" kern="1200" dirty="0">
                          <a:solidFill>
                            <a:srgbClr val="000066"/>
                          </a:solidFill>
                          <a:latin typeface="+mn-lt"/>
                          <a:ea typeface="+mn-ea"/>
                          <a:cs typeface="+mn-cs"/>
                        </a:rPr>
                        <a:t>To ensure 60% of those on SMI register received a SMI AHC </a:t>
                      </a:r>
                    </a:p>
                    <a:p>
                      <a:pPr algn="l" defTabSz="914400" rtl="0" eaLnBrk="1" latinLnBrk="0" hangingPunct="1"/>
                      <a:endParaRPr lang="en-US" sz="800" kern="1200" dirty="0">
                        <a:solidFill>
                          <a:srgbClr val="000066"/>
                        </a:solidFill>
                        <a:latin typeface="+mn-lt"/>
                        <a:ea typeface="+mn-ea"/>
                        <a:cs typeface="+mn-cs"/>
                      </a:endParaRPr>
                    </a:p>
                    <a:p>
                      <a:pPr algn="l" defTabSz="914400" rtl="0" eaLnBrk="1" latinLnBrk="0" hangingPunct="1"/>
                      <a:r>
                        <a:rPr lang="en-GB" sz="800" kern="1200" dirty="0">
                          <a:solidFill>
                            <a:srgbClr val="000066"/>
                          </a:solidFill>
                          <a:latin typeface="+mn-lt"/>
                          <a:ea typeface="+mn-ea"/>
                          <a:cs typeface="+mn-cs"/>
                        </a:rPr>
                        <a:t>To reduce health inequalities for SMI patients</a:t>
                      </a:r>
                    </a:p>
                    <a:p>
                      <a:pPr lvl="0" algn="l">
                        <a:buNone/>
                      </a:pPr>
                      <a:endParaRPr lang="en-GB" sz="800" kern="1200" dirty="0">
                        <a:solidFill>
                          <a:srgbClr val="000066"/>
                        </a:solidFill>
                        <a:latin typeface="+mn-lt"/>
                        <a:ea typeface="+mn-ea"/>
                        <a:cs typeface="+mn-cs"/>
                      </a:endParaRPr>
                    </a:p>
                  </a:txBody>
                  <a:tcPr marL="68580" marR="68580" marT="0" marB="0"/>
                </a:tc>
                <a:tc>
                  <a:txBody>
                    <a:bodyPr/>
                    <a:lstStyle/>
                    <a:p>
                      <a:pPr algn="l" defTabSz="914400" rtl="0" eaLnBrk="1" latinLnBrk="0" hangingPunct="1"/>
                      <a:r>
                        <a:rPr lang="en-GB" sz="800" kern="1200" dirty="0">
                          <a:solidFill>
                            <a:srgbClr val="000066"/>
                          </a:solidFill>
                          <a:latin typeface="+mn-lt"/>
                          <a:ea typeface="+mn-ea"/>
                          <a:cs typeface="+mn-cs"/>
                        </a:rPr>
                        <a:t>An integrated physical health care pathway which includes primary and secondary services</a:t>
                      </a:r>
                    </a:p>
                    <a:p>
                      <a:pPr lvl="0" algn="l">
                        <a:buNone/>
                      </a:pPr>
                      <a:endParaRPr lang="en-GB" sz="800" kern="1200" dirty="0">
                        <a:solidFill>
                          <a:srgbClr val="000066"/>
                        </a:solidFill>
                        <a:latin typeface="+mn-lt"/>
                        <a:ea typeface="+mn-ea"/>
                        <a:cs typeface="+mn-cs"/>
                      </a:endParaRPr>
                    </a:p>
                    <a:p>
                      <a:pPr lvl="0" algn="just">
                        <a:lnSpc>
                          <a:spcPct val="100000"/>
                        </a:lnSpc>
                        <a:spcBef>
                          <a:spcPts val="0"/>
                        </a:spcBef>
                        <a:spcAft>
                          <a:spcPts val="0"/>
                        </a:spcAft>
                        <a:buNone/>
                      </a:pPr>
                      <a:r>
                        <a:rPr lang="en-GB" sz="800" kern="1200" noProof="0" dirty="0">
                          <a:solidFill>
                            <a:srgbClr val="000066"/>
                          </a:solidFill>
                          <a:latin typeface="+mn-lt"/>
                          <a:ea typeface="+mn-ea"/>
                          <a:cs typeface="+mn-cs"/>
                        </a:rPr>
                        <a:t>•Physical Health Pathway received Shropshire’s first Community Gold Award for Quality Improvement</a:t>
                      </a:r>
                      <a:endParaRPr lang="en-GB" sz="800" kern="1200" dirty="0">
                        <a:solidFill>
                          <a:srgbClr val="000066"/>
                        </a:solidFill>
                        <a:latin typeface="+mn-lt"/>
                        <a:ea typeface="+mn-ea"/>
                        <a:cs typeface="+mn-cs"/>
                      </a:endParaRPr>
                    </a:p>
                    <a:p>
                      <a:pPr algn="l" defTabSz="914400" rtl="0" eaLnBrk="1" latinLnBrk="0" hangingPunct="1"/>
                      <a:endParaRPr lang="en-GB" sz="800" kern="1200" dirty="0">
                        <a:solidFill>
                          <a:srgbClr val="000066"/>
                        </a:solidFill>
                        <a:latin typeface="+mn-lt"/>
                        <a:ea typeface="+mn-ea"/>
                        <a:cs typeface="+mn-cs"/>
                      </a:endParaRPr>
                    </a:p>
                    <a:p>
                      <a:pPr algn="l" defTabSz="914400" rtl="0" eaLnBrk="1" latinLnBrk="0" hangingPunct="1">
                        <a:tabLst>
                          <a:tab pos="1722755" algn="l"/>
                        </a:tabLst>
                      </a:pPr>
                      <a:endParaRPr lang="en-GB" sz="800" kern="1200" dirty="0">
                        <a:solidFill>
                          <a:srgbClr val="000066"/>
                        </a:solidFill>
                        <a:latin typeface="+mn-lt"/>
                        <a:ea typeface="+mn-ea"/>
                        <a:cs typeface="+mn-cs"/>
                      </a:endParaRPr>
                    </a:p>
                  </a:txBody>
                  <a:tcPr marL="68580" marR="68580" marT="0" marB="0"/>
                </a:tc>
                <a:tc>
                  <a:txBody>
                    <a:bodyPr/>
                    <a:lstStyle/>
                    <a:p>
                      <a:pPr algn="l" defTabSz="914400" rtl="0" eaLnBrk="1" latinLnBrk="0" hangingPunct="1"/>
                      <a:r>
                        <a:rPr lang="en-GB" sz="800" kern="1200" dirty="0">
                          <a:solidFill>
                            <a:srgbClr val="000066"/>
                          </a:solidFill>
                          <a:latin typeface="+mn-lt"/>
                          <a:ea typeface="+mn-ea"/>
                          <a:cs typeface="+mn-cs"/>
                        </a:rPr>
                        <a:t>60% target for SMI physical health checks completed as part of the NHSE five year plan</a:t>
                      </a:r>
                    </a:p>
                    <a:p>
                      <a:pPr algn="l" defTabSz="914400" rtl="0" eaLnBrk="1" latinLnBrk="0" hangingPunct="1"/>
                      <a:r>
                        <a:rPr lang="en-GB" sz="800" kern="1200" dirty="0">
                          <a:solidFill>
                            <a:srgbClr val="000066"/>
                          </a:solidFill>
                          <a:latin typeface="+mn-lt"/>
                          <a:ea typeface="+mn-ea"/>
                          <a:cs typeface="+mn-cs"/>
                        </a:rPr>
                        <a:t> </a:t>
                      </a:r>
                    </a:p>
                    <a:p>
                      <a:pPr algn="l" defTabSz="914400" rtl="0" eaLnBrk="1" latinLnBrk="0" hangingPunct="1"/>
                      <a:r>
                        <a:rPr lang="en-GB" sz="800" kern="1200" dirty="0">
                          <a:solidFill>
                            <a:srgbClr val="000066"/>
                          </a:solidFill>
                          <a:latin typeface="+mn-lt"/>
                          <a:ea typeface="+mn-ea"/>
                          <a:cs typeface="+mn-cs"/>
                        </a:rPr>
                        <a:t>QOF. Long Term Plan. In PCN DES. STWLCS. Core 20+5</a:t>
                      </a:r>
                    </a:p>
                  </a:txBody>
                  <a:tcPr marL="68580" marR="68580" marT="0" marB="0"/>
                </a:tc>
                <a:tc>
                  <a:txBody>
                    <a:bodyPr/>
                    <a:lstStyle/>
                    <a:p>
                      <a:pPr algn="l" defTabSz="914400" rtl="0" eaLnBrk="1" latinLnBrk="0" hangingPunct="1"/>
                      <a:r>
                        <a:rPr lang="en-GB" sz="800" kern="1200" dirty="0">
                          <a:solidFill>
                            <a:srgbClr val="000066"/>
                          </a:solidFill>
                          <a:latin typeface="+mn-lt"/>
                          <a:ea typeface="+mn-ea"/>
                          <a:cs typeface="+mn-cs"/>
                        </a:rPr>
                        <a:t>May 2023</a:t>
                      </a:r>
                    </a:p>
                  </a:txBody>
                  <a:tcPr marL="68580" marR="68580" marT="0" marB="0"/>
                </a:tc>
                <a:extLst>
                  <a:ext uri="{0D108BD9-81ED-4DB2-BD59-A6C34878D82A}">
                    <a16:rowId xmlns:a16="http://schemas.microsoft.com/office/drawing/2014/main" val="3117587477"/>
                  </a:ext>
                </a:extLst>
              </a:tr>
              <a:tr h="882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noProof="0" dirty="0">
                          <a:solidFill>
                            <a:srgbClr val="000066"/>
                          </a:solidFill>
                          <a:latin typeface="+mn-lt"/>
                          <a:ea typeface="+mn-ea"/>
                          <a:cs typeface="+mn-cs"/>
                        </a:rPr>
                        <a:t>Tackling Health Inequalities</a:t>
                      </a:r>
                    </a:p>
                  </a:txBody>
                  <a:tcPr/>
                </a:tc>
                <a:tc>
                  <a:txBody>
                    <a:bodyPr/>
                    <a:lstStyle/>
                    <a:p>
                      <a:pPr algn="l" defTabSz="914400" rtl="0" eaLnBrk="1" latinLnBrk="0" hangingPunct="1"/>
                      <a:r>
                        <a:rPr lang="en-GB" sz="800" kern="1200" dirty="0">
                          <a:solidFill>
                            <a:srgbClr val="000066"/>
                          </a:solidFill>
                          <a:latin typeface="+mn-lt"/>
                          <a:ea typeface="+mn-ea"/>
                          <a:cs typeface="+mn-cs"/>
                        </a:rPr>
                        <a:t>Atrial Fibrillation</a:t>
                      </a:r>
                    </a:p>
                    <a:p>
                      <a:pPr algn="l" defTabSz="914400" rtl="0" eaLnBrk="1" latinLnBrk="0" hangingPunct="1"/>
                      <a:r>
                        <a:rPr lang="en-GB" sz="800" kern="1200" dirty="0">
                          <a:solidFill>
                            <a:srgbClr val="000066"/>
                          </a:solidFill>
                          <a:latin typeface="+mn-lt"/>
                          <a:ea typeface="+mn-ea"/>
                          <a:cs typeface="+mn-cs"/>
                        </a:rPr>
                        <a:t>Hypertension</a:t>
                      </a:r>
                    </a:p>
                    <a:p>
                      <a:pPr algn="l" defTabSz="914400" rtl="0" eaLnBrk="1" latinLnBrk="0" hangingPunct="1"/>
                      <a:r>
                        <a:rPr lang="en-GB" sz="800" kern="1200" dirty="0">
                          <a:solidFill>
                            <a:srgbClr val="000066"/>
                          </a:solidFill>
                          <a:latin typeface="+mn-lt"/>
                          <a:ea typeface="+mn-ea"/>
                          <a:cs typeface="+mn-cs"/>
                        </a:rPr>
                        <a:t>Cholesterol</a:t>
                      </a:r>
                    </a:p>
                    <a:p>
                      <a:pPr algn="l" defTabSz="914400" rtl="0" eaLnBrk="1" latinLnBrk="0" hangingPunct="1"/>
                      <a:endParaRPr lang="en-GB" sz="800" kern="1200" dirty="0">
                        <a:solidFill>
                          <a:srgbClr val="000066"/>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Physical Health Checks for people with Learning Disabilities (LD)</a:t>
                      </a:r>
                    </a:p>
                  </a:txBody>
                  <a:tcPr/>
                </a:tc>
                <a:tc>
                  <a:txBody>
                    <a:bodyPr/>
                    <a:lstStyle/>
                    <a:p>
                      <a:r>
                        <a:rPr lang="en-GB" sz="800" kern="1200" dirty="0">
                          <a:solidFill>
                            <a:srgbClr val="000066"/>
                          </a:solidFill>
                          <a:latin typeface="+mn-lt"/>
                          <a:ea typeface="+mn-ea"/>
                          <a:cs typeface="+mn-cs"/>
                        </a:rPr>
                        <a:t>ICB</a:t>
                      </a:r>
                    </a:p>
                    <a:p>
                      <a:r>
                        <a:rPr lang="en-GB" sz="800" kern="1200" dirty="0">
                          <a:solidFill>
                            <a:srgbClr val="000066"/>
                          </a:solidFill>
                          <a:latin typeface="+mn-lt"/>
                          <a:ea typeface="+mn-ea"/>
                          <a:cs typeface="+mn-cs"/>
                        </a:rPr>
                        <a:t>PCNs</a:t>
                      </a:r>
                    </a:p>
                    <a:p>
                      <a:r>
                        <a:rPr lang="en-GB" sz="800" kern="1200" dirty="0">
                          <a:solidFill>
                            <a:srgbClr val="000066"/>
                          </a:solidFill>
                          <a:latin typeface="+mn-lt"/>
                          <a:ea typeface="+mn-ea"/>
                          <a:cs typeface="+mn-cs"/>
                        </a:rPr>
                        <a:t>Local Authorities</a:t>
                      </a:r>
                    </a:p>
                    <a:p>
                      <a:r>
                        <a:rPr lang="en-GB" sz="800" kern="1200" dirty="0">
                          <a:solidFill>
                            <a:srgbClr val="000066"/>
                          </a:solidFill>
                          <a:latin typeface="+mn-lt"/>
                          <a:ea typeface="+mn-ea"/>
                          <a:cs typeface="+mn-cs"/>
                        </a:rPr>
                        <a:t>Community &amp; Voluntary</a:t>
                      </a:r>
                    </a:p>
                    <a:p>
                      <a:pPr lvl="0">
                        <a:buNone/>
                      </a:pPr>
                      <a:r>
                        <a:rPr lang="en-GB" sz="800" kern="1200" dirty="0">
                          <a:solidFill>
                            <a:srgbClr val="000066"/>
                          </a:solidFill>
                          <a:latin typeface="+mn-lt"/>
                          <a:ea typeface="+mn-ea"/>
                          <a:cs typeface="+mn-cs"/>
                        </a:rPr>
                        <a:t>Secondary Care</a:t>
                      </a:r>
                    </a:p>
                  </a:txBody>
                  <a:tcPr/>
                </a:tc>
                <a:tc>
                  <a:txBody>
                    <a:bodyPr/>
                    <a:lstStyle/>
                    <a:p>
                      <a:pPr algn="l" defTabSz="914400" rtl="0" eaLnBrk="1" latinLnBrk="0" hangingPunct="1"/>
                      <a:r>
                        <a:rPr lang="en-GB" sz="800" kern="1200" dirty="0">
                          <a:solidFill>
                            <a:srgbClr val="000066"/>
                          </a:solidFill>
                          <a:latin typeface="+mn-lt"/>
                          <a:ea typeface="+mn-ea"/>
                          <a:cs typeface="+mn-cs"/>
                        </a:rPr>
                        <a:t>75% of those aged 14+ on LD registers received a LDAHC.</a:t>
                      </a:r>
                    </a:p>
                    <a:p>
                      <a:pPr algn="l" defTabSz="914400" rtl="0" eaLnBrk="1" latinLnBrk="0" hangingPunct="1"/>
                      <a:r>
                        <a:rPr lang="en-GB" sz="800" kern="1200" dirty="0">
                          <a:solidFill>
                            <a:srgbClr val="000066"/>
                          </a:solidFill>
                          <a:latin typeface="+mn-lt"/>
                          <a:ea typeface="+mn-ea"/>
                          <a:cs typeface="+mn-cs"/>
                        </a:rPr>
                        <a:t> </a:t>
                      </a:r>
                    </a:p>
                    <a:p>
                      <a:pPr algn="l" defTabSz="914400" rtl="0" eaLnBrk="1" latinLnBrk="0" hangingPunct="1"/>
                      <a:r>
                        <a:rPr lang="en-GB" sz="800" kern="1200" dirty="0">
                          <a:solidFill>
                            <a:srgbClr val="000066"/>
                          </a:solidFill>
                          <a:latin typeface="+mn-lt"/>
                          <a:ea typeface="+mn-ea"/>
                          <a:cs typeface="+mn-cs"/>
                        </a:rPr>
                        <a:t>Grow LD registers to ensure people who are eligible are on register.</a:t>
                      </a:r>
                    </a:p>
                  </a:txBody>
                  <a:tcPr marL="68580" marR="68580" marT="0" marB="0"/>
                </a:tc>
                <a:tc>
                  <a:txBody>
                    <a:bodyPr/>
                    <a:lstStyle/>
                    <a:p>
                      <a:pPr algn="l" defTabSz="914400" rtl="0" eaLnBrk="1" latinLnBrk="0" hangingPunct="1"/>
                      <a:r>
                        <a:rPr lang="en-GB" sz="800" kern="1200" dirty="0">
                          <a:solidFill>
                            <a:srgbClr val="000066"/>
                          </a:solidFill>
                          <a:latin typeface="+mn-lt"/>
                          <a:ea typeface="+mn-ea"/>
                          <a:cs typeface="+mn-cs"/>
                        </a:rPr>
                        <a:t>Yes working to reach target</a:t>
                      </a:r>
                    </a:p>
                  </a:txBody>
                  <a:tcPr marL="68580" marR="68580" marT="0" marB="0"/>
                </a:tc>
                <a:tc>
                  <a:txBody>
                    <a:bodyPr/>
                    <a:lstStyle/>
                    <a:p>
                      <a:pPr algn="l" defTabSz="914400" rtl="0" eaLnBrk="1" latinLnBrk="0" hangingPunct="1"/>
                      <a:r>
                        <a:rPr lang="en-GB" sz="800" kern="1200" dirty="0">
                          <a:solidFill>
                            <a:srgbClr val="000066"/>
                          </a:solidFill>
                          <a:latin typeface="+mn-lt"/>
                          <a:ea typeface="+mn-ea"/>
                          <a:cs typeface="+mn-cs"/>
                        </a:rPr>
                        <a:t>QOF, Long Term Plan, In PCN DES &amp; IIF.</a:t>
                      </a:r>
                    </a:p>
                  </a:txBody>
                  <a:tcPr marL="68580" marR="68580" marT="0" marB="0"/>
                </a:tc>
                <a:tc>
                  <a:txBody>
                    <a:bodyPr/>
                    <a:lstStyle/>
                    <a:p>
                      <a:pPr lvl="0" algn="l" rtl="0">
                        <a:buNone/>
                      </a:pPr>
                      <a:endParaRPr lang="en-GB" sz="800" kern="1200" dirty="0">
                        <a:solidFill>
                          <a:srgbClr val="000066"/>
                        </a:solidFill>
                        <a:latin typeface="+mn-lt"/>
                        <a:ea typeface="+mn-ea"/>
                        <a:cs typeface="+mn-cs"/>
                      </a:endParaRPr>
                    </a:p>
                  </a:txBody>
                  <a:tcPr marL="68580" marR="68580" marT="0" marB="0"/>
                </a:tc>
                <a:extLst>
                  <a:ext uri="{0D108BD9-81ED-4DB2-BD59-A6C34878D82A}">
                    <a16:rowId xmlns:a16="http://schemas.microsoft.com/office/drawing/2014/main" val="3851949842"/>
                  </a:ext>
                </a:extLst>
              </a:tr>
            </a:tbl>
          </a:graphicData>
        </a:graphic>
      </p:graphicFrame>
    </p:spTree>
    <p:extLst>
      <p:ext uri="{BB962C8B-B14F-4D97-AF65-F5344CB8AC3E}">
        <p14:creationId xmlns:p14="http://schemas.microsoft.com/office/powerpoint/2010/main" val="2896359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21</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normAutofit/>
          </a:bodyPr>
          <a:lstStyle/>
          <a:p>
            <a:r>
              <a:rPr lang="en-US" sz="2800" dirty="0"/>
              <a:t>Appendices – </a:t>
            </a:r>
            <a:r>
              <a:rPr lang="en-US" sz="2800" dirty="0" err="1"/>
              <a:t>Programme</a:t>
            </a:r>
            <a:r>
              <a:rPr lang="en-US" sz="2800" dirty="0"/>
              <a:t> Details</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graphicFrame>
        <p:nvGraphicFramePr>
          <p:cNvPr id="6" name="Table 9">
            <a:extLst>
              <a:ext uri="{FF2B5EF4-FFF2-40B4-BE49-F238E27FC236}">
                <a16:creationId xmlns:a16="http://schemas.microsoft.com/office/drawing/2014/main" id="{528C1C86-24EA-54DE-3FF7-B33A4C71C0B1}"/>
              </a:ext>
            </a:extLst>
          </p:cNvPr>
          <p:cNvGraphicFramePr>
            <a:graphicFrameLocks noGrp="1"/>
          </p:cNvGraphicFramePr>
          <p:nvPr>
            <p:extLst>
              <p:ext uri="{D42A27DB-BD31-4B8C-83A1-F6EECF244321}">
                <p14:modId xmlns:p14="http://schemas.microsoft.com/office/powerpoint/2010/main" val="3572222199"/>
              </p:ext>
            </p:extLst>
          </p:nvPr>
        </p:nvGraphicFramePr>
        <p:xfrm>
          <a:off x="171451" y="1165982"/>
          <a:ext cx="11873691" cy="4937760"/>
        </p:xfrm>
        <a:graphic>
          <a:graphicData uri="http://schemas.openxmlformats.org/drawingml/2006/table">
            <a:tbl>
              <a:tblPr firstRow="1" bandRow="1">
                <a:tableStyleId>{7DF18680-E054-41AD-8BC1-D1AEF772440D}</a:tableStyleId>
              </a:tblPr>
              <a:tblGrid>
                <a:gridCol w="884737">
                  <a:extLst>
                    <a:ext uri="{9D8B030D-6E8A-4147-A177-3AD203B41FA5}">
                      <a16:colId xmlns:a16="http://schemas.microsoft.com/office/drawing/2014/main" val="4159528410"/>
                    </a:ext>
                  </a:extLst>
                </a:gridCol>
                <a:gridCol w="933921">
                  <a:extLst>
                    <a:ext uri="{9D8B030D-6E8A-4147-A177-3AD203B41FA5}">
                      <a16:colId xmlns:a16="http://schemas.microsoft.com/office/drawing/2014/main" val="4053298941"/>
                    </a:ext>
                  </a:extLst>
                </a:gridCol>
                <a:gridCol w="1303597">
                  <a:extLst>
                    <a:ext uri="{9D8B030D-6E8A-4147-A177-3AD203B41FA5}">
                      <a16:colId xmlns:a16="http://schemas.microsoft.com/office/drawing/2014/main" val="3218575115"/>
                    </a:ext>
                  </a:extLst>
                </a:gridCol>
                <a:gridCol w="1068744">
                  <a:extLst>
                    <a:ext uri="{9D8B030D-6E8A-4147-A177-3AD203B41FA5}">
                      <a16:colId xmlns:a16="http://schemas.microsoft.com/office/drawing/2014/main" val="855172187"/>
                    </a:ext>
                  </a:extLst>
                </a:gridCol>
                <a:gridCol w="2533650">
                  <a:extLst>
                    <a:ext uri="{9D8B030D-6E8A-4147-A177-3AD203B41FA5}">
                      <a16:colId xmlns:a16="http://schemas.microsoft.com/office/drawing/2014/main" val="2033993793"/>
                    </a:ext>
                  </a:extLst>
                </a:gridCol>
                <a:gridCol w="2348120">
                  <a:extLst>
                    <a:ext uri="{9D8B030D-6E8A-4147-A177-3AD203B41FA5}">
                      <a16:colId xmlns:a16="http://schemas.microsoft.com/office/drawing/2014/main" val="229389774"/>
                    </a:ext>
                  </a:extLst>
                </a:gridCol>
                <a:gridCol w="1400461">
                  <a:extLst>
                    <a:ext uri="{9D8B030D-6E8A-4147-A177-3AD203B41FA5}">
                      <a16:colId xmlns:a16="http://schemas.microsoft.com/office/drawing/2014/main" val="4085497929"/>
                    </a:ext>
                  </a:extLst>
                </a:gridCol>
                <a:gridCol w="1400461">
                  <a:extLst>
                    <a:ext uri="{9D8B030D-6E8A-4147-A177-3AD203B41FA5}">
                      <a16:colId xmlns:a16="http://schemas.microsoft.com/office/drawing/2014/main" val="4164233330"/>
                    </a:ext>
                  </a:extLst>
                </a:gridCol>
              </a:tblGrid>
              <a:tr h="315634">
                <a:tc>
                  <a:txBody>
                    <a:bodyPr/>
                    <a:lstStyle/>
                    <a:p>
                      <a:r>
                        <a:rPr lang="en-GB" sz="1000" dirty="0">
                          <a:latin typeface="+mn-lt"/>
                        </a:rPr>
                        <a:t>Area</a:t>
                      </a:r>
                    </a:p>
                  </a:txBody>
                  <a:tcPr/>
                </a:tc>
                <a:tc>
                  <a:txBody>
                    <a:bodyPr/>
                    <a:lstStyle/>
                    <a:p>
                      <a:r>
                        <a:rPr lang="en-GB" sz="1000" dirty="0">
                          <a:latin typeface="+mn-lt"/>
                        </a:rPr>
                        <a:t>Target Condition or Risk</a:t>
                      </a:r>
                    </a:p>
                  </a:txBody>
                  <a:tcPr/>
                </a:tc>
                <a:tc>
                  <a:txBody>
                    <a:bodyPr/>
                    <a:lstStyle/>
                    <a:p>
                      <a:r>
                        <a:rPr lang="en-GB" sz="1000" dirty="0">
                          <a:latin typeface="+mn-lt"/>
                        </a:rPr>
                        <a:t>Project</a:t>
                      </a:r>
                    </a:p>
                  </a:txBody>
                  <a:tcPr/>
                </a:tc>
                <a:tc>
                  <a:txBody>
                    <a:bodyPr/>
                    <a:lstStyle/>
                    <a:p>
                      <a:r>
                        <a:rPr lang="en-GB" sz="1000" dirty="0">
                          <a:latin typeface="+mn-lt"/>
                        </a:rPr>
                        <a:t>Partners</a:t>
                      </a:r>
                    </a:p>
                  </a:txBody>
                  <a:tcPr/>
                </a:tc>
                <a:tc>
                  <a:txBody>
                    <a:bodyPr/>
                    <a:lstStyle/>
                    <a:p>
                      <a:r>
                        <a:rPr lang="en-GB" sz="1000" dirty="0">
                          <a:latin typeface="+mn-lt"/>
                        </a:rPr>
                        <a:t>Aims</a:t>
                      </a:r>
                    </a:p>
                  </a:txBody>
                  <a:tcPr/>
                </a:tc>
                <a:tc>
                  <a:txBody>
                    <a:bodyPr/>
                    <a:lstStyle/>
                    <a:p>
                      <a:r>
                        <a:rPr lang="en-GB" sz="1000" dirty="0">
                          <a:latin typeface="+mn-lt"/>
                        </a:rPr>
                        <a:t>Outcomes</a:t>
                      </a:r>
                    </a:p>
                  </a:txBody>
                  <a:tcPr/>
                </a:tc>
                <a:tc>
                  <a:txBody>
                    <a:bodyPr/>
                    <a:lstStyle/>
                    <a:p>
                      <a:r>
                        <a:rPr lang="en-GB" sz="1000" dirty="0">
                          <a:latin typeface="+mn-lt"/>
                        </a:rPr>
                        <a:t>Ref. NHS Target</a:t>
                      </a:r>
                    </a:p>
                  </a:txBody>
                  <a:tcPr/>
                </a:tc>
                <a:tc>
                  <a:txBody>
                    <a:bodyPr/>
                    <a:lstStyle/>
                    <a:p>
                      <a:r>
                        <a:rPr lang="en-GB" sz="1000" dirty="0">
                          <a:latin typeface="+mn-lt"/>
                        </a:rPr>
                        <a:t>Timelines</a:t>
                      </a:r>
                    </a:p>
                  </a:txBody>
                  <a:tcPr/>
                </a:tc>
                <a:extLst>
                  <a:ext uri="{0D108BD9-81ED-4DB2-BD59-A6C34878D82A}">
                    <a16:rowId xmlns:a16="http://schemas.microsoft.com/office/drawing/2014/main" val="3552039501"/>
                  </a:ext>
                </a:extLst>
              </a:tr>
              <a:tr h="4331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66"/>
                          </a:solidFill>
                          <a:latin typeface="+mn-lt"/>
                        </a:rPr>
                        <a:t>Tackling Health Inequalities</a:t>
                      </a:r>
                    </a:p>
                  </a:txBody>
                  <a:tcPr/>
                </a:tc>
                <a:tc>
                  <a:txBody>
                    <a:bodyPr/>
                    <a:lstStyle/>
                    <a:p>
                      <a:r>
                        <a:rPr lang="en-GB" sz="800" kern="1200" dirty="0">
                          <a:solidFill>
                            <a:srgbClr val="000066"/>
                          </a:solidFill>
                          <a:latin typeface="+mn-lt"/>
                          <a:ea typeface="+mn-ea"/>
                          <a:cs typeface="+mn-cs"/>
                        </a:rPr>
                        <a:t>Cholesterol/ Lipids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kern="1200" dirty="0" err="1">
                          <a:solidFill>
                            <a:srgbClr val="000066"/>
                          </a:solidFill>
                          <a:latin typeface="+mn-lt"/>
                          <a:ea typeface="+mn-ea"/>
                          <a:cs typeface="+mn-cs"/>
                        </a:rPr>
                        <a:t>InHIP</a:t>
                      </a:r>
                      <a:r>
                        <a:rPr lang="en-GB" sz="800" kern="1200" dirty="0">
                          <a:solidFill>
                            <a:srgbClr val="000066"/>
                          </a:solidFill>
                          <a:latin typeface="+mn-lt"/>
                          <a:ea typeface="+mn-ea"/>
                          <a:cs typeface="+mn-cs"/>
                        </a:rPr>
                        <a:t> – Targeted Lipid Management within Secondary Care</a:t>
                      </a:r>
                    </a:p>
                    <a:p>
                      <a:pPr algn="just"/>
                      <a:endParaRPr lang="en-GB" sz="800" kern="1200" dirty="0">
                        <a:solidFill>
                          <a:srgbClr val="000066"/>
                        </a:solidFill>
                        <a:latin typeface="+mn-lt"/>
                        <a:ea typeface="+mn-ea"/>
                        <a:cs typeface="+mn-cs"/>
                      </a:endParaRPr>
                    </a:p>
                  </a:txBody>
                  <a:tcPr marL="68580" marR="68580" marT="0" marB="0"/>
                </a:tc>
                <a:tc>
                  <a:txBody>
                    <a:bodyPr/>
                    <a:lstStyle/>
                    <a:p>
                      <a:r>
                        <a:rPr lang="en-GB" sz="800" kern="1200" dirty="0">
                          <a:solidFill>
                            <a:srgbClr val="000066"/>
                          </a:solidFill>
                          <a:latin typeface="+mn-lt"/>
                          <a:ea typeface="+mn-ea"/>
                          <a:cs typeface="+mn-cs"/>
                        </a:rPr>
                        <a:t>Secondary Care</a:t>
                      </a:r>
                    </a:p>
                    <a:p>
                      <a:r>
                        <a:rPr lang="en-GB" sz="800" kern="1200" dirty="0">
                          <a:solidFill>
                            <a:srgbClr val="000066"/>
                          </a:solidFill>
                          <a:latin typeface="+mn-lt"/>
                          <a:ea typeface="+mn-ea"/>
                          <a:cs typeface="+mn-cs"/>
                        </a:rPr>
                        <a:t>Primary Care</a:t>
                      </a:r>
                    </a:p>
                  </a:txBody>
                  <a:tcPr marL="68580" marR="68580" marT="0" marB="0"/>
                </a:tc>
                <a:tc>
                  <a:txBody>
                    <a:bodyPr/>
                    <a:lstStyle/>
                    <a:p>
                      <a:pPr marL="171450" indent="-171450" algn="l">
                        <a:buFont typeface="Arial" panose="020B0604020202020204" pitchFamily="34" charset="0"/>
                        <a:buChar char="•"/>
                      </a:pPr>
                      <a:r>
                        <a:rPr lang="en-GB" sz="800" kern="1200" dirty="0">
                          <a:solidFill>
                            <a:srgbClr val="000066"/>
                          </a:solidFill>
                          <a:latin typeface="+mn-lt"/>
                          <a:ea typeface="+mn-ea"/>
                          <a:cs typeface="+mn-cs"/>
                        </a:rPr>
                        <a:t>To provide focused interventions to improve secondary prevention lipid management in line with the national lipid management guideline.</a:t>
                      </a:r>
                    </a:p>
                    <a:p>
                      <a:pPr marL="171450" indent="-171450" algn="l">
                        <a:buFont typeface="Arial" panose="020B0604020202020204" pitchFamily="34" charset="0"/>
                        <a:buChar char="•"/>
                      </a:pPr>
                      <a:r>
                        <a:rPr lang="en-GB" sz="800" kern="1200" dirty="0">
                          <a:solidFill>
                            <a:srgbClr val="000066"/>
                          </a:solidFill>
                          <a:latin typeface="+mn-lt"/>
                          <a:ea typeface="+mn-ea"/>
                          <a:cs typeface="+mn-cs"/>
                        </a:rPr>
                        <a:t>Address local health inequalities and inequity by selecting those Practices most in need and individualising the support approach. </a:t>
                      </a:r>
                    </a:p>
                    <a:p>
                      <a:pPr marL="171450" indent="-171450" algn="l">
                        <a:buFont typeface="Arial" panose="020B0604020202020204" pitchFamily="34" charset="0"/>
                        <a:buChar char="•"/>
                      </a:pPr>
                      <a:r>
                        <a:rPr lang="en-GB" sz="800" kern="1200" dirty="0">
                          <a:solidFill>
                            <a:srgbClr val="000066"/>
                          </a:solidFill>
                          <a:latin typeface="+mn-lt"/>
                          <a:ea typeface="+mn-ea"/>
                          <a:cs typeface="+mn-cs"/>
                        </a:rPr>
                        <a:t>Improve lipid management and provide patients with a sustainable, flexible, high-quality, person-centred specialist service offering that is convenient to them. </a:t>
                      </a:r>
                    </a:p>
                    <a:p>
                      <a:pPr marL="171450" indent="-171450" algn="l">
                        <a:buFont typeface="Arial" panose="020B0604020202020204" pitchFamily="34" charset="0"/>
                        <a:buChar char="•"/>
                      </a:pPr>
                      <a:r>
                        <a:rPr lang="en-GB" sz="800" kern="1200" dirty="0">
                          <a:solidFill>
                            <a:srgbClr val="000066"/>
                          </a:solidFill>
                          <a:latin typeface="+mn-lt"/>
                          <a:ea typeface="+mn-ea"/>
                          <a:cs typeface="+mn-cs"/>
                        </a:rPr>
                        <a:t>Specialists will support primary care colleagues through mentorship and education and in turn the work in primary care will reduce the pressure on acute services. Through this project, long-term system wide working relationships will be built primary care teams upskilled continue good lipid management and positive outcomes for our population.</a:t>
                      </a:r>
                    </a:p>
                    <a:p>
                      <a:pPr algn="l"/>
                      <a:r>
                        <a:rPr lang="en-GB" sz="800" kern="1200" dirty="0">
                          <a:solidFill>
                            <a:srgbClr val="000066"/>
                          </a:solidFill>
                          <a:latin typeface="+mn-lt"/>
                          <a:ea typeface="+mn-ea"/>
                          <a:cs typeface="+mn-cs"/>
                        </a:rPr>
                        <a:t> </a:t>
                      </a:r>
                    </a:p>
                  </a:txBody>
                  <a:tcPr marL="68580" marR="68580" marT="0" marB="0"/>
                </a:tc>
                <a:tc>
                  <a:txBody>
                    <a:bodyPr/>
                    <a:lstStyle/>
                    <a:p>
                      <a:pPr marL="171450" indent="-171450" algn="l">
                        <a:buFont typeface="Arial" panose="020B0604020202020204" pitchFamily="34" charset="0"/>
                        <a:buChar char="•"/>
                      </a:pPr>
                      <a:r>
                        <a:rPr lang="en-GB" sz="800" kern="1200" dirty="0">
                          <a:solidFill>
                            <a:srgbClr val="000066"/>
                          </a:solidFill>
                          <a:latin typeface="+mn-lt"/>
                          <a:ea typeface="+mn-ea"/>
                          <a:cs typeface="+mn-cs"/>
                        </a:rPr>
                        <a:t>Reduction in LDL-cholesterol levels for patients with an existing diagnosis of coronary artery disease.</a:t>
                      </a:r>
                    </a:p>
                    <a:p>
                      <a:pPr marL="171450" indent="-171450" algn="l">
                        <a:buFont typeface="Arial" panose="020B0604020202020204" pitchFamily="34" charset="0"/>
                        <a:buChar char="•"/>
                      </a:pPr>
                      <a:r>
                        <a:rPr lang="en-GB" sz="800" kern="1200" dirty="0">
                          <a:solidFill>
                            <a:srgbClr val="000066"/>
                          </a:solidFill>
                          <a:latin typeface="+mn-lt"/>
                          <a:ea typeface="+mn-ea"/>
                          <a:cs typeface="+mn-cs"/>
                        </a:rPr>
                        <a:t>Individualised cholesterol management plan for each patient addressing barriers and concerns.</a:t>
                      </a:r>
                    </a:p>
                    <a:p>
                      <a:pPr marL="171450" indent="-171450" algn="l">
                        <a:buFont typeface="Arial" panose="020B0604020202020204" pitchFamily="34" charset="0"/>
                        <a:buChar char="•"/>
                      </a:pPr>
                      <a:r>
                        <a:rPr lang="en-GB" sz="800" kern="1200" dirty="0">
                          <a:solidFill>
                            <a:srgbClr val="000066"/>
                          </a:solidFill>
                          <a:latin typeface="+mn-lt"/>
                          <a:ea typeface="+mn-ea"/>
                          <a:cs typeface="+mn-cs"/>
                        </a:rPr>
                        <a:t>Improvement in compliance with national recommendations for lipid lowering therapy as demonstrated in UCL-partners and </a:t>
                      </a:r>
                      <a:r>
                        <a:rPr lang="en-GB" sz="800" kern="1200" dirty="0" err="1">
                          <a:solidFill>
                            <a:srgbClr val="000066"/>
                          </a:solidFill>
                          <a:latin typeface="+mn-lt"/>
                          <a:ea typeface="+mn-ea"/>
                          <a:cs typeface="+mn-cs"/>
                        </a:rPr>
                        <a:t>CVDprevent</a:t>
                      </a:r>
                      <a:r>
                        <a:rPr lang="en-GB" sz="800" kern="1200" dirty="0">
                          <a:solidFill>
                            <a:srgbClr val="000066"/>
                          </a:solidFill>
                          <a:latin typeface="+mn-lt"/>
                          <a:ea typeface="+mn-ea"/>
                          <a:cs typeface="+mn-cs"/>
                        </a:rPr>
                        <a:t> data. (Increase in high intensity statins, reduction in non-recommended agents)</a:t>
                      </a:r>
                    </a:p>
                    <a:p>
                      <a:pPr algn="l"/>
                      <a:endParaRPr lang="en-GB" sz="800" kern="1200" dirty="0">
                        <a:solidFill>
                          <a:srgbClr val="000066"/>
                        </a:solidFill>
                        <a:latin typeface="+mn-lt"/>
                        <a:ea typeface="+mn-ea"/>
                        <a:cs typeface="+mn-cs"/>
                      </a:endParaRPr>
                    </a:p>
                    <a:p>
                      <a:pPr algn="l"/>
                      <a:r>
                        <a:rPr lang="en-GB" sz="800" kern="1200" dirty="0">
                          <a:solidFill>
                            <a:srgbClr val="000066"/>
                          </a:solidFill>
                          <a:latin typeface="+mn-lt"/>
                          <a:ea typeface="+mn-ea"/>
                          <a:cs typeface="+mn-cs"/>
                        </a:rPr>
                        <a:t>Long term:</a:t>
                      </a:r>
                    </a:p>
                    <a:p>
                      <a:pPr marL="171450" indent="-171450" algn="l">
                        <a:buFont typeface="Arial" panose="020B0604020202020204" pitchFamily="34" charset="0"/>
                        <a:buChar char="•"/>
                      </a:pPr>
                      <a:r>
                        <a:rPr lang="en-GB" sz="800" kern="1200" dirty="0">
                          <a:solidFill>
                            <a:srgbClr val="000066"/>
                          </a:solidFill>
                          <a:latin typeface="+mn-lt"/>
                          <a:ea typeface="+mn-ea"/>
                          <a:cs typeface="+mn-cs"/>
                        </a:rPr>
                        <a:t>Reduction in hospital re-admission rates for cardiovascular events</a:t>
                      </a:r>
                    </a:p>
                    <a:p>
                      <a:pPr marL="171450" indent="-171450" algn="l">
                        <a:buFont typeface="Arial" panose="020B0604020202020204" pitchFamily="34" charset="0"/>
                        <a:buChar char="•"/>
                      </a:pPr>
                      <a:r>
                        <a:rPr lang="en-GB" sz="800" kern="1200" dirty="0">
                          <a:solidFill>
                            <a:srgbClr val="000066"/>
                          </a:solidFill>
                          <a:latin typeface="+mn-lt"/>
                          <a:ea typeface="+mn-ea"/>
                          <a:cs typeface="+mn-cs"/>
                        </a:rPr>
                        <a:t>Reduction in consultant clinic time for medicines optimisation</a:t>
                      </a:r>
                    </a:p>
                    <a:p>
                      <a:pPr algn="l"/>
                      <a:endParaRPr lang="en-GB" sz="800" kern="1200" dirty="0">
                        <a:solidFill>
                          <a:srgbClr val="000066"/>
                        </a:solidFill>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Improving and increasing early detection and treatment of CVD to help patients live longer, healthier lives. We will work towards people routinely knowing their ‘ABC’ numbers – (AF, blood pressure and cholesterol)</a:t>
                      </a:r>
                    </a:p>
                    <a:p>
                      <a:pPr algn="l"/>
                      <a:endParaRPr lang="en-GB" sz="800" kern="1200" dirty="0">
                        <a:solidFill>
                          <a:srgbClr val="000066"/>
                        </a:solidFill>
                        <a:latin typeface="+mn-lt"/>
                        <a:ea typeface="+mn-ea"/>
                        <a:cs typeface="+mn-cs"/>
                      </a:endParaRPr>
                    </a:p>
                    <a:p>
                      <a:pPr algn="l"/>
                      <a:r>
                        <a:rPr lang="en-GB" sz="800" kern="1200" dirty="0">
                          <a:solidFill>
                            <a:srgbClr val="000066"/>
                          </a:solidFill>
                          <a:latin typeface="+mn-lt"/>
                          <a:ea typeface="+mn-ea"/>
                          <a:cs typeface="+mn-cs"/>
                        </a:rPr>
                        <a:t>Increase referral and uptake of cardiac rehabilitation (Aim attendance by 85% of eligible people by 2028)</a:t>
                      </a:r>
                    </a:p>
                    <a:p>
                      <a:pPr algn="l"/>
                      <a:r>
                        <a:rPr lang="en-GB" sz="800" kern="1200" dirty="0">
                          <a:solidFill>
                            <a:srgbClr val="000066"/>
                          </a:solidFill>
                          <a:latin typeface="+mn-lt"/>
                          <a:ea typeface="+mn-ea"/>
                          <a:cs typeface="+mn-cs"/>
                        </a:rPr>
                        <a:t> </a:t>
                      </a:r>
                    </a:p>
                    <a:p>
                      <a:pPr algn="l"/>
                      <a:r>
                        <a:rPr lang="en-GB" sz="800" kern="1200" dirty="0">
                          <a:solidFill>
                            <a:srgbClr val="000066"/>
                          </a:solidFill>
                          <a:latin typeface="+mn-lt"/>
                          <a:ea typeface="+mn-ea"/>
                          <a:cs typeface="+mn-cs"/>
                        </a:rPr>
                        <a:t>Identify patients with Familial Hypercholesterolaemia</a:t>
                      </a:r>
                    </a:p>
                    <a:p>
                      <a:pPr algn="l"/>
                      <a:r>
                        <a:rPr lang="en-GB" sz="800" kern="1200" dirty="0">
                          <a:solidFill>
                            <a:srgbClr val="000066"/>
                          </a:solidFill>
                          <a:latin typeface="+mn-lt"/>
                          <a:ea typeface="+mn-ea"/>
                          <a:cs typeface="+mn-cs"/>
                        </a:rPr>
                        <a:t> </a:t>
                      </a:r>
                    </a:p>
                    <a:p>
                      <a:pPr algn="l"/>
                      <a:r>
                        <a:rPr lang="en-GB" sz="800" kern="1200" dirty="0">
                          <a:solidFill>
                            <a:srgbClr val="000066"/>
                          </a:solidFill>
                          <a:latin typeface="+mn-lt"/>
                          <a:ea typeface="+mn-ea"/>
                          <a:cs typeface="+mn-cs"/>
                        </a:rPr>
                        <a:t>Network Contract DES</a:t>
                      </a:r>
                    </a:p>
                    <a:p>
                      <a:pPr algn="l"/>
                      <a:r>
                        <a:rPr lang="en-GB" sz="800" kern="1200" dirty="0">
                          <a:solidFill>
                            <a:srgbClr val="000066"/>
                          </a:solidFill>
                          <a:latin typeface="+mn-lt"/>
                          <a:ea typeface="+mn-ea"/>
                          <a:cs typeface="+mn-cs"/>
                        </a:rPr>
                        <a:t>9.6 Cardiovascular disease prevention and diagnosis</a:t>
                      </a:r>
                    </a:p>
                    <a:p>
                      <a:pPr algn="l"/>
                      <a:r>
                        <a:rPr lang="en-GB" sz="800" kern="1200" dirty="0">
                          <a:solidFill>
                            <a:srgbClr val="000066"/>
                          </a:solidFill>
                          <a:latin typeface="+mn-lt"/>
                          <a:ea typeface="+mn-ea"/>
                          <a:cs typeface="+mn-cs"/>
                        </a:rPr>
                        <a:t>(addressing cholesterol in the context of CVD risk)</a:t>
                      </a:r>
                    </a:p>
                    <a:p>
                      <a:pPr algn="l"/>
                      <a:r>
                        <a:rPr lang="en-GB" sz="800" kern="1200" dirty="0">
                          <a:solidFill>
                            <a:srgbClr val="000066"/>
                          </a:solidFill>
                          <a:latin typeface="+mn-lt"/>
                          <a:ea typeface="+mn-ea"/>
                          <a:cs typeface="+mn-cs"/>
                        </a:rPr>
                        <a:t> </a:t>
                      </a:r>
                    </a:p>
                    <a:p>
                      <a:pPr algn="l"/>
                      <a:r>
                        <a:rPr lang="en-GB" sz="800" kern="1200" dirty="0">
                          <a:solidFill>
                            <a:srgbClr val="000066"/>
                          </a:solidFill>
                          <a:latin typeface="+mn-lt"/>
                          <a:ea typeface="+mn-ea"/>
                          <a:cs typeface="+mn-cs"/>
                        </a:rPr>
                        <a:t>9.7 Tackling neighbourhood inequalities</a:t>
                      </a:r>
                    </a:p>
                    <a:p>
                      <a:pPr algn="l"/>
                      <a:r>
                        <a:rPr lang="en-GB" sz="800" kern="1200" dirty="0">
                          <a:solidFill>
                            <a:srgbClr val="000066"/>
                          </a:solidFill>
                          <a:latin typeface="+mn-lt"/>
                          <a:ea typeface="+mn-ea"/>
                          <a:cs typeface="+mn-cs"/>
                        </a:rPr>
                        <a:t>(identify a population experiencing inequality in health provision and/or outcomes, agree with the commissioner an approach to engagement and tackling the unmet needs of the population) </a:t>
                      </a:r>
                    </a:p>
                  </a:txBody>
                  <a:tcPr marL="68580" marR="68580" marT="0" marB="0"/>
                </a:tc>
                <a:tc>
                  <a:txBody>
                    <a:bodyPr/>
                    <a:lstStyle/>
                    <a:p>
                      <a:pPr algn="l"/>
                      <a:r>
                        <a:rPr lang="en-GB" sz="800" kern="1200" dirty="0">
                          <a:solidFill>
                            <a:srgbClr val="000066"/>
                          </a:solidFill>
                          <a:latin typeface="+mn-lt"/>
                          <a:ea typeface="+mn-ea"/>
                          <a:cs typeface="+mn-cs"/>
                        </a:rPr>
                        <a:t>Present – November 2023</a:t>
                      </a:r>
                    </a:p>
                    <a:p>
                      <a:pPr algn="l"/>
                      <a:endParaRPr lang="en-GB" sz="800" kern="1200" dirty="0">
                        <a:solidFill>
                          <a:srgbClr val="000066"/>
                        </a:solidFill>
                        <a:latin typeface="+mn-lt"/>
                        <a:ea typeface="+mn-ea"/>
                        <a:cs typeface="+mn-cs"/>
                      </a:endParaRPr>
                    </a:p>
                    <a:p>
                      <a:pPr algn="l"/>
                      <a:endParaRPr lang="en-GB" sz="800" kern="1200" dirty="0">
                        <a:solidFill>
                          <a:srgbClr val="000066"/>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Feb 2023 - Agree service models and funding arrangements for primary and secondary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rgbClr val="000066"/>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November 2023 – Collate and review preliminary data from the cardiac rehabilitation clinic to support the business case to the Cardiology division/ ICB to continue the Pharmacist work in both Primary and Secondary care going forward.</a:t>
                      </a:r>
                    </a:p>
                  </a:txBody>
                  <a:tcPr marL="68580" marR="68580" marT="0" marB="0"/>
                </a:tc>
                <a:extLst>
                  <a:ext uri="{0D108BD9-81ED-4DB2-BD59-A6C34878D82A}">
                    <a16:rowId xmlns:a16="http://schemas.microsoft.com/office/drawing/2014/main" val="2061284496"/>
                  </a:ext>
                </a:extLst>
              </a:tr>
            </a:tbl>
          </a:graphicData>
        </a:graphic>
      </p:graphicFrame>
    </p:spTree>
    <p:extLst>
      <p:ext uri="{BB962C8B-B14F-4D97-AF65-F5344CB8AC3E}">
        <p14:creationId xmlns:p14="http://schemas.microsoft.com/office/powerpoint/2010/main" val="2502634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22</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normAutofit/>
          </a:bodyPr>
          <a:lstStyle/>
          <a:p>
            <a:r>
              <a:rPr lang="en-US" sz="2800" dirty="0"/>
              <a:t>Appendices – </a:t>
            </a:r>
            <a:r>
              <a:rPr lang="en-US" sz="2800" dirty="0" err="1"/>
              <a:t>Programme</a:t>
            </a:r>
            <a:r>
              <a:rPr lang="en-US" sz="2800" dirty="0"/>
              <a:t> Details</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graphicFrame>
        <p:nvGraphicFramePr>
          <p:cNvPr id="6" name="Table 9">
            <a:extLst>
              <a:ext uri="{FF2B5EF4-FFF2-40B4-BE49-F238E27FC236}">
                <a16:creationId xmlns:a16="http://schemas.microsoft.com/office/drawing/2014/main" id="{528C1C86-24EA-54DE-3FF7-B33A4C71C0B1}"/>
              </a:ext>
            </a:extLst>
          </p:cNvPr>
          <p:cNvGraphicFramePr>
            <a:graphicFrameLocks noGrp="1"/>
          </p:cNvGraphicFramePr>
          <p:nvPr>
            <p:extLst>
              <p:ext uri="{D42A27DB-BD31-4B8C-83A1-F6EECF244321}">
                <p14:modId xmlns:p14="http://schemas.microsoft.com/office/powerpoint/2010/main" val="3860544325"/>
              </p:ext>
            </p:extLst>
          </p:nvPr>
        </p:nvGraphicFramePr>
        <p:xfrm>
          <a:off x="171451" y="1165982"/>
          <a:ext cx="11873691" cy="5453604"/>
        </p:xfrm>
        <a:graphic>
          <a:graphicData uri="http://schemas.openxmlformats.org/drawingml/2006/table">
            <a:tbl>
              <a:tblPr firstRow="1" bandRow="1">
                <a:tableStyleId>{7DF18680-E054-41AD-8BC1-D1AEF772440D}</a:tableStyleId>
              </a:tblPr>
              <a:tblGrid>
                <a:gridCol w="884737">
                  <a:extLst>
                    <a:ext uri="{9D8B030D-6E8A-4147-A177-3AD203B41FA5}">
                      <a16:colId xmlns:a16="http://schemas.microsoft.com/office/drawing/2014/main" val="4159528410"/>
                    </a:ext>
                  </a:extLst>
                </a:gridCol>
                <a:gridCol w="933921">
                  <a:extLst>
                    <a:ext uri="{9D8B030D-6E8A-4147-A177-3AD203B41FA5}">
                      <a16:colId xmlns:a16="http://schemas.microsoft.com/office/drawing/2014/main" val="4053298941"/>
                    </a:ext>
                  </a:extLst>
                </a:gridCol>
                <a:gridCol w="1303597">
                  <a:extLst>
                    <a:ext uri="{9D8B030D-6E8A-4147-A177-3AD203B41FA5}">
                      <a16:colId xmlns:a16="http://schemas.microsoft.com/office/drawing/2014/main" val="3218575115"/>
                    </a:ext>
                  </a:extLst>
                </a:gridCol>
                <a:gridCol w="1068744">
                  <a:extLst>
                    <a:ext uri="{9D8B030D-6E8A-4147-A177-3AD203B41FA5}">
                      <a16:colId xmlns:a16="http://schemas.microsoft.com/office/drawing/2014/main" val="855172187"/>
                    </a:ext>
                  </a:extLst>
                </a:gridCol>
                <a:gridCol w="2533650">
                  <a:extLst>
                    <a:ext uri="{9D8B030D-6E8A-4147-A177-3AD203B41FA5}">
                      <a16:colId xmlns:a16="http://schemas.microsoft.com/office/drawing/2014/main" val="2033993793"/>
                    </a:ext>
                  </a:extLst>
                </a:gridCol>
                <a:gridCol w="2348120">
                  <a:extLst>
                    <a:ext uri="{9D8B030D-6E8A-4147-A177-3AD203B41FA5}">
                      <a16:colId xmlns:a16="http://schemas.microsoft.com/office/drawing/2014/main" val="229389774"/>
                    </a:ext>
                  </a:extLst>
                </a:gridCol>
                <a:gridCol w="1400461">
                  <a:extLst>
                    <a:ext uri="{9D8B030D-6E8A-4147-A177-3AD203B41FA5}">
                      <a16:colId xmlns:a16="http://schemas.microsoft.com/office/drawing/2014/main" val="4085497929"/>
                    </a:ext>
                  </a:extLst>
                </a:gridCol>
                <a:gridCol w="1400461">
                  <a:extLst>
                    <a:ext uri="{9D8B030D-6E8A-4147-A177-3AD203B41FA5}">
                      <a16:colId xmlns:a16="http://schemas.microsoft.com/office/drawing/2014/main" val="4164233330"/>
                    </a:ext>
                  </a:extLst>
                </a:gridCol>
              </a:tblGrid>
              <a:tr h="315634">
                <a:tc>
                  <a:txBody>
                    <a:bodyPr/>
                    <a:lstStyle/>
                    <a:p>
                      <a:r>
                        <a:rPr lang="en-GB" sz="1000" dirty="0">
                          <a:latin typeface="+mn-lt"/>
                        </a:rPr>
                        <a:t>Area</a:t>
                      </a:r>
                    </a:p>
                  </a:txBody>
                  <a:tcPr/>
                </a:tc>
                <a:tc>
                  <a:txBody>
                    <a:bodyPr/>
                    <a:lstStyle/>
                    <a:p>
                      <a:r>
                        <a:rPr lang="en-GB" sz="1000" dirty="0">
                          <a:latin typeface="+mn-lt"/>
                        </a:rPr>
                        <a:t>Target Condition or Risk</a:t>
                      </a:r>
                    </a:p>
                  </a:txBody>
                  <a:tcPr/>
                </a:tc>
                <a:tc>
                  <a:txBody>
                    <a:bodyPr/>
                    <a:lstStyle/>
                    <a:p>
                      <a:r>
                        <a:rPr lang="en-GB" sz="1000" dirty="0">
                          <a:latin typeface="+mn-lt"/>
                        </a:rPr>
                        <a:t>Project</a:t>
                      </a:r>
                    </a:p>
                  </a:txBody>
                  <a:tcPr/>
                </a:tc>
                <a:tc>
                  <a:txBody>
                    <a:bodyPr/>
                    <a:lstStyle/>
                    <a:p>
                      <a:r>
                        <a:rPr lang="en-GB" sz="1000" dirty="0">
                          <a:latin typeface="+mn-lt"/>
                        </a:rPr>
                        <a:t>Partners</a:t>
                      </a:r>
                    </a:p>
                  </a:txBody>
                  <a:tcPr/>
                </a:tc>
                <a:tc>
                  <a:txBody>
                    <a:bodyPr/>
                    <a:lstStyle/>
                    <a:p>
                      <a:r>
                        <a:rPr lang="en-GB" sz="1000" dirty="0">
                          <a:latin typeface="+mn-lt"/>
                        </a:rPr>
                        <a:t>Aims</a:t>
                      </a:r>
                    </a:p>
                  </a:txBody>
                  <a:tcPr/>
                </a:tc>
                <a:tc>
                  <a:txBody>
                    <a:bodyPr/>
                    <a:lstStyle/>
                    <a:p>
                      <a:r>
                        <a:rPr lang="en-GB" sz="1000" dirty="0">
                          <a:latin typeface="+mn-lt"/>
                        </a:rPr>
                        <a:t>Outcomes</a:t>
                      </a:r>
                    </a:p>
                  </a:txBody>
                  <a:tcPr/>
                </a:tc>
                <a:tc>
                  <a:txBody>
                    <a:bodyPr/>
                    <a:lstStyle/>
                    <a:p>
                      <a:r>
                        <a:rPr lang="en-GB" sz="1000" dirty="0">
                          <a:latin typeface="+mn-lt"/>
                        </a:rPr>
                        <a:t>Ref. NHS Target</a:t>
                      </a:r>
                    </a:p>
                  </a:txBody>
                  <a:tcPr/>
                </a:tc>
                <a:tc>
                  <a:txBody>
                    <a:bodyPr/>
                    <a:lstStyle/>
                    <a:p>
                      <a:r>
                        <a:rPr lang="en-GB" sz="1000" dirty="0">
                          <a:latin typeface="+mn-lt"/>
                        </a:rPr>
                        <a:t>Timelines</a:t>
                      </a:r>
                    </a:p>
                  </a:txBody>
                  <a:tcPr/>
                </a:tc>
                <a:extLst>
                  <a:ext uri="{0D108BD9-81ED-4DB2-BD59-A6C34878D82A}">
                    <a16:rowId xmlns:a16="http://schemas.microsoft.com/office/drawing/2014/main" val="3552039501"/>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National Prevention Programme</a:t>
                      </a:r>
                    </a:p>
                  </a:txBody>
                  <a:tcPr/>
                </a:tc>
                <a:tc>
                  <a:txBody>
                    <a:bodyPr/>
                    <a:lstStyle/>
                    <a:p>
                      <a:r>
                        <a:rPr lang="en-GB" sz="800" kern="1200" dirty="0">
                          <a:solidFill>
                            <a:srgbClr val="000066"/>
                          </a:solidFill>
                          <a:latin typeface="+mn-lt"/>
                          <a:ea typeface="+mn-ea"/>
                          <a:cs typeface="+mn-cs"/>
                        </a:rPr>
                        <a:t>Smoking</a:t>
                      </a:r>
                    </a:p>
                  </a:txBody>
                  <a:tcPr/>
                </a:tc>
                <a:tc>
                  <a:txBody>
                    <a:bodyPr/>
                    <a:lstStyle/>
                    <a:p>
                      <a:r>
                        <a:rPr lang="en-GB" sz="800" kern="1200">
                          <a:solidFill>
                            <a:srgbClr val="000066"/>
                          </a:solidFill>
                          <a:latin typeface="+mn-lt"/>
                          <a:ea typeface="+mn-ea"/>
                          <a:cs typeface="+mn-cs"/>
                        </a:rPr>
                        <a:t>Tobacco Dependency</a:t>
                      </a:r>
                    </a:p>
                    <a:p>
                      <a:r>
                        <a:rPr lang="en-GB" sz="800" kern="1200">
                          <a:solidFill>
                            <a:srgbClr val="000066"/>
                          </a:solidFill>
                          <a:latin typeface="+mn-lt"/>
                          <a:ea typeface="+mn-ea"/>
                          <a:cs typeface="+mn-cs"/>
                        </a:rPr>
                        <a:t>Treatment</a:t>
                      </a:r>
                    </a:p>
                    <a:p>
                      <a:r>
                        <a:rPr lang="en-GB" sz="800" kern="1200">
                          <a:solidFill>
                            <a:srgbClr val="000066"/>
                          </a:solidFill>
                          <a:latin typeface="+mn-lt"/>
                          <a:ea typeface="+mn-ea"/>
                          <a:cs typeface="+mn-cs"/>
                        </a:rPr>
                        <a:t>Programme</a:t>
                      </a:r>
                    </a:p>
                  </a:txBody>
                  <a:tcPr marL="68580" marR="68580" marT="0" marB="0"/>
                </a:tc>
                <a:tc>
                  <a:txBody>
                    <a:bodyPr/>
                    <a:lstStyle/>
                    <a:p>
                      <a:r>
                        <a:rPr lang="en-GB" sz="800" kern="1200" dirty="0">
                          <a:solidFill>
                            <a:srgbClr val="000066"/>
                          </a:solidFill>
                          <a:latin typeface="+mn-lt"/>
                          <a:ea typeface="+mn-ea"/>
                          <a:cs typeface="+mn-cs"/>
                        </a:rPr>
                        <a:t>ICB</a:t>
                      </a:r>
                    </a:p>
                    <a:p>
                      <a:r>
                        <a:rPr lang="en-GB" sz="800" kern="1200" dirty="0">
                          <a:solidFill>
                            <a:srgbClr val="000066"/>
                          </a:solidFill>
                          <a:latin typeface="+mn-lt"/>
                          <a:ea typeface="+mn-ea"/>
                          <a:cs typeface="+mn-cs"/>
                        </a:rPr>
                        <a:t>SaTH</a:t>
                      </a:r>
                    </a:p>
                    <a:p>
                      <a:r>
                        <a:rPr lang="en-GB" sz="800" kern="1200" dirty="0">
                          <a:solidFill>
                            <a:srgbClr val="000066"/>
                          </a:solidFill>
                          <a:latin typeface="+mn-lt"/>
                          <a:ea typeface="+mn-ea"/>
                          <a:cs typeface="+mn-cs"/>
                        </a:rPr>
                        <a:t>MPFT</a:t>
                      </a:r>
                    </a:p>
                  </a:txBody>
                  <a:tcPr marL="68580" marR="68580" marT="0" marB="0"/>
                </a:tc>
                <a:tc>
                  <a:txBody>
                    <a:bodyPr/>
                    <a:lstStyle/>
                    <a:p>
                      <a:r>
                        <a:rPr lang="en-GB" sz="800" kern="1200" dirty="0">
                          <a:solidFill>
                            <a:srgbClr val="000066"/>
                          </a:solidFill>
                          <a:latin typeface="+mn-lt"/>
                          <a:ea typeface="+mn-ea"/>
                          <a:cs typeface="+mn-cs"/>
                        </a:rPr>
                        <a:t>Delivery of tobacco dependence treatment will:</a:t>
                      </a:r>
                    </a:p>
                    <a:p>
                      <a:pPr marL="342900" lvl="0" indent="-342900">
                        <a:buSzPts val="1000"/>
                        <a:buFont typeface="Symbol" panose="05050102010706020507" pitchFamily="18" charset="2"/>
                        <a:buChar char=""/>
                        <a:tabLst>
                          <a:tab pos="457200" algn="l"/>
                        </a:tabLst>
                      </a:pPr>
                      <a:r>
                        <a:rPr lang="en-GB" sz="800" kern="1200" dirty="0">
                          <a:solidFill>
                            <a:srgbClr val="000066"/>
                          </a:solidFill>
                          <a:latin typeface="+mn-lt"/>
                          <a:ea typeface="+mn-ea"/>
                          <a:cs typeface="+mn-cs"/>
                        </a:rPr>
                        <a:t>have a positive impact on current treatment of patients</a:t>
                      </a:r>
                    </a:p>
                    <a:p>
                      <a:pPr marL="342900" lvl="0" indent="-342900">
                        <a:buSzPts val="1000"/>
                        <a:buFont typeface="Symbol" panose="05050102010706020507" pitchFamily="18" charset="2"/>
                        <a:buChar char=""/>
                        <a:tabLst>
                          <a:tab pos="457200" algn="l"/>
                        </a:tabLst>
                      </a:pPr>
                      <a:r>
                        <a:rPr lang="en-GB" sz="800" kern="1200" dirty="0">
                          <a:solidFill>
                            <a:srgbClr val="000066"/>
                          </a:solidFill>
                          <a:latin typeface="+mn-lt"/>
                          <a:ea typeface="+mn-ea"/>
                          <a:cs typeface="+mn-cs"/>
                        </a:rPr>
                        <a:t>reduce risks to developing foetuses and new-borns in pregnant women</a:t>
                      </a:r>
                    </a:p>
                    <a:p>
                      <a:pPr marL="342900" lvl="0" indent="-342900">
                        <a:buSzPts val="1000"/>
                        <a:buFont typeface="Symbol" panose="05050102010706020507" pitchFamily="18" charset="2"/>
                        <a:buChar char=""/>
                        <a:tabLst>
                          <a:tab pos="457200" algn="l"/>
                        </a:tabLst>
                      </a:pPr>
                      <a:r>
                        <a:rPr lang="en-GB" sz="800" kern="1200" dirty="0">
                          <a:solidFill>
                            <a:srgbClr val="000066"/>
                          </a:solidFill>
                          <a:latin typeface="+mn-lt"/>
                          <a:ea typeface="+mn-ea"/>
                          <a:cs typeface="+mn-cs"/>
                        </a:rPr>
                        <a:t>close health inequality gaps – smoking is most prevalent in deprived communities</a:t>
                      </a:r>
                    </a:p>
                    <a:p>
                      <a:pPr marL="342900" lvl="0" indent="-342900">
                        <a:buSzPts val="1000"/>
                        <a:buFont typeface="Symbol" panose="05050102010706020507" pitchFamily="18" charset="2"/>
                        <a:buChar char=""/>
                        <a:tabLst>
                          <a:tab pos="457200" algn="l"/>
                        </a:tabLst>
                      </a:pPr>
                      <a:r>
                        <a:rPr lang="en-GB" sz="800" kern="1200" dirty="0">
                          <a:solidFill>
                            <a:srgbClr val="000066"/>
                          </a:solidFill>
                          <a:latin typeface="+mn-lt"/>
                          <a:ea typeface="+mn-ea"/>
                          <a:cs typeface="+mn-cs"/>
                        </a:rPr>
                        <a:t>reduce demand on NHS services</a:t>
                      </a:r>
                    </a:p>
                    <a:p>
                      <a:r>
                        <a:rPr lang="en-GB" sz="800" kern="1200" dirty="0">
                          <a:solidFill>
                            <a:srgbClr val="000066"/>
                          </a:solidFill>
                          <a:latin typeface="+mn-lt"/>
                          <a:ea typeface="+mn-ea"/>
                          <a:cs typeface="+mn-cs"/>
                        </a:rPr>
                        <a:t> </a:t>
                      </a:r>
                    </a:p>
                  </a:txBody>
                  <a:tcPr marL="68580" marR="68580" marT="0" marB="0"/>
                </a:tc>
                <a:tc>
                  <a:txBody>
                    <a:bodyPr/>
                    <a:lstStyle/>
                    <a:p>
                      <a:pPr marL="171450" indent="-171450">
                        <a:buFont typeface="Arial" panose="020B0604020202020204" pitchFamily="34" charset="0"/>
                        <a:buChar char="•"/>
                      </a:pPr>
                      <a:r>
                        <a:rPr lang="en-GB" sz="800" kern="1200" dirty="0">
                          <a:solidFill>
                            <a:srgbClr val="000066"/>
                          </a:solidFill>
                          <a:latin typeface="+mn-lt"/>
                          <a:ea typeface="+mn-ea"/>
                          <a:cs typeface="+mn-cs"/>
                        </a:rPr>
                        <a:t>Number (%) smokers successfully quit at 4 and 12 weeks by service   </a:t>
                      </a:r>
                    </a:p>
                    <a:p>
                      <a:pPr marL="171450" indent="-171450">
                        <a:buFont typeface="Arial" panose="020B0604020202020204" pitchFamily="34" charset="0"/>
                        <a:buChar char="•"/>
                      </a:pPr>
                      <a:r>
                        <a:rPr lang="en-GB" sz="800" kern="1200" dirty="0">
                          <a:solidFill>
                            <a:srgbClr val="000066"/>
                          </a:solidFill>
                          <a:latin typeface="+mn-lt"/>
                          <a:ea typeface="+mn-ea"/>
                          <a:cs typeface="+mn-cs"/>
                        </a:rPr>
                        <a:t>Smoking Prevalence 18+</a:t>
                      </a:r>
                    </a:p>
                    <a:p>
                      <a:pPr marL="171450" indent="-171450">
                        <a:buFont typeface="Arial" panose="020B0604020202020204" pitchFamily="34" charset="0"/>
                        <a:buChar char="•"/>
                      </a:pPr>
                      <a:r>
                        <a:rPr lang="en-GB" sz="800" kern="1200" dirty="0">
                          <a:solidFill>
                            <a:srgbClr val="000066"/>
                          </a:solidFill>
                          <a:latin typeface="+mn-lt"/>
                          <a:ea typeface="+mn-ea"/>
                          <a:cs typeface="+mn-cs"/>
                        </a:rPr>
                        <a:t>Smoking at time of delivery (SATOD)</a:t>
                      </a:r>
                    </a:p>
                    <a:p>
                      <a:pPr marL="171450" indent="-171450">
                        <a:buFont typeface="Arial" panose="020B0604020202020204" pitchFamily="34" charset="0"/>
                        <a:buChar char="•"/>
                      </a:pPr>
                      <a:r>
                        <a:rPr lang="en-GB" sz="800" kern="1200" dirty="0">
                          <a:solidFill>
                            <a:srgbClr val="000066"/>
                          </a:solidFill>
                          <a:latin typeface="+mn-lt"/>
                          <a:ea typeface="+mn-ea"/>
                          <a:cs typeface="+mn-cs"/>
                        </a:rPr>
                        <a:t>Smoking Attributable Mortality</a:t>
                      </a:r>
                    </a:p>
                    <a:p>
                      <a:pPr marL="171450" indent="-171450">
                        <a:buFont typeface="Arial" panose="020B0604020202020204" pitchFamily="34" charset="0"/>
                        <a:buChar char="•"/>
                      </a:pPr>
                      <a:r>
                        <a:rPr lang="en-GB" sz="800" kern="1200" dirty="0">
                          <a:solidFill>
                            <a:srgbClr val="000066"/>
                          </a:solidFill>
                          <a:latin typeface="+mn-lt"/>
                          <a:ea typeface="+mn-ea"/>
                          <a:cs typeface="+mn-cs"/>
                        </a:rPr>
                        <a:t>Smoking Attributable Hospital Admissions</a:t>
                      </a:r>
                    </a:p>
                    <a:p>
                      <a:pPr marL="171450" indent="-171450">
                        <a:buFont typeface="Arial" panose="020B0604020202020204" pitchFamily="34" charset="0"/>
                        <a:buChar char="•"/>
                      </a:pPr>
                      <a:r>
                        <a:rPr lang="en-GB" sz="800" kern="1200" dirty="0">
                          <a:solidFill>
                            <a:srgbClr val="000066"/>
                          </a:solidFill>
                          <a:latin typeface="+mn-lt"/>
                          <a:ea typeface="+mn-ea"/>
                          <a:cs typeface="+mn-cs"/>
                        </a:rPr>
                        <a:t>Number (%) smokers successfully quit at 4 and 12 weeks</a:t>
                      </a:r>
                    </a:p>
                  </a:txBody>
                  <a:tcPr marL="68580" marR="68580" marT="0" marB="0"/>
                </a:tc>
                <a:tc>
                  <a:txBody>
                    <a:bodyPr/>
                    <a:lstStyle/>
                    <a:p>
                      <a:r>
                        <a:rPr lang="en-GB" sz="800" kern="1200">
                          <a:solidFill>
                            <a:srgbClr val="000066"/>
                          </a:solidFill>
                          <a:latin typeface="+mn-lt"/>
                          <a:ea typeface="+mn-ea"/>
                          <a:cs typeface="+mn-cs"/>
                        </a:rPr>
                        <a:t>Key component of the NHS LTP which commits to provide NHS funded tobacco dependency treatment to all inpatients and pregnant women who smoke by the end of 2023/24. </a:t>
                      </a:r>
                    </a:p>
                  </a:txBody>
                  <a:tcPr marL="68580" marR="68580" marT="0" marB="0"/>
                </a:tc>
                <a:tc>
                  <a:txBody>
                    <a:bodyPr/>
                    <a:lstStyle/>
                    <a:p>
                      <a:r>
                        <a:rPr lang="en-GB" sz="800" kern="1200" dirty="0">
                          <a:solidFill>
                            <a:srgbClr val="000066"/>
                          </a:solidFill>
                          <a:latin typeface="+mn-lt"/>
                          <a:ea typeface="+mn-ea"/>
                          <a:cs typeface="+mn-cs"/>
                        </a:rPr>
                        <a:t>2022/23 – acute inpatient, maternity and mental health inpatient</a:t>
                      </a:r>
                    </a:p>
                    <a:p>
                      <a:r>
                        <a:rPr lang="en-GB" sz="800" kern="1200" dirty="0">
                          <a:solidFill>
                            <a:srgbClr val="000066"/>
                          </a:solidFill>
                          <a:latin typeface="+mn-lt"/>
                          <a:ea typeface="+mn-ea"/>
                          <a:cs typeface="+mn-cs"/>
                        </a:rPr>
                        <a:t> </a:t>
                      </a:r>
                    </a:p>
                    <a:p>
                      <a:r>
                        <a:rPr lang="en-GB" sz="800" kern="1200" dirty="0">
                          <a:solidFill>
                            <a:srgbClr val="000066"/>
                          </a:solidFill>
                          <a:latin typeface="+mn-lt"/>
                          <a:ea typeface="+mn-ea"/>
                          <a:cs typeface="+mn-cs"/>
                        </a:rPr>
                        <a:t>2023/24 – community hospitals, RJAH, staff offer community mental health</a:t>
                      </a:r>
                    </a:p>
                  </a:txBody>
                  <a:tcPr marL="68580" marR="68580" marT="0" marB="0"/>
                </a:tc>
                <a:extLst>
                  <a:ext uri="{0D108BD9-81ED-4DB2-BD59-A6C34878D82A}">
                    <a16:rowId xmlns:a16="http://schemas.microsoft.com/office/drawing/2014/main" val="2061284496"/>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noProof="0">
                          <a:solidFill>
                            <a:srgbClr val="000066"/>
                          </a:solidFill>
                          <a:latin typeface="+mn-lt"/>
                          <a:ea typeface="+mn-ea"/>
                          <a:cs typeface="+mn-cs"/>
                        </a:rPr>
                        <a:t>National Prevention Programme</a:t>
                      </a:r>
                      <a:endParaRPr lang="en-GB" sz="800" kern="1200" noProof="0" dirty="0">
                        <a:solidFill>
                          <a:srgbClr val="000066"/>
                        </a:solidFill>
                        <a:latin typeface="+mn-lt"/>
                        <a:ea typeface="+mn-ea"/>
                        <a:cs typeface="+mn-cs"/>
                      </a:endParaRPr>
                    </a:p>
                  </a:txBody>
                  <a:tcPr/>
                </a:tc>
                <a:tc>
                  <a:txBody>
                    <a:bodyPr/>
                    <a:lstStyle/>
                    <a:p>
                      <a:r>
                        <a:rPr lang="en-GB" sz="800" kern="1200" dirty="0">
                          <a:solidFill>
                            <a:srgbClr val="000066"/>
                          </a:solidFill>
                          <a:latin typeface="+mn-lt"/>
                          <a:ea typeface="+mn-ea"/>
                          <a:cs typeface="+mn-cs"/>
                        </a:rPr>
                        <a:t>Obesity</a:t>
                      </a:r>
                    </a:p>
                  </a:txBody>
                  <a:tcPr/>
                </a:tc>
                <a:tc>
                  <a:txBody>
                    <a:bodyPr/>
                    <a:lstStyle/>
                    <a:p>
                      <a:r>
                        <a:rPr lang="en-GB" sz="800" kern="1200" dirty="0">
                          <a:solidFill>
                            <a:srgbClr val="000066"/>
                          </a:solidFill>
                          <a:latin typeface="+mn-lt"/>
                          <a:ea typeface="+mn-ea"/>
                          <a:cs typeface="+mn-cs"/>
                        </a:rPr>
                        <a:t>NHS Digital Weight Management Programme</a:t>
                      </a:r>
                    </a:p>
                  </a:txBody>
                  <a:tcPr marL="68580" marR="68580" marT="0" marB="0"/>
                </a:tc>
                <a:tc>
                  <a:txBody>
                    <a:bodyPr/>
                    <a:lstStyle/>
                    <a:p>
                      <a:r>
                        <a:rPr lang="en-GB" sz="800" kern="1200" dirty="0">
                          <a:solidFill>
                            <a:srgbClr val="000066"/>
                          </a:solidFill>
                          <a:latin typeface="+mn-lt"/>
                          <a:ea typeface="+mn-ea"/>
                          <a:cs typeface="+mn-cs"/>
                        </a:rPr>
                        <a:t>ICB</a:t>
                      </a:r>
                    </a:p>
                    <a:p>
                      <a:r>
                        <a:rPr lang="en-GB" sz="800" kern="1200" dirty="0">
                          <a:solidFill>
                            <a:srgbClr val="000066"/>
                          </a:solidFill>
                          <a:latin typeface="+mn-lt"/>
                          <a:ea typeface="+mn-ea"/>
                          <a:cs typeface="+mn-cs"/>
                        </a:rPr>
                        <a:t>Primary Care</a:t>
                      </a:r>
                    </a:p>
                  </a:txBody>
                  <a:tcPr marL="68580" marR="68580" marT="0" marB="0"/>
                </a:tc>
                <a:tc>
                  <a:txBody>
                    <a:bodyPr/>
                    <a:lstStyle/>
                    <a:p>
                      <a:pPr marL="171450" indent="-171450">
                        <a:buFont typeface="Arial" panose="020B0604020202020204" pitchFamily="34" charset="0"/>
                        <a:buChar char="•"/>
                      </a:pPr>
                      <a:r>
                        <a:rPr lang="en-GB" sz="800" kern="1200" dirty="0">
                          <a:solidFill>
                            <a:srgbClr val="000066"/>
                          </a:solidFill>
                          <a:latin typeface="+mn-lt"/>
                          <a:ea typeface="+mn-ea"/>
                          <a:cs typeface="+mn-cs"/>
                        </a:rPr>
                        <a:t>Support people to manage their own weight </a:t>
                      </a:r>
                    </a:p>
                    <a:p>
                      <a:pPr marL="171450" indent="-171450">
                        <a:buFont typeface="Arial" panose="020B0604020202020204" pitchFamily="34" charset="0"/>
                        <a:buChar char="•"/>
                      </a:pPr>
                      <a:r>
                        <a:rPr lang="en-GB" sz="800" kern="1200" dirty="0">
                          <a:solidFill>
                            <a:srgbClr val="000066"/>
                          </a:solidFill>
                          <a:latin typeface="+mn-lt"/>
                          <a:ea typeface="+mn-ea"/>
                          <a:cs typeface="+mn-cs"/>
                        </a:rPr>
                        <a:t>Improve quality of life </a:t>
                      </a:r>
                    </a:p>
                    <a:p>
                      <a:pPr marL="171450" indent="-171450">
                        <a:buFont typeface="Arial" panose="020B0604020202020204" pitchFamily="34" charset="0"/>
                        <a:buChar char="•"/>
                      </a:pPr>
                      <a:r>
                        <a:rPr lang="en-GB" sz="800" kern="1200" dirty="0">
                          <a:solidFill>
                            <a:srgbClr val="000066"/>
                          </a:solidFill>
                          <a:latin typeface="+mn-lt"/>
                          <a:ea typeface="+mn-ea"/>
                          <a:cs typeface="+mn-cs"/>
                        </a:rPr>
                        <a:t>Improve longer term health conditions </a:t>
                      </a:r>
                    </a:p>
                    <a:p>
                      <a:pPr marL="171450" indent="-171450">
                        <a:buFont typeface="Arial" panose="020B0604020202020204" pitchFamily="34" charset="0"/>
                        <a:buChar char="•"/>
                      </a:pPr>
                      <a:r>
                        <a:rPr lang="en-GB" sz="800" kern="1200" dirty="0">
                          <a:solidFill>
                            <a:srgbClr val="000066"/>
                          </a:solidFill>
                          <a:latin typeface="+mn-lt"/>
                          <a:ea typeface="+mn-ea"/>
                          <a:cs typeface="+mn-cs"/>
                        </a:rPr>
                        <a:t>Benefit the NHS by preventing future diseases</a:t>
                      </a:r>
                    </a:p>
                    <a:p>
                      <a:pPr marL="171450" indent="-171450">
                        <a:buFont typeface="Arial" panose="020B0604020202020204" pitchFamily="34" charset="0"/>
                        <a:buChar char="•"/>
                      </a:pPr>
                      <a:r>
                        <a:rPr lang="en-GB" sz="800" kern="1200" dirty="0">
                          <a:solidFill>
                            <a:srgbClr val="000066"/>
                          </a:solidFill>
                          <a:latin typeface="+mn-lt"/>
                          <a:ea typeface="+mn-ea"/>
                          <a:cs typeface="+mn-cs"/>
                        </a:rPr>
                        <a:t>To make weight management services accessible to more people, by providing them digitally </a:t>
                      </a:r>
                    </a:p>
                  </a:txBody>
                  <a:tcPr marL="68580" marR="68580" marT="0" marB="0"/>
                </a:tc>
                <a:tc>
                  <a:txBody>
                    <a:bodyPr/>
                    <a:lstStyle/>
                    <a:p>
                      <a:pPr marL="171450" indent="-171450">
                        <a:buFont typeface="Arial" panose="020B0604020202020204" pitchFamily="34" charset="0"/>
                        <a:buChar char="•"/>
                      </a:pPr>
                      <a:r>
                        <a:rPr lang="en-GB" sz="800" kern="1200" dirty="0">
                          <a:solidFill>
                            <a:srgbClr val="000066"/>
                          </a:solidFill>
                          <a:latin typeface="+mn-lt"/>
                          <a:ea typeface="+mn-ea"/>
                          <a:cs typeface="+mn-cs"/>
                        </a:rPr>
                        <a:t>Reduction in those with a BMI of 30+ (&gt;27.5 for ethnic minorities)</a:t>
                      </a:r>
                    </a:p>
                    <a:p>
                      <a:pPr marL="171450" indent="-171450">
                        <a:buFont typeface="Arial" panose="020B0604020202020204" pitchFamily="34" charset="0"/>
                        <a:buChar char="•"/>
                      </a:pPr>
                      <a:r>
                        <a:rPr lang="en-GB" sz="800" kern="1200" dirty="0">
                          <a:solidFill>
                            <a:srgbClr val="000066"/>
                          </a:solidFill>
                          <a:latin typeface="+mn-lt"/>
                          <a:ea typeface="+mn-ea"/>
                          <a:cs typeface="+mn-cs"/>
                        </a:rPr>
                        <a:t>Reduction / reversal of those with type 2 diabetes diagnoses </a:t>
                      </a:r>
                    </a:p>
                    <a:p>
                      <a:pPr marL="171450" indent="-171450">
                        <a:buFont typeface="Arial" panose="020B0604020202020204" pitchFamily="34" charset="0"/>
                        <a:buChar char="•"/>
                      </a:pPr>
                      <a:r>
                        <a:rPr lang="en-GB" sz="800" kern="1200" dirty="0">
                          <a:solidFill>
                            <a:srgbClr val="000066"/>
                          </a:solidFill>
                          <a:latin typeface="+mn-lt"/>
                          <a:ea typeface="+mn-ea"/>
                          <a:cs typeface="+mn-cs"/>
                        </a:rPr>
                        <a:t>Reduction / reversal of those with hypertension diagnoses</a:t>
                      </a:r>
                    </a:p>
                    <a:p>
                      <a:pPr marL="171450" indent="-171450">
                        <a:buFont typeface="Arial" panose="020B0604020202020204" pitchFamily="34" charset="0"/>
                        <a:buChar char="•"/>
                      </a:pPr>
                      <a:r>
                        <a:rPr lang="en-GB" sz="800" kern="1200" dirty="0">
                          <a:solidFill>
                            <a:srgbClr val="000066"/>
                          </a:solidFill>
                          <a:latin typeface="+mn-lt"/>
                          <a:ea typeface="+mn-ea"/>
                          <a:cs typeface="+mn-cs"/>
                        </a:rPr>
                        <a:t>Reduction in hospital admissions for obesity related conditions</a:t>
                      </a:r>
                    </a:p>
                  </a:txBody>
                  <a:tcPr marL="68580" marR="68580" marT="0" marB="0"/>
                </a:tc>
                <a:tc>
                  <a:txBody>
                    <a:bodyPr/>
                    <a:lstStyle/>
                    <a:p>
                      <a:r>
                        <a:rPr lang="en-GB" sz="800" kern="1200" dirty="0">
                          <a:solidFill>
                            <a:srgbClr val="000066"/>
                          </a:solidFill>
                          <a:latin typeface="+mn-lt"/>
                          <a:ea typeface="+mn-ea"/>
                          <a:cs typeface="+mn-cs"/>
                        </a:rPr>
                        <a:t>Supports the NHS LTP on obesity, focusing on weight management to support people living with obesity who also have a diagnosis of diabetes, hypertension or both. </a:t>
                      </a:r>
                    </a:p>
                  </a:txBody>
                  <a:tcPr marL="68580" marR="68580" marT="0" marB="0"/>
                </a:tc>
                <a:tc>
                  <a:txBody>
                    <a:bodyPr/>
                    <a:lstStyle/>
                    <a:p>
                      <a:r>
                        <a:rPr lang="en-GB" sz="800" kern="1200" dirty="0">
                          <a:solidFill>
                            <a:srgbClr val="000066"/>
                          </a:solidFill>
                          <a:latin typeface="+mn-lt"/>
                          <a:ea typeface="+mn-ea"/>
                          <a:cs typeface="+mn-cs"/>
                        </a:rPr>
                        <a:t>I believe this is reviewed annually by NHSE but no detail yet received for a 2023/24 programme.</a:t>
                      </a:r>
                    </a:p>
                  </a:txBody>
                  <a:tcPr marL="68580" marR="68580" marT="0" marB="0"/>
                </a:tc>
                <a:extLst>
                  <a:ext uri="{0D108BD9-81ED-4DB2-BD59-A6C34878D82A}">
                    <a16:rowId xmlns:a16="http://schemas.microsoft.com/office/drawing/2014/main" val="693444448"/>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noProof="0" dirty="0">
                          <a:solidFill>
                            <a:srgbClr val="000066"/>
                          </a:solidFill>
                          <a:latin typeface="+mn-lt"/>
                          <a:ea typeface="+mn-ea"/>
                          <a:cs typeface="+mn-cs"/>
                        </a:rPr>
                        <a:t>National Prevention Programme</a:t>
                      </a:r>
                    </a:p>
                  </a:txBody>
                  <a:tcPr/>
                </a:tc>
                <a:tc>
                  <a:txBody>
                    <a:bodyPr/>
                    <a:lstStyle/>
                    <a:p>
                      <a:r>
                        <a:rPr lang="en-GB" sz="800" kern="1200" dirty="0">
                          <a:solidFill>
                            <a:srgbClr val="000066"/>
                          </a:solidFill>
                          <a:latin typeface="+mn-lt"/>
                          <a:ea typeface="+mn-ea"/>
                          <a:cs typeface="+mn-cs"/>
                        </a:rPr>
                        <a:t>Alcohol Consumption</a:t>
                      </a:r>
                    </a:p>
                  </a:txBody>
                  <a:tcPr/>
                </a:tc>
                <a:tc>
                  <a:txBody>
                    <a:bodyPr/>
                    <a:lstStyle/>
                    <a:p>
                      <a:pPr algn="just"/>
                      <a:r>
                        <a:rPr lang="en-GB" sz="800" kern="1200" dirty="0">
                          <a:solidFill>
                            <a:srgbClr val="000066"/>
                          </a:solidFill>
                          <a:latin typeface="+mn-lt"/>
                          <a:ea typeface="+mn-ea"/>
                          <a:cs typeface="+mn-cs"/>
                        </a:rPr>
                        <a:t>Alcohol Care Teams</a:t>
                      </a:r>
                    </a:p>
                  </a:txBody>
                  <a:tcPr marL="68580" marR="68580" marT="0" marB="0"/>
                </a:tc>
                <a:tc>
                  <a:txBody>
                    <a:bodyPr/>
                    <a:lstStyle/>
                    <a:p>
                      <a:r>
                        <a:rPr lang="en-GB" sz="800" kern="1200" dirty="0">
                          <a:solidFill>
                            <a:srgbClr val="000066"/>
                          </a:solidFill>
                          <a:latin typeface="+mn-lt"/>
                          <a:ea typeface="+mn-ea"/>
                          <a:cs typeface="+mn-cs"/>
                        </a:rPr>
                        <a:t>ICB</a:t>
                      </a:r>
                    </a:p>
                    <a:p>
                      <a:r>
                        <a:rPr lang="en-GB" sz="800" kern="1200" dirty="0">
                          <a:solidFill>
                            <a:srgbClr val="000066"/>
                          </a:solidFill>
                          <a:latin typeface="+mn-lt"/>
                          <a:ea typeface="+mn-ea"/>
                          <a:cs typeface="+mn-cs"/>
                        </a:rPr>
                        <a:t>SaTH</a:t>
                      </a:r>
                    </a:p>
                  </a:txBody>
                  <a:tcPr marL="68580" marR="68580" marT="0" marB="0"/>
                </a:tc>
                <a:tc>
                  <a:txBody>
                    <a:bodyPr/>
                    <a:lstStyle/>
                    <a:p>
                      <a:pPr marL="171450" indent="-171450" algn="l" defTabSz="914400" rtl="0" eaLnBrk="1" latinLnBrk="0" hangingPunct="1">
                        <a:buFont typeface="Arial" panose="020B0604020202020204" pitchFamily="34" charset="0"/>
                        <a:buChar char="•"/>
                      </a:pPr>
                      <a:r>
                        <a:rPr lang="en-GB" sz="800" kern="1200" dirty="0">
                          <a:solidFill>
                            <a:srgbClr val="000066"/>
                          </a:solidFill>
                          <a:latin typeface="+mn-lt"/>
                          <a:ea typeface="+mn-ea"/>
                          <a:cs typeface="+mn-cs"/>
                        </a:rPr>
                        <a:t>reduce the length of stay for inpatients by improving the management of withdrawal </a:t>
                      </a:r>
                    </a:p>
                    <a:p>
                      <a:pPr marL="171450" indent="-171450" algn="l" defTabSz="914400" rtl="0" eaLnBrk="1" latinLnBrk="0" hangingPunct="1">
                        <a:buFont typeface="Arial" panose="020B0604020202020204" pitchFamily="34" charset="0"/>
                        <a:buChar char="•"/>
                      </a:pPr>
                      <a:r>
                        <a:rPr lang="en-GB" sz="800" kern="1200" dirty="0">
                          <a:solidFill>
                            <a:srgbClr val="000066"/>
                          </a:solidFill>
                          <a:latin typeface="+mn-lt"/>
                          <a:ea typeface="+mn-ea"/>
                          <a:cs typeface="+mn-cs"/>
                        </a:rPr>
                        <a:t>provide appropriate, timely, meaningful education and support for those attending or being admitted with alcohol-related problems </a:t>
                      </a:r>
                    </a:p>
                    <a:p>
                      <a:pPr marL="171450" indent="-171450" algn="l" defTabSz="914400" rtl="0" eaLnBrk="1" latinLnBrk="0" hangingPunct="1">
                        <a:buFont typeface="Arial" panose="020B0604020202020204" pitchFamily="34" charset="0"/>
                        <a:buChar char="•"/>
                      </a:pPr>
                      <a:r>
                        <a:rPr lang="en-GB" sz="800" kern="1200" dirty="0">
                          <a:solidFill>
                            <a:srgbClr val="000066"/>
                          </a:solidFill>
                          <a:latin typeface="+mn-lt"/>
                          <a:ea typeface="+mn-ea"/>
                          <a:cs typeface="+mn-cs"/>
                        </a:rPr>
                        <a:t>provide psychosocial interventions to support dependent drinkers to sustain abstinence following discharge </a:t>
                      </a:r>
                    </a:p>
                    <a:p>
                      <a:pPr marL="171450" indent="-171450" algn="l" defTabSz="914400" rtl="0" eaLnBrk="1" latinLnBrk="0" hangingPunct="1">
                        <a:buFont typeface="Arial" panose="020B0604020202020204" pitchFamily="34" charset="0"/>
                        <a:buChar char="•"/>
                      </a:pPr>
                      <a:r>
                        <a:rPr lang="en-GB" sz="800" kern="1200" dirty="0">
                          <a:solidFill>
                            <a:srgbClr val="000066"/>
                          </a:solidFill>
                          <a:latin typeface="+mn-lt"/>
                          <a:ea typeface="+mn-ea"/>
                          <a:cs typeface="+mn-cs"/>
                        </a:rPr>
                        <a:t>improve compliance with the trust’s alcohol withdrawal guidelines </a:t>
                      </a:r>
                    </a:p>
                    <a:p>
                      <a:pPr marL="171450" indent="-171450" algn="l" defTabSz="914400" rtl="0" eaLnBrk="1" latinLnBrk="0" hangingPunct="1">
                        <a:buFont typeface="Arial" panose="020B0604020202020204" pitchFamily="34" charset="0"/>
                        <a:buChar char="•"/>
                      </a:pPr>
                      <a:r>
                        <a:rPr lang="en-GB" sz="800" kern="1200" dirty="0">
                          <a:solidFill>
                            <a:srgbClr val="000066"/>
                          </a:solidFill>
                          <a:latin typeface="+mn-lt"/>
                          <a:ea typeface="+mn-ea"/>
                          <a:cs typeface="+mn-cs"/>
                        </a:rPr>
                        <a:t>educate staff on alcohol use disorder and its management </a:t>
                      </a:r>
                    </a:p>
                    <a:p>
                      <a:pPr marL="171450" indent="-171450" algn="l" defTabSz="914400" rtl="0" eaLnBrk="1" latinLnBrk="0" hangingPunct="1">
                        <a:buFont typeface="Arial" panose="020B0604020202020204" pitchFamily="34" charset="0"/>
                        <a:buChar char="•"/>
                      </a:pPr>
                      <a:r>
                        <a:rPr lang="en-GB" sz="800" kern="1200" dirty="0">
                          <a:solidFill>
                            <a:srgbClr val="000066"/>
                          </a:solidFill>
                          <a:latin typeface="+mn-lt"/>
                          <a:ea typeface="+mn-ea"/>
                          <a:cs typeface="+mn-cs"/>
                        </a:rPr>
                        <a:t>improve information sharing between services (such as secondary care, primary care and community services)  </a:t>
                      </a:r>
                    </a:p>
                    <a:p>
                      <a:pPr marL="171450" indent="-171450" algn="l" defTabSz="914400" rtl="0" eaLnBrk="1" latinLnBrk="0" hangingPunct="1">
                        <a:buFont typeface="Arial" panose="020B0604020202020204" pitchFamily="34" charset="0"/>
                        <a:buChar char="•"/>
                      </a:pPr>
                      <a:r>
                        <a:rPr lang="en-GB" sz="800" kern="1200" dirty="0">
                          <a:solidFill>
                            <a:srgbClr val="000066"/>
                          </a:solidFill>
                          <a:latin typeface="+mn-lt"/>
                          <a:ea typeface="+mn-ea"/>
                          <a:cs typeface="+mn-cs"/>
                        </a:rPr>
                        <a:t>improve data collection and opportunities for analysis</a:t>
                      </a:r>
                    </a:p>
                    <a:p>
                      <a:pPr marL="0" indent="-171450" algn="l" defTabSz="914400" rtl="0" eaLnBrk="1" latinLnBrk="0" hangingPunct="1">
                        <a:buFont typeface="Arial" panose="020B0604020202020204" pitchFamily="34" charset="0"/>
                        <a:buChar char="•"/>
                      </a:pPr>
                      <a:endParaRPr lang="en-GB" sz="800" kern="1200" dirty="0">
                        <a:solidFill>
                          <a:srgbClr val="000066"/>
                        </a:solidFill>
                        <a:latin typeface="+mn-lt"/>
                        <a:ea typeface="+mn-ea"/>
                        <a:cs typeface="+mn-cs"/>
                      </a:endParaRPr>
                    </a:p>
                  </a:txBody>
                  <a:tcPr marL="68580" marR="68580" marT="0" marB="0"/>
                </a:tc>
                <a:tc>
                  <a:txBody>
                    <a:bodyPr/>
                    <a:lstStyle/>
                    <a:p>
                      <a:pPr marL="0" indent="-171450" algn="l" defTabSz="914400" rtl="0" eaLnBrk="1" latinLnBrk="0" hangingPunct="1">
                        <a:buFont typeface="Arial" panose="020B0604020202020204" pitchFamily="34" charset="0"/>
                        <a:buChar char="•"/>
                      </a:pPr>
                      <a:endParaRPr lang="en-GB" sz="800" kern="1200" dirty="0">
                        <a:solidFill>
                          <a:srgbClr val="000066"/>
                        </a:solidFill>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Key component of the NHS LTP which commits to improving the quality of alcohol-related care, by establishing specialist Alcohol Care Teams (ACTs) in acute hospitals.</a:t>
                      </a:r>
                    </a:p>
                  </a:txBody>
                  <a:tcPr marL="68580" marR="68580" marT="0" marB="0"/>
                </a:tc>
                <a:tc>
                  <a:txBody>
                    <a:bodyPr/>
                    <a:lstStyle/>
                    <a:p>
                      <a:pPr marL="0" algn="l" defTabSz="914400" rtl="0" eaLnBrk="1" latinLnBrk="0" hangingPunct="1"/>
                      <a:r>
                        <a:rPr lang="en-GB" sz="800" kern="1200" dirty="0">
                          <a:solidFill>
                            <a:srgbClr val="000066"/>
                          </a:solidFill>
                          <a:latin typeface="+mn-lt"/>
                          <a:ea typeface="+mn-ea"/>
                          <a:cs typeface="+mn-cs"/>
                        </a:rPr>
                        <a:t>Planned recruitment of ACT Lead Post (12 months fixed term) commencing February 2023. </a:t>
                      </a:r>
                    </a:p>
                    <a:p>
                      <a:pPr marL="0" algn="l" defTabSz="914400" rtl="0" eaLnBrk="1" latinLnBrk="0" hangingPunct="1"/>
                      <a:endParaRPr lang="en-GB" sz="800" kern="1200" dirty="0">
                        <a:solidFill>
                          <a:srgbClr val="000066"/>
                        </a:solidFill>
                        <a:latin typeface="+mn-lt"/>
                        <a:ea typeface="+mn-ea"/>
                        <a:cs typeface="+mn-cs"/>
                      </a:endParaRPr>
                    </a:p>
                    <a:p>
                      <a:pPr marL="0" algn="l" defTabSz="914400" rtl="0" eaLnBrk="1" latinLnBrk="0" hangingPunct="1"/>
                      <a:r>
                        <a:rPr lang="en-GB" sz="800" kern="1200" dirty="0">
                          <a:solidFill>
                            <a:srgbClr val="000066"/>
                          </a:solidFill>
                          <a:latin typeface="+mn-lt"/>
                          <a:ea typeface="+mn-ea"/>
                          <a:cs typeface="+mn-cs"/>
                        </a:rPr>
                        <a:t>Planned additional recruitment of 2 x Alcohol Support Workers. </a:t>
                      </a:r>
                    </a:p>
                  </a:txBody>
                  <a:tcPr marL="68580" marR="68580" marT="0" marB="0"/>
                </a:tc>
                <a:extLst>
                  <a:ext uri="{0D108BD9-81ED-4DB2-BD59-A6C34878D82A}">
                    <a16:rowId xmlns:a16="http://schemas.microsoft.com/office/drawing/2014/main" val="4166854133"/>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noProof="0" dirty="0">
                          <a:solidFill>
                            <a:srgbClr val="000066"/>
                          </a:solidFill>
                          <a:latin typeface="+mn-lt"/>
                          <a:ea typeface="+mn-ea"/>
                          <a:cs typeface="+mn-cs"/>
                        </a:rPr>
                        <a:t>National Prevention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noProof="0" dirty="0">
                        <a:solidFill>
                          <a:srgbClr val="000066"/>
                        </a:solidFill>
                        <a:latin typeface="+mn-lt"/>
                        <a:ea typeface="+mn-ea"/>
                        <a:cs typeface="+mn-cs"/>
                      </a:endParaRPr>
                    </a:p>
                  </a:txBody>
                  <a:tcPr/>
                </a:tc>
                <a:tc>
                  <a:txBody>
                    <a:bodyPr/>
                    <a:lstStyle/>
                    <a:p>
                      <a:r>
                        <a:rPr lang="en-GB" sz="800" kern="1200" dirty="0">
                          <a:solidFill>
                            <a:srgbClr val="000066"/>
                          </a:solidFill>
                          <a:latin typeface="+mn-lt"/>
                          <a:ea typeface="+mn-ea"/>
                          <a:cs typeface="+mn-cs"/>
                        </a:rPr>
                        <a:t>Diabetes</a:t>
                      </a:r>
                    </a:p>
                  </a:txBody>
                  <a:tcPr/>
                </a:tc>
                <a:tc>
                  <a:txBody>
                    <a:bodyPr/>
                    <a:lstStyle/>
                    <a:p>
                      <a:pPr algn="l"/>
                      <a:r>
                        <a:rPr lang="en-GB" sz="800" kern="1200" dirty="0">
                          <a:solidFill>
                            <a:srgbClr val="000066"/>
                          </a:solidFill>
                          <a:latin typeface="+mn-lt"/>
                          <a:ea typeface="+mn-ea"/>
                          <a:cs typeface="+mn-cs"/>
                        </a:rPr>
                        <a:t>National Diabetes Prevention Programme</a:t>
                      </a:r>
                    </a:p>
                  </a:txBody>
                  <a:tcPr marL="68580" marR="68580" marT="0" marB="0"/>
                </a:tc>
                <a:tc>
                  <a:txBody>
                    <a:bodyPr/>
                    <a:lstStyle/>
                    <a:p>
                      <a:r>
                        <a:rPr lang="en-GB" sz="800" kern="1200" dirty="0">
                          <a:solidFill>
                            <a:srgbClr val="000066"/>
                          </a:solidFill>
                          <a:latin typeface="+mn-lt"/>
                          <a:ea typeface="+mn-ea"/>
                          <a:cs typeface="+mn-cs"/>
                        </a:rPr>
                        <a:t>ICB</a:t>
                      </a:r>
                    </a:p>
                    <a:p>
                      <a:r>
                        <a:rPr lang="en-GB" sz="800" kern="1200" dirty="0">
                          <a:solidFill>
                            <a:srgbClr val="000066"/>
                          </a:solidFill>
                          <a:latin typeface="+mn-lt"/>
                          <a:ea typeface="+mn-ea"/>
                          <a:cs typeface="+mn-cs"/>
                        </a:rPr>
                        <a:t>Primary Care</a:t>
                      </a:r>
                    </a:p>
                  </a:txBody>
                  <a:tcPr marL="68580" marR="68580" marT="0" marB="0"/>
                </a:tc>
                <a:tc>
                  <a:txBody>
                    <a:bodyPr/>
                    <a:lstStyle/>
                    <a:p>
                      <a:pPr marL="0" algn="l" defTabSz="914400" rtl="0" eaLnBrk="1" latinLnBrk="0" hangingPunct="1"/>
                      <a:r>
                        <a:rPr lang="en-GB" sz="800" kern="1200" dirty="0">
                          <a:solidFill>
                            <a:srgbClr val="000066"/>
                          </a:solidFill>
                          <a:latin typeface="+mn-lt"/>
                          <a:ea typeface="+mn-ea"/>
                          <a:cs typeface="+mn-cs"/>
                        </a:rPr>
                        <a:t>Improve outcomes for patients living with Diabetes in ST&amp;W. </a:t>
                      </a:r>
                    </a:p>
                  </a:txBody>
                  <a:tcPr marL="68580" marR="68580" marT="0" marB="0" anchor="ctr"/>
                </a:tc>
                <a:tc>
                  <a:txBody>
                    <a:bodyPr/>
                    <a:lstStyle/>
                    <a:p>
                      <a:pPr marL="0" algn="l" defTabSz="914400" rtl="0" eaLnBrk="1" latinLnBrk="0" hangingPunct="1"/>
                      <a:r>
                        <a:rPr lang="en-GB" sz="800" kern="1200" dirty="0">
                          <a:solidFill>
                            <a:srgbClr val="000066"/>
                          </a:solidFill>
                          <a:latin typeface="+mn-lt"/>
                          <a:ea typeface="+mn-ea"/>
                          <a:cs typeface="+mn-cs"/>
                        </a:rPr>
                        <a:t>Improved treatment targets for blood pressure, cholesterol and HbA1c. Reduction in long term complications including amputation. Reduction in admissions to hospital for severe hypoglycaemia and diabetic ketoacidosis. </a:t>
                      </a:r>
                    </a:p>
                  </a:txBody>
                  <a:tcPr marL="68580" marR="68580" marT="0" marB="0" anchor="ctr"/>
                </a:tc>
                <a:tc>
                  <a:txBody>
                    <a:bodyPr/>
                    <a:lstStyle/>
                    <a:p>
                      <a:pPr marL="0" algn="l" defTabSz="914400" rtl="0" eaLnBrk="1" latinLnBrk="0" hangingPunct="1"/>
                      <a:r>
                        <a:rPr lang="en-GB" sz="800" kern="1200" dirty="0">
                          <a:solidFill>
                            <a:srgbClr val="000066"/>
                          </a:solidFill>
                          <a:latin typeface="+mn-lt"/>
                          <a:ea typeface="+mn-ea"/>
                          <a:cs typeface="+mn-cs"/>
                        </a:rPr>
                        <a:t> </a:t>
                      </a:r>
                    </a:p>
                  </a:txBody>
                  <a:tcPr marL="68580" marR="68580" marT="0" marB="0" anchor="ctr"/>
                </a:tc>
                <a:tc>
                  <a:txBody>
                    <a:bodyPr/>
                    <a:lstStyle/>
                    <a:p>
                      <a:pPr marL="0" algn="l" defTabSz="914400" rtl="0" eaLnBrk="1" latinLnBrk="0" hangingPunct="1"/>
                      <a:r>
                        <a:rPr lang="en-GB" sz="800" kern="1200" dirty="0">
                          <a:solidFill>
                            <a:srgbClr val="000066"/>
                          </a:solidFill>
                          <a:latin typeface="+mn-lt"/>
                          <a:ea typeface="+mn-ea"/>
                          <a:cs typeface="+mn-cs"/>
                        </a:rPr>
                        <a:t>Ongoing </a:t>
                      </a:r>
                    </a:p>
                  </a:txBody>
                  <a:tcPr marL="68580" marR="68580" marT="0" marB="0" anchor="ctr"/>
                </a:tc>
                <a:extLst>
                  <a:ext uri="{0D108BD9-81ED-4DB2-BD59-A6C34878D82A}">
                    <a16:rowId xmlns:a16="http://schemas.microsoft.com/office/drawing/2014/main" val="2852531095"/>
                  </a:ext>
                </a:extLst>
              </a:tr>
            </a:tbl>
          </a:graphicData>
        </a:graphic>
      </p:graphicFrame>
    </p:spTree>
    <p:extLst>
      <p:ext uri="{BB962C8B-B14F-4D97-AF65-F5344CB8AC3E}">
        <p14:creationId xmlns:p14="http://schemas.microsoft.com/office/powerpoint/2010/main" val="2912730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23</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normAutofit/>
          </a:bodyPr>
          <a:lstStyle/>
          <a:p>
            <a:r>
              <a:rPr lang="en-US" sz="2800" dirty="0"/>
              <a:t>Appendices – </a:t>
            </a:r>
            <a:r>
              <a:rPr lang="en-US" sz="2800" dirty="0" err="1"/>
              <a:t>Programme</a:t>
            </a:r>
            <a:r>
              <a:rPr lang="en-US" sz="2800" dirty="0"/>
              <a:t> Details</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graphicFrame>
        <p:nvGraphicFramePr>
          <p:cNvPr id="6" name="Table 9">
            <a:extLst>
              <a:ext uri="{FF2B5EF4-FFF2-40B4-BE49-F238E27FC236}">
                <a16:creationId xmlns:a16="http://schemas.microsoft.com/office/drawing/2014/main" id="{528C1C86-24EA-54DE-3FF7-B33A4C71C0B1}"/>
              </a:ext>
            </a:extLst>
          </p:cNvPr>
          <p:cNvGraphicFramePr>
            <a:graphicFrameLocks noGrp="1"/>
          </p:cNvGraphicFramePr>
          <p:nvPr>
            <p:extLst>
              <p:ext uri="{D42A27DB-BD31-4B8C-83A1-F6EECF244321}">
                <p14:modId xmlns:p14="http://schemas.microsoft.com/office/powerpoint/2010/main" val="2481663634"/>
              </p:ext>
            </p:extLst>
          </p:nvPr>
        </p:nvGraphicFramePr>
        <p:xfrm>
          <a:off x="171451" y="1165982"/>
          <a:ext cx="11873691" cy="5453604"/>
        </p:xfrm>
        <a:graphic>
          <a:graphicData uri="http://schemas.openxmlformats.org/drawingml/2006/table">
            <a:tbl>
              <a:tblPr firstRow="1" bandRow="1">
                <a:tableStyleId>{7DF18680-E054-41AD-8BC1-D1AEF772440D}</a:tableStyleId>
              </a:tblPr>
              <a:tblGrid>
                <a:gridCol w="884737">
                  <a:extLst>
                    <a:ext uri="{9D8B030D-6E8A-4147-A177-3AD203B41FA5}">
                      <a16:colId xmlns:a16="http://schemas.microsoft.com/office/drawing/2014/main" val="4159528410"/>
                    </a:ext>
                  </a:extLst>
                </a:gridCol>
                <a:gridCol w="933921">
                  <a:extLst>
                    <a:ext uri="{9D8B030D-6E8A-4147-A177-3AD203B41FA5}">
                      <a16:colId xmlns:a16="http://schemas.microsoft.com/office/drawing/2014/main" val="4053298941"/>
                    </a:ext>
                  </a:extLst>
                </a:gridCol>
                <a:gridCol w="1303597">
                  <a:extLst>
                    <a:ext uri="{9D8B030D-6E8A-4147-A177-3AD203B41FA5}">
                      <a16:colId xmlns:a16="http://schemas.microsoft.com/office/drawing/2014/main" val="3218575115"/>
                    </a:ext>
                  </a:extLst>
                </a:gridCol>
                <a:gridCol w="1068744">
                  <a:extLst>
                    <a:ext uri="{9D8B030D-6E8A-4147-A177-3AD203B41FA5}">
                      <a16:colId xmlns:a16="http://schemas.microsoft.com/office/drawing/2014/main" val="855172187"/>
                    </a:ext>
                  </a:extLst>
                </a:gridCol>
                <a:gridCol w="2533650">
                  <a:extLst>
                    <a:ext uri="{9D8B030D-6E8A-4147-A177-3AD203B41FA5}">
                      <a16:colId xmlns:a16="http://schemas.microsoft.com/office/drawing/2014/main" val="2033993793"/>
                    </a:ext>
                  </a:extLst>
                </a:gridCol>
                <a:gridCol w="2348120">
                  <a:extLst>
                    <a:ext uri="{9D8B030D-6E8A-4147-A177-3AD203B41FA5}">
                      <a16:colId xmlns:a16="http://schemas.microsoft.com/office/drawing/2014/main" val="229389774"/>
                    </a:ext>
                  </a:extLst>
                </a:gridCol>
                <a:gridCol w="1400461">
                  <a:extLst>
                    <a:ext uri="{9D8B030D-6E8A-4147-A177-3AD203B41FA5}">
                      <a16:colId xmlns:a16="http://schemas.microsoft.com/office/drawing/2014/main" val="4085497929"/>
                    </a:ext>
                  </a:extLst>
                </a:gridCol>
                <a:gridCol w="1400461">
                  <a:extLst>
                    <a:ext uri="{9D8B030D-6E8A-4147-A177-3AD203B41FA5}">
                      <a16:colId xmlns:a16="http://schemas.microsoft.com/office/drawing/2014/main" val="4164233330"/>
                    </a:ext>
                  </a:extLst>
                </a:gridCol>
              </a:tblGrid>
              <a:tr h="315634">
                <a:tc>
                  <a:txBody>
                    <a:bodyPr/>
                    <a:lstStyle/>
                    <a:p>
                      <a:r>
                        <a:rPr lang="en-GB" sz="1000" dirty="0">
                          <a:latin typeface="+mn-lt"/>
                        </a:rPr>
                        <a:t>Area</a:t>
                      </a:r>
                    </a:p>
                  </a:txBody>
                  <a:tcPr/>
                </a:tc>
                <a:tc>
                  <a:txBody>
                    <a:bodyPr/>
                    <a:lstStyle/>
                    <a:p>
                      <a:r>
                        <a:rPr lang="en-GB" sz="1000" dirty="0">
                          <a:latin typeface="+mn-lt"/>
                        </a:rPr>
                        <a:t>Target Condition or Risk</a:t>
                      </a:r>
                    </a:p>
                  </a:txBody>
                  <a:tcPr/>
                </a:tc>
                <a:tc>
                  <a:txBody>
                    <a:bodyPr/>
                    <a:lstStyle/>
                    <a:p>
                      <a:r>
                        <a:rPr lang="en-GB" sz="1000" dirty="0">
                          <a:latin typeface="+mn-lt"/>
                        </a:rPr>
                        <a:t>Project</a:t>
                      </a:r>
                    </a:p>
                  </a:txBody>
                  <a:tcPr/>
                </a:tc>
                <a:tc>
                  <a:txBody>
                    <a:bodyPr/>
                    <a:lstStyle/>
                    <a:p>
                      <a:r>
                        <a:rPr lang="en-GB" sz="1000" dirty="0">
                          <a:latin typeface="+mn-lt"/>
                        </a:rPr>
                        <a:t>Partners</a:t>
                      </a:r>
                    </a:p>
                  </a:txBody>
                  <a:tcPr/>
                </a:tc>
                <a:tc>
                  <a:txBody>
                    <a:bodyPr/>
                    <a:lstStyle/>
                    <a:p>
                      <a:r>
                        <a:rPr lang="en-GB" sz="1000" dirty="0">
                          <a:latin typeface="+mn-lt"/>
                        </a:rPr>
                        <a:t>Aims</a:t>
                      </a:r>
                    </a:p>
                  </a:txBody>
                  <a:tcPr/>
                </a:tc>
                <a:tc>
                  <a:txBody>
                    <a:bodyPr/>
                    <a:lstStyle/>
                    <a:p>
                      <a:r>
                        <a:rPr lang="en-GB" sz="1000" dirty="0">
                          <a:latin typeface="+mn-lt"/>
                        </a:rPr>
                        <a:t>Outcomes</a:t>
                      </a:r>
                    </a:p>
                  </a:txBody>
                  <a:tcPr/>
                </a:tc>
                <a:tc>
                  <a:txBody>
                    <a:bodyPr/>
                    <a:lstStyle/>
                    <a:p>
                      <a:r>
                        <a:rPr lang="en-GB" sz="1000" dirty="0">
                          <a:latin typeface="+mn-lt"/>
                        </a:rPr>
                        <a:t>Ref. NHS Target</a:t>
                      </a:r>
                    </a:p>
                  </a:txBody>
                  <a:tcPr/>
                </a:tc>
                <a:tc>
                  <a:txBody>
                    <a:bodyPr/>
                    <a:lstStyle/>
                    <a:p>
                      <a:r>
                        <a:rPr lang="en-GB" sz="1000" dirty="0">
                          <a:latin typeface="+mn-lt"/>
                        </a:rPr>
                        <a:t>Timelines</a:t>
                      </a:r>
                    </a:p>
                  </a:txBody>
                  <a:tcPr/>
                </a:tc>
                <a:extLst>
                  <a:ext uri="{0D108BD9-81ED-4DB2-BD59-A6C34878D82A}">
                    <a16:rowId xmlns:a16="http://schemas.microsoft.com/office/drawing/2014/main" val="3552039501"/>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66"/>
                          </a:solidFill>
                          <a:latin typeface="+mn-lt"/>
                        </a:rPr>
                        <a:t>Primary Care</a:t>
                      </a:r>
                    </a:p>
                  </a:txBody>
                  <a:tcPr/>
                </a:tc>
                <a:tc>
                  <a:txBody>
                    <a:bodyPr/>
                    <a:lstStyle/>
                    <a:p>
                      <a:pPr algn="l"/>
                      <a:r>
                        <a:rPr lang="en-GB" sz="800" kern="1200" dirty="0">
                          <a:solidFill>
                            <a:srgbClr val="000066"/>
                          </a:solidFill>
                          <a:latin typeface="+mn-lt"/>
                          <a:ea typeface="+mn-ea"/>
                          <a:cs typeface="+mn-cs"/>
                        </a:rPr>
                        <a:t>Hypertension</a:t>
                      </a:r>
                    </a:p>
                    <a:p>
                      <a:pPr algn="l"/>
                      <a:r>
                        <a:rPr lang="en-GB" sz="800" kern="1200" dirty="0">
                          <a:solidFill>
                            <a:srgbClr val="000066"/>
                          </a:solidFill>
                          <a:latin typeface="+mn-lt"/>
                          <a:ea typeface="+mn-ea"/>
                          <a:cs typeface="+mn-cs"/>
                        </a:rPr>
                        <a:t>AF</a:t>
                      </a:r>
                    </a:p>
                    <a:p>
                      <a:pPr algn="l"/>
                      <a:r>
                        <a:rPr lang="en-GB" sz="800" kern="1200" dirty="0">
                          <a:solidFill>
                            <a:srgbClr val="000066"/>
                          </a:solidFill>
                          <a:latin typeface="+mn-lt"/>
                          <a:ea typeface="+mn-ea"/>
                          <a:cs typeface="+mn-cs"/>
                        </a:rPr>
                        <a:t>Cholesterol</a:t>
                      </a:r>
                    </a:p>
                  </a:txBody>
                  <a:tcPr/>
                </a:tc>
                <a:tc>
                  <a:txBody>
                    <a:bodyPr/>
                    <a:lstStyle/>
                    <a:p>
                      <a:pPr algn="l"/>
                      <a:r>
                        <a:rPr lang="en-GB" sz="800" kern="1200" dirty="0">
                          <a:solidFill>
                            <a:srgbClr val="000066"/>
                          </a:solidFill>
                          <a:latin typeface="+mn-lt"/>
                          <a:ea typeface="+mn-ea"/>
                          <a:cs typeface="+mn-cs"/>
                        </a:rPr>
                        <a:t>PCN Support Programme</a:t>
                      </a:r>
                    </a:p>
                  </a:txBody>
                  <a:tcPr marL="68580" marR="68580" marT="0" marB="0"/>
                </a:tc>
                <a:tc>
                  <a:txBody>
                    <a:bodyPr/>
                    <a:lstStyle/>
                    <a:p>
                      <a:pPr algn="l"/>
                      <a:r>
                        <a:rPr lang="en-GB" sz="800" kern="1200" dirty="0">
                          <a:solidFill>
                            <a:srgbClr val="000066"/>
                          </a:solidFill>
                          <a:latin typeface="+mn-lt"/>
                          <a:ea typeface="+mn-ea"/>
                          <a:cs typeface="+mn-cs"/>
                        </a:rPr>
                        <a:t>ICB Primary Care Team</a:t>
                      </a:r>
                    </a:p>
                    <a:p>
                      <a:pPr algn="l"/>
                      <a:r>
                        <a:rPr lang="en-GB" sz="800" kern="1200" dirty="0">
                          <a:solidFill>
                            <a:srgbClr val="000066"/>
                          </a:solidFill>
                          <a:latin typeface="+mn-lt"/>
                          <a:ea typeface="+mn-ea"/>
                          <a:cs typeface="+mn-cs"/>
                        </a:rPr>
                        <a:t>PCNs</a:t>
                      </a:r>
                    </a:p>
                  </a:txBody>
                  <a:tcPr marL="68580" marR="68580" marT="0" marB="0"/>
                </a:tc>
                <a:tc>
                  <a:txBody>
                    <a:bodyPr/>
                    <a:lstStyle/>
                    <a:p>
                      <a:pPr marL="171450" indent="-171450" algn="l">
                        <a:buFont typeface="Arial" panose="020B0604020202020204" pitchFamily="34" charset="0"/>
                        <a:buChar char="•"/>
                      </a:pPr>
                      <a:r>
                        <a:rPr lang="en-GB" sz="800" kern="1200" dirty="0">
                          <a:solidFill>
                            <a:srgbClr val="000066"/>
                          </a:solidFill>
                          <a:latin typeface="+mn-lt"/>
                          <a:ea typeface="+mn-ea"/>
                          <a:cs typeface="+mn-cs"/>
                        </a:rPr>
                        <a:t>To provide a structured support package to PCN’s to achieve DES requirements, including:</a:t>
                      </a:r>
                    </a:p>
                    <a:p>
                      <a:pPr marL="628650" lvl="1" indent="-171450" algn="l">
                        <a:buFont typeface="Arial" panose="020B0604020202020204" pitchFamily="34" charset="0"/>
                        <a:buChar char="•"/>
                      </a:pPr>
                      <a:r>
                        <a:rPr lang="en-GB" sz="800" kern="1200" dirty="0">
                          <a:solidFill>
                            <a:srgbClr val="000066"/>
                          </a:solidFill>
                          <a:latin typeface="+mn-lt"/>
                          <a:ea typeface="+mn-ea"/>
                          <a:cs typeface="+mn-cs"/>
                        </a:rPr>
                        <a:t>CVD Packs</a:t>
                      </a:r>
                    </a:p>
                    <a:p>
                      <a:pPr marL="628650" lvl="1" indent="-171450" algn="l">
                        <a:buFont typeface="Arial" panose="020B0604020202020204" pitchFamily="34" charset="0"/>
                        <a:buChar char="•"/>
                      </a:pPr>
                      <a:r>
                        <a:rPr lang="en-GB" sz="800" kern="1200" dirty="0">
                          <a:solidFill>
                            <a:srgbClr val="000066"/>
                          </a:solidFill>
                          <a:latin typeface="+mn-lt"/>
                          <a:ea typeface="+mn-ea"/>
                          <a:cs typeface="+mn-cs"/>
                        </a:rPr>
                        <a:t>Risk Stratification tools</a:t>
                      </a:r>
                    </a:p>
                    <a:p>
                      <a:pPr marL="628650" lvl="1" indent="-171450" algn="l">
                        <a:buFont typeface="Arial" panose="020B0604020202020204" pitchFamily="34" charset="0"/>
                        <a:buChar char="•"/>
                      </a:pPr>
                      <a:r>
                        <a:rPr lang="en-GB" sz="800" kern="1200" dirty="0">
                          <a:solidFill>
                            <a:srgbClr val="000066"/>
                          </a:solidFill>
                          <a:latin typeface="+mn-lt"/>
                          <a:ea typeface="+mn-ea"/>
                          <a:cs typeface="+mn-cs"/>
                        </a:rPr>
                        <a:t>Training and Education workshops for ABC and Heart Failure</a:t>
                      </a:r>
                    </a:p>
                    <a:p>
                      <a:pPr marL="171450" indent="-171450" algn="l">
                        <a:buFont typeface="Arial" panose="020B0604020202020204" pitchFamily="34" charset="0"/>
                        <a:buChar char="•"/>
                      </a:pPr>
                      <a:r>
                        <a:rPr lang="en-GB" sz="800" kern="1200" dirty="0">
                          <a:solidFill>
                            <a:srgbClr val="000066"/>
                          </a:solidFill>
                          <a:latin typeface="+mn-lt"/>
                          <a:ea typeface="+mn-ea"/>
                          <a:cs typeface="+mn-cs"/>
                        </a:rPr>
                        <a:t> PCN’s in the driving seat of CVD management</a:t>
                      </a:r>
                    </a:p>
                    <a:p>
                      <a:pPr marL="0" indent="0" algn="l">
                        <a:buFont typeface="Arial" panose="020B0604020202020204" pitchFamily="34" charset="0"/>
                        <a:buNone/>
                      </a:pPr>
                      <a:endParaRPr lang="en-GB" sz="800" kern="1200" dirty="0">
                        <a:solidFill>
                          <a:srgbClr val="000066"/>
                        </a:solidFill>
                        <a:latin typeface="+mn-lt"/>
                        <a:ea typeface="+mn-ea"/>
                        <a:cs typeface="+mn-cs"/>
                      </a:endParaRPr>
                    </a:p>
                  </a:txBody>
                  <a:tcPr marL="68580" marR="68580" marT="0" marB="0"/>
                </a:tc>
                <a:tc>
                  <a:txBody>
                    <a:bodyPr/>
                    <a:lstStyle/>
                    <a:p>
                      <a:pPr marL="171450" indent="-171450" algn="l">
                        <a:buFont typeface="Arial" panose="020B0604020202020204" pitchFamily="34" charset="0"/>
                        <a:buChar char="•"/>
                      </a:pPr>
                      <a:r>
                        <a:rPr lang="en-GB" sz="800" kern="1200" dirty="0">
                          <a:solidFill>
                            <a:srgbClr val="000066"/>
                          </a:solidFill>
                          <a:latin typeface="+mn-lt"/>
                          <a:ea typeface="+mn-ea"/>
                          <a:cs typeface="+mn-cs"/>
                        </a:rPr>
                        <a:t>DES requirements met</a:t>
                      </a:r>
                    </a:p>
                    <a:p>
                      <a:pPr marL="171450" indent="-171450" algn="l">
                        <a:buFont typeface="Arial" panose="020B0604020202020204" pitchFamily="34" charset="0"/>
                        <a:buChar char="•"/>
                      </a:pPr>
                      <a:r>
                        <a:rPr lang="en-GB" sz="800" kern="1200" dirty="0">
                          <a:solidFill>
                            <a:srgbClr val="000066"/>
                          </a:solidFill>
                          <a:latin typeface="+mn-lt"/>
                          <a:ea typeface="+mn-ea"/>
                          <a:cs typeface="+mn-cs"/>
                        </a:rPr>
                        <a:t>CVD leadership achieved at PCN level</a:t>
                      </a:r>
                    </a:p>
                    <a:p>
                      <a:pPr marL="171450" indent="-171450" algn="l">
                        <a:buFont typeface="Arial" panose="020B0604020202020204" pitchFamily="34" charset="0"/>
                        <a:buChar char="•"/>
                      </a:pPr>
                      <a:r>
                        <a:rPr lang="en-GB" sz="800" kern="1200" dirty="0">
                          <a:solidFill>
                            <a:srgbClr val="000066"/>
                          </a:solidFill>
                          <a:latin typeface="+mn-lt"/>
                          <a:ea typeface="+mn-ea"/>
                          <a:cs typeface="+mn-cs"/>
                        </a:rPr>
                        <a:t>Consistent high quality approach across STW</a:t>
                      </a:r>
                    </a:p>
                  </a:txBody>
                  <a:tcPr marL="68580" marR="68580" marT="0" marB="0"/>
                </a:tc>
                <a:tc>
                  <a:txBody>
                    <a:bodyPr/>
                    <a:lstStyle/>
                    <a:p>
                      <a:pPr algn="l"/>
                      <a:r>
                        <a:rPr lang="en-GB" sz="800" kern="1200" dirty="0">
                          <a:solidFill>
                            <a:srgbClr val="000066"/>
                          </a:solidFill>
                          <a:latin typeface="+mn-lt"/>
                          <a:ea typeface="+mn-ea"/>
                          <a:cs typeface="+mn-cs"/>
                        </a:rPr>
                        <a:t> Network Contract DES</a:t>
                      </a:r>
                    </a:p>
                  </a:txBody>
                  <a:tcPr marL="68580" marR="68580" marT="0" marB="0"/>
                </a:tc>
                <a:tc>
                  <a:txBody>
                    <a:bodyPr/>
                    <a:lstStyle/>
                    <a:p>
                      <a:pPr algn="l"/>
                      <a:r>
                        <a:rPr lang="en-GB" sz="800" kern="1200" dirty="0">
                          <a:solidFill>
                            <a:srgbClr val="000066"/>
                          </a:solidFill>
                          <a:latin typeface="+mn-lt"/>
                          <a:ea typeface="+mn-ea"/>
                          <a:cs typeface="+mn-cs"/>
                        </a:rPr>
                        <a:t>Implemented July 2022</a:t>
                      </a:r>
                    </a:p>
                  </a:txBody>
                  <a:tcPr marL="68580" marR="68580" marT="0" marB="0"/>
                </a:tc>
                <a:extLst>
                  <a:ext uri="{0D108BD9-81ED-4DB2-BD59-A6C34878D82A}">
                    <a16:rowId xmlns:a16="http://schemas.microsoft.com/office/drawing/2014/main" val="2061284496"/>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66"/>
                          </a:solidFill>
                          <a:effectLst/>
                          <a:uLnTx/>
                          <a:uFillTx/>
                          <a:latin typeface="Arial" panose="020B0604020202020204"/>
                          <a:ea typeface="+mn-ea"/>
                          <a:cs typeface="+mn-cs"/>
                        </a:rPr>
                        <a:t>Primary Care</a:t>
                      </a:r>
                      <a:endPar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endParaRPr>
                    </a:p>
                  </a:txBody>
                  <a:tcPr/>
                </a:tc>
                <a:tc>
                  <a:txBody>
                    <a:bodyPr/>
                    <a:lstStyle/>
                    <a:p>
                      <a:pPr algn="l"/>
                      <a:r>
                        <a:rPr lang="en-GB" sz="800" kern="1200" dirty="0">
                          <a:solidFill>
                            <a:srgbClr val="000066"/>
                          </a:solidFill>
                          <a:latin typeface="+mn-lt"/>
                          <a:ea typeface="+mn-ea"/>
                          <a:cs typeface="+mn-cs"/>
                        </a:rPr>
                        <a:t>Hypertension</a:t>
                      </a:r>
                    </a:p>
                    <a:p>
                      <a:pPr algn="l"/>
                      <a:r>
                        <a:rPr lang="en-GB" sz="800" kern="1200" dirty="0">
                          <a:solidFill>
                            <a:srgbClr val="000066"/>
                          </a:solidFill>
                          <a:latin typeface="+mn-lt"/>
                          <a:ea typeface="+mn-ea"/>
                          <a:cs typeface="+mn-cs"/>
                        </a:rPr>
                        <a:t>AF</a:t>
                      </a:r>
                    </a:p>
                    <a:p>
                      <a:pPr algn="l"/>
                      <a:r>
                        <a:rPr lang="en-GB" sz="800" kern="1200" dirty="0">
                          <a:solidFill>
                            <a:srgbClr val="000066"/>
                          </a:solidFill>
                          <a:latin typeface="+mn-lt"/>
                          <a:ea typeface="+mn-ea"/>
                          <a:cs typeface="+mn-cs"/>
                        </a:rPr>
                        <a:t>Cholesterol</a:t>
                      </a:r>
                    </a:p>
                    <a:p>
                      <a:pPr algn="l"/>
                      <a:endParaRPr lang="en-GB" sz="800" kern="1200" dirty="0">
                        <a:solidFill>
                          <a:srgbClr val="000066"/>
                        </a:solidFill>
                        <a:latin typeface="+mn-lt"/>
                        <a:ea typeface="+mn-ea"/>
                        <a:cs typeface="+mn-cs"/>
                      </a:endParaRPr>
                    </a:p>
                  </a:txBody>
                  <a:tcPr/>
                </a:tc>
                <a:tc>
                  <a:txBody>
                    <a:bodyPr/>
                    <a:lstStyle/>
                    <a:p>
                      <a:pPr algn="l"/>
                      <a:r>
                        <a:rPr lang="en-GB" sz="800" kern="1200" dirty="0">
                          <a:solidFill>
                            <a:srgbClr val="000066"/>
                          </a:solidFill>
                          <a:latin typeface="+mn-lt"/>
                          <a:ea typeface="+mn-ea"/>
                          <a:cs typeface="+mn-cs"/>
                        </a:rPr>
                        <a:t>Data and Intel Monitoring</a:t>
                      </a:r>
                    </a:p>
                  </a:txBody>
                  <a:tcPr marL="68580" marR="68580" marT="0" marB="0"/>
                </a:tc>
                <a:tc>
                  <a:txBody>
                    <a:bodyPr/>
                    <a:lstStyle/>
                    <a:p>
                      <a:pPr algn="l"/>
                      <a:r>
                        <a:rPr lang="en-GB" sz="800" kern="1200" dirty="0">
                          <a:solidFill>
                            <a:srgbClr val="000066"/>
                          </a:solidFill>
                          <a:latin typeface="+mn-lt"/>
                          <a:ea typeface="+mn-ea"/>
                          <a:cs typeface="+mn-cs"/>
                        </a:rPr>
                        <a:t>ICB Primary Care Team</a:t>
                      </a:r>
                    </a:p>
                    <a:p>
                      <a:pPr algn="l"/>
                      <a:r>
                        <a:rPr lang="en-GB" sz="800" kern="1200" dirty="0">
                          <a:solidFill>
                            <a:srgbClr val="000066"/>
                          </a:solidFill>
                          <a:latin typeface="+mn-lt"/>
                          <a:ea typeface="+mn-ea"/>
                          <a:cs typeface="+mn-cs"/>
                        </a:rPr>
                        <a:t>PCNs</a:t>
                      </a:r>
                    </a:p>
                    <a:p>
                      <a:pPr algn="l"/>
                      <a:endParaRPr lang="en-GB" sz="800" kern="1200" dirty="0">
                        <a:solidFill>
                          <a:srgbClr val="000066"/>
                        </a:solidFill>
                        <a:latin typeface="+mn-lt"/>
                        <a:ea typeface="+mn-ea"/>
                        <a:cs typeface="+mn-cs"/>
                      </a:endParaRPr>
                    </a:p>
                  </a:txBody>
                  <a:tcPr marL="68580" marR="68580" marT="0" marB="0"/>
                </a:tc>
                <a:tc>
                  <a:txBody>
                    <a:bodyPr/>
                    <a:lstStyle/>
                    <a:p>
                      <a:pPr algn="l"/>
                      <a:r>
                        <a:rPr lang="en-GB" sz="800" kern="1200" dirty="0">
                          <a:solidFill>
                            <a:srgbClr val="000066"/>
                          </a:solidFill>
                          <a:latin typeface="+mn-lt"/>
                          <a:ea typeface="+mn-ea"/>
                          <a:cs typeface="+mn-cs"/>
                        </a:rPr>
                        <a:t>To gain appropriate data and intel on prevalence, target populations &amp; individuals &amp; measure activity/ performance.</a:t>
                      </a:r>
                    </a:p>
                    <a:p>
                      <a:pPr algn="l"/>
                      <a:r>
                        <a:rPr lang="en-GB" sz="800" kern="1200" dirty="0">
                          <a:solidFill>
                            <a:srgbClr val="000066"/>
                          </a:solidFill>
                          <a:latin typeface="+mn-lt"/>
                          <a:ea typeface="+mn-ea"/>
                          <a:cs typeface="+mn-cs"/>
                        </a:rPr>
                        <a:t> </a:t>
                      </a:r>
                    </a:p>
                    <a:p>
                      <a:pPr marL="171450" indent="-171450" algn="l">
                        <a:buFont typeface="Arial" panose="020B0604020202020204" pitchFamily="34" charset="0"/>
                        <a:buChar char="•"/>
                      </a:pPr>
                      <a:r>
                        <a:rPr lang="en-GB" sz="800" kern="1200" dirty="0">
                          <a:solidFill>
                            <a:srgbClr val="000066"/>
                          </a:solidFill>
                          <a:latin typeface="+mn-lt"/>
                          <a:ea typeface="+mn-ea"/>
                          <a:cs typeface="+mn-cs"/>
                        </a:rPr>
                        <a:t>Exploration of CVDPREVENT</a:t>
                      </a:r>
                    </a:p>
                    <a:p>
                      <a:pPr marL="171450" indent="-171450" algn="l">
                        <a:buFont typeface="Arial" panose="020B0604020202020204" pitchFamily="34" charset="0"/>
                        <a:buChar char="•"/>
                      </a:pPr>
                      <a:r>
                        <a:rPr lang="en-GB" sz="800" kern="1200" dirty="0">
                          <a:solidFill>
                            <a:srgbClr val="000066"/>
                          </a:solidFill>
                          <a:latin typeface="+mn-lt"/>
                          <a:ea typeface="+mn-ea"/>
                          <a:cs typeface="+mn-cs"/>
                        </a:rPr>
                        <a:t>Provision of local Heat Maps. </a:t>
                      </a:r>
                    </a:p>
                  </a:txBody>
                  <a:tcPr marL="68580" marR="68580" marT="0" marB="0"/>
                </a:tc>
                <a:tc>
                  <a:txBody>
                    <a:bodyPr/>
                    <a:lstStyle/>
                    <a:p>
                      <a:pPr marL="171450" indent="-171450" algn="l">
                        <a:buFont typeface="Arial" panose="020B0604020202020204" pitchFamily="34" charset="0"/>
                        <a:buChar char="•"/>
                      </a:pPr>
                      <a:r>
                        <a:rPr lang="en-GB" sz="800" kern="1200" dirty="0">
                          <a:solidFill>
                            <a:srgbClr val="000066"/>
                          </a:solidFill>
                          <a:latin typeface="+mn-lt"/>
                          <a:ea typeface="+mn-ea"/>
                          <a:cs typeface="+mn-cs"/>
                        </a:rPr>
                        <a:t>Greater clarity on how to most effectively channel activity and measure impact and outcomes</a:t>
                      </a:r>
                    </a:p>
                    <a:p>
                      <a:pPr marL="171450" indent="-171450" algn="l">
                        <a:buFont typeface="Arial" panose="020B0604020202020204" pitchFamily="34" charset="0"/>
                        <a:buChar char="•"/>
                      </a:pPr>
                      <a:r>
                        <a:rPr lang="en-GB" sz="800" kern="1200" dirty="0">
                          <a:solidFill>
                            <a:srgbClr val="000066"/>
                          </a:solidFill>
                          <a:latin typeface="+mn-lt"/>
                          <a:ea typeface="+mn-ea"/>
                          <a:cs typeface="+mn-cs"/>
                        </a:rPr>
                        <a:t>Adds CVD layer to key intel document to aid targeting of activity/ resources</a:t>
                      </a:r>
                    </a:p>
                    <a:p>
                      <a:pPr marL="171450" indent="-171450" algn="l">
                        <a:buFont typeface="Arial" panose="020B0604020202020204" pitchFamily="34" charset="0"/>
                        <a:buChar char="•"/>
                      </a:pPr>
                      <a:r>
                        <a:rPr lang="en-GB" sz="800" kern="1200" dirty="0">
                          <a:solidFill>
                            <a:srgbClr val="000066"/>
                          </a:solidFill>
                          <a:latin typeface="+mn-lt"/>
                          <a:ea typeface="+mn-ea"/>
                          <a:cs typeface="+mn-cs"/>
                        </a:rPr>
                        <a:t>More capable workforce</a:t>
                      </a:r>
                    </a:p>
                    <a:p>
                      <a:pPr marL="171450" indent="-171450" algn="l">
                        <a:buFont typeface="Arial" panose="020B0604020202020204" pitchFamily="34" charset="0"/>
                        <a:buChar char="•"/>
                      </a:pPr>
                      <a:r>
                        <a:rPr lang="en-GB" sz="800" kern="1200" dirty="0">
                          <a:solidFill>
                            <a:srgbClr val="000066"/>
                          </a:solidFill>
                          <a:latin typeface="+mn-lt"/>
                          <a:ea typeface="+mn-ea"/>
                          <a:cs typeface="+mn-cs"/>
                        </a:rPr>
                        <a:t>Greater delivery capacity</a:t>
                      </a:r>
                    </a:p>
                  </a:txBody>
                  <a:tcPr marL="68580" marR="68580" marT="0" marB="0"/>
                </a:tc>
                <a:tc>
                  <a:txBody>
                    <a:bodyPr/>
                    <a:lstStyle/>
                    <a:p>
                      <a:pPr algn="l"/>
                      <a:r>
                        <a:rPr lang="en-GB" sz="800" kern="1200" dirty="0">
                          <a:solidFill>
                            <a:srgbClr val="000066"/>
                          </a:solidFill>
                          <a:latin typeface="+mn-lt"/>
                          <a:ea typeface="+mn-ea"/>
                          <a:cs typeface="+mn-cs"/>
                        </a:rPr>
                        <a:t> Network Contract DES</a:t>
                      </a:r>
                    </a:p>
                  </a:txBody>
                  <a:tcPr marL="68580" marR="68580" marT="0" marB="0"/>
                </a:tc>
                <a:tc>
                  <a:txBody>
                    <a:bodyPr/>
                    <a:lstStyle/>
                    <a:p>
                      <a:pPr algn="l"/>
                      <a:r>
                        <a:rPr lang="en-GB" sz="800" kern="1200" dirty="0">
                          <a:solidFill>
                            <a:srgbClr val="000066"/>
                          </a:solidFill>
                          <a:latin typeface="+mn-lt"/>
                          <a:ea typeface="+mn-ea"/>
                          <a:cs typeface="+mn-cs"/>
                        </a:rPr>
                        <a:t>March 2023.</a:t>
                      </a:r>
                    </a:p>
                  </a:txBody>
                  <a:tcPr marL="68580" marR="68580" marT="0" marB="0"/>
                </a:tc>
                <a:extLst>
                  <a:ext uri="{0D108BD9-81ED-4DB2-BD59-A6C34878D82A}">
                    <a16:rowId xmlns:a16="http://schemas.microsoft.com/office/drawing/2014/main" val="693444448"/>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66"/>
                          </a:solidFill>
                          <a:effectLst/>
                          <a:uLnTx/>
                          <a:uFillTx/>
                          <a:latin typeface="Arial" panose="020B0604020202020204"/>
                          <a:ea typeface="+mn-ea"/>
                          <a:cs typeface="+mn-cs"/>
                        </a:rPr>
                        <a:t>Primary Care</a:t>
                      </a:r>
                      <a:endPar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endParaRPr>
                    </a:p>
                  </a:txBody>
                  <a:tcPr/>
                </a:tc>
                <a:tc>
                  <a:txBody>
                    <a:bodyPr/>
                    <a:lstStyle/>
                    <a:p>
                      <a:pPr algn="l"/>
                      <a:r>
                        <a:rPr lang="en-GB" sz="800" kern="1200" dirty="0">
                          <a:solidFill>
                            <a:srgbClr val="000066"/>
                          </a:solidFill>
                          <a:latin typeface="+mn-lt"/>
                          <a:ea typeface="+mn-ea"/>
                          <a:cs typeface="+mn-cs"/>
                        </a:rPr>
                        <a:t>Hypertension</a:t>
                      </a:r>
                    </a:p>
                    <a:p>
                      <a:pPr algn="l"/>
                      <a:r>
                        <a:rPr lang="en-GB" sz="800" kern="1200" dirty="0">
                          <a:solidFill>
                            <a:srgbClr val="000066"/>
                          </a:solidFill>
                          <a:latin typeface="+mn-lt"/>
                          <a:ea typeface="+mn-ea"/>
                          <a:cs typeface="+mn-cs"/>
                        </a:rPr>
                        <a:t>AF</a:t>
                      </a:r>
                    </a:p>
                    <a:p>
                      <a:pPr algn="l"/>
                      <a:r>
                        <a:rPr lang="en-GB" sz="800" kern="1200" dirty="0">
                          <a:solidFill>
                            <a:srgbClr val="000066"/>
                          </a:solidFill>
                          <a:latin typeface="+mn-lt"/>
                          <a:ea typeface="+mn-ea"/>
                          <a:cs typeface="+mn-cs"/>
                        </a:rPr>
                        <a:t>Cholesterol</a:t>
                      </a:r>
                    </a:p>
                    <a:p>
                      <a:pPr algn="l"/>
                      <a:endParaRPr lang="en-GB" sz="800" kern="1200" dirty="0">
                        <a:solidFill>
                          <a:srgbClr val="000066"/>
                        </a:solidFill>
                        <a:latin typeface="+mn-lt"/>
                        <a:ea typeface="+mn-ea"/>
                        <a:cs typeface="+mn-cs"/>
                      </a:endParaRPr>
                    </a:p>
                  </a:txBody>
                  <a:tcPr/>
                </a:tc>
                <a:tc>
                  <a:txBody>
                    <a:bodyPr/>
                    <a:lstStyle/>
                    <a:p>
                      <a:pPr algn="l"/>
                      <a:r>
                        <a:rPr lang="en-GB" sz="800" kern="1200" dirty="0">
                          <a:solidFill>
                            <a:srgbClr val="000066"/>
                          </a:solidFill>
                          <a:latin typeface="+mn-lt"/>
                          <a:ea typeface="+mn-ea"/>
                          <a:cs typeface="+mn-cs"/>
                        </a:rPr>
                        <a:t>Training and Development</a:t>
                      </a:r>
                    </a:p>
                  </a:txBody>
                  <a:tcPr marL="68580" marR="68580" marT="0" marB="0"/>
                </a:tc>
                <a:tc>
                  <a:txBody>
                    <a:bodyPr/>
                    <a:lstStyle/>
                    <a:p>
                      <a:pPr algn="l"/>
                      <a:r>
                        <a:rPr lang="en-GB" sz="800" kern="1200" dirty="0">
                          <a:solidFill>
                            <a:srgbClr val="000066"/>
                          </a:solidFill>
                          <a:latin typeface="+mn-lt"/>
                          <a:ea typeface="+mn-ea"/>
                          <a:cs typeface="+mn-cs"/>
                        </a:rPr>
                        <a:t>ICB Primary Care Team</a:t>
                      </a:r>
                    </a:p>
                    <a:p>
                      <a:pPr algn="l"/>
                      <a:r>
                        <a:rPr lang="en-GB" sz="800" kern="1200" dirty="0">
                          <a:solidFill>
                            <a:srgbClr val="000066"/>
                          </a:solidFill>
                          <a:latin typeface="+mn-lt"/>
                          <a:ea typeface="+mn-ea"/>
                          <a:cs typeface="+mn-cs"/>
                        </a:rPr>
                        <a:t>ICB Training Hub</a:t>
                      </a:r>
                    </a:p>
                    <a:p>
                      <a:pPr algn="l"/>
                      <a:r>
                        <a:rPr lang="en-GB" sz="800" kern="1200" dirty="0">
                          <a:solidFill>
                            <a:srgbClr val="000066"/>
                          </a:solidFill>
                          <a:latin typeface="+mn-lt"/>
                          <a:ea typeface="+mn-ea"/>
                          <a:cs typeface="+mn-cs"/>
                        </a:rPr>
                        <a:t>PCNs</a:t>
                      </a:r>
                    </a:p>
                    <a:p>
                      <a:pPr algn="l"/>
                      <a:endParaRPr lang="en-GB" sz="800" kern="1200" dirty="0">
                        <a:solidFill>
                          <a:srgbClr val="000066"/>
                        </a:solidFill>
                        <a:latin typeface="+mn-lt"/>
                        <a:ea typeface="+mn-ea"/>
                        <a:cs typeface="+mn-cs"/>
                      </a:endParaRPr>
                    </a:p>
                  </a:txBody>
                  <a:tcPr marL="68580" marR="68580" marT="0" marB="0"/>
                </a:tc>
                <a:tc>
                  <a:txBody>
                    <a:bodyPr/>
                    <a:lstStyle/>
                    <a:p>
                      <a:pPr algn="l"/>
                      <a:r>
                        <a:rPr lang="en-GB" sz="800" kern="1200" dirty="0">
                          <a:solidFill>
                            <a:srgbClr val="000066"/>
                          </a:solidFill>
                          <a:latin typeface="+mn-lt"/>
                          <a:ea typeface="+mn-ea"/>
                          <a:cs typeface="+mn-cs"/>
                        </a:rPr>
                        <a:t>To upskill our workforce around CVD to maximise impact of the programme.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rgbClr val="000066"/>
                          </a:solidFill>
                          <a:latin typeface="+mn-lt"/>
                          <a:ea typeface="+mn-ea"/>
                          <a:cs typeface="+mn-cs"/>
                        </a:rPr>
                        <a:t>Training and Education workshops for ABC and Heart Failure</a:t>
                      </a:r>
                    </a:p>
                  </a:txBody>
                  <a:tcPr marL="68580" marR="68580" marT="0" marB="0"/>
                </a:tc>
                <a:tc>
                  <a:txBody>
                    <a:bodyPr/>
                    <a:lstStyle/>
                    <a:p>
                      <a:pPr algn="l"/>
                      <a:r>
                        <a:rPr lang="en-GB" sz="800" kern="1200" dirty="0">
                          <a:solidFill>
                            <a:srgbClr val="000066"/>
                          </a:solidFill>
                          <a:latin typeface="+mn-lt"/>
                          <a:ea typeface="+mn-ea"/>
                          <a:cs typeface="+mn-cs"/>
                        </a:rPr>
                        <a:t>More capable workforce</a:t>
                      </a:r>
                    </a:p>
                    <a:p>
                      <a:pPr algn="l"/>
                      <a:r>
                        <a:rPr lang="en-GB" sz="800" kern="1200" dirty="0">
                          <a:solidFill>
                            <a:srgbClr val="000066"/>
                          </a:solidFill>
                          <a:latin typeface="+mn-lt"/>
                          <a:ea typeface="+mn-ea"/>
                          <a:cs typeface="+mn-cs"/>
                        </a:rPr>
                        <a:t>Greater delivery capacity</a:t>
                      </a:r>
                    </a:p>
                  </a:txBody>
                  <a:tcPr marL="68580" marR="68580" marT="0" marB="0"/>
                </a:tc>
                <a:tc>
                  <a:txBody>
                    <a:bodyPr/>
                    <a:lstStyle/>
                    <a:p>
                      <a:pPr algn="l"/>
                      <a:r>
                        <a:rPr lang="en-GB" sz="800" kern="1200" dirty="0">
                          <a:solidFill>
                            <a:srgbClr val="000066"/>
                          </a:solidFill>
                          <a:latin typeface="+mn-lt"/>
                          <a:ea typeface="+mn-ea"/>
                          <a:cs typeface="+mn-cs"/>
                        </a:rPr>
                        <a:t> Network Contract DES</a:t>
                      </a:r>
                    </a:p>
                  </a:txBody>
                  <a:tcPr marL="68580" marR="68580" marT="0" marB="0"/>
                </a:tc>
                <a:tc>
                  <a:txBody>
                    <a:bodyPr/>
                    <a:lstStyle/>
                    <a:p>
                      <a:pPr algn="l"/>
                      <a:r>
                        <a:rPr lang="en-GB" sz="800" kern="1200" dirty="0">
                          <a:solidFill>
                            <a:srgbClr val="000066"/>
                          </a:solidFill>
                          <a:latin typeface="+mn-lt"/>
                          <a:ea typeface="+mn-ea"/>
                          <a:cs typeface="+mn-cs"/>
                        </a:rPr>
                        <a:t>Training offered to all practices via STW training hub</a:t>
                      </a:r>
                    </a:p>
                    <a:p>
                      <a:pPr algn="l"/>
                      <a:r>
                        <a:rPr lang="en-GB" sz="800" kern="1200" dirty="0">
                          <a:solidFill>
                            <a:srgbClr val="000066"/>
                          </a:solidFill>
                          <a:latin typeface="+mn-lt"/>
                          <a:ea typeface="+mn-ea"/>
                          <a:cs typeface="+mn-cs"/>
                        </a:rPr>
                        <a:t>Hypertension 11th May 22 &amp; 15th June 22</a:t>
                      </a:r>
                    </a:p>
                    <a:p>
                      <a:pPr algn="l"/>
                      <a:r>
                        <a:rPr lang="en-GB" sz="800" kern="1200" dirty="0">
                          <a:solidFill>
                            <a:srgbClr val="000066"/>
                          </a:solidFill>
                          <a:latin typeface="+mn-lt"/>
                          <a:ea typeface="+mn-ea"/>
                          <a:cs typeface="+mn-cs"/>
                        </a:rPr>
                        <a:t>Heart Failure- 25th May 21st June</a:t>
                      </a:r>
                    </a:p>
                  </a:txBody>
                  <a:tcPr marL="68580" marR="68580" marT="0" marB="0"/>
                </a:tc>
                <a:extLst>
                  <a:ext uri="{0D108BD9-81ED-4DB2-BD59-A6C34878D82A}">
                    <a16:rowId xmlns:a16="http://schemas.microsoft.com/office/drawing/2014/main" val="4166854133"/>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Primary Care</a:t>
                      </a:r>
                    </a:p>
                  </a:txBody>
                  <a:tcPr/>
                </a:tc>
                <a:tc>
                  <a:txBody>
                    <a:bodyPr/>
                    <a:lstStyle/>
                    <a:p>
                      <a:pPr algn="l"/>
                      <a:r>
                        <a:rPr lang="en-GB" sz="800" kern="1200" dirty="0">
                          <a:solidFill>
                            <a:srgbClr val="000066"/>
                          </a:solidFill>
                          <a:latin typeface="+mn-lt"/>
                          <a:ea typeface="+mn-ea"/>
                          <a:cs typeface="+mn-cs"/>
                        </a:rPr>
                        <a:t>Hypertension</a:t>
                      </a:r>
                    </a:p>
                  </a:txBody>
                  <a:tcPr/>
                </a:tc>
                <a:tc>
                  <a:txBody>
                    <a:bodyPr/>
                    <a:lstStyle/>
                    <a:p>
                      <a:pPr algn="l"/>
                      <a:r>
                        <a:rPr lang="en-GB" sz="800" kern="1200" dirty="0">
                          <a:solidFill>
                            <a:srgbClr val="000066"/>
                          </a:solidFill>
                          <a:latin typeface="+mn-lt"/>
                          <a:ea typeface="+mn-ea"/>
                          <a:cs typeface="+mn-cs"/>
                        </a:rPr>
                        <a:t>Blood Pressure Monitoring @ Home</a:t>
                      </a:r>
                    </a:p>
                  </a:txBody>
                  <a:tcPr marL="68580" marR="68580" marT="0" marB="0"/>
                </a:tc>
                <a:tc>
                  <a:txBody>
                    <a:bodyPr/>
                    <a:lstStyle/>
                    <a:p>
                      <a:pPr algn="l"/>
                      <a:r>
                        <a:rPr lang="en-GB" sz="800" kern="1200" dirty="0">
                          <a:solidFill>
                            <a:srgbClr val="000066"/>
                          </a:solidFill>
                          <a:latin typeface="+mn-lt"/>
                          <a:ea typeface="+mn-ea"/>
                          <a:cs typeface="+mn-cs"/>
                        </a:rPr>
                        <a:t>ICB Primary Care Team</a:t>
                      </a:r>
                    </a:p>
                    <a:p>
                      <a:pPr algn="l"/>
                      <a:r>
                        <a:rPr lang="en-GB" sz="800" kern="1200" dirty="0">
                          <a:solidFill>
                            <a:srgbClr val="000066"/>
                          </a:solidFill>
                          <a:latin typeface="+mn-lt"/>
                          <a:ea typeface="+mn-ea"/>
                          <a:cs typeface="+mn-cs"/>
                        </a:rPr>
                        <a:t>PCNs</a:t>
                      </a:r>
                    </a:p>
                    <a:p>
                      <a:pPr algn="l"/>
                      <a:endParaRPr lang="en-GB" sz="800" kern="1200" dirty="0">
                        <a:solidFill>
                          <a:srgbClr val="000066"/>
                        </a:solidFill>
                        <a:latin typeface="+mn-lt"/>
                        <a:ea typeface="+mn-ea"/>
                        <a:cs typeface="+mn-cs"/>
                      </a:endParaRPr>
                    </a:p>
                  </a:txBody>
                  <a:tcPr marL="68580" marR="68580" marT="0" marB="0"/>
                </a:tc>
                <a:tc>
                  <a:txBody>
                    <a:bodyPr/>
                    <a:lstStyle/>
                    <a:p>
                      <a:pPr algn="l"/>
                      <a:r>
                        <a:rPr lang="en-GB" sz="800" kern="1200">
                          <a:solidFill>
                            <a:srgbClr val="000066"/>
                          </a:solidFill>
                          <a:latin typeface="+mn-lt"/>
                          <a:ea typeface="+mn-ea"/>
                          <a:cs typeface="+mn-cs"/>
                        </a:rPr>
                        <a:t>TO enable practices to deploy BPM’s to most vulnerable patients in order to enable them to monitor their BP at home</a:t>
                      </a:r>
                    </a:p>
                  </a:txBody>
                  <a:tcPr marL="68580" marR="68580" marT="0" marB="0"/>
                </a:tc>
                <a:tc>
                  <a:txBody>
                    <a:bodyPr/>
                    <a:lstStyle/>
                    <a:p>
                      <a:pPr algn="l"/>
                      <a:r>
                        <a:rPr lang="en-GB" sz="800" kern="1200" dirty="0">
                          <a:solidFill>
                            <a:srgbClr val="000066"/>
                          </a:solidFill>
                          <a:latin typeface="+mn-lt"/>
                          <a:ea typeface="+mn-ea"/>
                          <a:cs typeface="+mn-cs"/>
                        </a:rPr>
                        <a:t>Better LTC management</a:t>
                      </a:r>
                    </a:p>
                    <a:p>
                      <a:pPr algn="l"/>
                      <a:r>
                        <a:rPr lang="en-GB" sz="800" kern="1200" dirty="0">
                          <a:solidFill>
                            <a:srgbClr val="000066"/>
                          </a:solidFill>
                          <a:latin typeface="+mn-lt"/>
                          <a:ea typeface="+mn-ea"/>
                          <a:cs typeface="+mn-cs"/>
                        </a:rPr>
                        <a:t>Reduced unplanned attendances</a:t>
                      </a:r>
                    </a:p>
                  </a:txBody>
                  <a:tcPr marL="68580" marR="68580" marT="0" marB="0"/>
                </a:tc>
                <a:tc>
                  <a:txBody>
                    <a:bodyPr/>
                    <a:lstStyle/>
                    <a:p>
                      <a:pPr algn="l"/>
                      <a:r>
                        <a:rPr lang="en-GB" sz="800" kern="1200" dirty="0">
                          <a:solidFill>
                            <a:srgbClr val="000066"/>
                          </a:solidFill>
                          <a:latin typeface="+mn-lt"/>
                          <a:ea typeface="+mn-ea"/>
                          <a:cs typeface="+mn-cs"/>
                        </a:rPr>
                        <a:t>Network Contract DES</a:t>
                      </a:r>
                    </a:p>
                    <a:p>
                      <a:pPr algn="l"/>
                      <a:r>
                        <a:rPr lang="en-GB" sz="800" kern="1200" dirty="0">
                          <a:solidFill>
                            <a:srgbClr val="000066"/>
                          </a:solidFill>
                          <a:latin typeface="+mn-lt"/>
                          <a:ea typeface="+mn-ea"/>
                          <a:cs typeface="+mn-cs"/>
                        </a:rPr>
                        <a:t>Long Term Plan</a:t>
                      </a:r>
                    </a:p>
                  </a:txBody>
                  <a:tcPr marL="68580" marR="68580" marT="0" marB="0"/>
                </a:tc>
                <a:tc>
                  <a:txBody>
                    <a:bodyPr/>
                    <a:lstStyle/>
                    <a:p>
                      <a:pPr algn="l"/>
                      <a:r>
                        <a:rPr lang="en-GB" sz="800" kern="1200" dirty="0">
                          <a:solidFill>
                            <a:srgbClr val="000066"/>
                          </a:solidFill>
                          <a:latin typeface="+mn-lt"/>
                          <a:ea typeface="+mn-ea"/>
                          <a:cs typeface="+mn-cs"/>
                        </a:rPr>
                        <a:t>Provision of BPM’s based on population</a:t>
                      </a:r>
                    </a:p>
                    <a:p>
                      <a:pPr algn="l"/>
                      <a:r>
                        <a:rPr lang="en-GB" sz="800" kern="1200" dirty="0">
                          <a:solidFill>
                            <a:srgbClr val="000066"/>
                          </a:solidFill>
                          <a:latin typeface="+mn-lt"/>
                          <a:ea typeface="+mn-ea"/>
                          <a:cs typeface="+mn-cs"/>
                        </a:rPr>
                        <a:t> </a:t>
                      </a:r>
                    </a:p>
                    <a:p>
                      <a:pPr algn="l"/>
                      <a:r>
                        <a:rPr lang="en-GB" sz="800" kern="1200" dirty="0">
                          <a:solidFill>
                            <a:srgbClr val="000066"/>
                          </a:solidFill>
                          <a:latin typeface="+mn-lt"/>
                          <a:ea typeface="+mn-ea"/>
                          <a:cs typeface="+mn-cs"/>
                        </a:rPr>
                        <a:t>Ongoing </a:t>
                      </a:r>
                    </a:p>
                  </a:txBody>
                  <a:tcPr marL="68580" marR="68580" marT="0" marB="0"/>
                </a:tc>
                <a:extLst>
                  <a:ext uri="{0D108BD9-81ED-4DB2-BD59-A6C34878D82A}">
                    <a16:rowId xmlns:a16="http://schemas.microsoft.com/office/drawing/2014/main" val="3637926286"/>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66"/>
                          </a:solidFill>
                          <a:latin typeface="+mn-lt"/>
                        </a:rPr>
                        <a:t>Primary Care</a:t>
                      </a:r>
                    </a:p>
                  </a:txBody>
                  <a:tcPr/>
                </a:tc>
                <a:tc>
                  <a:txBody>
                    <a:bodyPr/>
                    <a:lstStyle/>
                    <a:p>
                      <a:pPr algn="l"/>
                      <a:r>
                        <a:rPr lang="en-GB" sz="800" kern="1200" dirty="0">
                          <a:solidFill>
                            <a:srgbClr val="000066"/>
                          </a:solidFill>
                          <a:latin typeface="+mn-lt"/>
                          <a:ea typeface="+mn-ea"/>
                          <a:cs typeface="+mn-cs"/>
                        </a:rPr>
                        <a:t>Hypertension</a:t>
                      </a:r>
                    </a:p>
                    <a:p>
                      <a:pPr algn="l"/>
                      <a:r>
                        <a:rPr lang="en-GB" sz="800" kern="1200" dirty="0">
                          <a:solidFill>
                            <a:srgbClr val="000066"/>
                          </a:solidFill>
                          <a:latin typeface="+mn-lt"/>
                          <a:ea typeface="+mn-ea"/>
                          <a:cs typeface="+mn-cs"/>
                        </a:rPr>
                        <a:t>High Cholesterol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CVD Prevention PCN DES Implementation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Primary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ICB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Local Authorities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Improve the diagnosis and management of patients with hypertension. through: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rgbClr val="000066"/>
                          </a:solidFill>
                          <a:latin typeface="+mn-lt"/>
                          <a:ea typeface="+mn-ea"/>
                          <a:cs typeface="+mn-cs"/>
                        </a:rPr>
                        <a:t>Reviewing patient records, to identify patients who have had a previous high BP but have no diagnosis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rgbClr val="000066"/>
                          </a:solidFill>
                          <a:latin typeface="+mn-lt"/>
                          <a:ea typeface="+mn-ea"/>
                          <a:cs typeface="+mn-cs"/>
                        </a:rPr>
                        <a:t>Ensure all patients with hypertension are treated in line in with NICE guideline NG 136.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rgbClr val="000066"/>
                          </a:solidFill>
                          <a:latin typeface="+mn-lt"/>
                          <a:ea typeface="+mn-ea"/>
                          <a:cs typeface="+mn-cs"/>
                        </a:rPr>
                        <a:t>Increase opportunistic blood pressure testing where patients do not have a recently recorded reading (including community case-finding and promoting take-up of pharmacy case-finding service).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rgbClr val="000066"/>
                          </a:solidFill>
                          <a:latin typeface="+mn-lt"/>
                          <a:ea typeface="+mn-ea"/>
                          <a:cs typeface="+mn-cs"/>
                        </a:rPr>
                        <a:t>Improved detection </a:t>
                      </a:r>
                      <a:r>
                        <a:rPr lang="en-GB" sz="800" kern="1200" dirty="0">
                          <a:solidFill>
                            <a:srgbClr val="000066"/>
                          </a:solidFill>
                          <a:latin typeface="+mn-lt"/>
                          <a:ea typeface="+mn-ea"/>
                          <a:cs typeface="+mn-cs"/>
                        </a:rPr>
                        <a:t>of hypertension  (</a:t>
                      </a:r>
                      <a:r>
                        <a:rPr lang="en-GB" sz="800" kern="1200" dirty="0" err="1">
                          <a:solidFill>
                            <a:srgbClr val="000066"/>
                          </a:solidFill>
                          <a:latin typeface="+mn-lt"/>
                          <a:ea typeface="+mn-ea"/>
                          <a:cs typeface="+mn-cs"/>
                        </a:rPr>
                        <a:t>ie</a:t>
                      </a:r>
                      <a:r>
                        <a:rPr lang="en-GB" sz="800" kern="1200" dirty="0">
                          <a:solidFill>
                            <a:srgbClr val="000066"/>
                          </a:solidFill>
                          <a:latin typeface="+mn-lt"/>
                          <a:ea typeface="+mn-ea"/>
                          <a:cs typeface="+mn-cs"/>
                        </a:rPr>
                        <a:t> at practice and PCN level reduce the gap in the estimated (expected) vs actual prevalence of hypertension) and </a:t>
                      </a:r>
                      <a:r>
                        <a:rPr lang="en-GB" sz="800" b="1" kern="1200" dirty="0">
                          <a:solidFill>
                            <a:srgbClr val="000066"/>
                          </a:solidFill>
                          <a:latin typeface="+mn-lt"/>
                          <a:ea typeface="+mn-ea"/>
                          <a:cs typeface="+mn-cs"/>
                        </a:rPr>
                        <a:t>improved management </a:t>
                      </a:r>
                      <a:r>
                        <a:rPr lang="en-GB" sz="800" kern="1200" dirty="0">
                          <a:solidFill>
                            <a:srgbClr val="000066"/>
                          </a:solidFill>
                          <a:latin typeface="+mn-lt"/>
                          <a:ea typeface="+mn-ea"/>
                          <a:cs typeface="+mn-cs"/>
                        </a:rPr>
                        <a:t>of hypertension  (in line with NICE guidance).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Diagnosis: 80% of the expected number of people with hypertension are diagnosed by 2029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Treatment: 80% of the total number of people diagnosed with hypertension are treated to target as per NICE guidelines by 2029</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Not clearly specified but had assumed we needed to get processes and delivery established in year 1 for hypertension (by April 2023) and then move on to case-finding/treating AF and Cholesterol, but likely that insufficient progress has been made due to increasing pressure and limited local capacity and resource in 2022/23.</a:t>
                      </a:r>
                    </a:p>
                  </a:txBody>
                  <a:tcPr marL="68580" marR="68580" marT="0" marB="0"/>
                </a:tc>
                <a:extLst>
                  <a:ext uri="{0D108BD9-81ED-4DB2-BD59-A6C34878D82A}">
                    <a16:rowId xmlns:a16="http://schemas.microsoft.com/office/drawing/2014/main" val="469833173"/>
                  </a:ext>
                </a:extLst>
              </a:tr>
            </a:tbl>
          </a:graphicData>
        </a:graphic>
      </p:graphicFrame>
    </p:spTree>
    <p:extLst>
      <p:ext uri="{BB962C8B-B14F-4D97-AF65-F5344CB8AC3E}">
        <p14:creationId xmlns:p14="http://schemas.microsoft.com/office/powerpoint/2010/main" val="109192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24</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normAutofit/>
          </a:bodyPr>
          <a:lstStyle/>
          <a:p>
            <a:r>
              <a:rPr lang="en-US" sz="2800" dirty="0"/>
              <a:t>Appendices – </a:t>
            </a:r>
            <a:r>
              <a:rPr lang="en-US" sz="2800" dirty="0" err="1"/>
              <a:t>Programme</a:t>
            </a:r>
            <a:r>
              <a:rPr lang="en-US" sz="2800" dirty="0"/>
              <a:t> Details</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graphicFrame>
        <p:nvGraphicFramePr>
          <p:cNvPr id="6" name="Table 9">
            <a:extLst>
              <a:ext uri="{FF2B5EF4-FFF2-40B4-BE49-F238E27FC236}">
                <a16:creationId xmlns:a16="http://schemas.microsoft.com/office/drawing/2014/main" id="{528C1C86-24EA-54DE-3FF7-B33A4C71C0B1}"/>
              </a:ext>
            </a:extLst>
          </p:cNvPr>
          <p:cNvGraphicFramePr>
            <a:graphicFrameLocks noGrp="1"/>
          </p:cNvGraphicFramePr>
          <p:nvPr>
            <p:extLst>
              <p:ext uri="{D42A27DB-BD31-4B8C-83A1-F6EECF244321}">
                <p14:modId xmlns:p14="http://schemas.microsoft.com/office/powerpoint/2010/main" val="233956807"/>
              </p:ext>
            </p:extLst>
          </p:nvPr>
        </p:nvGraphicFramePr>
        <p:xfrm>
          <a:off x="171451" y="1165982"/>
          <a:ext cx="11873691" cy="5209764"/>
        </p:xfrm>
        <a:graphic>
          <a:graphicData uri="http://schemas.openxmlformats.org/drawingml/2006/table">
            <a:tbl>
              <a:tblPr firstRow="1" bandRow="1">
                <a:tableStyleId>{7DF18680-E054-41AD-8BC1-D1AEF772440D}</a:tableStyleId>
              </a:tblPr>
              <a:tblGrid>
                <a:gridCol w="884737">
                  <a:extLst>
                    <a:ext uri="{9D8B030D-6E8A-4147-A177-3AD203B41FA5}">
                      <a16:colId xmlns:a16="http://schemas.microsoft.com/office/drawing/2014/main" val="4159528410"/>
                    </a:ext>
                  </a:extLst>
                </a:gridCol>
                <a:gridCol w="933921">
                  <a:extLst>
                    <a:ext uri="{9D8B030D-6E8A-4147-A177-3AD203B41FA5}">
                      <a16:colId xmlns:a16="http://schemas.microsoft.com/office/drawing/2014/main" val="4053298941"/>
                    </a:ext>
                  </a:extLst>
                </a:gridCol>
                <a:gridCol w="1303597">
                  <a:extLst>
                    <a:ext uri="{9D8B030D-6E8A-4147-A177-3AD203B41FA5}">
                      <a16:colId xmlns:a16="http://schemas.microsoft.com/office/drawing/2014/main" val="3218575115"/>
                    </a:ext>
                  </a:extLst>
                </a:gridCol>
                <a:gridCol w="1068744">
                  <a:extLst>
                    <a:ext uri="{9D8B030D-6E8A-4147-A177-3AD203B41FA5}">
                      <a16:colId xmlns:a16="http://schemas.microsoft.com/office/drawing/2014/main" val="855172187"/>
                    </a:ext>
                  </a:extLst>
                </a:gridCol>
                <a:gridCol w="2533650">
                  <a:extLst>
                    <a:ext uri="{9D8B030D-6E8A-4147-A177-3AD203B41FA5}">
                      <a16:colId xmlns:a16="http://schemas.microsoft.com/office/drawing/2014/main" val="2033993793"/>
                    </a:ext>
                  </a:extLst>
                </a:gridCol>
                <a:gridCol w="2348120">
                  <a:extLst>
                    <a:ext uri="{9D8B030D-6E8A-4147-A177-3AD203B41FA5}">
                      <a16:colId xmlns:a16="http://schemas.microsoft.com/office/drawing/2014/main" val="229389774"/>
                    </a:ext>
                  </a:extLst>
                </a:gridCol>
                <a:gridCol w="1400461">
                  <a:extLst>
                    <a:ext uri="{9D8B030D-6E8A-4147-A177-3AD203B41FA5}">
                      <a16:colId xmlns:a16="http://schemas.microsoft.com/office/drawing/2014/main" val="4085497929"/>
                    </a:ext>
                  </a:extLst>
                </a:gridCol>
                <a:gridCol w="1400461">
                  <a:extLst>
                    <a:ext uri="{9D8B030D-6E8A-4147-A177-3AD203B41FA5}">
                      <a16:colId xmlns:a16="http://schemas.microsoft.com/office/drawing/2014/main" val="4164233330"/>
                    </a:ext>
                  </a:extLst>
                </a:gridCol>
              </a:tblGrid>
              <a:tr h="315634">
                <a:tc>
                  <a:txBody>
                    <a:bodyPr/>
                    <a:lstStyle/>
                    <a:p>
                      <a:r>
                        <a:rPr lang="en-GB" sz="1000" dirty="0">
                          <a:latin typeface="+mn-lt"/>
                        </a:rPr>
                        <a:t>Area</a:t>
                      </a:r>
                    </a:p>
                  </a:txBody>
                  <a:tcPr/>
                </a:tc>
                <a:tc>
                  <a:txBody>
                    <a:bodyPr/>
                    <a:lstStyle/>
                    <a:p>
                      <a:r>
                        <a:rPr lang="en-GB" sz="1000" dirty="0">
                          <a:latin typeface="+mn-lt"/>
                        </a:rPr>
                        <a:t>Target Condition or Risk</a:t>
                      </a:r>
                    </a:p>
                  </a:txBody>
                  <a:tcPr/>
                </a:tc>
                <a:tc>
                  <a:txBody>
                    <a:bodyPr/>
                    <a:lstStyle/>
                    <a:p>
                      <a:r>
                        <a:rPr lang="en-GB" sz="1000" dirty="0">
                          <a:latin typeface="+mn-lt"/>
                        </a:rPr>
                        <a:t>Project</a:t>
                      </a:r>
                    </a:p>
                  </a:txBody>
                  <a:tcPr/>
                </a:tc>
                <a:tc>
                  <a:txBody>
                    <a:bodyPr/>
                    <a:lstStyle/>
                    <a:p>
                      <a:r>
                        <a:rPr lang="en-GB" sz="1000" dirty="0">
                          <a:latin typeface="+mn-lt"/>
                        </a:rPr>
                        <a:t>Partners</a:t>
                      </a:r>
                    </a:p>
                  </a:txBody>
                  <a:tcPr/>
                </a:tc>
                <a:tc>
                  <a:txBody>
                    <a:bodyPr/>
                    <a:lstStyle/>
                    <a:p>
                      <a:r>
                        <a:rPr lang="en-GB" sz="1000" dirty="0">
                          <a:latin typeface="+mn-lt"/>
                        </a:rPr>
                        <a:t>Aims</a:t>
                      </a:r>
                    </a:p>
                  </a:txBody>
                  <a:tcPr/>
                </a:tc>
                <a:tc>
                  <a:txBody>
                    <a:bodyPr/>
                    <a:lstStyle/>
                    <a:p>
                      <a:r>
                        <a:rPr lang="en-GB" sz="1000" dirty="0">
                          <a:latin typeface="+mn-lt"/>
                        </a:rPr>
                        <a:t>Outcomes</a:t>
                      </a:r>
                    </a:p>
                  </a:txBody>
                  <a:tcPr/>
                </a:tc>
                <a:tc>
                  <a:txBody>
                    <a:bodyPr/>
                    <a:lstStyle/>
                    <a:p>
                      <a:r>
                        <a:rPr lang="en-GB" sz="1000" dirty="0">
                          <a:latin typeface="+mn-lt"/>
                        </a:rPr>
                        <a:t>Ref. NHS Target</a:t>
                      </a:r>
                    </a:p>
                  </a:txBody>
                  <a:tcPr/>
                </a:tc>
                <a:tc>
                  <a:txBody>
                    <a:bodyPr/>
                    <a:lstStyle/>
                    <a:p>
                      <a:r>
                        <a:rPr lang="en-GB" sz="1000" dirty="0">
                          <a:latin typeface="+mn-lt"/>
                        </a:rPr>
                        <a:t>Timelines</a:t>
                      </a:r>
                    </a:p>
                  </a:txBody>
                  <a:tcPr/>
                </a:tc>
                <a:extLst>
                  <a:ext uri="{0D108BD9-81ED-4DB2-BD59-A6C34878D82A}">
                    <a16:rowId xmlns:a16="http://schemas.microsoft.com/office/drawing/2014/main" val="3552039501"/>
                  </a:ext>
                </a:extLst>
              </a:tr>
              <a:tr h="637764">
                <a:tc>
                  <a:txBody>
                    <a:bodyPr/>
                    <a:lstStyle/>
                    <a:p>
                      <a:pPr algn="just"/>
                      <a:r>
                        <a:rPr lang="en-GB" sz="800" kern="1200" dirty="0">
                          <a:solidFill>
                            <a:srgbClr val="000066"/>
                          </a:solidFill>
                          <a:effectLst/>
                          <a:latin typeface="+mn-lt"/>
                          <a:ea typeface="+mn-ea"/>
                          <a:cs typeface="+mn-cs"/>
                        </a:rPr>
                        <a:t>Medicines Optimisation</a:t>
                      </a:r>
                    </a:p>
                  </a:txBody>
                  <a:tcPr/>
                </a:tc>
                <a:tc>
                  <a:txBody>
                    <a:bodyPr/>
                    <a:lstStyle/>
                    <a:p>
                      <a:r>
                        <a:rPr lang="en-GB" sz="800" kern="1200" dirty="0">
                          <a:solidFill>
                            <a:srgbClr val="000066"/>
                          </a:solidFill>
                          <a:effectLst/>
                          <a:latin typeface="+mn-lt"/>
                          <a:ea typeface="+mn-ea"/>
                          <a:cs typeface="+mn-cs"/>
                        </a:rPr>
                        <a:t>Atrial Fibrillation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National DOAC Framework Implementation</a:t>
                      </a:r>
                    </a:p>
                  </a:txBody>
                  <a:tcPr marL="68580" marR="68580" marT="0" marB="0"/>
                </a:tc>
                <a:tc>
                  <a:txBody>
                    <a:bodyPr/>
                    <a:lstStyle/>
                    <a:p>
                      <a:r>
                        <a:rPr lang="en-GB" sz="800" kern="1200" dirty="0">
                          <a:solidFill>
                            <a:srgbClr val="000066"/>
                          </a:solidFill>
                          <a:effectLst/>
                          <a:latin typeface="+mn-lt"/>
                          <a:ea typeface="+mn-ea"/>
                          <a:cs typeface="+mn-cs"/>
                        </a:rPr>
                        <a:t>Secondary Care</a:t>
                      </a:r>
                    </a:p>
                    <a:p>
                      <a:r>
                        <a:rPr lang="en-GB" sz="800" kern="1200" dirty="0">
                          <a:solidFill>
                            <a:srgbClr val="000066"/>
                          </a:solidFill>
                          <a:effectLst/>
                          <a:latin typeface="+mn-lt"/>
                          <a:ea typeface="+mn-ea"/>
                          <a:cs typeface="+mn-cs"/>
                        </a:rPr>
                        <a:t>Primary Care</a:t>
                      </a:r>
                    </a:p>
                    <a:p>
                      <a:r>
                        <a:rPr lang="en-GB" sz="800" kern="1200" dirty="0">
                          <a:solidFill>
                            <a:srgbClr val="000066"/>
                          </a:solidFill>
                          <a:effectLst/>
                          <a:latin typeface="+mn-lt"/>
                          <a:ea typeface="+mn-ea"/>
                          <a:cs typeface="+mn-cs"/>
                        </a:rPr>
                        <a:t>PCNs</a:t>
                      </a:r>
                    </a:p>
                  </a:txBody>
                  <a:tcPr marL="68580" marR="68580"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rgbClr val="000066"/>
                          </a:solidFill>
                          <a:effectLst/>
                          <a:latin typeface="+mn-lt"/>
                          <a:ea typeface="+mn-ea"/>
                          <a:cs typeface="+mn-cs"/>
                        </a:rPr>
                        <a:t>Identification of diagnosed AF patients who are not anticoagulated and offer DOAC 1st line/VKA where DOAC contra-indicated. </a:t>
                      </a:r>
                    </a:p>
                    <a:p>
                      <a:pPr marL="171450" indent="-171450" algn="l">
                        <a:buFont typeface="Arial" panose="020B0604020202020204" pitchFamily="34" charset="0"/>
                        <a:buChar char="•"/>
                      </a:pPr>
                      <a:endParaRPr lang="en-GB" sz="800" kern="1200" dirty="0">
                        <a:solidFill>
                          <a:srgbClr val="000066"/>
                        </a:solidFill>
                        <a:effectLst/>
                        <a:latin typeface="+mn-lt"/>
                        <a:ea typeface="+mn-ea"/>
                        <a:cs typeface="+mn-cs"/>
                      </a:endParaRPr>
                    </a:p>
                  </a:txBody>
                  <a:tcPr marL="68580" marR="68580" marT="0" marB="0"/>
                </a:tc>
                <a:tc>
                  <a:txBody>
                    <a:bodyPr/>
                    <a:lstStyle/>
                    <a:p>
                      <a:pPr lvl="0"/>
                      <a:r>
                        <a:rPr lang="en-GB" sz="800" kern="1200" dirty="0">
                          <a:solidFill>
                            <a:srgbClr val="000066"/>
                          </a:solidFill>
                          <a:effectLst/>
                          <a:latin typeface="+mn-lt"/>
                          <a:ea typeface="+mn-ea"/>
                          <a:cs typeface="+mn-cs"/>
                        </a:rPr>
                        <a:t>Increase % of appropriate patients with AF prescribed an anticoagulant in-line with NICE 196</a:t>
                      </a:r>
                    </a:p>
                    <a:p>
                      <a:pPr lvl="0"/>
                      <a:endParaRPr lang="en-GB" sz="800" kern="1200" dirty="0">
                        <a:solidFill>
                          <a:srgbClr val="000066"/>
                        </a:solidFill>
                        <a:effectLst/>
                        <a:latin typeface="+mn-lt"/>
                        <a:ea typeface="+mn-ea"/>
                        <a:cs typeface="+mn-cs"/>
                      </a:endParaRPr>
                    </a:p>
                    <a:p>
                      <a:pPr lvl="0"/>
                      <a:r>
                        <a:rPr lang="en-GB" sz="800" kern="1200" dirty="0">
                          <a:solidFill>
                            <a:srgbClr val="000066"/>
                          </a:solidFill>
                          <a:effectLst/>
                          <a:latin typeface="+mn-lt"/>
                          <a:ea typeface="+mn-ea"/>
                          <a:cs typeface="+mn-cs"/>
                        </a:rPr>
                        <a:t>Reduction in amount of monitoring required from use of DOAC, freeing up capacity in primary and secondary care</a:t>
                      </a:r>
                    </a:p>
                    <a:p>
                      <a:r>
                        <a:rPr lang="en-GB" sz="800" kern="1200" dirty="0">
                          <a:solidFill>
                            <a:srgbClr val="000066"/>
                          </a:solidFill>
                          <a:effectLst/>
                          <a:latin typeface="+mn-lt"/>
                          <a:ea typeface="+mn-ea"/>
                          <a:cs typeface="+mn-cs"/>
                        </a:rPr>
                        <a:t> </a:t>
                      </a:r>
                    </a:p>
                    <a:p>
                      <a:pPr lvl="0"/>
                      <a:r>
                        <a:rPr lang="en-GB" sz="800" kern="1200" dirty="0">
                          <a:solidFill>
                            <a:srgbClr val="000066"/>
                          </a:solidFill>
                          <a:effectLst/>
                          <a:latin typeface="+mn-lt"/>
                          <a:ea typeface="+mn-ea"/>
                          <a:cs typeface="+mn-cs"/>
                        </a:rPr>
                        <a:t>Reduce the number of appropriate people with AF who are untreated with an anticoagulant therefore reducing the risk in the number of AF related strokes.</a:t>
                      </a:r>
                    </a:p>
                    <a:p>
                      <a:pPr lvl="0"/>
                      <a:endParaRPr lang="en-GB" sz="800" kern="1200" dirty="0">
                        <a:solidFill>
                          <a:srgbClr val="000066"/>
                        </a:solidFill>
                        <a:effectLst/>
                        <a:latin typeface="+mn-lt"/>
                        <a:ea typeface="+mn-ea"/>
                        <a:cs typeface="+mn-cs"/>
                      </a:endParaRPr>
                    </a:p>
                    <a:p>
                      <a:pPr lvl="0"/>
                      <a:r>
                        <a:rPr lang="en-GB" sz="800" kern="1200" dirty="0">
                          <a:solidFill>
                            <a:srgbClr val="000066"/>
                          </a:solidFill>
                          <a:effectLst/>
                          <a:latin typeface="+mn-lt"/>
                          <a:ea typeface="+mn-ea"/>
                          <a:cs typeface="+mn-cs"/>
                        </a:rPr>
                        <a:t>Reduction in hospital admissions/re-admissions because of AF related stroke</a:t>
                      </a:r>
                    </a:p>
                    <a:p>
                      <a:pPr lvl="0"/>
                      <a:endParaRPr lang="en-GB" sz="800" kern="1200" dirty="0">
                        <a:solidFill>
                          <a:srgbClr val="000066"/>
                        </a:solidFill>
                        <a:effectLst/>
                        <a:latin typeface="+mn-lt"/>
                        <a:ea typeface="+mn-ea"/>
                        <a:cs typeface="+mn-cs"/>
                      </a:endParaRPr>
                    </a:p>
                    <a:p>
                      <a:pPr lvl="0"/>
                      <a:r>
                        <a:rPr lang="en-GB" sz="800" kern="1200" dirty="0">
                          <a:solidFill>
                            <a:srgbClr val="000066"/>
                          </a:solidFill>
                          <a:effectLst/>
                          <a:latin typeface="+mn-lt"/>
                          <a:ea typeface="+mn-ea"/>
                          <a:cs typeface="+mn-cs"/>
                        </a:rPr>
                        <a:t>Reduction in health burden as a result of AF related stroke</a:t>
                      </a:r>
                    </a:p>
                    <a:p>
                      <a:pPr marL="171450" indent="-171450" algn="l">
                        <a:buFont typeface="Arial" panose="020B0604020202020204" pitchFamily="34" charset="0"/>
                        <a:buChar char="•"/>
                      </a:pPr>
                      <a:endParaRPr lang="en-GB" sz="800" kern="1200" dirty="0">
                        <a:solidFill>
                          <a:srgbClr val="000066"/>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effectLst/>
                          <a:latin typeface="+mn-lt"/>
                          <a:ea typeface="+mn-ea"/>
                          <a:cs typeface="+mn-cs"/>
                        </a:rPr>
                        <a:t>IIF CVD-05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rgbClr val="000066"/>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rgbClr val="000066"/>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effectLst/>
                          <a:latin typeface="+mn-lt"/>
                          <a:ea typeface="+mn-ea"/>
                          <a:cs typeface="+mn-cs"/>
                        </a:rPr>
                        <a:t>NHS Long-term plan (CVD disease prevention)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rgbClr val="000066"/>
                        </a:solidFill>
                        <a:effectLst/>
                        <a:latin typeface="+mn-lt"/>
                        <a:ea typeface="+mn-ea"/>
                        <a:cs typeface="+mn-cs"/>
                      </a:endParaRPr>
                    </a:p>
                  </a:txBody>
                  <a:tcPr marL="68580" marR="68580" marT="0" marB="0"/>
                </a:tc>
                <a:tc rowSpan="4">
                  <a:txBody>
                    <a:bodyPr/>
                    <a:lstStyle/>
                    <a:p>
                      <a:r>
                        <a:rPr lang="en-GB" sz="800" kern="1200" dirty="0">
                          <a:solidFill>
                            <a:srgbClr val="000066"/>
                          </a:solidFill>
                          <a:effectLst/>
                          <a:latin typeface="+mn-lt"/>
                          <a:ea typeface="+mn-ea"/>
                          <a:cs typeface="+mn-cs"/>
                        </a:rPr>
                        <a:t>Initially by end Mar 23, this may be extended.</a:t>
                      </a:r>
                    </a:p>
                    <a:p>
                      <a:r>
                        <a:rPr lang="en-GB" sz="800" kern="1200" dirty="0">
                          <a:solidFill>
                            <a:srgbClr val="000066"/>
                          </a:solidFill>
                          <a:effectLst/>
                          <a:latin typeface="+mn-lt"/>
                          <a:ea typeface="+mn-ea"/>
                          <a:cs typeface="+mn-cs"/>
                        </a:rPr>
                        <a:t> </a:t>
                      </a:r>
                    </a:p>
                    <a:p>
                      <a:r>
                        <a:rPr lang="en-GB" sz="800" kern="1200" dirty="0">
                          <a:solidFill>
                            <a:srgbClr val="000066"/>
                          </a:solidFill>
                          <a:effectLst/>
                          <a:latin typeface="+mn-lt"/>
                          <a:ea typeface="+mn-ea"/>
                          <a:cs typeface="+mn-cs"/>
                        </a:rPr>
                        <a:t>Secondary care supporting with </a:t>
                      </a:r>
                      <a:r>
                        <a:rPr lang="en-GB" sz="800" kern="1200" dirty="0" err="1">
                          <a:solidFill>
                            <a:srgbClr val="000066"/>
                          </a:solidFill>
                          <a:effectLst/>
                          <a:latin typeface="+mn-lt"/>
                          <a:ea typeface="+mn-ea"/>
                          <a:cs typeface="+mn-cs"/>
                        </a:rPr>
                        <a:t>Edoxaban</a:t>
                      </a:r>
                      <a:r>
                        <a:rPr lang="en-GB" sz="800" kern="1200" dirty="0">
                          <a:solidFill>
                            <a:srgbClr val="000066"/>
                          </a:solidFill>
                          <a:effectLst/>
                          <a:latin typeface="+mn-lt"/>
                          <a:ea typeface="+mn-ea"/>
                          <a:cs typeface="+mn-cs"/>
                        </a:rPr>
                        <a:t> initiation/recommendation first line for AF. </a:t>
                      </a:r>
                    </a:p>
                    <a:p>
                      <a:r>
                        <a:rPr lang="en-GB" sz="800" kern="1200" dirty="0">
                          <a:solidFill>
                            <a:srgbClr val="000066"/>
                          </a:solidFill>
                          <a:effectLst/>
                          <a:latin typeface="+mn-lt"/>
                          <a:ea typeface="+mn-ea"/>
                          <a:cs typeface="+mn-cs"/>
                        </a:rPr>
                        <a:t> </a:t>
                      </a:r>
                    </a:p>
                    <a:p>
                      <a:r>
                        <a:rPr lang="en-GB" sz="800" kern="1200" dirty="0">
                          <a:solidFill>
                            <a:srgbClr val="000066"/>
                          </a:solidFill>
                          <a:effectLst/>
                          <a:latin typeface="+mn-lt"/>
                          <a:ea typeface="+mn-ea"/>
                          <a:cs typeface="+mn-cs"/>
                        </a:rPr>
                        <a:t>Primary Care reviewing patients and changing therapy to first line formulary alternative in AF where appropriate. </a:t>
                      </a:r>
                    </a:p>
                    <a:p>
                      <a:r>
                        <a:rPr lang="en-GB" sz="800" kern="1200" dirty="0">
                          <a:solidFill>
                            <a:srgbClr val="000066"/>
                          </a:solidFill>
                          <a:effectLst/>
                          <a:latin typeface="+mn-lt"/>
                          <a:ea typeface="+mn-ea"/>
                          <a:cs typeface="+mn-cs"/>
                        </a:rPr>
                        <a:t> </a:t>
                      </a:r>
                    </a:p>
                    <a:p>
                      <a:r>
                        <a:rPr lang="en-GB" sz="800" kern="1200" dirty="0">
                          <a:solidFill>
                            <a:srgbClr val="000066"/>
                          </a:solidFill>
                          <a:effectLst/>
                          <a:latin typeface="+mn-lt"/>
                          <a:ea typeface="+mn-ea"/>
                          <a:cs typeface="+mn-cs"/>
                        </a:rPr>
                        <a:t>There may be some input from community pharmacy with reviewing patients recently discharged or newly commenced on anticoagulation via the Discharge Medicines Service or New medicines service.</a:t>
                      </a:r>
                    </a:p>
                  </a:txBody>
                  <a:tcPr marL="68580" marR="68580" marT="0" marB="0"/>
                </a:tc>
                <a:extLst>
                  <a:ext uri="{0D108BD9-81ED-4DB2-BD59-A6C34878D82A}">
                    <a16:rowId xmlns:a16="http://schemas.microsoft.com/office/drawing/2014/main" val="2061284496"/>
                  </a:ext>
                </a:extLst>
              </a:tr>
              <a:tr h="63776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66"/>
                          </a:solidFill>
                          <a:effectLst/>
                          <a:uLnTx/>
                          <a:uFillTx/>
                          <a:latin typeface="Arial" panose="020B0604020202020204"/>
                          <a:ea typeface="+mn-ea"/>
                          <a:cs typeface="+mn-cs"/>
                        </a:rPr>
                        <a:t>Medicines Optimisation</a:t>
                      </a:r>
                      <a:endPar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endParaRPr>
                    </a:p>
                  </a:txBody>
                  <a:tcPr/>
                </a:tc>
                <a:tc>
                  <a:txBody>
                    <a:bodyPr/>
                    <a:lstStyle/>
                    <a:p>
                      <a:r>
                        <a:rPr lang="en-GB" sz="800" kern="1200" dirty="0">
                          <a:solidFill>
                            <a:srgbClr val="000066"/>
                          </a:solidFill>
                          <a:effectLst/>
                          <a:latin typeface="+mn-lt"/>
                          <a:ea typeface="+mn-ea"/>
                          <a:cs typeface="+mn-cs"/>
                        </a:rPr>
                        <a:t>Atrial Fibrillation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National DOAC Framework Implementation</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66"/>
                          </a:solidFill>
                          <a:effectLst/>
                          <a:uLnTx/>
                          <a:uFillTx/>
                          <a:latin typeface="Arial" panose="020B0604020202020204"/>
                          <a:ea typeface="+mn-ea"/>
                          <a:cs typeface="+mn-cs"/>
                        </a:rPr>
                        <a:t>Secondary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66"/>
                          </a:solidFill>
                          <a:effectLst/>
                          <a:uLnTx/>
                          <a:uFillTx/>
                          <a:latin typeface="Arial" panose="020B0604020202020204"/>
                          <a:ea typeface="+mn-ea"/>
                          <a:cs typeface="+mn-cs"/>
                        </a:rPr>
                        <a:t>Primary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66"/>
                          </a:solidFill>
                          <a:effectLst/>
                          <a:uLnTx/>
                          <a:uFillTx/>
                          <a:latin typeface="Arial" panose="020B0604020202020204"/>
                          <a:ea typeface="+mn-ea"/>
                          <a:cs typeface="+mn-cs"/>
                        </a:rPr>
                        <a:t>PCNs</a:t>
                      </a:r>
                      <a:endPar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endParaRPr>
                    </a:p>
                  </a:txBody>
                  <a:tcPr marL="68580" marR="68580" marT="0" marB="0"/>
                </a:tc>
                <a:tc>
                  <a:txBody>
                    <a:bodyPr/>
                    <a:lstStyle/>
                    <a:p>
                      <a:pPr lvl="0"/>
                      <a:r>
                        <a:rPr lang="en-GB" sz="800" kern="1200" dirty="0">
                          <a:solidFill>
                            <a:srgbClr val="000066"/>
                          </a:solidFill>
                          <a:effectLst/>
                          <a:latin typeface="+mn-lt"/>
                          <a:ea typeface="+mn-ea"/>
                          <a:cs typeface="+mn-cs"/>
                        </a:rPr>
                        <a:t>New initiations of a DOAC to be </a:t>
                      </a:r>
                      <a:r>
                        <a:rPr lang="en-GB" sz="800" kern="1200" dirty="0" err="1">
                          <a:solidFill>
                            <a:srgbClr val="000066"/>
                          </a:solidFill>
                          <a:effectLst/>
                          <a:latin typeface="+mn-lt"/>
                          <a:ea typeface="+mn-ea"/>
                          <a:cs typeface="+mn-cs"/>
                        </a:rPr>
                        <a:t>edoxaban</a:t>
                      </a:r>
                      <a:r>
                        <a:rPr lang="en-GB" sz="800" kern="1200" dirty="0">
                          <a:solidFill>
                            <a:srgbClr val="000066"/>
                          </a:solidFill>
                          <a:effectLst/>
                          <a:latin typeface="+mn-lt"/>
                          <a:ea typeface="+mn-ea"/>
                          <a:cs typeface="+mn-cs"/>
                        </a:rPr>
                        <a:t> where appropriate.</a:t>
                      </a:r>
                    </a:p>
                    <a:p>
                      <a:pPr lvl="0"/>
                      <a:endParaRPr lang="en-GB" sz="800" kern="1200" dirty="0">
                        <a:solidFill>
                          <a:srgbClr val="000066"/>
                        </a:solidFill>
                        <a:effectLst/>
                        <a:latin typeface="+mn-lt"/>
                        <a:ea typeface="+mn-ea"/>
                        <a:cs typeface="+mn-cs"/>
                      </a:endParaRPr>
                    </a:p>
                    <a:p>
                      <a:pPr lvl="0"/>
                      <a:r>
                        <a:rPr lang="en-GB" sz="800" kern="1200" dirty="0">
                          <a:solidFill>
                            <a:srgbClr val="000066"/>
                          </a:solidFill>
                          <a:effectLst/>
                          <a:latin typeface="+mn-lt"/>
                          <a:ea typeface="+mn-ea"/>
                          <a:cs typeface="+mn-cs"/>
                        </a:rPr>
                        <a:t>Identification of diagnosed AF patients prescribed a DOAC which is not </a:t>
                      </a:r>
                      <a:r>
                        <a:rPr lang="en-GB" sz="800" kern="1200" dirty="0" err="1">
                          <a:solidFill>
                            <a:srgbClr val="000066"/>
                          </a:solidFill>
                          <a:effectLst/>
                          <a:latin typeface="+mn-lt"/>
                          <a:ea typeface="+mn-ea"/>
                          <a:cs typeface="+mn-cs"/>
                        </a:rPr>
                        <a:t>edoxaban</a:t>
                      </a:r>
                      <a:r>
                        <a:rPr lang="en-GB" sz="800" kern="1200" dirty="0">
                          <a:solidFill>
                            <a:srgbClr val="000066"/>
                          </a:solidFill>
                          <a:effectLst/>
                          <a:latin typeface="+mn-lt"/>
                          <a:ea typeface="+mn-ea"/>
                          <a:cs typeface="+mn-cs"/>
                        </a:rPr>
                        <a:t> for consideration to prescribe </a:t>
                      </a:r>
                      <a:r>
                        <a:rPr lang="en-GB" sz="800" kern="1200" dirty="0" err="1">
                          <a:solidFill>
                            <a:srgbClr val="000066"/>
                          </a:solidFill>
                          <a:effectLst/>
                          <a:latin typeface="+mn-lt"/>
                          <a:ea typeface="+mn-ea"/>
                          <a:cs typeface="+mn-cs"/>
                        </a:rPr>
                        <a:t>edoxaban</a:t>
                      </a:r>
                      <a:r>
                        <a:rPr lang="en-GB" sz="800" kern="1200" dirty="0">
                          <a:solidFill>
                            <a:srgbClr val="000066"/>
                          </a:solidFill>
                          <a:effectLst/>
                          <a:latin typeface="+mn-lt"/>
                          <a:ea typeface="+mn-ea"/>
                          <a:cs typeface="+mn-cs"/>
                        </a:rPr>
                        <a:t> if appropriate.</a:t>
                      </a:r>
                    </a:p>
                    <a:p>
                      <a:pPr marL="171450" indent="-171450" algn="l">
                        <a:buFont typeface="Arial" panose="020B0604020202020204" pitchFamily="34" charset="0"/>
                        <a:buChar char="•"/>
                      </a:pPr>
                      <a:endParaRPr lang="en-GB" sz="800" kern="1200" dirty="0">
                        <a:solidFill>
                          <a:srgbClr val="000066"/>
                        </a:solidFill>
                        <a:effectLst/>
                        <a:latin typeface="+mn-lt"/>
                        <a:ea typeface="+mn-ea"/>
                        <a:cs typeface="+mn-cs"/>
                      </a:endParaRPr>
                    </a:p>
                  </a:txBody>
                  <a:tcPr marL="68580" marR="68580" marT="0" marB="0"/>
                </a:tc>
                <a:tc>
                  <a:txBody>
                    <a:bodyPr/>
                    <a:lstStyle/>
                    <a:p>
                      <a:pPr lvl="0"/>
                      <a:r>
                        <a:rPr lang="en-GB" sz="800" kern="1200" dirty="0">
                          <a:solidFill>
                            <a:srgbClr val="000066"/>
                          </a:solidFill>
                          <a:effectLst/>
                          <a:latin typeface="+mn-lt"/>
                          <a:ea typeface="+mn-ea"/>
                          <a:cs typeface="+mn-cs"/>
                        </a:rPr>
                        <a:t>Increased use of </a:t>
                      </a:r>
                      <a:r>
                        <a:rPr lang="en-GB" sz="800" kern="1200" dirty="0" err="1">
                          <a:solidFill>
                            <a:srgbClr val="000066"/>
                          </a:solidFill>
                          <a:effectLst/>
                          <a:latin typeface="+mn-lt"/>
                          <a:ea typeface="+mn-ea"/>
                          <a:cs typeface="+mn-cs"/>
                        </a:rPr>
                        <a:t>edoxaban</a:t>
                      </a:r>
                      <a:r>
                        <a:rPr lang="en-GB" sz="800" kern="1200" dirty="0">
                          <a:solidFill>
                            <a:srgbClr val="000066"/>
                          </a:solidFill>
                          <a:effectLst/>
                          <a:latin typeface="+mn-lt"/>
                          <a:ea typeface="+mn-ea"/>
                          <a:cs typeface="+mn-cs"/>
                        </a:rPr>
                        <a:t> as a proportion of all DOACs for AF indication. </a:t>
                      </a:r>
                    </a:p>
                    <a:p>
                      <a:pPr lvl="0"/>
                      <a:endParaRPr lang="en-GB" sz="800" kern="1200" dirty="0">
                        <a:solidFill>
                          <a:srgbClr val="000066"/>
                        </a:solidFill>
                        <a:effectLst/>
                        <a:latin typeface="+mn-lt"/>
                        <a:ea typeface="+mn-ea"/>
                        <a:cs typeface="+mn-cs"/>
                      </a:endParaRPr>
                    </a:p>
                    <a:p>
                      <a:pPr lvl="0"/>
                      <a:r>
                        <a:rPr lang="en-GB" sz="800" kern="1200" dirty="0">
                          <a:solidFill>
                            <a:srgbClr val="000066"/>
                          </a:solidFill>
                          <a:effectLst/>
                          <a:latin typeface="+mn-lt"/>
                          <a:ea typeface="+mn-ea"/>
                          <a:cs typeface="+mn-cs"/>
                        </a:rPr>
                        <a:t>Provide cost efficiencies for increased use of DOACs</a:t>
                      </a:r>
                    </a:p>
                    <a:p>
                      <a:pPr marL="171450" indent="-171450" algn="l">
                        <a:buFont typeface="Arial" panose="020B0604020202020204" pitchFamily="34" charset="0"/>
                        <a:buChar char="•"/>
                      </a:pPr>
                      <a:endParaRPr lang="en-GB" sz="800" kern="1200" dirty="0">
                        <a:solidFill>
                          <a:srgbClr val="000066"/>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effectLst/>
                          <a:latin typeface="+mn-lt"/>
                          <a:ea typeface="+mn-ea"/>
                          <a:cs typeface="+mn-cs"/>
                        </a:rPr>
                        <a:t>IIF CVD-06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rgbClr val="000066"/>
                        </a:solidFill>
                        <a:effectLst/>
                        <a:latin typeface="+mn-lt"/>
                        <a:ea typeface="+mn-ea"/>
                        <a:cs typeface="+mn-cs"/>
                      </a:endParaRPr>
                    </a:p>
                  </a:txBody>
                  <a:tcPr marL="68580" marR="68580" marT="0" marB="0"/>
                </a:tc>
                <a:tc vMerge="1">
                  <a:txBody>
                    <a:bodyPr/>
                    <a:lstStyle/>
                    <a:p>
                      <a:pPr algn="l"/>
                      <a:endParaRPr lang="en-GB" sz="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693444448"/>
                  </a:ext>
                </a:extLst>
              </a:tr>
              <a:tr h="63776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66"/>
                          </a:solidFill>
                          <a:effectLst/>
                          <a:uLnTx/>
                          <a:uFillTx/>
                          <a:latin typeface="Arial" panose="020B0604020202020204"/>
                          <a:ea typeface="+mn-ea"/>
                          <a:cs typeface="+mn-cs"/>
                        </a:rPr>
                        <a:t>Medicines Optimisation</a:t>
                      </a:r>
                      <a:endPar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effectLst/>
                          <a:latin typeface="+mn-lt"/>
                          <a:ea typeface="+mn-ea"/>
                          <a:cs typeface="+mn-cs"/>
                        </a:rPr>
                        <a:t>Atrial Fibrillation</a:t>
                      </a:r>
                    </a:p>
                    <a:p>
                      <a:endParaRPr lang="en-GB" sz="800" kern="1200" dirty="0">
                        <a:solidFill>
                          <a:srgbClr val="000066"/>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National DOAC Framework Implementation</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66"/>
                          </a:solidFill>
                          <a:effectLst/>
                          <a:uLnTx/>
                          <a:uFillTx/>
                          <a:latin typeface="Arial" panose="020B0604020202020204"/>
                          <a:ea typeface="+mn-ea"/>
                          <a:cs typeface="+mn-cs"/>
                        </a:rPr>
                        <a:t>Secondary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66"/>
                          </a:solidFill>
                          <a:effectLst/>
                          <a:uLnTx/>
                          <a:uFillTx/>
                          <a:latin typeface="Arial" panose="020B0604020202020204"/>
                          <a:ea typeface="+mn-ea"/>
                          <a:cs typeface="+mn-cs"/>
                        </a:rPr>
                        <a:t>Primary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66"/>
                          </a:solidFill>
                          <a:effectLst/>
                          <a:uLnTx/>
                          <a:uFillTx/>
                          <a:latin typeface="Arial" panose="020B0604020202020204"/>
                          <a:ea typeface="+mn-ea"/>
                          <a:cs typeface="+mn-cs"/>
                        </a:rPr>
                        <a:t>PCNs</a:t>
                      </a:r>
                      <a:endPar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endParaRPr>
                    </a:p>
                  </a:txBody>
                  <a:tcPr marL="68580" marR="68580" marT="0" marB="0"/>
                </a:tc>
                <a:tc>
                  <a:txBody>
                    <a:bodyPr/>
                    <a:lstStyle/>
                    <a:p>
                      <a:r>
                        <a:rPr lang="en-GB" sz="800" kern="1200" dirty="0">
                          <a:solidFill>
                            <a:srgbClr val="000066"/>
                          </a:solidFill>
                          <a:effectLst/>
                          <a:latin typeface="+mn-lt"/>
                          <a:ea typeface="+mn-ea"/>
                          <a:cs typeface="+mn-cs"/>
                        </a:rPr>
                        <a:t>Identification of diagnosed AF patients prescribed a DOAC where dose is not optimised or have a co-prescription with aspirin and/or antiplatelet</a:t>
                      </a:r>
                    </a:p>
                    <a:p>
                      <a:pPr marL="171450" indent="-171450" algn="l">
                        <a:buFont typeface="Arial" panose="020B0604020202020204" pitchFamily="34" charset="0"/>
                        <a:buChar char="•"/>
                      </a:pPr>
                      <a:endParaRPr lang="en-GB" sz="800" kern="1200" dirty="0">
                        <a:solidFill>
                          <a:srgbClr val="000066"/>
                        </a:solidFill>
                        <a:effectLst/>
                        <a:latin typeface="+mn-lt"/>
                        <a:ea typeface="+mn-ea"/>
                        <a:cs typeface="+mn-cs"/>
                      </a:endParaRPr>
                    </a:p>
                  </a:txBody>
                  <a:tcPr marL="68580" marR="68580" marT="0" marB="0"/>
                </a:tc>
                <a:tc>
                  <a:txBody>
                    <a:bodyPr/>
                    <a:lstStyle/>
                    <a:p>
                      <a:pPr lvl="0"/>
                      <a:r>
                        <a:rPr lang="en-GB" sz="800" kern="1200" dirty="0">
                          <a:solidFill>
                            <a:srgbClr val="000066"/>
                          </a:solidFill>
                          <a:effectLst/>
                          <a:latin typeface="+mn-lt"/>
                          <a:ea typeface="+mn-ea"/>
                          <a:cs typeface="+mn-cs"/>
                        </a:rPr>
                        <a:t>Reduction in number of patients sub optimally anticoagulated/not on optimal dose.</a:t>
                      </a:r>
                    </a:p>
                    <a:p>
                      <a:pPr lvl="0"/>
                      <a:endParaRPr lang="en-GB" sz="800" kern="1200" dirty="0">
                        <a:solidFill>
                          <a:srgbClr val="000066"/>
                        </a:solidFill>
                        <a:effectLst/>
                        <a:latin typeface="+mn-lt"/>
                        <a:ea typeface="+mn-ea"/>
                        <a:cs typeface="+mn-cs"/>
                      </a:endParaRPr>
                    </a:p>
                    <a:p>
                      <a:pPr lvl="0"/>
                      <a:r>
                        <a:rPr lang="en-GB" sz="800" kern="1200" dirty="0">
                          <a:solidFill>
                            <a:srgbClr val="000066"/>
                          </a:solidFill>
                          <a:effectLst/>
                          <a:latin typeface="+mn-lt"/>
                          <a:ea typeface="+mn-ea"/>
                          <a:cs typeface="+mn-cs"/>
                        </a:rPr>
                        <a:t>Reduction in serious adverse events as a result of potential overdose/</a:t>
                      </a:r>
                    </a:p>
                    <a:p>
                      <a:r>
                        <a:rPr lang="en-GB" sz="800" kern="1200" dirty="0">
                          <a:solidFill>
                            <a:srgbClr val="000066"/>
                          </a:solidFill>
                          <a:effectLst/>
                          <a:latin typeface="+mn-lt"/>
                          <a:ea typeface="+mn-ea"/>
                          <a:cs typeface="+mn-cs"/>
                        </a:rPr>
                        <a:t>contraindication</a:t>
                      </a:r>
                    </a:p>
                    <a:p>
                      <a:pPr marL="171450" indent="-171450" algn="l">
                        <a:buFont typeface="Arial" panose="020B0604020202020204" pitchFamily="34" charset="0"/>
                        <a:buChar char="•"/>
                      </a:pPr>
                      <a:endParaRPr lang="en-GB" sz="800" kern="1200" dirty="0">
                        <a:solidFill>
                          <a:srgbClr val="000066"/>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effectLst/>
                          <a:latin typeface="+mn-lt"/>
                          <a:ea typeface="+mn-ea"/>
                          <a:cs typeface="+mn-cs"/>
                        </a:rPr>
                        <a:t>IIF SMR-03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rgbClr val="000066"/>
                        </a:solidFill>
                        <a:effectLst/>
                        <a:latin typeface="+mn-lt"/>
                        <a:ea typeface="+mn-ea"/>
                        <a:cs typeface="+mn-cs"/>
                      </a:endParaRPr>
                    </a:p>
                  </a:txBody>
                  <a:tcPr marL="68580" marR="68580" marT="0" marB="0"/>
                </a:tc>
                <a:tc vMerge="1">
                  <a:txBody>
                    <a:bodyPr/>
                    <a:lstStyle/>
                    <a:p>
                      <a:pPr algn="l"/>
                      <a:endParaRPr lang="en-GB" sz="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166854133"/>
                  </a:ext>
                </a:extLst>
              </a:tr>
              <a:tr h="63776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Medicines Optimisation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effectLst/>
                          <a:latin typeface="+mn-lt"/>
                          <a:ea typeface="+mn-ea"/>
                          <a:cs typeface="+mn-cs"/>
                        </a:rPr>
                        <a:t>Atrial Fibrillation</a:t>
                      </a:r>
                    </a:p>
                    <a:p>
                      <a:endParaRPr lang="en-GB" sz="800" kern="1200" dirty="0">
                        <a:solidFill>
                          <a:srgbClr val="000066"/>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National DOAC Framework Implementation</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Secondary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Primary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66"/>
                          </a:solidFill>
                          <a:effectLst/>
                          <a:uLnTx/>
                          <a:uFillTx/>
                          <a:latin typeface="Arial" panose="020B0604020202020204"/>
                          <a:ea typeface="+mn-ea"/>
                          <a:cs typeface="+mn-cs"/>
                        </a:rPr>
                        <a:t>PCNs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effectLst/>
                          <a:latin typeface="+mn-lt"/>
                          <a:ea typeface="+mn-ea"/>
                          <a:cs typeface="+mn-cs"/>
                        </a:rPr>
                        <a:t>Ensure equitable access to DOAC therapy across all practices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effectLst/>
                          <a:latin typeface="+mn-lt"/>
                          <a:ea typeface="+mn-ea"/>
                          <a:cs typeface="+mn-cs"/>
                        </a:rPr>
                        <a:t>Reduction of inter-practice variability.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rgbClr val="000066"/>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effectLst/>
                          <a:latin typeface="+mn-lt"/>
                          <a:ea typeface="+mn-ea"/>
                          <a:cs typeface="+mn-cs"/>
                        </a:rPr>
                        <a:t>NHS Long-term plan (CVD disease prevention)</a:t>
                      </a:r>
                    </a:p>
                  </a:txBody>
                  <a:tcPr marL="68580" marR="68580" marT="0" marB="0"/>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516569996"/>
                  </a:ext>
                </a:extLst>
              </a:tr>
            </a:tbl>
          </a:graphicData>
        </a:graphic>
      </p:graphicFrame>
    </p:spTree>
    <p:extLst>
      <p:ext uri="{BB962C8B-B14F-4D97-AF65-F5344CB8AC3E}">
        <p14:creationId xmlns:p14="http://schemas.microsoft.com/office/powerpoint/2010/main" val="1918373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25</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normAutofit/>
          </a:bodyPr>
          <a:lstStyle/>
          <a:p>
            <a:r>
              <a:rPr lang="en-US" sz="2800" dirty="0"/>
              <a:t>Appendices – </a:t>
            </a:r>
            <a:r>
              <a:rPr lang="en-US" sz="2800" dirty="0" err="1"/>
              <a:t>Programme</a:t>
            </a:r>
            <a:r>
              <a:rPr lang="en-US" sz="2800" dirty="0"/>
              <a:t> Details</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graphicFrame>
        <p:nvGraphicFramePr>
          <p:cNvPr id="6" name="Table 9">
            <a:extLst>
              <a:ext uri="{FF2B5EF4-FFF2-40B4-BE49-F238E27FC236}">
                <a16:creationId xmlns:a16="http://schemas.microsoft.com/office/drawing/2014/main" id="{528C1C86-24EA-54DE-3FF7-B33A4C71C0B1}"/>
              </a:ext>
            </a:extLst>
          </p:cNvPr>
          <p:cNvGraphicFramePr>
            <a:graphicFrameLocks noGrp="1"/>
          </p:cNvGraphicFramePr>
          <p:nvPr>
            <p:extLst>
              <p:ext uri="{D42A27DB-BD31-4B8C-83A1-F6EECF244321}">
                <p14:modId xmlns:p14="http://schemas.microsoft.com/office/powerpoint/2010/main" val="2343770681"/>
              </p:ext>
            </p:extLst>
          </p:nvPr>
        </p:nvGraphicFramePr>
        <p:xfrm>
          <a:off x="171451" y="1165982"/>
          <a:ext cx="11873691" cy="5669280"/>
        </p:xfrm>
        <a:graphic>
          <a:graphicData uri="http://schemas.openxmlformats.org/drawingml/2006/table">
            <a:tbl>
              <a:tblPr firstRow="1" bandRow="1">
                <a:tableStyleId>{7DF18680-E054-41AD-8BC1-D1AEF772440D}</a:tableStyleId>
              </a:tblPr>
              <a:tblGrid>
                <a:gridCol w="884737">
                  <a:extLst>
                    <a:ext uri="{9D8B030D-6E8A-4147-A177-3AD203B41FA5}">
                      <a16:colId xmlns:a16="http://schemas.microsoft.com/office/drawing/2014/main" val="4159528410"/>
                    </a:ext>
                  </a:extLst>
                </a:gridCol>
                <a:gridCol w="933921">
                  <a:extLst>
                    <a:ext uri="{9D8B030D-6E8A-4147-A177-3AD203B41FA5}">
                      <a16:colId xmlns:a16="http://schemas.microsoft.com/office/drawing/2014/main" val="4053298941"/>
                    </a:ext>
                  </a:extLst>
                </a:gridCol>
                <a:gridCol w="1303597">
                  <a:extLst>
                    <a:ext uri="{9D8B030D-6E8A-4147-A177-3AD203B41FA5}">
                      <a16:colId xmlns:a16="http://schemas.microsoft.com/office/drawing/2014/main" val="3218575115"/>
                    </a:ext>
                  </a:extLst>
                </a:gridCol>
                <a:gridCol w="1068744">
                  <a:extLst>
                    <a:ext uri="{9D8B030D-6E8A-4147-A177-3AD203B41FA5}">
                      <a16:colId xmlns:a16="http://schemas.microsoft.com/office/drawing/2014/main" val="855172187"/>
                    </a:ext>
                  </a:extLst>
                </a:gridCol>
                <a:gridCol w="2533650">
                  <a:extLst>
                    <a:ext uri="{9D8B030D-6E8A-4147-A177-3AD203B41FA5}">
                      <a16:colId xmlns:a16="http://schemas.microsoft.com/office/drawing/2014/main" val="2033993793"/>
                    </a:ext>
                  </a:extLst>
                </a:gridCol>
                <a:gridCol w="2348120">
                  <a:extLst>
                    <a:ext uri="{9D8B030D-6E8A-4147-A177-3AD203B41FA5}">
                      <a16:colId xmlns:a16="http://schemas.microsoft.com/office/drawing/2014/main" val="229389774"/>
                    </a:ext>
                  </a:extLst>
                </a:gridCol>
                <a:gridCol w="1400461">
                  <a:extLst>
                    <a:ext uri="{9D8B030D-6E8A-4147-A177-3AD203B41FA5}">
                      <a16:colId xmlns:a16="http://schemas.microsoft.com/office/drawing/2014/main" val="4085497929"/>
                    </a:ext>
                  </a:extLst>
                </a:gridCol>
                <a:gridCol w="1400461">
                  <a:extLst>
                    <a:ext uri="{9D8B030D-6E8A-4147-A177-3AD203B41FA5}">
                      <a16:colId xmlns:a16="http://schemas.microsoft.com/office/drawing/2014/main" val="4164233330"/>
                    </a:ext>
                  </a:extLst>
                </a:gridCol>
              </a:tblGrid>
              <a:tr h="315634">
                <a:tc>
                  <a:txBody>
                    <a:bodyPr/>
                    <a:lstStyle/>
                    <a:p>
                      <a:r>
                        <a:rPr lang="en-GB" sz="1000" dirty="0">
                          <a:latin typeface="+mn-lt"/>
                        </a:rPr>
                        <a:t>Area</a:t>
                      </a:r>
                    </a:p>
                  </a:txBody>
                  <a:tcPr/>
                </a:tc>
                <a:tc>
                  <a:txBody>
                    <a:bodyPr/>
                    <a:lstStyle/>
                    <a:p>
                      <a:r>
                        <a:rPr lang="en-GB" sz="1000" dirty="0">
                          <a:latin typeface="+mn-lt"/>
                        </a:rPr>
                        <a:t>Target Condition or Risk</a:t>
                      </a:r>
                    </a:p>
                  </a:txBody>
                  <a:tcPr/>
                </a:tc>
                <a:tc>
                  <a:txBody>
                    <a:bodyPr/>
                    <a:lstStyle/>
                    <a:p>
                      <a:r>
                        <a:rPr lang="en-GB" sz="1000" dirty="0">
                          <a:latin typeface="+mn-lt"/>
                        </a:rPr>
                        <a:t>Project</a:t>
                      </a:r>
                    </a:p>
                  </a:txBody>
                  <a:tcPr/>
                </a:tc>
                <a:tc>
                  <a:txBody>
                    <a:bodyPr/>
                    <a:lstStyle/>
                    <a:p>
                      <a:r>
                        <a:rPr lang="en-GB" sz="1000" dirty="0">
                          <a:latin typeface="+mn-lt"/>
                        </a:rPr>
                        <a:t>Partners</a:t>
                      </a:r>
                    </a:p>
                  </a:txBody>
                  <a:tcPr/>
                </a:tc>
                <a:tc>
                  <a:txBody>
                    <a:bodyPr/>
                    <a:lstStyle/>
                    <a:p>
                      <a:r>
                        <a:rPr lang="en-GB" sz="1000" dirty="0">
                          <a:latin typeface="+mn-lt"/>
                        </a:rPr>
                        <a:t>Aims</a:t>
                      </a:r>
                    </a:p>
                  </a:txBody>
                  <a:tcPr/>
                </a:tc>
                <a:tc>
                  <a:txBody>
                    <a:bodyPr/>
                    <a:lstStyle/>
                    <a:p>
                      <a:r>
                        <a:rPr lang="en-GB" sz="1000" dirty="0">
                          <a:latin typeface="+mn-lt"/>
                        </a:rPr>
                        <a:t>Outcomes</a:t>
                      </a:r>
                    </a:p>
                  </a:txBody>
                  <a:tcPr/>
                </a:tc>
                <a:tc>
                  <a:txBody>
                    <a:bodyPr/>
                    <a:lstStyle/>
                    <a:p>
                      <a:r>
                        <a:rPr lang="en-GB" sz="1000" dirty="0">
                          <a:latin typeface="+mn-lt"/>
                        </a:rPr>
                        <a:t>Ref. NHS Target</a:t>
                      </a:r>
                    </a:p>
                  </a:txBody>
                  <a:tcPr/>
                </a:tc>
                <a:tc>
                  <a:txBody>
                    <a:bodyPr/>
                    <a:lstStyle/>
                    <a:p>
                      <a:r>
                        <a:rPr lang="en-GB" sz="1000" dirty="0">
                          <a:latin typeface="+mn-lt"/>
                        </a:rPr>
                        <a:t>Timelines</a:t>
                      </a:r>
                    </a:p>
                  </a:txBody>
                  <a:tcPr/>
                </a:tc>
                <a:extLst>
                  <a:ext uri="{0D108BD9-81ED-4DB2-BD59-A6C34878D82A}">
                    <a16:rowId xmlns:a16="http://schemas.microsoft.com/office/drawing/2014/main" val="3552039501"/>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66"/>
                          </a:solidFill>
                          <a:latin typeface="+mn-lt"/>
                        </a:rPr>
                        <a:t>System Transformation</a:t>
                      </a:r>
                    </a:p>
                  </a:txBody>
                  <a:tcPr/>
                </a:tc>
                <a:tc>
                  <a:txBody>
                    <a:bodyPr/>
                    <a:lstStyle/>
                    <a:p>
                      <a:r>
                        <a:rPr lang="en-GB" sz="800" kern="1200" dirty="0">
                          <a:solidFill>
                            <a:srgbClr val="000066"/>
                          </a:solidFill>
                          <a:latin typeface="+mn-lt"/>
                          <a:ea typeface="+mn-ea"/>
                          <a:cs typeface="+mn-cs"/>
                        </a:rPr>
                        <a:t>Heart Failure</a:t>
                      </a:r>
                    </a:p>
                    <a:p>
                      <a:r>
                        <a:rPr lang="en-GB" sz="800" kern="1200" dirty="0">
                          <a:solidFill>
                            <a:srgbClr val="000066"/>
                          </a:solidFill>
                          <a:latin typeface="+mn-lt"/>
                          <a:ea typeface="+mn-ea"/>
                          <a:cs typeface="+mn-cs"/>
                        </a:rPr>
                        <a:t>Heart Valve Disease</a:t>
                      </a:r>
                    </a:p>
                    <a:p>
                      <a:endParaRPr lang="en-GB" sz="800" kern="1200" dirty="0">
                        <a:solidFill>
                          <a:srgbClr val="000066"/>
                        </a:solidFill>
                        <a:latin typeface="+mn-lt"/>
                        <a:ea typeface="+mn-ea"/>
                        <a:cs typeface="+mn-cs"/>
                      </a:endParaRPr>
                    </a:p>
                  </a:txBody>
                  <a:tcPr/>
                </a:tc>
                <a:tc>
                  <a:txBody>
                    <a:bodyPr/>
                    <a:lstStyle/>
                    <a:p>
                      <a:pPr algn="just"/>
                      <a:r>
                        <a:rPr lang="en-GB" sz="800" kern="1200" dirty="0">
                          <a:solidFill>
                            <a:srgbClr val="000066"/>
                          </a:solidFill>
                          <a:latin typeface="+mn-lt"/>
                          <a:ea typeface="+mn-ea"/>
                          <a:cs typeface="+mn-cs"/>
                        </a:rPr>
                        <a:t>Cardiology Transformation Programme</a:t>
                      </a:r>
                    </a:p>
                  </a:txBody>
                  <a:tcPr marL="68580" marR="68580" marT="0" marB="0"/>
                </a:tc>
                <a:tc>
                  <a:txBody>
                    <a:bodyPr/>
                    <a:lstStyle/>
                    <a:p>
                      <a:r>
                        <a:rPr lang="en-GB" sz="800" kern="1200" dirty="0">
                          <a:solidFill>
                            <a:srgbClr val="000066"/>
                          </a:solidFill>
                          <a:latin typeface="+mn-lt"/>
                          <a:ea typeface="+mn-ea"/>
                          <a:cs typeface="+mn-cs"/>
                        </a:rPr>
                        <a:t>ICB</a:t>
                      </a:r>
                    </a:p>
                    <a:p>
                      <a:r>
                        <a:rPr lang="en-GB" sz="800" kern="1200" dirty="0">
                          <a:solidFill>
                            <a:srgbClr val="000066"/>
                          </a:solidFill>
                          <a:latin typeface="+mn-lt"/>
                          <a:ea typeface="+mn-ea"/>
                          <a:cs typeface="+mn-cs"/>
                        </a:rPr>
                        <a:t>Secondary Care</a:t>
                      </a:r>
                    </a:p>
                    <a:p>
                      <a:r>
                        <a:rPr lang="en-GB" sz="800" kern="1200" dirty="0">
                          <a:solidFill>
                            <a:srgbClr val="000066"/>
                          </a:solidFill>
                          <a:latin typeface="+mn-lt"/>
                          <a:ea typeface="+mn-ea"/>
                          <a:cs typeface="+mn-cs"/>
                        </a:rPr>
                        <a:t>Primary Care</a:t>
                      </a:r>
                    </a:p>
                    <a:p>
                      <a:r>
                        <a:rPr lang="en-GB" sz="800" kern="1200" dirty="0">
                          <a:solidFill>
                            <a:srgbClr val="000066"/>
                          </a:solidFill>
                          <a:latin typeface="+mn-lt"/>
                          <a:ea typeface="+mn-ea"/>
                          <a:cs typeface="+mn-cs"/>
                        </a:rPr>
                        <a:t>PCNs</a:t>
                      </a:r>
                    </a:p>
                  </a:txBody>
                  <a:tcPr marL="68580" marR="68580" marT="0" marB="0"/>
                </a:tc>
                <a:tc>
                  <a:txBody>
                    <a:bodyPr/>
                    <a:lstStyle/>
                    <a:p>
                      <a:r>
                        <a:rPr lang="en-GB" sz="800" kern="1200" dirty="0">
                          <a:solidFill>
                            <a:srgbClr val="000066"/>
                          </a:solidFill>
                          <a:latin typeface="+mn-lt"/>
                          <a:ea typeface="+mn-ea"/>
                          <a:cs typeface="+mn-cs"/>
                        </a:rPr>
                        <a:t>Aims</a:t>
                      </a:r>
                    </a:p>
                    <a:p>
                      <a:r>
                        <a:rPr lang="en-GB" sz="800" kern="1200" dirty="0">
                          <a:solidFill>
                            <a:srgbClr val="000066"/>
                          </a:solidFill>
                          <a:latin typeface="+mn-lt"/>
                          <a:ea typeface="+mn-ea"/>
                          <a:cs typeface="+mn-cs"/>
                        </a:rPr>
                        <a:t>•Reduce Cardiovascular disease related mortality</a:t>
                      </a:r>
                    </a:p>
                    <a:p>
                      <a:r>
                        <a:rPr lang="en-GB" sz="800" kern="1200" dirty="0">
                          <a:solidFill>
                            <a:srgbClr val="000066"/>
                          </a:solidFill>
                          <a:latin typeface="+mn-lt"/>
                          <a:ea typeface="+mn-ea"/>
                          <a:cs typeface="+mn-cs"/>
                        </a:rPr>
                        <a:t>•Ensure high quality outcomes and safety of care across the pathway </a:t>
                      </a:r>
                    </a:p>
                    <a:p>
                      <a:r>
                        <a:rPr lang="en-GB" sz="800" kern="1200" dirty="0">
                          <a:solidFill>
                            <a:srgbClr val="000066"/>
                          </a:solidFill>
                          <a:latin typeface="+mn-lt"/>
                          <a:ea typeface="+mn-ea"/>
                          <a:cs typeface="+mn-cs"/>
                        </a:rPr>
                        <a:t>•Provide person-centred responsive services, offering better experiences of care, with more equitable access</a:t>
                      </a:r>
                    </a:p>
                    <a:p>
                      <a:r>
                        <a:rPr lang="en-GB" sz="800" kern="1200" dirty="0">
                          <a:solidFill>
                            <a:srgbClr val="000066"/>
                          </a:solidFill>
                          <a:latin typeface="+mn-lt"/>
                          <a:ea typeface="+mn-ea"/>
                          <a:cs typeface="+mn-cs"/>
                        </a:rPr>
                        <a:t>•Improve and refine pathways and processes to provide clinically excellent cardiology services with restored services and reduced waits</a:t>
                      </a:r>
                    </a:p>
                    <a:p>
                      <a:r>
                        <a:rPr lang="en-GB" sz="800" kern="1200" dirty="0">
                          <a:solidFill>
                            <a:srgbClr val="000066"/>
                          </a:solidFill>
                          <a:latin typeface="+mn-lt"/>
                          <a:ea typeface="+mn-ea"/>
                          <a:cs typeface="+mn-cs"/>
                        </a:rPr>
                        <a:t>•Improve integration of cardiology pathways across primary, community and secondary care to function collectively as one service with one common aim.</a:t>
                      </a:r>
                    </a:p>
                    <a:p>
                      <a:r>
                        <a:rPr lang="en-GB" sz="800" kern="1200" dirty="0">
                          <a:solidFill>
                            <a:srgbClr val="000066"/>
                          </a:solidFill>
                          <a:latin typeface="+mn-lt"/>
                          <a:ea typeface="+mn-ea"/>
                          <a:cs typeface="+mn-cs"/>
                        </a:rPr>
                        <a:t>•Improved focus on preventative and proactive care</a:t>
                      </a:r>
                    </a:p>
                    <a:p>
                      <a:r>
                        <a:rPr lang="en-GB" sz="800" kern="1200" dirty="0">
                          <a:solidFill>
                            <a:srgbClr val="000066"/>
                          </a:solidFill>
                          <a:latin typeface="+mn-lt"/>
                          <a:ea typeface="+mn-ea"/>
                          <a:cs typeface="+mn-cs"/>
                        </a:rPr>
                        <a:t>•Develop services that are clinically, financially and environmentally sustainable with reduced duplication and improved resource efficiency.</a:t>
                      </a:r>
                    </a:p>
                    <a:p>
                      <a:r>
                        <a:rPr lang="en-GB" sz="800" kern="1200" dirty="0">
                          <a:solidFill>
                            <a:srgbClr val="000066"/>
                          </a:solidFill>
                          <a:latin typeface="+mn-lt"/>
                          <a:ea typeface="+mn-ea"/>
                          <a:cs typeface="+mn-cs"/>
                        </a:rPr>
                        <a:t>•Ensure value for money of commissioned services through provider collaboration.</a:t>
                      </a:r>
                    </a:p>
                    <a:p>
                      <a:r>
                        <a:rPr lang="en-GB" sz="800" kern="1200" dirty="0">
                          <a:solidFill>
                            <a:srgbClr val="000066"/>
                          </a:solidFill>
                          <a:latin typeface="+mn-lt"/>
                          <a:ea typeface="+mn-ea"/>
                          <a:cs typeface="+mn-cs"/>
                        </a:rPr>
                        <a:t>•Providing increased support, development and accountability for the cardiology workforce</a:t>
                      </a:r>
                    </a:p>
                    <a:p>
                      <a:r>
                        <a:rPr lang="en-GB" sz="800" kern="1200" dirty="0">
                          <a:solidFill>
                            <a:srgbClr val="000066"/>
                          </a:solidFill>
                          <a:latin typeface="+mn-lt"/>
                          <a:ea typeface="+mn-ea"/>
                          <a:cs typeface="+mn-cs"/>
                        </a:rPr>
                        <a:t>•Improve the flow, quality and use of information in order to optimise decision making; both operationally and strategically.</a:t>
                      </a:r>
                    </a:p>
                    <a:p>
                      <a:r>
                        <a:rPr lang="en-GB" sz="800" kern="1200" dirty="0">
                          <a:solidFill>
                            <a:srgbClr val="000066"/>
                          </a:solidFill>
                          <a:latin typeface="+mn-lt"/>
                          <a:ea typeface="+mn-ea"/>
                          <a:cs typeface="+mn-cs"/>
                        </a:rPr>
                        <a:t>•Ensure the involvement and engagement of patients and public in the design and development of cardiology services</a:t>
                      </a:r>
                    </a:p>
                    <a:p>
                      <a:r>
                        <a:rPr lang="en-GB" sz="800" kern="1200" dirty="0">
                          <a:solidFill>
                            <a:srgbClr val="000066"/>
                          </a:solidFill>
                          <a:latin typeface="+mn-lt"/>
                          <a:ea typeface="+mn-ea"/>
                          <a:cs typeface="+mn-cs"/>
                        </a:rPr>
                        <a:t>•Develop and encourage innovation in the delivery of cardiology services</a:t>
                      </a:r>
                    </a:p>
                    <a:p>
                      <a:r>
                        <a:rPr lang="en-GB" sz="800" kern="1200" dirty="0">
                          <a:solidFill>
                            <a:srgbClr val="000066"/>
                          </a:solidFill>
                          <a:latin typeface="+mn-lt"/>
                          <a:ea typeface="+mn-ea"/>
                          <a:cs typeface="+mn-cs"/>
                        </a:rPr>
                        <a:t>•Increase the ability of the Integrated Care System in Shropshire Telford and Wrekin to look after a growing and ageing population</a:t>
                      </a:r>
                    </a:p>
                    <a:p>
                      <a:r>
                        <a:rPr lang="en-GB" sz="800" kern="1200" dirty="0">
                          <a:solidFill>
                            <a:srgbClr val="000066"/>
                          </a:solidFill>
                          <a:latin typeface="+mn-lt"/>
                          <a:ea typeface="+mn-ea"/>
                          <a:cs typeface="+mn-cs"/>
                        </a:rPr>
                        <a:t>•Support the CVD prevention agenda </a:t>
                      </a:r>
                    </a:p>
                  </a:txBody>
                  <a:tcPr marL="68580" marR="68580" marT="0" marB="0"/>
                </a:tc>
                <a:tc>
                  <a:txBody>
                    <a:bodyPr/>
                    <a:lstStyle/>
                    <a:p>
                      <a:r>
                        <a:rPr lang="en-GB" sz="800" kern="1200" dirty="0">
                          <a:solidFill>
                            <a:srgbClr val="000066"/>
                          </a:solidFill>
                          <a:latin typeface="+mn-lt"/>
                          <a:ea typeface="+mn-ea"/>
                          <a:cs typeface="+mn-cs"/>
                        </a:rPr>
                        <a:t>•Reduced CVD mortality</a:t>
                      </a:r>
                    </a:p>
                    <a:p>
                      <a:r>
                        <a:rPr lang="en-GB" sz="800" kern="1200" dirty="0">
                          <a:solidFill>
                            <a:srgbClr val="000066"/>
                          </a:solidFill>
                          <a:latin typeface="+mn-lt"/>
                          <a:ea typeface="+mn-ea"/>
                          <a:cs typeface="+mn-cs"/>
                        </a:rPr>
                        <a:t>•Improved focus on preventative and proactive care</a:t>
                      </a:r>
                    </a:p>
                    <a:p>
                      <a:r>
                        <a:rPr lang="en-GB" sz="800" kern="1200" dirty="0">
                          <a:solidFill>
                            <a:srgbClr val="000066"/>
                          </a:solidFill>
                          <a:latin typeface="+mn-lt"/>
                          <a:ea typeface="+mn-ea"/>
                          <a:cs typeface="+mn-cs"/>
                        </a:rPr>
                        <a:t>•Better quality and safety of care across the pathway </a:t>
                      </a:r>
                    </a:p>
                    <a:p>
                      <a:r>
                        <a:rPr lang="en-GB" sz="800" kern="1200" dirty="0">
                          <a:solidFill>
                            <a:srgbClr val="000066"/>
                          </a:solidFill>
                          <a:latin typeface="+mn-lt"/>
                          <a:ea typeface="+mn-ea"/>
                          <a:cs typeface="+mn-cs"/>
                        </a:rPr>
                        <a:t>•Restored services and reduced waits (Reduction in post COVID waiting list backlog)</a:t>
                      </a:r>
                    </a:p>
                    <a:p>
                      <a:r>
                        <a:rPr lang="en-GB" sz="800" kern="1200" dirty="0">
                          <a:solidFill>
                            <a:srgbClr val="000066"/>
                          </a:solidFill>
                          <a:latin typeface="+mn-lt"/>
                          <a:ea typeface="+mn-ea"/>
                          <a:cs typeface="+mn-cs"/>
                        </a:rPr>
                        <a:t>•More equitable access</a:t>
                      </a:r>
                    </a:p>
                    <a:p>
                      <a:r>
                        <a:rPr lang="en-GB" sz="800" kern="1200" dirty="0">
                          <a:solidFill>
                            <a:srgbClr val="000066"/>
                          </a:solidFill>
                          <a:latin typeface="+mn-lt"/>
                          <a:ea typeface="+mn-ea"/>
                          <a:cs typeface="+mn-cs"/>
                        </a:rPr>
                        <a:t>•Sustainable costs</a:t>
                      </a:r>
                    </a:p>
                    <a:p>
                      <a:r>
                        <a:rPr lang="en-GB" sz="800" kern="1200" dirty="0">
                          <a:solidFill>
                            <a:srgbClr val="000066"/>
                          </a:solidFill>
                          <a:latin typeface="+mn-lt"/>
                          <a:ea typeface="+mn-ea"/>
                          <a:cs typeface="+mn-cs"/>
                        </a:rPr>
                        <a:t>•Improved patient experience of care and outcomes</a:t>
                      </a:r>
                    </a:p>
                    <a:p>
                      <a:r>
                        <a:rPr lang="en-GB" sz="800" kern="1200" dirty="0">
                          <a:solidFill>
                            <a:srgbClr val="000066"/>
                          </a:solidFill>
                          <a:latin typeface="+mn-lt"/>
                          <a:ea typeface="+mn-ea"/>
                          <a:cs typeface="+mn-cs"/>
                        </a:rPr>
                        <a:t>•Improved clinical outcomes through timely access to advice and services</a:t>
                      </a:r>
                    </a:p>
                    <a:p>
                      <a:r>
                        <a:rPr lang="en-GB" sz="800" kern="1200" dirty="0">
                          <a:solidFill>
                            <a:srgbClr val="000066"/>
                          </a:solidFill>
                          <a:latin typeface="+mn-lt"/>
                          <a:ea typeface="+mn-ea"/>
                          <a:cs typeface="+mn-cs"/>
                        </a:rPr>
                        <a:t>•Improved experience for staff in services</a:t>
                      </a:r>
                    </a:p>
                    <a:p>
                      <a:r>
                        <a:rPr lang="en-GB" sz="800" kern="1200" dirty="0">
                          <a:solidFill>
                            <a:srgbClr val="000066"/>
                          </a:solidFill>
                          <a:latin typeface="+mn-lt"/>
                          <a:ea typeface="+mn-ea"/>
                          <a:cs typeface="+mn-cs"/>
                        </a:rPr>
                        <a:t>•Reduction in face to face appointments &amp; consultations</a:t>
                      </a:r>
                    </a:p>
                    <a:p>
                      <a:r>
                        <a:rPr lang="en-GB" sz="800" kern="1200" dirty="0">
                          <a:solidFill>
                            <a:srgbClr val="000066"/>
                          </a:solidFill>
                          <a:latin typeface="+mn-lt"/>
                          <a:ea typeface="+mn-ea"/>
                          <a:cs typeface="+mn-cs"/>
                        </a:rPr>
                        <a:t>•Reduction in overdue follow ups</a:t>
                      </a:r>
                    </a:p>
                    <a:p>
                      <a:r>
                        <a:rPr lang="en-GB" sz="800" kern="1200" dirty="0">
                          <a:solidFill>
                            <a:srgbClr val="000066"/>
                          </a:solidFill>
                          <a:latin typeface="+mn-lt"/>
                          <a:ea typeface="+mn-ea"/>
                          <a:cs typeface="+mn-cs"/>
                        </a:rPr>
                        <a:t>•Reduction in appointment DNA’s</a:t>
                      </a:r>
                    </a:p>
                    <a:p>
                      <a:r>
                        <a:rPr lang="en-GB" sz="800" kern="1200" dirty="0">
                          <a:solidFill>
                            <a:srgbClr val="000066"/>
                          </a:solidFill>
                          <a:latin typeface="+mn-lt"/>
                          <a:ea typeface="+mn-ea"/>
                          <a:cs typeface="+mn-cs"/>
                        </a:rPr>
                        <a:t>•Increase in Nurse led/AHP clinics</a:t>
                      </a:r>
                    </a:p>
                    <a:p>
                      <a:r>
                        <a:rPr lang="en-GB" sz="800" kern="1200" dirty="0">
                          <a:solidFill>
                            <a:srgbClr val="000066"/>
                          </a:solidFill>
                          <a:latin typeface="+mn-lt"/>
                          <a:ea typeface="+mn-ea"/>
                          <a:cs typeface="+mn-cs"/>
                        </a:rPr>
                        <a:t>•Increase in uptake of advice &amp; guidance (which results in preventing physical appointments)</a:t>
                      </a:r>
                    </a:p>
                    <a:p>
                      <a:r>
                        <a:rPr lang="en-GB" sz="800" kern="1200" dirty="0">
                          <a:solidFill>
                            <a:srgbClr val="000066"/>
                          </a:solidFill>
                          <a:latin typeface="+mn-lt"/>
                          <a:ea typeface="+mn-ea"/>
                          <a:cs typeface="+mn-cs"/>
                        </a:rPr>
                        <a:t>•Introduction/increase of patient initiated follow up where clinically appropriate</a:t>
                      </a:r>
                    </a:p>
                    <a:p>
                      <a:r>
                        <a:rPr lang="en-GB" sz="800" kern="1200" dirty="0">
                          <a:solidFill>
                            <a:srgbClr val="000066"/>
                          </a:solidFill>
                          <a:latin typeface="+mn-lt"/>
                          <a:ea typeface="+mn-ea"/>
                          <a:cs typeface="+mn-cs"/>
                        </a:rPr>
                        <a:t>•Increase in uptake of remote and virtual monitoring</a:t>
                      </a:r>
                    </a:p>
                    <a:p>
                      <a:r>
                        <a:rPr lang="en-GB" sz="800" kern="1200" dirty="0">
                          <a:solidFill>
                            <a:srgbClr val="000066"/>
                          </a:solidFill>
                          <a:latin typeface="+mn-lt"/>
                          <a:ea typeface="+mn-ea"/>
                          <a:cs typeface="+mn-cs"/>
                        </a:rPr>
                        <a:t>•Operational efficiencies generated through redesign would release capacity from outpatients, and be available in the interim to accommodate and address the waiting list backlog but would eventually become an efficiency longer term</a:t>
                      </a:r>
                    </a:p>
                    <a:p>
                      <a:r>
                        <a:rPr lang="en-GB" sz="800" kern="1200" dirty="0">
                          <a:solidFill>
                            <a:srgbClr val="000066"/>
                          </a:solidFill>
                          <a:latin typeface="+mn-lt"/>
                          <a:ea typeface="+mn-ea"/>
                          <a:cs typeface="+mn-cs"/>
                        </a:rPr>
                        <a:t>•Better use of patient’s time</a:t>
                      </a:r>
                    </a:p>
                    <a:p>
                      <a:r>
                        <a:rPr lang="en-GB" sz="800" kern="1200" dirty="0">
                          <a:solidFill>
                            <a:srgbClr val="000066"/>
                          </a:solidFill>
                          <a:latin typeface="+mn-lt"/>
                          <a:ea typeface="+mn-ea"/>
                          <a:cs typeface="+mn-cs"/>
                        </a:rPr>
                        <a:t>•Financial savings to patients and the system (time, travel and resource efficiencies)</a:t>
                      </a:r>
                    </a:p>
                    <a:p>
                      <a:r>
                        <a:rPr lang="en-GB" sz="800" kern="1200" dirty="0">
                          <a:solidFill>
                            <a:srgbClr val="000066"/>
                          </a:solidFill>
                          <a:latin typeface="+mn-lt"/>
                          <a:ea typeface="+mn-ea"/>
                          <a:cs typeface="+mn-cs"/>
                        </a:rPr>
                        <a:t>•Better use of clinical time and physical space</a:t>
                      </a:r>
                    </a:p>
                    <a:p>
                      <a:r>
                        <a:rPr lang="en-GB" sz="800" kern="1200" dirty="0">
                          <a:solidFill>
                            <a:srgbClr val="000066"/>
                          </a:solidFill>
                          <a:latin typeface="+mn-lt"/>
                          <a:ea typeface="+mn-ea"/>
                          <a:cs typeface="+mn-cs"/>
                        </a:rPr>
                        <a:t>•A fit for purpose modern service that meetings patients’ expectations ready for future technical developments</a:t>
                      </a:r>
                    </a:p>
                    <a:p>
                      <a:r>
                        <a:rPr lang="en-GB" sz="800" kern="1200" dirty="0">
                          <a:solidFill>
                            <a:srgbClr val="000066"/>
                          </a:solidFill>
                          <a:latin typeface="+mn-lt"/>
                          <a:ea typeface="+mn-ea"/>
                          <a:cs typeface="+mn-cs"/>
                        </a:rPr>
                        <a:t>•Reducing air pollution, environmental harm and avoidable deaths through reduced need for patient travel and subsequent reduction on CO² emissions</a:t>
                      </a:r>
                    </a:p>
                  </a:txBody>
                  <a:tcPr marL="68580" marR="68580" marT="0" marB="0"/>
                </a:tc>
                <a:tc>
                  <a:txBody>
                    <a:bodyPr/>
                    <a:lstStyle/>
                    <a:p>
                      <a:r>
                        <a:rPr lang="en-GB" sz="700" kern="1200" dirty="0">
                          <a:solidFill>
                            <a:srgbClr val="000066"/>
                          </a:solidFill>
                          <a:latin typeface="+mn-lt"/>
                          <a:ea typeface="+mn-ea"/>
                          <a:cs typeface="+mn-cs"/>
                        </a:rPr>
                        <a:t>NHS Long term plan-Cardiovascular disease with particular reference to:</a:t>
                      </a:r>
                    </a:p>
                    <a:p>
                      <a:r>
                        <a:rPr lang="en-GB" sz="700" kern="1200" dirty="0">
                          <a:solidFill>
                            <a:srgbClr val="000066"/>
                          </a:solidFill>
                          <a:latin typeface="+mn-lt"/>
                          <a:ea typeface="+mn-ea"/>
                          <a:cs typeface="+mn-cs"/>
                        </a:rPr>
                        <a:t>3.70. People with heart failure and heart valve disease will be better supported by multi-disciplinary teams as part of primary care networks.</a:t>
                      </a:r>
                    </a:p>
                    <a:p>
                      <a:r>
                        <a:rPr lang="en-GB" sz="700" kern="1200" dirty="0">
                          <a:solidFill>
                            <a:srgbClr val="000066"/>
                          </a:solidFill>
                          <a:latin typeface="+mn-lt"/>
                          <a:ea typeface="+mn-ea"/>
                          <a:cs typeface="+mn-cs"/>
                        </a:rPr>
                        <a:t> </a:t>
                      </a:r>
                    </a:p>
                    <a:p>
                      <a:r>
                        <a:rPr lang="en-GB" sz="700" kern="1200" dirty="0">
                          <a:solidFill>
                            <a:srgbClr val="000066"/>
                          </a:solidFill>
                          <a:latin typeface="+mn-lt"/>
                          <a:ea typeface="+mn-ea"/>
                          <a:cs typeface="+mn-cs"/>
                        </a:rPr>
                        <a:t>3.72. Cardiac rehabilitation is an intervention recommended by NICE which can save lives, improve quality of life and reduce hospital readmissions</a:t>
                      </a:r>
                    </a:p>
                    <a:p>
                      <a:r>
                        <a:rPr lang="en-GB" sz="700" kern="1200" dirty="0">
                          <a:solidFill>
                            <a:srgbClr val="000066"/>
                          </a:solidFill>
                          <a:latin typeface="+mn-lt"/>
                          <a:ea typeface="+mn-ea"/>
                          <a:cs typeface="+mn-cs"/>
                        </a:rPr>
                        <a:t> </a:t>
                      </a:r>
                    </a:p>
                    <a:p>
                      <a:r>
                        <a:rPr lang="en-GB" sz="700" kern="1200" dirty="0">
                          <a:solidFill>
                            <a:srgbClr val="000066"/>
                          </a:solidFill>
                          <a:latin typeface="+mn-lt"/>
                          <a:ea typeface="+mn-ea"/>
                          <a:cs typeface="+mn-cs"/>
                        </a:rPr>
                        <a:t>NHSE Outpatient Recovery and Transformation Programme</a:t>
                      </a:r>
                    </a:p>
                    <a:p>
                      <a:r>
                        <a:rPr lang="en-GB" sz="700" kern="1200" dirty="0">
                          <a:solidFill>
                            <a:srgbClr val="000066"/>
                          </a:solidFill>
                          <a:latin typeface="+mn-lt"/>
                          <a:ea typeface="+mn-ea"/>
                          <a:cs typeface="+mn-cs"/>
                        </a:rPr>
                        <a:t>Transforming outpatients services for patients through by offering telephone or video consultations, empowering people to book their own follow-up care, and working with GPs to avoid the need for an onward referral where possible.</a:t>
                      </a:r>
                    </a:p>
                    <a:p>
                      <a:r>
                        <a:rPr lang="en-GB" sz="700" kern="1200" dirty="0">
                          <a:solidFill>
                            <a:srgbClr val="000066"/>
                          </a:solidFill>
                          <a:latin typeface="+mn-lt"/>
                          <a:ea typeface="+mn-ea"/>
                          <a:cs typeface="+mn-cs"/>
                        </a:rPr>
                        <a:t> </a:t>
                      </a:r>
                    </a:p>
                    <a:p>
                      <a:r>
                        <a:rPr lang="en-GB" sz="700" kern="1200" dirty="0">
                          <a:solidFill>
                            <a:srgbClr val="000066"/>
                          </a:solidFill>
                          <a:latin typeface="+mn-lt"/>
                          <a:ea typeface="+mn-ea"/>
                          <a:cs typeface="+mn-cs"/>
                        </a:rPr>
                        <a:t>The Cardiac Pathways Improvement Programme (CPIP) brings together NHSE&amp;I collective priorities set out in the Long Term Plan, and by GIRFT, Specialised Commissioning, and the National Outpatient Transformation Programme. The CPIP team works in alignment with existing national programmes, focusing on key goals and priorities, and supports Cardiac Networks and Systems to deliver a comprehensive approach to whole pathway improvement and transformation.</a:t>
                      </a:r>
                    </a:p>
                  </a:txBody>
                  <a:tcPr marL="68580" marR="68580" marT="0" marB="0"/>
                </a:tc>
                <a:tc>
                  <a:txBody>
                    <a:bodyPr/>
                    <a:lstStyle/>
                    <a:p>
                      <a:r>
                        <a:rPr lang="en-GB" sz="800" kern="1200" dirty="0">
                          <a:solidFill>
                            <a:srgbClr val="000066"/>
                          </a:solidFill>
                          <a:latin typeface="+mn-lt"/>
                          <a:ea typeface="+mn-ea"/>
                          <a:cs typeface="+mn-cs"/>
                        </a:rPr>
                        <a:t>The programme will span a 2 year period from Nov 2022 to ensure alignment between the recommissioning of new models of Cardiology, and current contract end dates.</a:t>
                      </a:r>
                    </a:p>
                  </a:txBody>
                  <a:tcPr marL="68580" marR="68580" marT="0" marB="0"/>
                </a:tc>
                <a:extLst>
                  <a:ext uri="{0D108BD9-81ED-4DB2-BD59-A6C34878D82A}">
                    <a16:rowId xmlns:a16="http://schemas.microsoft.com/office/drawing/2014/main" val="2061284496"/>
                  </a:ext>
                </a:extLst>
              </a:tr>
            </a:tbl>
          </a:graphicData>
        </a:graphic>
      </p:graphicFrame>
    </p:spTree>
    <p:extLst>
      <p:ext uri="{BB962C8B-B14F-4D97-AF65-F5344CB8AC3E}">
        <p14:creationId xmlns:p14="http://schemas.microsoft.com/office/powerpoint/2010/main" val="322393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26</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normAutofit/>
          </a:bodyPr>
          <a:lstStyle/>
          <a:p>
            <a:r>
              <a:rPr lang="en-US" sz="2800" dirty="0"/>
              <a:t>Appendices – </a:t>
            </a:r>
            <a:r>
              <a:rPr lang="en-US" sz="2800" dirty="0" err="1"/>
              <a:t>Programme</a:t>
            </a:r>
            <a:r>
              <a:rPr lang="en-US" sz="2800" dirty="0"/>
              <a:t> Details</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graphicFrame>
        <p:nvGraphicFramePr>
          <p:cNvPr id="6" name="Table 9">
            <a:extLst>
              <a:ext uri="{FF2B5EF4-FFF2-40B4-BE49-F238E27FC236}">
                <a16:creationId xmlns:a16="http://schemas.microsoft.com/office/drawing/2014/main" id="{528C1C86-24EA-54DE-3FF7-B33A4C71C0B1}"/>
              </a:ext>
            </a:extLst>
          </p:cNvPr>
          <p:cNvGraphicFramePr>
            <a:graphicFrameLocks noGrp="1"/>
          </p:cNvGraphicFramePr>
          <p:nvPr>
            <p:extLst>
              <p:ext uri="{D42A27DB-BD31-4B8C-83A1-F6EECF244321}">
                <p14:modId xmlns:p14="http://schemas.microsoft.com/office/powerpoint/2010/main" val="3913720238"/>
              </p:ext>
            </p:extLst>
          </p:nvPr>
        </p:nvGraphicFramePr>
        <p:xfrm>
          <a:off x="171451" y="1165982"/>
          <a:ext cx="11873691" cy="5547360"/>
        </p:xfrm>
        <a:graphic>
          <a:graphicData uri="http://schemas.openxmlformats.org/drawingml/2006/table">
            <a:tbl>
              <a:tblPr firstRow="1" bandRow="1">
                <a:tableStyleId>{7DF18680-E054-41AD-8BC1-D1AEF772440D}</a:tableStyleId>
              </a:tblPr>
              <a:tblGrid>
                <a:gridCol w="884737">
                  <a:extLst>
                    <a:ext uri="{9D8B030D-6E8A-4147-A177-3AD203B41FA5}">
                      <a16:colId xmlns:a16="http://schemas.microsoft.com/office/drawing/2014/main" val="4159528410"/>
                    </a:ext>
                  </a:extLst>
                </a:gridCol>
                <a:gridCol w="933921">
                  <a:extLst>
                    <a:ext uri="{9D8B030D-6E8A-4147-A177-3AD203B41FA5}">
                      <a16:colId xmlns:a16="http://schemas.microsoft.com/office/drawing/2014/main" val="4053298941"/>
                    </a:ext>
                  </a:extLst>
                </a:gridCol>
                <a:gridCol w="1303597">
                  <a:extLst>
                    <a:ext uri="{9D8B030D-6E8A-4147-A177-3AD203B41FA5}">
                      <a16:colId xmlns:a16="http://schemas.microsoft.com/office/drawing/2014/main" val="3218575115"/>
                    </a:ext>
                  </a:extLst>
                </a:gridCol>
                <a:gridCol w="1068744">
                  <a:extLst>
                    <a:ext uri="{9D8B030D-6E8A-4147-A177-3AD203B41FA5}">
                      <a16:colId xmlns:a16="http://schemas.microsoft.com/office/drawing/2014/main" val="855172187"/>
                    </a:ext>
                  </a:extLst>
                </a:gridCol>
                <a:gridCol w="2533650">
                  <a:extLst>
                    <a:ext uri="{9D8B030D-6E8A-4147-A177-3AD203B41FA5}">
                      <a16:colId xmlns:a16="http://schemas.microsoft.com/office/drawing/2014/main" val="2033993793"/>
                    </a:ext>
                  </a:extLst>
                </a:gridCol>
                <a:gridCol w="2348120">
                  <a:extLst>
                    <a:ext uri="{9D8B030D-6E8A-4147-A177-3AD203B41FA5}">
                      <a16:colId xmlns:a16="http://schemas.microsoft.com/office/drawing/2014/main" val="229389774"/>
                    </a:ext>
                  </a:extLst>
                </a:gridCol>
                <a:gridCol w="1400461">
                  <a:extLst>
                    <a:ext uri="{9D8B030D-6E8A-4147-A177-3AD203B41FA5}">
                      <a16:colId xmlns:a16="http://schemas.microsoft.com/office/drawing/2014/main" val="4085497929"/>
                    </a:ext>
                  </a:extLst>
                </a:gridCol>
                <a:gridCol w="1400461">
                  <a:extLst>
                    <a:ext uri="{9D8B030D-6E8A-4147-A177-3AD203B41FA5}">
                      <a16:colId xmlns:a16="http://schemas.microsoft.com/office/drawing/2014/main" val="4164233330"/>
                    </a:ext>
                  </a:extLst>
                </a:gridCol>
              </a:tblGrid>
              <a:tr h="315634">
                <a:tc>
                  <a:txBody>
                    <a:bodyPr/>
                    <a:lstStyle/>
                    <a:p>
                      <a:r>
                        <a:rPr lang="en-GB" sz="1000" dirty="0">
                          <a:latin typeface="+mn-lt"/>
                        </a:rPr>
                        <a:t>Area</a:t>
                      </a:r>
                    </a:p>
                  </a:txBody>
                  <a:tcPr/>
                </a:tc>
                <a:tc>
                  <a:txBody>
                    <a:bodyPr/>
                    <a:lstStyle/>
                    <a:p>
                      <a:r>
                        <a:rPr lang="en-GB" sz="1000" dirty="0">
                          <a:latin typeface="+mn-lt"/>
                        </a:rPr>
                        <a:t>Target Condition or Risk</a:t>
                      </a:r>
                    </a:p>
                  </a:txBody>
                  <a:tcPr/>
                </a:tc>
                <a:tc>
                  <a:txBody>
                    <a:bodyPr/>
                    <a:lstStyle/>
                    <a:p>
                      <a:r>
                        <a:rPr lang="en-GB" sz="1000" dirty="0">
                          <a:latin typeface="+mn-lt"/>
                        </a:rPr>
                        <a:t>Project</a:t>
                      </a:r>
                    </a:p>
                  </a:txBody>
                  <a:tcPr/>
                </a:tc>
                <a:tc>
                  <a:txBody>
                    <a:bodyPr/>
                    <a:lstStyle/>
                    <a:p>
                      <a:r>
                        <a:rPr lang="en-GB" sz="1000" dirty="0">
                          <a:latin typeface="+mn-lt"/>
                        </a:rPr>
                        <a:t>Partners</a:t>
                      </a:r>
                    </a:p>
                  </a:txBody>
                  <a:tcPr/>
                </a:tc>
                <a:tc>
                  <a:txBody>
                    <a:bodyPr/>
                    <a:lstStyle/>
                    <a:p>
                      <a:r>
                        <a:rPr lang="en-GB" sz="1000" dirty="0">
                          <a:latin typeface="+mn-lt"/>
                        </a:rPr>
                        <a:t>Aims</a:t>
                      </a:r>
                    </a:p>
                  </a:txBody>
                  <a:tcPr/>
                </a:tc>
                <a:tc>
                  <a:txBody>
                    <a:bodyPr/>
                    <a:lstStyle/>
                    <a:p>
                      <a:r>
                        <a:rPr lang="en-GB" sz="1000" dirty="0">
                          <a:latin typeface="+mn-lt"/>
                        </a:rPr>
                        <a:t>Outcomes</a:t>
                      </a:r>
                    </a:p>
                  </a:txBody>
                  <a:tcPr/>
                </a:tc>
                <a:tc>
                  <a:txBody>
                    <a:bodyPr/>
                    <a:lstStyle/>
                    <a:p>
                      <a:r>
                        <a:rPr lang="en-GB" sz="1000" dirty="0">
                          <a:latin typeface="+mn-lt"/>
                        </a:rPr>
                        <a:t>Ref. NHS Target</a:t>
                      </a:r>
                    </a:p>
                  </a:txBody>
                  <a:tcPr/>
                </a:tc>
                <a:tc>
                  <a:txBody>
                    <a:bodyPr/>
                    <a:lstStyle/>
                    <a:p>
                      <a:r>
                        <a:rPr lang="en-GB" sz="1000" dirty="0">
                          <a:latin typeface="+mn-lt"/>
                        </a:rPr>
                        <a:t>Timelines</a:t>
                      </a:r>
                    </a:p>
                  </a:txBody>
                  <a:tcPr/>
                </a:tc>
                <a:extLst>
                  <a:ext uri="{0D108BD9-81ED-4DB2-BD59-A6C34878D82A}">
                    <a16:rowId xmlns:a16="http://schemas.microsoft.com/office/drawing/2014/main" val="3552039501"/>
                  </a:ext>
                </a:extLst>
              </a:tr>
              <a:tr h="3140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66"/>
                          </a:solidFill>
                          <a:latin typeface="+mn-lt"/>
                        </a:rPr>
                        <a:t>System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rgbClr val="000066"/>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Stroke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Stroke Improvement Programme</a:t>
                      </a:r>
                    </a:p>
                  </a:txBody>
                  <a:tcPr marL="68580" marR="68580" marT="0" marB="0"/>
                </a:tc>
                <a:tc>
                  <a:txBody>
                    <a:bodyPr/>
                    <a:lstStyle/>
                    <a:p>
                      <a:r>
                        <a:rPr lang="en-GB" sz="800" kern="1200" dirty="0">
                          <a:solidFill>
                            <a:srgbClr val="000066"/>
                          </a:solidFill>
                          <a:latin typeface="+mn-lt"/>
                          <a:ea typeface="+mn-ea"/>
                          <a:cs typeface="+mn-cs"/>
                        </a:rPr>
                        <a:t>ICB</a:t>
                      </a:r>
                    </a:p>
                    <a:p>
                      <a:r>
                        <a:rPr lang="en-GB" sz="800" kern="1200" dirty="0">
                          <a:solidFill>
                            <a:srgbClr val="000066"/>
                          </a:solidFill>
                          <a:latin typeface="+mn-lt"/>
                          <a:ea typeface="+mn-ea"/>
                          <a:cs typeface="+mn-cs"/>
                        </a:rPr>
                        <a:t>Secondary Care</a:t>
                      </a:r>
                    </a:p>
                    <a:p>
                      <a:r>
                        <a:rPr lang="en-GB" sz="800" kern="1200" dirty="0">
                          <a:solidFill>
                            <a:srgbClr val="000066"/>
                          </a:solidFill>
                          <a:latin typeface="+mn-lt"/>
                          <a:ea typeface="+mn-ea"/>
                          <a:cs typeface="+mn-cs"/>
                        </a:rPr>
                        <a:t>Primary Care</a:t>
                      </a:r>
                    </a:p>
                    <a:p>
                      <a:r>
                        <a:rPr lang="en-GB" sz="800" kern="1200" dirty="0">
                          <a:solidFill>
                            <a:srgbClr val="000066"/>
                          </a:solidFill>
                          <a:latin typeface="+mn-lt"/>
                          <a:ea typeface="+mn-ea"/>
                          <a:cs typeface="+mn-cs"/>
                        </a:rPr>
                        <a:t>PCNs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dirty="0">
                        <a:solidFill>
                          <a:srgbClr val="000066"/>
                        </a:solidFill>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The overarching aim of the Stroke Improvement Programme is to bring key stakeholders together to collaboratively review, develop, and improve the pathways spanning Primary, Community and Secondary Care for individuals in STW who are at risk of a stroke or have had a stroke and are recovering.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The group will work together with the North Midlands Integrated Stroke Delivery Network (ISDN) to drive forwards the implementation of the recommendations in the NHS Long Term Plan and the Getting It Right First Time (GIRFT) Stroke National Specialty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Ensuring the ICS has a coordinated approach to improvement work relating to Stroke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Ensuring that any improvements which are agreed for implementation are clinically robust and offer high quality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Considering the clinical, financial and system-wide operational impact of improvements and any further work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Monitoring and improving KPI’s related to Stroke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Reduce the incidence of stroke in STW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Reduce the level of disability due to stroke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Reduce variation in stroke services across STW</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NHS Long Term Plan Stroke Care with particular reference to: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3.75 ISDNs will support STPs and ICSs to reconfigure stroke services into specialist centres, improve the use of thrombolysis and further roll out mechanical thrombectomy.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3.76. The NHS will work with Health Education England to modernise the stroke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3.77. Implementation and further development of higher intensity care models for stroke rehabilitation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National Stroke Service Model (May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National Service Model for an Integrated Community Stroke Service (Feb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rgbClr val="000066"/>
                          </a:solidFill>
                          <a:latin typeface="+mn-lt"/>
                          <a:ea typeface="+mn-ea"/>
                          <a:cs typeface="+mn-cs"/>
                        </a:rPr>
                        <a:t>2 years initially then review</a:t>
                      </a:r>
                    </a:p>
                  </a:txBody>
                  <a:tcPr marL="68580" marR="68580" marT="0" marB="0"/>
                </a:tc>
                <a:extLst>
                  <a:ext uri="{0D108BD9-81ED-4DB2-BD59-A6C34878D82A}">
                    <a16:rowId xmlns:a16="http://schemas.microsoft.com/office/drawing/2014/main" val="2061284496"/>
                  </a:ext>
                </a:extLst>
              </a:tr>
              <a:tr h="63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66"/>
                          </a:solidFill>
                          <a:latin typeface="+mn-lt"/>
                        </a:rPr>
                        <a:t>System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latin typeface="+mn-lt"/>
                      </a:endParaRPr>
                    </a:p>
                  </a:txBody>
                  <a:tcPr/>
                </a:tc>
                <a:tc>
                  <a:txBody>
                    <a:bodyPr/>
                    <a:lstStyle/>
                    <a:p>
                      <a:pPr algn="l"/>
                      <a:r>
                        <a:rPr lang="en-GB" sz="800" kern="1200" dirty="0">
                          <a:solidFill>
                            <a:srgbClr val="000066"/>
                          </a:solidFill>
                          <a:latin typeface="+mn-lt"/>
                          <a:ea typeface="+mn-ea"/>
                          <a:cs typeface="+mn-cs"/>
                        </a:rPr>
                        <a:t>Dementia</a:t>
                      </a:r>
                    </a:p>
                  </a:txBody>
                  <a:tcPr/>
                </a:tc>
                <a:tc>
                  <a:txBody>
                    <a:bodyPr/>
                    <a:lstStyle/>
                    <a:p>
                      <a:pPr algn="l"/>
                      <a:r>
                        <a:rPr lang="en-GB" sz="800" kern="1200" dirty="0">
                          <a:solidFill>
                            <a:srgbClr val="000066"/>
                          </a:solidFill>
                          <a:latin typeface="+mn-lt"/>
                          <a:ea typeface="+mn-ea"/>
                          <a:cs typeface="+mn-cs"/>
                        </a:rPr>
                        <a:t>Implementation of the new co-produced STW Dementia Vision </a:t>
                      </a:r>
                    </a:p>
                  </a:txBody>
                  <a:tcPr marL="68580" marR="68580" marT="0" marB="0"/>
                </a:tc>
                <a:tc>
                  <a:txBody>
                    <a:bodyPr/>
                    <a:lstStyle/>
                    <a:p>
                      <a:pPr algn="l"/>
                      <a:endParaRPr lang="en-GB" sz="800" kern="1200" dirty="0">
                        <a:solidFill>
                          <a:srgbClr val="000066"/>
                        </a:solidFill>
                        <a:latin typeface="+mn-lt"/>
                        <a:ea typeface="+mn-ea"/>
                        <a:cs typeface="+mn-cs"/>
                      </a:endParaRPr>
                    </a:p>
                  </a:txBody>
                  <a:tcPr marL="68580" marR="68580" marT="0" marB="0"/>
                </a:tc>
                <a:tc>
                  <a:txBody>
                    <a:bodyPr/>
                    <a:lstStyle/>
                    <a:p>
                      <a:r>
                        <a:rPr lang="en-GB" sz="800" kern="1200" dirty="0">
                          <a:solidFill>
                            <a:srgbClr val="000066"/>
                          </a:solidFill>
                          <a:latin typeface="+mn-lt"/>
                          <a:ea typeface="+mn-ea"/>
                          <a:cs typeface="+mn-cs"/>
                        </a:rPr>
                        <a:t>People living with dementia and their unpaid carers are able to live the lives they choose that enhances and  preserves their wellbeing. </a:t>
                      </a:r>
                    </a:p>
                    <a:p>
                      <a:endParaRPr lang="en-GB" sz="800" kern="1200" dirty="0">
                        <a:solidFill>
                          <a:srgbClr val="000066"/>
                        </a:solidFill>
                        <a:latin typeface="+mn-lt"/>
                        <a:ea typeface="+mn-ea"/>
                        <a:cs typeface="+mn-cs"/>
                      </a:endParaRPr>
                    </a:p>
                    <a:p>
                      <a:r>
                        <a:rPr lang="en-GB" sz="800" kern="1200" dirty="0">
                          <a:solidFill>
                            <a:srgbClr val="000066"/>
                          </a:solidFill>
                          <a:latin typeface="+mn-lt"/>
                          <a:ea typeface="+mn-ea"/>
                          <a:cs typeface="+mn-cs"/>
                        </a:rPr>
                        <a:t>This specifically includes advanced care plans, meaningful annual reviews and clear pathways to assessment services. </a:t>
                      </a:r>
                    </a:p>
                  </a:txBody>
                  <a:tcPr marL="68580" marR="68580" marT="0" marB="0"/>
                </a:tc>
                <a:tc>
                  <a:txBody>
                    <a:bodyPr/>
                    <a:lstStyle/>
                    <a:p>
                      <a:pPr marL="171450" indent="-171450">
                        <a:buFont typeface="Arial" panose="020B0604020202020204" pitchFamily="34" charset="0"/>
                        <a:buChar char="•"/>
                      </a:pPr>
                      <a:r>
                        <a:rPr lang="en-GB" sz="800" kern="1200" dirty="0">
                          <a:solidFill>
                            <a:srgbClr val="000066"/>
                          </a:solidFill>
                          <a:latin typeface="+mn-lt"/>
                          <a:ea typeface="+mn-ea"/>
                          <a:cs typeface="+mn-cs"/>
                        </a:rPr>
                        <a:t>Dementia friendly GP Practices and communities </a:t>
                      </a:r>
                    </a:p>
                    <a:p>
                      <a:pPr marL="171450" indent="-171450">
                        <a:buFont typeface="Arial" panose="020B0604020202020204" pitchFamily="34" charset="0"/>
                        <a:buChar char="•"/>
                      </a:pPr>
                      <a:r>
                        <a:rPr lang="en-GB" sz="800" kern="1200" dirty="0">
                          <a:solidFill>
                            <a:srgbClr val="000066"/>
                          </a:solidFill>
                          <a:latin typeface="+mn-lt"/>
                          <a:ea typeface="+mn-ea"/>
                          <a:cs typeface="+mn-cs"/>
                        </a:rPr>
                        <a:t>Timely assessments </a:t>
                      </a:r>
                    </a:p>
                    <a:p>
                      <a:pPr marL="171450" indent="-171450">
                        <a:buFont typeface="Arial" panose="020B0604020202020204" pitchFamily="34" charset="0"/>
                        <a:buChar char="•"/>
                      </a:pPr>
                      <a:r>
                        <a:rPr lang="en-GB" sz="800" kern="1200" dirty="0">
                          <a:solidFill>
                            <a:srgbClr val="000066"/>
                          </a:solidFill>
                          <a:latin typeface="+mn-lt"/>
                          <a:ea typeface="+mn-ea"/>
                          <a:cs typeface="+mn-cs"/>
                        </a:rPr>
                        <a:t>Improved diagnosis and assessment pathways</a:t>
                      </a:r>
                    </a:p>
                    <a:p>
                      <a:pPr marL="171450" indent="-171450">
                        <a:buFont typeface="Arial" panose="020B0604020202020204" pitchFamily="34" charset="0"/>
                        <a:buChar char="•"/>
                      </a:pPr>
                      <a:r>
                        <a:rPr lang="en-GB" sz="800" kern="1200" dirty="0">
                          <a:solidFill>
                            <a:srgbClr val="000066"/>
                          </a:solidFill>
                          <a:latin typeface="+mn-lt"/>
                          <a:ea typeface="+mn-ea"/>
                          <a:cs typeface="+mn-cs"/>
                        </a:rPr>
                        <a:t>Meaningful annual reviews </a:t>
                      </a:r>
                    </a:p>
                    <a:p>
                      <a:pPr marL="171450" indent="-171450">
                        <a:buFont typeface="Arial" panose="020B0604020202020204" pitchFamily="34" charset="0"/>
                        <a:buChar char="•"/>
                      </a:pPr>
                      <a:r>
                        <a:rPr lang="en-GB" sz="800" kern="1200" dirty="0">
                          <a:solidFill>
                            <a:srgbClr val="000066"/>
                          </a:solidFill>
                          <a:latin typeface="+mn-lt"/>
                          <a:ea typeface="+mn-ea"/>
                          <a:cs typeface="+mn-cs"/>
                        </a:rPr>
                        <a:t>Early help and support </a:t>
                      </a:r>
                    </a:p>
                    <a:p>
                      <a:pPr marL="171450" indent="-171450">
                        <a:buFont typeface="Arial" panose="020B0604020202020204" pitchFamily="34" charset="0"/>
                        <a:buChar char="•"/>
                      </a:pPr>
                      <a:r>
                        <a:rPr lang="en-GB" sz="800" kern="1200" dirty="0">
                          <a:solidFill>
                            <a:srgbClr val="000066"/>
                          </a:solidFill>
                          <a:latin typeface="+mn-lt"/>
                          <a:ea typeface="+mn-ea"/>
                          <a:cs typeface="+mn-cs"/>
                        </a:rPr>
                        <a:t>Respite for unpaid carers </a:t>
                      </a:r>
                    </a:p>
                    <a:p>
                      <a:pPr marL="171450" indent="-171450">
                        <a:buFont typeface="Arial" panose="020B0604020202020204" pitchFamily="34" charset="0"/>
                        <a:buChar char="•"/>
                      </a:pPr>
                      <a:r>
                        <a:rPr lang="en-GB" sz="800" kern="1200" dirty="0">
                          <a:solidFill>
                            <a:srgbClr val="000066"/>
                          </a:solidFill>
                          <a:latin typeface="+mn-lt"/>
                          <a:ea typeface="+mn-ea"/>
                          <a:cs typeface="+mn-cs"/>
                        </a:rPr>
                        <a:t>Reduced admission to a mental health bed for those with dementia</a:t>
                      </a:r>
                    </a:p>
                    <a:p>
                      <a:pPr marL="171450" indent="-171450">
                        <a:buFont typeface="Arial" panose="020B0604020202020204" pitchFamily="34" charset="0"/>
                        <a:buChar char="•"/>
                      </a:pPr>
                      <a:r>
                        <a:rPr lang="en-GB" sz="800" kern="1200" dirty="0">
                          <a:solidFill>
                            <a:srgbClr val="000066"/>
                          </a:solidFill>
                          <a:latin typeface="+mn-lt"/>
                          <a:ea typeface="+mn-ea"/>
                          <a:cs typeface="+mn-cs"/>
                        </a:rPr>
                        <a:t>Reduction in families reaching crisis point</a:t>
                      </a:r>
                    </a:p>
                    <a:p>
                      <a:pPr marL="171450" indent="-171450">
                        <a:buFont typeface="Arial" panose="020B0604020202020204" pitchFamily="34" charset="0"/>
                        <a:buChar char="•"/>
                      </a:pPr>
                      <a:r>
                        <a:rPr lang="en-GB" sz="800" kern="1200" dirty="0">
                          <a:solidFill>
                            <a:srgbClr val="000066"/>
                          </a:solidFill>
                          <a:latin typeface="+mn-lt"/>
                          <a:ea typeface="+mn-ea"/>
                          <a:cs typeface="+mn-cs"/>
                        </a:rPr>
                        <a:t>Improved carers support </a:t>
                      </a:r>
                    </a:p>
                    <a:p>
                      <a:pPr marL="171450" indent="-171450">
                        <a:buFont typeface="Arial" panose="020B0604020202020204" pitchFamily="34" charset="0"/>
                        <a:buChar char="•"/>
                      </a:pPr>
                      <a:r>
                        <a:rPr lang="en-GB" sz="800" kern="1200" dirty="0">
                          <a:solidFill>
                            <a:srgbClr val="000066"/>
                          </a:solidFill>
                          <a:latin typeface="+mn-lt"/>
                          <a:ea typeface="+mn-ea"/>
                          <a:cs typeface="+mn-cs"/>
                        </a:rPr>
                        <a:t>Better peer support across the county </a:t>
                      </a:r>
                    </a:p>
                    <a:p>
                      <a:pPr marL="171450" indent="-171450">
                        <a:buFont typeface="Arial" panose="020B0604020202020204" pitchFamily="34" charset="0"/>
                        <a:buChar char="•"/>
                      </a:pPr>
                      <a:r>
                        <a:rPr lang="en-GB" sz="800" kern="1200" dirty="0">
                          <a:solidFill>
                            <a:srgbClr val="000066"/>
                          </a:solidFill>
                          <a:latin typeface="+mn-lt"/>
                          <a:ea typeface="+mn-ea"/>
                          <a:cs typeface="+mn-cs"/>
                        </a:rPr>
                        <a:t>More personalised care and support </a:t>
                      </a:r>
                    </a:p>
                    <a:p>
                      <a:pPr marL="171450" indent="-171450">
                        <a:buFont typeface="Arial" panose="020B0604020202020204" pitchFamily="34" charset="0"/>
                        <a:buChar char="•"/>
                      </a:pPr>
                      <a:r>
                        <a:rPr lang="en-GB" sz="800" kern="1200" dirty="0">
                          <a:solidFill>
                            <a:srgbClr val="000066"/>
                          </a:solidFill>
                          <a:latin typeface="+mn-lt"/>
                          <a:ea typeface="+mn-ea"/>
                          <a:cs typeface="+mn-cs"/>
                        </a:rPr>
                        <a:t>Increase in dementia diagnosis rates </a:t>
                      </a:r>
                    </a:p>
                  </a:txBody>
                  <a:tcPr marL="68580" marR="68580" marT="0" marB="0"/>
                </a:tc>
                <a:tc>
                  <a:txBody>
                    <a:bodyPr/>
                    <a:lstStyle/>
                    <a:p>
                      <a:r>
                        <a:rPr lang="en-GB" sz="800" kern="1200" dirty="0">
                          <a:solidFill>
                            <a:srgbClr val="000066"/>
                          </a:solidFill>
                          <a:latin typeface="+mn-lt"/>
                          <a:ea typeface="+mn-ea"/>
                          <a:cs typeface="+mn-cs"/>
                        </a:rPr>
                        <a:t>Dementia Diagnosis rates</a:t>
                      </a:r>
                    </a:p>
                  </a:txBody>
                  <a:tcPr marL="68580" marR="68580" marT="0" marB="0"/>
                </a:tc>
                <a:tc>
                  <a:txBody>
                    <a:bodyPr/>
                    <a:lstStyle/>
                    <a:p>
                      <a:r>
                        <a:rPr lang="en-GB" sz="800" kern="1200" dirty="0">
                          <a:solidFill>
                            <a:srgbClr val="000066"/>
                          </a:solidFill>
                          <a:latin typeface="+mn-lt"/>
                          <a:ea typeface="+mn-ea"/>
                          <a:cs typeface="+mn-cs"/>
                        </a:rPr>
                        <a:t>3-year programme </a:t>
                      </a:r>
                    </a:p>
                  </a:txBody>
                  <a:tcPr marL="68580" marR="68580" marT="0" marB="0"/>
                </a:tc>
                <a:extLst>
                  <a:ext uri="{0D108BD9-81ED-4DB2-BD59-A6C34878D82A}">
                    <a16:rowId xmlns:a16="http://schemas.microsoft.com/office/drawing/2014/main" val="693444448"/>
                  </a:ext>
                </a:extLst>
              </a:tr>
            </a:tbl>
          </a:graphicData>
        </a:graphic>
      </p:graphicFrame>
    </p:spTree>
    <p:extLst>
      <p:ext uri="{BB962C8B-B14F-4D97-AF65-F5344CB8AC3E}">
        <p14:creationId xmlns:p14="http://schemas.microsoft.com/office/powerpoint/2010/main" val="21616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3</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lstStyle/>
          <a:p>
            <a:r>
              <a:rPr lang="en-US" dirty="0"/>
              <a:t>The National Picture</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graphicFrame>
        <p:nvGraphicFramePr>
          <p:cNvPr id="13" name="TextBox 2">
            <a:extLst>
              <a:ext uri="{FF2B5EF4-FFF2-40B4-BE49-F238E27FC236}">
                <a16:creationId xmlns:a16="http://schemas.microsoft.com/office/drawing/2014/main" id="{5596FFCA-E0FF-EA5D-4893-05F1D50468EB}"/>
              </a:ext>
            </a:extLst>
          </p:cNvPr>
          <p:cNvGraphicFramePr/>
          <p:nvPr>
            <p:extLst>
              <p:ext uri="{D42A27DB-BD31-4B8C-83A1-F6EECF244321}">
                <p14:modId xmlns:p14="http://schemas.microsoft.com/office/powerpoint/2010/main" val="289473234"/>
              </p:ext>
            </p:extLst>
          </p:nvPr>
        </p:nvGraphicFramePr>
        <p:xfrm>
          <a:off x="5818556" y="581891"/>
          <a:ext cx="6891600" cy="62662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3912E5DE-1045-B64F-585A-84DBD0CF19D6}"/>
              </a:ext>
            </a:extLst>
          </p:cNvPr>
          <p:cNvSpPr txBox="1"/>
          <p:nvPr/>
        </p:nvSpPr>
        <p:spPr>
          <a:xfrm>
            <a:off x="262169" y="1410696"/>
            <a:ext cx="5339941" cy="1169551"/>
          </a:xfrm>
          <a:prstGeom prst="rect">
            <a:avLst/>
          </a:prstGeom>
          <a:noFill/>
        </p:spPr>
        <p:txBody>
          <a:bodyPr wrap="square" rtlCol="0">
            <a:spAutoFit/>
          </a:bodyPr>
          <a:lstStyle/>
          <a:p>
            <a:pPr lvl="0"/>
            <a:r>
              <a:rPr lang="en-GB" sz="1400" b="0" i="0" dirty="0">
                <a:solidFill>
                  <a:schemeClr val="tx2">
                    <a:lumMod val="50000"/>
                  </a:schemeClr>
                </a:solidFill>
              </a:rPr>
              <a:t>Cardiovascular disease (CVD) is a general term</a:t>
            </a:r>
            <a:r>
              <a:rPr lang="en-GB" sz="1400" b="1" i="0" dirty="0">
                <a:solidFill>
                  <a:schemeClr val="tx2">
                    <a:lumMod val="50000"/>
                  </a:schemeClr>
                </a:solidFill>
              </a:rPr>
              <a:t> for conditions affecting the heart or blood vessels</a:t>
            </a:r>
            <a:r>
              <a:rPr lang="en-GB" sz="1400" b="0" i="0" dirty="0">
                <a:solidFill>
                  <a:schemeClr val="tx2">
                    <a:lumMod val="50000"/>
                  </a:schemeClr>
                </a:solidFill>
              </a:rPr>
              <a:t>. CVD includes all heart and circulatory diseases, including </a:t>
            </a:r>
            <a:r>
              <a:rPr lang="en-GB" sz="1400" b="1" i="0" dirty="0">
                <a:solidFill>
                  <a:schemeClr val="tx2">
                    <a:lumMod val="50000"/>
                  </a:schemeClr>
                </a:solidFill>
              </a:rPr>
              <a:t>coronary heart disease, angina, heart attack, congenital heart disease, hypertension, stroke and vascular dementia.</a:t>
            </a:r>
            <a:endParaRPr lang="en-US" sz="1400" b="1" dirty="0">
              <a:solidFill>
                <a:schemeClr val="tx2">
                  <a:lumMod val="50000"/>
                </a:schemeClr>
              </a:solidFill>
            </a:endParaRPr>
          </a:p>
        </p:txBody>
      </p:sp>
      <p:sp>
        <p:nvSpPr>
          <p:cNvPr id="16" name="TextBox 15">
            <a:extLst>
              <a:ext uri="{FF2B5EF4-FFF2-40B4-BE49-F238E27FC236}">
                <a16:creationId xmlns:a16="http://schemas.microsoft.com/office/drawing/2014/main" id="{8AD81B5B-1014-43EB-C75C-DE4420AD5BB9}"/>
              </a:ext>
            </a:extLst>
          </p:cNvPr>
          <p:cNvSpPr txBox="1"/>
          <p:nvPr/>
        </p:nvSpPr>
        <p:spPr>
          <a:xfrm>
            <a:off x="262169" y="2055924"/>
            <a:ext cx="4110290" cy="892552"/>
          </a:xfrm>
          <a:prstGeom prst="rect">
            <a:avLst/>
          </a:prstGeom>
          <a:noFill/>
        </p:spPr>
        <p:txBody>
          <a:bodyPr wrap="square">
            <a:spAutoFit/>
          </a:bodyPr>
          <a:lstStyle/>
          <a:p>
            <a:br>
              <a:rPr lang="en-US" sz="4000" kern="1200" dirty="0">
                <a:solidFill>
                  <a:srgbClr val="000066"/>
                </a:solidFill>
                <a:latin typeface="+mj-lt"/>
                <a:ea typeface="+mj-ea"/>
                <a:cs typeface="+mj-cs"/>
              </a:rPr>
            </a:br>
            <a:r>
              <a:rPr lang="en-US" sz="1200" kern="1200" dirty="0">
                <a:solidFill>
                  <a:srgbClr val="0000BC"/>
                </a:solidFill>
                <a:ea typeface="+mj-ea"/>
                <a:cs typeface="+mj-cs"/>
              </a:rPr>
              <a:t>https://www.england.nhs.uk/ourwork/clinical-policy/cvd/</a:t>
            </a:r>
            <a:endParaRPr lang="en-GB" sz="1200" dirty="0">
              <a:solidFill>
                <a:srgbClr val="0000BC"/>
              </a:solidFill>
            </a:endParaRPr>
          </a:p>
        </p:txBody>
      </p:sp>
      <p:graphicFrame>
        <p:nvGraphicFramePr>
          <p:cNvPr id="6" name="Table 15">
            <a:extLst>
              <a:ext uri="{FF2B5EF4-FFF2-40B4-BE49-F238E27FC236}">
                <a16:creationId xmlns:a16="http://schemas.microsoft.com/office/drawing/2014/main" id="{C6BE4E54-77B6-C5B5-E8D1-96E4E45CBE0F}"/>
              </a:ext>
            </a:extLst>
          </p:cNvPr>
          <p:cNvGraphicFramePr>
            <a:graphicFrameLocks noGrp="1"/>
          </p:cNvGraphicFramePr>
          <p:nvPr>
            <p:extLst>
              <p:ext uri="{D42A27DB-BD31-4B8C-83A1-F6EECF244321}">
                <p14:modId xmlns:p14="http://schemas.microsoft.com/office/powerpoint/2010/main" val="2733293100"/>
              </p:ext>
            </p:extLst>
          </p:nvPr>
        </p:nvGraphicFramePr>
        <p:xfrm>
          <a:off x="274527" y="3601912"/>
          <a:ext cx="6362638" cy="2011680"/>
        </p:xfrm>
        <a:graphic>
          <a:graphicData uri="http://schemas.openxmlformats.org/drawingml/2006/table">
            <a:tbl>
              <a:tblPr firstRow="1" bandRow="1">
                <a:tableStyleId>{073A0DAA-6AF3-43AB-8588-CEC1D06C72B9}</a:tableStyleId>
              </a:tblPr>
              <a:tblGrid>
                <a:gridCol w="2711954">
                  <a:extLst>
                    <a:ext uri="{9D8B030D-6E8A-4147-A177-3AD203B41FA5}">
                      <a16:colId xmlns:a16="http://schemas.microsoft.com/office/drawing/2014/main" val="3127854970"/>
                    </a:ext>
                  </a:extLst>
                </a:gridCol>
                <a:gridCol w="3650684">
                  <a:extLst>
                    <a:ext uri="{9D8B030D-6E8A-4147-A177-3AD203B41FA5}">
                      <a16:colId xmlns:a16="http://schemas.microsoft.com/office/drawing/2014/main" val="1634895301"/>
                    </a:ext>
                  </a:extLst>
                </a:gridCol>
              </a:tblGrid>
              <a:tr h="26835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2">
                              <a:lumMod val="50000"/>
                            </a:schemeClr>
                          </a:solidFill>
                          <a:effectLst/>
                          <a:latin typeface="+mn-lt"/>
                          <a:cs typeface="+mn-cs"/>
                        </a:rPr>
                        <a:t>Heart and Circulatory Diseases</a:t>
                      </a:r>
                    </a:p>
                  </a:txBody>
                  <a:tcPr>
                    <a:solidFill>
                      <a:schemeClr val="bg1"/>
                    </a:solidFill>
                  </a:tcPr>
                </a:tc>
                <a:tc>
                  <a:txBody>
                    <a:bodyPr/>
                    <a:lstStyle/>
                    <a:p>
                      <a:pPr marL="0" indent="0">
                        <a:buFont typeface="Arial" panose="020B0604020202020204" pitchFamily="34" charset="0"/>
                        <a:buNone/>
                      </a:pPr>
                      <a:r>
                        <a:rPr lang="en-GB" sz="1200" b="1" kern="1200" dirty="0">
                          <a:solidFill>
                            <a:schemeClr val="tx2">
                              <a:lumMod val="50000"/>
                            </a:schemeClr>
                          </a:solidFill>
                          <a:effectLst/>
                          <a:latin typeface="+mn-lt"/>
                          <a:ea typeface="Calibri" panose="020F0502020204030204" pitchFamily="34" charset="0"/>
                          <a:cs typeface="+mn-cs"/>
                        </a:rPr>
                        <a:t>Risk Factors</a:t>
                      </a:r>
                    </a:p>
                  </a:txBody>
                  <a:tcPr>
                    <a:solidFill>
                      <a:schemeClr val="bg1"/>
                    </a:solidFill>
                  </a:tcPr>
                </a:tc>
                <a:extLst>
                  <a:ext uri="{0D108BD9-81ED-4DB2-BD59-A6C34878D82A}">
                    <a16:rowId xmlns:a16="http://schemas.microsoft.com/office/drawing/2014/main" val="1616512649"/>
                  </a:ext>
                </a:extLst>
              </a:tr>
              <a:tr h="31411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dirty="0">
                          <a:solidFill>
                            <a:schemeClr val="tx2">
                              <a:lumMod val="50000"/>
                            </a:schemeClr>
                          </a:solidFill>
                          <a:effectLst/>
                          <a:latin typeface="+mn-lt"/>
                          <a:cs typeface="+mn-cs"/>
                        </a:rPr>
                        <a:t>Heart Disease</a:t>
                      </a:r>
                      <a:br>
                        <a:rPr lang="en-GB" sz="1200" b="0" kern="1200" dirty="0">
                          <a:solidFill>
                            <a:schemeClr val="tx2">
                              <a:lumMod val="50000"/>
                            </a:schemeClr>
                          </a:solidFill>
                          <a:effectLst/>
                          <a:latin typeface="+mn-lt"/>
                          <a:cs typeface="+mn-cs"/>
                        </a:rPr>
                      </a:br>
                      <a:r>
                        <a:rPr lang="en-GB" sz="1200" b="0" kern="1200" dirty="0">
                          <a:solidFill>
                            <a:schemeClr val="tx2">
                              <a:lumMod val="50000"/>
                            </a:schemeClr>
                          </a:solidFill>
                          <a:effectLst/>
                          <a:latin typeface="+mn-lt"/>
                          <a:cs typeface="+mn-cs"/>
                        </a:rPr>
                        <a:t>Heart </a:t>
                      </a:r>
                      <a:r>
                        <a:rPr lang="en-GB" sz="1200" b="0" kern="1200" dirty="0">
                          <a:solidFill>
                            <a:schemeClr val="tx2">
                              <a:lumMod val="50000"/>
                            </a:schemeClr>
                          </a:solidFill>
                          <a:effectLst/>
                          <a:latin typeface="+mn-lt"/>
                          <a:ea typeface="+mn-ea"/>
                          <a:cs typeface="+mn-cs"/>
                        </a:rPr>
                        <a:t>Attack</a:t>
                      </a:r>
                      <a:br>
                        <a:rPr lang="en-GB" sz="1200" b="0" kern="1200" dirty="0">
                          <a:solidFill>
                            <a:schemeClr val="tx2">
                              <a:lumMod val="50000"/>
                            </a:schemeClr>
                          </a:solidFill>
                          <a:effectLst/>
                          <a:latin typeface="+mn-lt"/>
                          <a:ea typeface="+mn-ea"/>
                          <a:cs typeface="+mn-cs"/>
                        </a:rPr>
                      </a:br>
                      <a:r>
                        <a:rPr lang="en-GB" sz="1200" b="0" kern="1200" dirty="0">
                          <a:solidFill>
                            <a:schemeClr val="tx2">
                              <a:lumMod val="50000"/>
                            </a:schemeClr>
                          </a:solidFill>
                          <a:effectLst/>
                          <a:latin typeface="+mn-lt"/>
                          <a:ea typeface="+mn-ea"/>
                          <a:cs typeface="+mn-cs"/>
                        </a:rPr>
                        <a:t>Heart Failure</a:t>
                      </a:r>
                      <a:br>
                        <a:rPr lang="en-GB" sz="1200" b="0" kern="1200" dirty="0">
                          <a:solidFill>
                            <a:schemeClr val="tx2">
                              <a:lumMod val="50000"/>
                            </a:schemeClr>
                          </a:solidFill>
                          <a:effectLst/>
                          <a:latin typeface="+mn-lt"/>
                          <a:ea typeface="+mn-ea"/>
                          <a:cs typeface="+mn-cs"/>
                        </a:rPr>
                      </a:br>
                      <a:r>
                        <a:rPr lang="en-GB" sz="1200" b="0" kern="1200" dirty="0">
                          <a:solidFill>
                            <a:schemeClr val="tx2">
                              <a:lumMod val="50000"/>
                            </a:schemeClr>
                          </a:solidFill>
                          <a:effectLst/>
                          <a:latin typeface="+mn-lt"/>
                          <a:ea typeface="+mn-ea"/>
                          <a:cs typeface="+mn-cs"/>
                        </a:rPr>
                        <a:t>Heart Valve Disease</a:t>
                      </a:r>
                      <a:br>
                        <a:rPr lang="en-GB" sz="1200" b="0" kern="1200" dirty="0">
                          <a:solidFill>
                            <a:schemeClr val="tx2">
                              <a:lumMod val="50000"/>
                            </a:schemeClr>
                          </a:solidFill>
                          <a:effectLst/>
                          <a:latin typeface="+mn-lt"/>
                          <a:ea typeface="+mn-ea"/>
                          <a:cs typeface="+mn-cs"/>
                        </a:rPr>
                      </a:br>
                      <a:r>
                        <a:rPr lang="en-GB" sz="1200" b="0" kern="1200" dirty="0">
                          <a:solidFill>
                            <a:schemeClr val="tx2">
                              <a:lumMod val="50000"/>
                            </a:schemeClr>
                          </a:solidFill>
                          <a:effectLst/>
                          <a:latin typeface="+mn-lt"/>
                          <a:ea typeface="+mn-ea"/>
                          <a:cs typeface="+mn-cs"/>
                        </a:rPr>
                        <a:t>Angina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dirty="0">
                          <a:solidFill>
                            <a:schemeClr val="tx2">
                              <a:lumMod val="50000"/>
                            </a:schemeClr>
                          </a:solidFill>
                          <a:effectLst/>
                          <a:latin typeface="+mn-lt"/>
                          <a:ea typeface="+mn-ea"/>
                          <a:cs typeface="+mn-cs"/>
                        </a:rPr>
                        <a:t>Arrhythmia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dirty="0">
                          <a:solidFill>
                            <a:schemeClr val="tx2">
                              <a:lumMod val="50000"/>
                            </a:schemeClr>
                          </a:solidFill>
                          <a:effectLst/>
                          <a:latin typeface="+mn-lt"/>
                          <a:ea typeface="+mn-ea"/>
                          <a:cs typeface="+mn-cs"/>
                        </a:rPr>
                        <a:t>Stroke/Transient ischaemic attack</a:t>
                      </a:r>
                      <a:br>
                        <a:rPr lang="en-GB" sz="1200" b="0" kern="1200" dirty="0">
                          <a:solidFill>
                            <a:schemeClr val="tx2">
                              <a:lumMod val="50000"/>
                            </a:schemeClr>
                          </a:solidFill>
                          <a:effectLst/>
                          <a:latin typeface="+mn-lt"/>
                          <a:ea typeface="+mn-ea"/>
                          <a:cs typeface="+mn-cs"/>
                        </a:rPr>
                      </a:br>
                      <a:r>
                        <a:rPr lang="en-GB" sz="1200" b="0" kern="1200" dirty="0">
                          <a:solidFill>
                            <a:schemeClr val="tx2">
                              <a:lumMod val="50000"/>
                            </a:schemeClr>
                          </a:solidFill>
                          <a:effectLst/>
                          <a:latin typeface="+mn-lt"/>
                          <a:ea typeface="+mn-ea"/>
                          <a:cs typeface="+mn-cs"/>
                        </a:rPr>
                        <a:t>Peripheral Arterial </a:t>
                      </a:r>
                      <a:r>
                        <a:rPr lang="en-GB" sz="1200" kern="1200" dirty="0">
                          <a:solidFill>
                            <a:schemeClr val="tx2">
                              <a:lumMod val="50000"/>
                            </a:schemeClr>
                          </a:solidFill>
                          <a:effectLst/>
                          <a:latin typeface="+mn-lt"/>
                          <a:cs typeface="+mn-cs"/>
                        </a:rPr>
                        <a:t>Disease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dirty="0">
                          <a:solidFill>
                            <a:schemeClr val="tx2">
                              <a:lumMod val="50000"/>
                            </a:schemeClr>
                          </a:solidFill>
                          <a:effectLst/>
                          <a:latin typeface="+mn-lt"/>
                          <a:cs typeface="+mn-cs"/>
                        </a:rPr>
                        <a:t>Aortic Disease</a:t>
                      </a:r>
                    </a:p>
                  </a:txBody>
                  <a:tcPr>
                    <a:solidFill>
                      <a:schemeClr val="bg1"/>
                    </a:solidFill>
                  </a:tcPr>
                </a:tc>
                <a:tc>
                  <a:txBody>
                    <a:bodyPr/>
                    <a:lstStyle/>
                    <a:p>
                      <a:pPr marL="0" indent="0">
                        <a:buFont typeface="Arial" panose="020B0604020202020204" pitchFamily="34" charset="0"/>
                        <a:buNone/>
                      </a:pPr>
                      <a:r>
                        <a:rPr lang="en-GB" sz="1200" b="0" kern="1200" dirty="0">
                          <a:solidFill>
                            <a:schemeClr val="tx2">
                              <a:lumMod val="50000"/>
                            </a:schemeClr>
                          </a:solidFill>
                          <a:effectLst/>
                          <a:latin typeface="+mn-lt"/>
                          <a:ea typeface="Calibri" panose="020F0502020204030204" pitchFamily="34" charset="0"/>
                          <a:cs typeface="+mn-cs"/>
                        </a:rPr>
                        <a:t>Atrial Fibrillation (an irregular heart beat)</a:t>
                      </a:r>
                    </a:p>
                    <a:p>
                      <a:pPr marL="0" indent="0">
                        <a:buFont typeface="Arial" panose="020B0604020202020204" pitchFamily="34" charset="0"/>
                        <a:buNone/>
                      </a:pPr>
                      <a:r>
                        <a:rPr lang="en-GB" sz="1200" b="0" kern="1200" dirty="0">
                          <a:solidFill>
                            <a:schemeClr val="tx2">
                              <a:lumMod val="50000"/>
                            </a:schemeClr>
                          </a:solidFill>
                          <a:effectLst/>
                          <a:latin typeface="+mn-lt"/>
                          <a:ea typeface="Calibri" panose="020F0502020204030204" pitchFamily="34" charset="0"/>
                          <a:cs typeface="+mn-cs"/>
                        </a:rPr>
                        <a:t>Hypertension (high blood pressure)</a:t>
                      </a:r>
                    </a:p>
                    <a:p>
                      <a:pPr marL="0" indent="0">
                        <a:buFont typeface="Arial" panose="020B0604020202020204" pitchFamily="34" charset="0"/>
                        <a:buNone/>
                      </a:pPr>
                      <a:r>
                        <a:rPr lang="en-GB" sz="1200" b="0" kern="1200" dirty="0">
                          <a:solidFill>
                            <a:schemeClr val="tx2">
                              <a:lumMod val="50000"/>
                            </a:schemeClr>
                          </a:solidFill>
                          <a:effectLst/>
                          <a:latin typeface="+mn-lt"/>
                          <a:ea typeface="Calibri" panose="020F0502020204030204" pitchFamily="34" charset="0"/>
                          <a:cs typeface="+mn-cs"/>
                        </a:rPr>
                        <a:t>Hypercholesterolemia (excess cholesterol)</a:t>
                      </a:r>
                    </a:p>
                    <a:p>
                      <a:pPr marL="0" indent="0">
                        <a:buFont typeface="Arial" panose="020B0604020202020204" pitchFamily="34" charset="0"/>
                        <a:buNone/>
                      </a:pPr>
                      <a:r>
                        <a:rPr lang="en-GB" sz="1200" b="0" kern="1200" dirty="0" err="1">
                          <a:solidFill>
                            <a:schemeClr val="tx2">
                              <a:lumMod val="50000"/>
                            </a:schemeClr>
                          </a:solidFill>
                          <a:effectLst/>
                          <a:latin typeface="+mn-lt"/>
                          <a:ea typeface="Calibri" panose="020F0502020204030204" pitchFamily="34" charset="0"/>
                          <a:cs typeface="+mn-cs"/>
                        </a:rPr>
                        <a:t>Hyperlipidemia</a:t>
                      </a:r>
                      <a:r>
                        <a:rPr lang="en-GB" sz="1200" b="0" kern="1200" dirty="0">
                          <a:solidFill>
                            <a:schemeClr val="tx2">
                              <a:lumMod val="50000"/>
                            </a:schemeClr>
                          </a:solidFill>
                          <a:effectLst/>
                          <a:latin typeface="+mn-lt"/>
                          <a:ea typeface="Calibri" panose="020F0502020204030204" pitchFamily="34" charset="0"/>
                          <a:cs typeface="+mn-cs"/>
                        </a:rPr>
                        <a:t> (excess cholesterol)</a:t>
                      </a:r>
                    </a:p>
                    <a:p>
                      <a:pPr marL="0" indent="0">
                        <a:buFont typeface="Arial" panose="020B0604020202020204" pitchFamily="34" charset="0"/>
                        <a:buNone/>
                      </a:pPr>
                      <a:r>
                        <a:rPr lang="en-GB" sz="1200" b="0" kern="1200" dirty="0">
                          <a:solidFill>
                            <a:schemeClr val="tx2">
                              <a:lumMod val="50000"/>
                            </a:schemeClr>
                          </a:solidFill>
                          <a:effectLst/>
                          <a:latin typeface="+mn-lt"/>
                          <a:ea typeface="Calibri" panose="020F0502020204030204" pitchFamily="34" charset="0"/>
                          <a:cs typeface="+mn-cs"/>
                        </a:rPr>
                        <a:t>Diabetes</a:t>
                      </a:r>
                    </a:p>
                    <a:p>
                      <a:pPr marL="0" indent="0">
                        <a:buFont typeface="Arial" panose="020B0604020202020204" pitchFamily="34" charset="0"/>
                        <a:buNone/>
                      </a:pPr>
                      <a:r>
                        <a:rPr lang="en-GB" sz="1200" b="0" kern="1200" dirty="0">
                          <a:solidFill>
                            <a:schemeClr val="tx2">
                              <a:lumMod val="50000"/>
                            </a:schemeClr>
                          </a:solidFill>
                          <a:effectLst/>
                          <a:latin typeface="+mn-lt"/>
                          <a:ea typeface="Calibri" panose="020F0502020204030204" pitchFamily="34" charset="0"/>
                          <a:cs typeface="+mn-cs"/>
                        </a:rPr>
                        <a:t>Chronic Kidney Disease</a:t>
                      </a:r>
                    </a:p>
                    <a:p>
                      <a:pPr marL="0" indent="0">
                        <a:buFont typeface="Arial" panose="020B0604020202020204" pitchFamily="34" charset="0"/>
                        <a:buNone/>
                      </a:pPr>
                      <a:r>
                        <a:rPr lang="en-GB" sz="1200" b="0" kern="1200" dirty="0">
                          <a:solidFill>
                            <a:schemeClr val="tx2">
                              <a:lumMod val="50000"/>
                            </a:schemeClr>
                          </a:solidFill>
                          <a:effectLst/>
                          <a:latin typeface="+mn-lt"/>
                          <a:ea typeface="Calibri" panose="020F0502020204030204" pitchFamily="34" charset="0"/>
                          <a:cs typeface="+mn-cs"/>
                        </a:rPr>
                        <a:t>Obesity and excess weight</a:t>
                      </a:r>
                    </a:p>
                    <a:p>
                      <a:pPr marL="0" indent="0">
                        <a:buFont typeface="Arial" panose="020B0604020202020204" pitchFamily="34" charset="0"/>
                        <a:buNone/>
                      </a:pPr>
                      <a:r>
                        <a:rPr lang="en-GB" sz="1200" b="0" kern="1200" dirty="0">
                          <a:solidFill>
                            <a:schemeClr val="tx2">
                              <a:lumMod val="50000"/>
                            </a:schemeClr>
                          </a:solidFill>
                          <a:effectLst/>
                          <a:latin typeface="+mn-lt"/>
                          <a:ea typeface="Calibri" panose="020F0502020204030204" pitchFamily="34" charset="0"/>
                          <a:cs typeface="+mn-cs"/>
                        </a:rPr>
                        <a:t>Smoking tobacco</a:t>
                      </a:r>
                    </a:p>
                    <a:p>
                      <a:pPr marL="0" indent="0">
                        <a:buFont typeface="Arial" panose="020B0604020202020204" pitchFamily="34" charset="0"/>
                        <a:buNone/>
                      </a:pPr>
                      <a:r>
                        <a:rPr lang="en-GB" sz="1200" b="0" kern="1200" dirty="0">
                          <a:solidFill>
                            <a:schemeClr val="tx2">
                              <a:lumMod val="50000"/>
                            </a:schemeClr>
                          </a:solidFill>
                          <a:effectLst/>
                          <a:latin typeface="+mn-lt"/>
                          <a:ea typeface="Calibri" panose="020F0502020204030204" pitchFamily="34" charset="0"/>
                          <a:cs typeface="+mn-cs"/>
                        </a:rPr>
                        <a:t>Consuming too much alcohol</a:t>
                      </a:r>
                    </a:p>
                  </a:txBody>
                  <a:tcPr>
                    <a:solidFill>
                      <a:schemeClr val="bg1"/>
                    </a:solidFill>
                  </a:tcPr>
                </a:tc>
                <a:extLst>
                  <a:ext uri="{0D108BD9-81ED-4DB2-BD59-A6C34878D82A}">
                    <a16:rowId xmlns:a16="http://schemas.microsoft.com/office/drawing/2014/main" val="77644509"/>
                  </a:ext>
                </a:extLst>
              </a:tr>
            </a:tbl>
          </a:graphicData>
        </a:graphic>
      </p:graphicFrame>
    </p:spTree>
    <p:extLst>
      <p:ext uri="{BB962C8B-B14F-4D97-AF65-F5344CB8AC3E}">
        <p14:creationId xmlns:p14="http://schemas.microsoft.com/office/powerpoint/2010/main" val="193973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4</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lstStyle/>
          <a:p>
            <a:r>
              <a:rPr lang="en-US" dirty="0"/>
              <a:t>Local Context</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graphicFrame>
        <p:nvGraphicFramePr>
          <p:cNvPr id="21" name="Table 21">
            <a:extLst>
              <a:ext uri="{FF2B5EF4-FFF2-40B4-BE49-F238E27FC236}">
                <a16:creationId xmlns:a16="http://schemas.microsoft.com/office/drawing/2014/main" id="{632A4F40-70A9-B39B-96FA-5D38A147251A}"/>
              </a:ext>
            </a:extLst>
          </p:cNvPr>
          <p:cNvGraphicFramePr>
            <a:graphicFrameLocks noGrp="1"/>
          </p:cNvGraphicFramePr>
          <p:nvPr>
            <p:extLst>
              <p:ext uri="{D42A27DB-BD31-4B8C-83A1-F6EECF244321}">
                <p14:modId xmlns:p14="http://schemas.microsoft.com/office/powerpoint/2010/main" val="2239361582"/>
              </p:ext>
            </p:extLst>
          </p:nvPr>
        </p:nvGraphicFramePr>
        <p:xfrm>
          <a:off x="2859578" y="3314325"/>
          <a:ext cx="9332594" cy="2930878"/>
        </p:xfrm>
        <a:graphic>
          <a:graphicData uri="http://schemas.openxmlformats.org/drawingml/2006/table">
            <a:tbl>
              <a:tblPr firstRow="1" bandRow="1">
                <a:tableStyleId>{D7AC3CCA-C797-4891-BE02-D94E43425B78}</a:tableStyleId>
              </a:tblPr>
              <a:tblGrid>
                <a:gridCol w="5237018">
                  <a:extLst>
                    <a:ext uri="{9D8B030D-6E8A-4147-A177-3AD203B41FA5}">
                      <a16:colId xmlns:a16="http://schemas.microsoft.com/office/drawing/2014/main" val="2493904346"/>
                    </a:ext>
                  </a:extLst>
                </a:gridCol>
                <a:gridCol w="2069869">
                  <a:extLst>
                    <a:ext uri="{9D8B030D-6E8A-4147-A177-3AD203B41FA5}">
                      <a16:colId xmlns:a16="http://schemas.microsoft.com/office/drawing/2014/main" val="3070370391"/>
                    </a:ext>
                  </a:extLst>
                </a:gridCol>
                <a:gridCol w="2025707">
                  <a:extLst>
                    <a:ext uri="{9D8B030D-6E8A-4147-A177-3AD203B41FA5}">
                      <a16:colId xmlns:a16="http://schemas.microsoft.com/office/drawing/2014/main" val="3328424306"/>
                    </a:ext>
                  </a:extLst>
                </a:gridCol>
              </a:tblGrid>
              <a:tr h="379083">
                <a:tc>
                  <a:txBody>
                    <a:bodyPr/>
                    <a:lstStyle/>
                    <a:p>
                      <a:endParaRPr lang="en-GB" sz="1400" dirty="0">
                        <a:solidFill>
                          <a:srgbClr val="000066"/>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Telford &amp; Wrekin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Shropshire</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268153"/>
                  </a:ext>
                </a:extLst>
              </a:tr>
              <a:tr h="326851">
                <a:tc>
                  <a:txBody>
                    <a:bodyPr/>
                    <a:lstStyle/>
                    <a:p>
                      <a:r>
                        <a:rPr lang="en-GB" sz="1400" dirty="0">
                          <a:solidFill>
                            <a:srgbClr val="000066"/>
                          </a:solidFill>
                        </a:rPr>
                        <a:t>People living with heart and circulatory disease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21,000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45,000</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1148555"/>
                  </a:ext>
                </a:extLst>
              </a:tr>
              <a:tr h="321861">
                <a:tc>
                  <a:txBody>
                    <a:bodyPr/>
                    <a:lstStyle/>
                    <a:p>
                      <a:r>
                        <a:rPr lang="en-GB" sz="1400" dirty="0">
                          <a:solidFill>
                            <a:srgbClr val="000066"/>
                          </a:solidFill>
                        </a:rPr>
                        <a:t>People diagnosed with increased blood pressure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27,000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53,000</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1036730"/>
                  </a:ext>
                </a:extLst>
              </a:tr>
              <a:tr h="295039">
                <a:tc>
                  <a:txBody>
                    <a:bodyPr/>
                    <a:lstStyle/>
                    <a:p>
                      <a:r>
                        <a:rPr lang="en-GB" sz="1400" dirty="0">
                          <a:solidFill>
                            <a:srgbClr val="000066"/>
                          </a:solidFill>
                        </a:rPr>
                        <a:t>Stroke Survivors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3,800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8,500</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7328867"/>
                  </a:ext>
                </a:extLst>
              </a:tr>
              <a:tr h="295039">
                <a:tc>
                  <a:txBody>
                    <a:bodyPr/>
                    <a:lstStyle/>
                    <a:p>
                      <a:r>
                        <a:rPr lang="en-GB" sz="1400" dirty="0">
                          <a:solidFill>
                            <a:srgbClr val="000066"/>
                          </a:solidFill>
                        </a:rPr>
                        <a:t>Atrial Fibrillation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3,800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9,400</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2030828"/>
                  </a:ext>
                </a:extLst>
              </a:tr>
              <a:tr h="252046">
                <a:tc>
                  <a:txBody>
                    <a:bodyPr/>
                    <a:lstStyle/>
                    <a:p>
                      <a:r>
                        <a:rPr lang="en-GB" sz="1400" dirty="0">
                          <a:solidFill>
                            <a:srgbClr val="000066"/>
                          </a:solidFill>
                        </a:rPr>
                        <a:t>Heart Failure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1,600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3,400</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1239353"/>
                  </a:ext>
                </a:extLst>
              </a:tr>
              <a:tr h="238192">
                <a:tc>
                  <a:txBody>
                    <a:bodyPr/>
                    <a:lstStyle/>
                    <a:p>
                      <a:r>
                        <a:rPr lang="en-GB" sz="1400" dirty="0">
                          <a:solidFill>
                            <a:srgbClr val="000066"/>
                          </a:solidFill>
                        </a:rPr>
                        <a:t>% of Adults with obesity or excess weight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72%</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3346519"/>
                  </a:ext>
                </a:extLst>
              </a:tr>
              <a:tr h="240963">
                <a:tc>
                  <a:txBody>
                    <a:bodyPr/>
                    <a:lstStyle/>
                    <a:p>
                      <a:r>
                        <a:rPr lang="en-GB" sz="1400" dirty="0">
                          <a:solidFill>
                            <a:srgbClr val="000066"/>
                          </a:solidFill>
                        </a:rPr>
                        <a:t>% of Adults who do not meet physical activity recommendations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31%</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6589045"/>
                  </a:ext>
                </a:extLst>
              </a:tr>
              <a:tr h="379083">
                <a:tc>
                  <a:txBody>
                    <a:bodyPr/>
                    <a:lstStyle/>
                    <a:p>
                      <a:r>
                        <a:rPr lang="en-GB" sz="1400" dirty="0">
                          <a:solidFill>
                            <a:srgbClr val="000066"/>
                          </a:solidFill>
                        </a:rPr>
                        <a:t>% of Adults who smoke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400" dirty="0">
                          <a:solidFill>
                            <a:srgbClr val="000066"/>
                          </a:solidFill>
                        </a:rPr>
                        <a:t>14%</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0680614"/>
                  </a:ext>
                </a:extLst>
              </a:tr>
            </a:tbl>
          </a:graphicData>
        </a:graphic>
      </p:graphicFrame>
      <p:sp>
        <p:nvSpPr>
          <p:cNvPr id="26" name="TextBox 25">
            <a:extLst>
              <a:ext uri="{FF2B5EF4-FFF2-40B4-BE49-F238E27FC236}">
                <a16:creationId xmlns:a16="http://schemas.microsoft.com/office/drawing/2014/main" id="{9CEBE1A3-106F-1678-3F5C-3B372692C028}"/>
              </a:ext>
            </a:extLst>
          </p:cNvPr>
          <p:cNvSpPr txBox="1"/>
          <p:nvPr/>
        </p:nvSpPr>
        <p:spPr>
          <a:xfrm>
            <a:off x="254524" y="1253562"/>
            <a:ext cx="11616051" cy="1996957"/>
          </a:xfrm>
          <a:prstGeom prst="rect">
            <a:avLst/>
          </a:prstGeom>
          <a:noFill/>
        </p:spPr>
        <p:txBody>
          <a:bodyPr wrap="square">
            <a:spAutoFit/>
          </a:bodyPr>
          <a:lstStyle/>
          <a:p>
            <a:pPr>
              <a:lnSpc>
                <a:spcPct val="107000"/>
              </a:lnSpc>
              <a:spcAft>
                <a:spcPts val="800"/>
              </a:spcAft>
            </a:pPr>
            <a:r>
              <a:rPr lang="en-GB" sz="1400" dirty="0">
                <a:solidFill>
                  <a:schemeClr val="tx2">
                    <a:lumMod val="50000"/>
                  </a:schemeClr>
                </a:solidFill>
              </a:rPr>
              <a:t>Shropshire, Telford &amp; Wrekin (STW) has an approximate population of 500,000 across two distinct geographical areas:</a:t>
            </a:r>
          </a:p>
          <a:p>
            <a:pPr marL="285750" indent="-285750">
              <a:lnSpc>
                <a:spcPct val="107000"/>
              </a:lnSpc>
              <a:spcAft>
                <a:spcPts val="800"/>
              </a:spcAft>
              <a:buFont typeface="Arial" panose="020B0604020202020204" pitchFamily="34" charset="0"/>
              <a:buChar char="•"/>
            </a:pPr>
            <a:r>
              <a:rPr lang="en-GB" sz="1400" b="1" dirty="0">
                <a:solidFill>
                  <a:schemeClr val="tx2">
                    <a:lumMod val="50000"/>
                  </a:schemeClr>
                </a:solidFill>
              </a:rPr>
              <a:t>Telford &amp; Wrekin – </a:t>
            </a:r>
            <a:r>
              <a:rPr lang="en-GB" sz="1400" dirty="0">
                <a:solidFill>
                  <a:schemeClr val="tx2">
                    <a:lumMod val="50000"/>
                  </a:schemeClr>
                </a:solidFill>
              </a:rPr>
              <a:t>a predominantly urban area with significant areas of deprivation. </a:t>
            </a:r>
          </a:p>
          <a:p>
            <a:pPr marL="285750" indent="-285750">
              <a:lnSpc>
                <a:spcPct val="107000"/>
              </a:lnSpc>
              <a:spcAft>
                <a:spcPts val="800"/>
              </a:spcAft>
              <a:buFont typeface="Arial" panose="020B0604020202020204" pitchFamily="34" charset="0"/>
              <a:buChar char="•"/>
            </a:pPr>
            <a:r>
              <a:rPr lang="en-GB" sz="1400" b="1" dirty="0">
                <a:solidFill>
                  <a:schemeClr val="tx2">
                    <a:lumMod val="50000"/>
                  </a:schemeClr>
                </a:solidFill>
              </a:rPr>
              <a:t>Shropshire – </a:t>
            </a:r>
            <a:r>
              <a:rPr lang="en-GB" sz="1400" dirty="0">
                <a:solidFill>
                  <a:schemeClr val="tx2">
                    <a:lumMod val="50000"/>
                  </a:schemeClr>
                </a:solidFill>
              </a:rPr>
              <a:t>a predominantly rural area which has less deprivation (defined by the Core20) but a significant rural and older population (rurality has been locally considered as a PLUS factor).</a:t>
            </a:r>
          </a:p>
          <a:p>
            <a:pPr>
              <a:lnSpc>
                <a:spcPct val="107000"/>
              </a:lnSpc>
              <a:spcAft>
                <a:spcPts val="800"/>
              </a:spcAft>
            </a:pPr>
            <a:r>
              <a:rPr lang="en-GB" sz="1400" dirty="0">
                <a:solidFill>
                  <a:schemeClr val="tx2">
                    <a:lumMod val="50000"/>
                  </a:schemeClr>
                </a:solidFill>
              </a:rPr>
              <a:t>Around 66,000 of those people are living with heart and circulatory diseases. These heart and circulatory diseases cause 110 deaths each month in Shropshire Telford and Wrekin.  Around 81,000 people in Shropshire Telford and Wrekin have been diagnosed with high blood pressure and 13,000 with Atrial Fibrillation.</a:t>
            </a:r>
          </a:p>
        </p:txBody>
      </p:sp>
      <p:sp>
        <p:nvSpPr>
          <p:cNvPr id="20" name="Rectangle 19">
            <a:extLst>
              <a:ext uri="{FF2B5EF4-FFF2-40B4-BE49-F238E27FC236}">
                <a16:creationId xmlns:a16="http://schemas.microsoft.com/office/drawing/2014/main" id="{758B3DD1-82BE-DF9C-E0A0-916471BE591A}"/>
              </a:ext>
            </a:extLst>
          </p:cNvPr>
          <p:cNvSpPr/>
          <p:nvPr/>
        </p:nvSpPr>
        <p:spPr>
          <a:xfrm>
            <a:off x="0" y="3670077"/>
            <a:ext cx="2169622" cy="2018876"/>
          </a:xfrm>
          <a:prstGeom prst="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200" dirty="0">
                <a:solidFill>
                  <a:schemeClr val="bg1"/>
                </a:solidFill>
              </a:rPr>
              <a:t>Locally, </a:t>
            </a:r>
            <a:r>
              <a:rPr lang="en-GB" sz="1200" b="1" dirty="0">
                <a:solidFill>
                  <a:schemeClr val="bg1"/>
                </a:solidFill>
              </a:rPr>
              <a:t>CVD mortality contributes 48.3%</a:t>
            </a:r>
            <a:r>
              <a:rPr lang="en-GB" sz="1200" dirty="0">
                <a:solidFill>
                  <a:schemeClr val="bg1"/>
                </a:solidFill>
              </a:rPr>
              <a:t> within Shropshire, and </a:t>
            </a:r>
            <a:r>
              <a:rPr lang="en-GB" sz="1200" b="1" dirty="0">
                <a:solidFill>
                  <a:schemeClr val="bg1"/>
                </a:solidFill>
              </a:rPr>
              <a:t>51.3%</a:t>
            </a:r>
            <a:r>
              <a:rPr lang="en-GB" sz="1200" dirty="0">
                <a:solidFill>
                  <a:schemeClr val="bg1"/>
                </a:solidFill>
              </a:rPr>
              <a:t> within Telford &amp; Wrekin </a:t>
            </a:r>
            <a:r>
              <a:rPr lang="en-GB" sz="1200" b="1" dirty="0">
                <a:solidFill>
                  <a:schemeClr val="bg1"/>
                </a:solidFill>
              </a:rPr>
              <a:t>to inequality in life expectancy</a:t>
            </a:r>
            <a:r>
              <a:rPr lang="en-GB" sz="1200" dirty="0">
                <a:solidFill>
                  <a:schemeClr val="bg1"/>
                </a:solidFill>
              </a:rPr>
              <a:t>, making it </a:t>
            </a:r>
            <a:r>
              <a:rPr lang="en-GB" sz="1200" b="1" dirty="0">
                <a:solidFill>
                  <a:schemeClr val="bg1"/>
                </a:solidFill>
              </a:rPr>
              <a:t>the</a:t>
            </a:r>
            <a:r>
              <a:rPr lang="en-GB" sz="1200" dirty="0">
                <a:solidFill>
                  <a:schemeClr val="bg1"/>
                </a:solidFill>
              </a:rPr>
              <a:t> </a:t>
            </a:r>
            <a:r>
              <a:rPr lang="en-GB" sz="1200" b="1" dirty="0">
                <a:solidFill>
                  <a:schemeClr val="bg1"/>
                </a:solidFill>
              </a:rPr>
              <a:t>largest contributing factor</a:t>
            </a:r>
            <a:r>
              <a:rPr lang="en-GB" sz="1200" dirty="0">
                <a:solidFill>
                  <a:schemeClr val="bg1"/>
                </a:solidFill>
              </a:rPr>
              <a:t>.</a:t>
            </a:r>
          </a:p>
        </p:txBody>
      </p:sp>
      <p:pic>
        <p:nvPicPr>
          <p:cNvPr id="22" name="Picture 21">
            <a:extLst>
              <a:ext uri="{FF2B5EF4-FFF2-40B4-BE49-F238E27FC236}">
                <a16:creationId xmlns:a16="http://schemas.microsoft.com/office/drawing/2014/main" id="{C5E6D8BC-A197-9C2E-0446-50B685844ED1}"/>
              </a:ext>
            </a:extLst>
          </p:cNvPr>
          <p:cNvPicPr>
            <a:picLocks noChangeAspect="1"/>
          </p:cNvPicPr>
          <p:nvPr/>
        </p:nvPicPr>
        <p:blipFill>
          <a:blip r:embed="rId4"/>
          <a:stretch>
            <a:fillRect/>
          </a:stretch>
        </p:blipFill>
        <p:spPr>
          <a:xfrm>
            <a:off x="2492924" y="3675002"/>
            <a:ext cx="266498" cy="303719"/>
          </a:xfrm>
          <a:prstGeom prst="rect">
            <a:avLst/>
          </a:prstGeom>
          <a:solidFill>
            <a:schemeClr val="tx2">
              <a:lumMod val="75000"/>
            </a:schemeClr>
          </a:solidFill>
          <a:ln>
            <a:solidFill>
              <a:schemeClr val="bg1"/>
            </a:solidFill>
          </a:ln>
        </p:spPr>
      </p:pic>
      <p:pic>
        <p:nvPicPr>
          <p:cNvPr id="23" name="Picture 22">
            <a:extLst>
              <a:ext uri="{FF2B5EF4-FFF2-40B4-BE49-F238E27FC236}">
                <a16:creationId xmlns:a16="http://schemas.microsoft.com/office/drawing/2014/main" id="{F3B885F4-C809-22F1-F4AA-C613A234972A}"/>
              </a:ext>
            </a:extLst>
          </p:cNvPr>
          <p:cNvPicPr>
            <a:picLocks noChangeAspect="1"/>
          </p:cNvPicPr>
          <p:nvPr/>
        </p:nvPicPr>
        <p:blipFill rotWithShape="1">
          <a:blip r:embed="rId5"/>
          <a:srcRect r="10328"/>
          <a:stretch/>
        </p:blipFill>
        <p:spPr>
          <a:xfrm>
            <a:off x="2447292" y="4013803"/>
            <a:ext cx="357763" cy="356915"/>
          </a:xfrm>
          <a:prstGeom prst="rect">
            <a:avLst/>
          </a:prstGeom>
        </p:spPr>
      </p:pic>
      <p:pic>
        <p:nvPicPr>
          <p:cNvPr id="24" name="Picture 23">
            <a:extLst>
              <a:ext uri="{FF2B5EF4-FFF2-40B4-BE49-F238E27FC236}">
                <a16:creationId xmlns:a16="http://schemas.microsoft.com/office/drawing/2014/main" id="{026FD742-EA71-647B-CA7B-57E58DF7CA36}"/>
              </a:ext>
            </a:extLst>
          </p:cNvPr>
          <p:cNvPicPr>
            <a:picLocks noChangeAspect="1"/>
          </p:cNvPicPr>
          <p:nvPr/>
        </p:nvPicPr>
        <p:blipFill>
          <a:blip r:embed="rId6"/>
          <a:stretch>
            <a:fillRect/>
          </a:stretch>
        </p:blipFill>
        <p:spPr>
          <a:xfrm>
            <a:off x="2438402" y="4354092"/>
            <a:ext cx="366653" cy="289025"/>
          </a:xfrm>
          <a:prstGeom prst="rect">
            <a:avLst/>
          </a:prstGeom>
        </p:spPr>
      </p:pic>
      <p:pic>
        <p:nvPicPr>
          <p:cNvPr id="25" name="Picture 24">
            <a:extLst>
              <a:ext uri="{FF2B5EF4-FFF2-40B4-BE49-F238E27FC236}">
                <a16:creationId xmlns:a16="http://schemas.microsoft.com/office/drawing/2014/main" id="{A1EBD732-AE31-11FC-BECA-FB6C5684B37C}"/>
              </a:ext>
            </a:extLst>
          </p:cNvPr>
          <p:cNvPicPr>
            <a:picLocks noChangeAspect="1"/>
          </p:cNvPicPr>
          <p:nvPr/>
        </p:nvPicPr>
        <p:blipFill>
          <a:blip r:embed="rId7"/>
          <a:stretch>
            <a:fillRect/>
          </a:stretch>
        </p:blipFill>
        <p:spPr>
          <a:xfrm>
            <a:off x="2447292" y="4626763"/>
            <a:ext cx="366653" cy="386134"/>
          </a:xfrm>
          <a:prstGeom prst="rect">
            <a:avLst/>
          </a:prstGeom>
        </p:spPr>
      </p:pic>
      <p:pic>
        <p:nvPicPr>
          <p:cNvPr id="18" name="Picture 17">
            <a:extLst>
              <a:ext uri="{FF2B5EF4-FFF2-40B4-BE49-F238E27FC236}">
                <a16:creationId xmlns:a16="http://schemas.microsoft.com/office/drawing/2014/main" id="{8E62CFA5-B467-F7C9-27BF-56D8942BC430}"/>
              </a:ext>
            </a:extLst>
          </p:cNvPr>
          <p:cNvPicPr>
            <a:picLocks noChangeAspect="1"/>
          </p:cNvPicPr>
          <p:nvPr/>
        </p:nvPicPr>
        <p:blipFill>
          <a:blip r:embed="rId8"/>
          <a:stretch>
            <a:fillRect/>
          </a:stretch>
        </p:blipFill>
        <p:spPr>
          <a:xfrm>
            <a:off x="2440932" y="4950249"/>
            <a:ext cx="385565" cy="327540"/>
          </a:xfrm>
          <a:prstGeom prst="rect">
            <a:avLst/>
          </a:prstGeom>
        </p:spPr>
      </p:pic>
      <p:pic>
        <p:nvPicPr>
          <p:cNvPr id="28" name="Picture 27">
            <a:extLst>
              <a:ext uri="{FF2B5EF4-FFF2-40B4-BE49-F238E27FC236}">
                <a16:creationId xmlns:a16="http://schemas.microsoft.com/office/drawing/2014/main" id="{B5F2FF9E-6D25-C79D-C384-B5436351AAA6}"/>
              </a:ext>
            </a:extLst>
          </p:cNvPr>
          <p:cNvPicPr>
            <a:picLocks noChangeAspect="1"/>
          </p:cNvPicPr>
          <p:nvPr/>
        </p:nvPicPr>
        <p:blipFill>
          <a:blip r:embed="rId9"/>
          <a:stretch>
            <a:fillRect/>
          </a:stretch>
        </p:blipFill>
        <p:spPr>
          <a:xfrm>
            <a:off x="2519627" y="5266641"/>
            <a:ext cx="292035" cy="292035"/>
          </a:xfrm>
          <a:prstGeom prst="rect">
            <a:avLst/>
          </a:prstGeom>
        </p:spPr>
      </p:pic>
      <p:pic>
        <p:nvPicPr>
          <p:cNvPr id="30" name="Picture 29">
            <a:extLst>
              <a:ext uri="{FF2B5EF4-FFF2-40B4-BE49-F238E27FC236}">
                <a16:creationId xmlns:a16="http://schemas.microsoft.com/office/drawing/2014/main" id="{8DE3BE1F-A9FA-7A40-3CC2-692968FC9817}"/>
              </a:ext>
            </a:extLst>
          </p:cNvPr>
          <p:cNvPicPr>
            <a:picLocks noChangeAspect="1"/>
          </p:cNvPicPr>
          <p:nvPr/>
        </p:nvPicPr>
        <p:blipFill>
          <a:blip r:embed="rId10"/>
          <a:stretch>
            <a:fillRect/>
          </a:stretch>
        </p:blipFill>
        <p:spPr>
          <a:xfrm>
            <a:off x="2505477" y="5584089"/>
            <a:ext cx="321020" cy="256816"/>
          </a:xfrm>
          <a:prstGeom prst="rect">
            <a:avLst/>
          </a:prstGeom>
        </p:spPr>
      </p:pic>
      <p:pic>
        <p:nvPicPr>
          <p:cNvPr id="32" name="Picture 31">
            <a:extLst>
              <a:ext uri="{FF2B5EF4-FFF2-40B4-BE49-F238E27FC236}">
                <a16:creationId xmlns:a16="http://schemas.microsoft.com/office/drawing/2014/main" id="{4D9CCCC6-5117-83F8-9C96-44A65B610411}"/>
              </a:ext>
            </a:extLst>
          </p:cNvPr>
          <p:cNvPicPr>
            <a:picLocks noChangeAspect="1"/>
          </p:cNvPicPr>
          <p:nvPr/>
        </p:nvPicPr>
        <p:blipFill>
          <a:blip r:embed="rId11"/>
          <a:stretch>
            <a:fillRect/>
          </a:stretch>
        </p:blipFill>
        <p:spPr>
          <a:xfrm>
            <a:off x="2505477" y="5891080"/>
            <a:ext cx="343760" cy="266866"/>
          </a:xfrm>
          <a:prstGeom prst="rect">
            <a:avLst/>
          </a:prstGeom>
        </p:spPr>
      </p:pic>
      <p:sp>
        <p:nvSpPr>
          <p:cNvPr id="34" name="TextBox 33">
            <a:extLst>
              <a:ext uri="{FF2B5EF4-FFF2-40B4-BE49-F238E27FC236}">
                <a16:creationId xmlns:a16="http://schemas.microsoft.com/office/drawing/2014/main" id="{DC25E762-6465-6265-0578-9C75753255DE}"/>
              </a:ext>
            </a:extLst>
          </p:cNvPr>
          <p:cNvSpPr txBox="1"/>
          <p:nvPr/>
        </p:nvSpPr>
        <p:spPr>
          <a:xfrm>
            <a:off x="6062549" y="6245203"/>
            <a:ext cx="6105698" cy="261610"/>
          </a:xfrm>
          <a:prstGeom prst="rect">
            <a:avLst/>
          </a:prstGeom>
          <a:noFill/>
        </p:spPr>
        <p:txBody>
          <a:bodyPr wrap="square">
            <a:spAutoFit/>
          </a:bodyPr>
          <a:lstStyle/>
          <a:p>
            <a:r>
              <a:rPr lang="en-GB" sz="1100" dirty="0">
                <a:solidFill>
                  <a:srgbClr val="0000BC"/>
                </a:solidFill>
              </a:rPr>
              <a:t>https://www.bhf.org.uk/what-we-do/our-research/heart-statistics/local-statistics</a:t>
            </a:r>
          </a:p>
        </p:txBody>
      </p:sp>
    </p:spTree>
    <p:extLst>
      <p:ext uri="{BB962C8B-B14F-4D97-AF65-F5344CB8AC3E}">
        <p14:creationId xmlns:p14="http://schemas.microsoft.com/office/powerpoint/2010/main" val="184667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5</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lstStyle/>
          <a:p>
            <a:r>
              <a:rPr lang="en-US" dirty="0"/>
              <a:t>Local Context</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26" name="TextBox 25">
            <a:extLst>
              <a:ext uri="{FF2B5EF4-FFF2-40B4-BE49-F238E27FC236}">
                <a16:creationId xmlns:a16="http://schemas.microsoft.com/office/drawing/2014/main" id="{9CEBE1A3-106F-1678-3F5C-3B372692C028}"/>
              </a:ext>
            </a:extLst>
          </p:cNvPr>
          <p:cNvSpPr txBox="1"/>
          <p:nvPr/>
        </p:nvSpPr>
        <p:spPr>
          <a:xfrm>
            <a:off x="254524" y="1431787"/>
            <a:ext cx="3029852" cy="4243149"/>
          </a:xfrm>
          <a:prstGeom prst="rect">
            <a:avLst/>
          </a:prstGeom>
          <a:noFill/>
        </p:spPr>
        <p:txBody>
          <a:bodyPr wrap="square">
            <a:spAutoFit/>
          </a:bodyPr>
          <a:lstStyle/>
          <a:p>
            <a:pPr>
              <a:lnSpc>
                <a:spcPct val="107000"/>
              </a:lnSpc>
              <a:spcAft>
                <a:spcPts val="800"/>
              </a:spcAft>
            </a:pPr>
            <a:r>
              <a:rPr lang="en-GB" sz="1200" dirty="0">
                <a:solidFill>
                  <a:schemeClr val="tx2">
                    <a:lumMod val="50000"/>
                  </a:schemeClr>
                </a:solidFill>
              </a:rPr>
              <a:t>The Covid-19 Pandemic had a significant impact on the availability of healthcare services. This impact was seen nationally and as a result, the number of patients with known high blood pressure being treated to (NICE specified) targets reduced.</a:t>
            </a:r>
          </a:p>
          <a:p>
            <a:pPr>
              <a:lnSpc>
                <a:spcPct val="107000"/>
              </a:lnSpc>
              <a:spcAft>
                <a:spcPts val="800"/>
              </a:spcAft>
            </a:pPr>
            <a:endParaRPr lang="en-GB" sz="1200" dirty="0">
              <a:solidFill>
                <a:schemeClr val="tx2">
                  <a:lumMod val="50000"/>
                </a:schemeClr>
              </a:solidFill>
            </a:endParaRPr>
          </a:p>
          <a:p>
            <a:pPr>
              <a:lnSpc>
                <a:spcPct val="107000"/>
              </a:lnSpc>
              <a:spcAft>
                <a:spcPts val="800"/>
              </a:spcAft>
            </a:pPr>
            <a:r>
              <a:rPr lang="en-GB" sz="1200" dirty="0" err="1">
                <a:solidFill>
                  <a:schemeClr val="tx2">
                    <a:lumMod val="50000"/>
                  </a:schemeClr>
                </a:solidFill>
              </a:rPr>
              <a:t>UCLPartners</a:t>
            </a:r>
            <a:r>
              <a:rPr lang="en-GB" sz="1200" dirty="0">
                <a:solidFill>
                  <a:schemeClr val="tx2">
                    <a:lumMod val="50000"/>
                  </a:schemeClr>
                </a:solidFill>
              </a:rPr>
              <a:t> undertook a data modelling exercise to quantify this impact, and the subsequent QOF recovery required to improve healthcare outcomes and save costs.</a:t>
            </a:r>
          </a:p>
          <a:p>
            <a:pPr>
              <a:lnSpc>
                <a:spcPct val="107000"/>
              </a:lnSpc>
              <a:spcAft>
                <a:spcPts val="800"/>
              </a:spcAft>
            </a:pPr>
            <a:endParaRPr lang="en-GB" sz="1200" dirty="0">
              <a:solidFill>
                <a:schemeClr val="tx2">
                  <a:lumMod val="50000"/>
                </a:schemeClr>
              </a:solidFill>
            </a:endParaRPr>
          </a:p>
          <a:p>
            <a:pPr>
              <a:lnSpc>
                <a:spcPct val="107000"/>
              </a:lnSpc>
              <a:spcAft>
                <a:spcPts val="800"/>
              </a:spcAft>
            </a:pPr>
            <a:r>
              <a:rPr lang="en-GB" sz="1200" dirty="0">
                <a:solidFill>
                  <a:schemeClr val="tx2">
                    <a:lumMod val="50000"/>
                  </a:schemeClr>
                </a:solidFill>
              </a:rPr>
              <a:t>This graph shows us that </a:t>
            </a:r>
            <a:r>
              <a:rPr lang="en-GB" sz="1200" b="1" dirty="0">
                <a:solidFill>
                  <a:schemeClr val="tx2">
                    <a:lumMod val="50000"/>
                  </a:schemeClr>
                </a:solidFill>
              </a:rPr>
              <a:t>if 77% of patients with high blood pressure are treated to target, this would prevent 44 heart attacks, 66 strokes and up to a combined 1.2 million GBP. </a:t>
            </a:r>
          </a:p>
        </p:txBody>
      </p:sp>
      <p:pic>
        <p:nvPicPr>
          <p:cNvPr id="10" name="Picture 9">
            <a:extLst>
              <a:ext uri="{FF2B5EF4-FFF2-40B4-BE49-F238E27FC236}">
                <a16:creationId xmlns:a16="http://schemas.microsoft.com/office/drawing/2014/main" id="{B43433CF-961E-A78E-CF08-8ACDD6F28030}"/>
              </a:ext>
            </a:extLst>
          </p:cNvPr>
          <p:cNvPicPr>
            <a:picLocks noChangeAspect="1"/>
          </p:cNvPicPr>
          <p:nvPr/>
        </p:nvPicPr>
        <p:blipFill>
          <a:blip r:embed="rId4"/>
          <a:stretch>
            <a:fillRect/>
          </a:stretch>
        </p:blipFill>
        <p:spPr>
          <a:xfrm>
            <a:off x="3694048" y="1287624"/>
            <a:ext cx="8497952" cy="4770103"/>
          </a:xfrm>
          <a:prstGeom prst="rect">
            <a:avLst/>
          </a:prstGeom>
        </p:spPr>
      </p:pic>
      <p:sp>
        <p:nvSpPr>
          <p:cNvPr id="14" name="TextBox 13">
            <a:extLst>
              <a:ext uri="{FF2B5EF4-FFF2-40B4-BE49-F238E27FC236}">
                <a16:creationId xmlns:a16="http://schemas.microsoft.com/office/drawing/2014/main" id="{526454A0-1C3D-5170-2E8E-78B01AD2D1F5}"/>
              </a:ext>
            </a:extLst>
          </p:cNvPr>
          <p:cNvSpPr txBox="1"/>
          <p:nvPr/>
        </p:nvSpPr>
        <p:spPr>
          <a:xfrm>
            <a:off x="5367176" y="6538912"/>
            <a:ext cx="7105261" cy="276999"/>
          </a:xfrm>
          <a:prstGeom prst="rect">
            <a:avLst/>
          </a:prstGeom>
          <a:noFill/>
        </p:spPr>
        <p:txBody>
          <a:bodyPr wrap="square">
            <a:spAutoFit/>
          </a:bodyPr>
          <a:lstStyle/>
          <a:p>
            <a:r>
              <a:rPr lang="en-GB" sz="1200" dirty="0">
                <a:solidFill>
                  <a:srgbClr val="0000BC"/>
                </a:solidFill>
              </a:rPr>
              <a:t>https://uclpartners.com/project/size-of-the-prize-for-preventing-heart-attacks-and-strokes-at-scale/</a:t>
            </a:r>
          </a:p>
        </p:txBody>
      </p:sp>
    </p:spTree>
    <p:extLst>
      <p:ext uri="{BB962C8B-B14F-4D97-AF65-F5344CB8AC3E}">
        <p14:creationId xmlns:p14="http://schemas.microsoft.com/office/powerpoint/2010/main" val="8262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6</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lstStyle/>
          <a:p>
            <a:r>
              <a:rPr lang="en-US" dirty="0"/>
              <a:t>Local Data – Atrial Fibrillation</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14" name="TextBox 13">
            <a:extLst>
              <a:ext uri="{FF2B5EF4-FFF2-40B4-BE49-F238E27FC236}">
                <a16:creationId xmlns:a16="http://schemas.microsoft.com/office/drawing/2014/main" id="{3912E5DE-1045-B64F-585A-84DBD0CF19D6}"/>
              </a:ext>
            </a:extLst>
          </p:cNvPr>
          <p:cNvSpPr txBox="1"/>
          <p:nvPr/>
        </p:nvSpPr>
        <p:spPr>
          <a:xfrm>
            <a:off x="143091" y="1642508"/>
            <a:ext cx="2675153" cy="938719"/>
          </a:xfrm>
          <a:prstGeom prst="rect">
            <a:avLst/>
          </a:prstGeom>
          <a:noFill/>
        </p:spPr>
        <p:txBody>
          <a:bodyPr wrap="square" rtlCol="0">
            <a:spAutoFit/>
          </a:bodyPr>
          <a:lstStyle/>
          <a:p>
            <a:pPr marL="0" indent="0">
              <a:buNone/>
            </a:pPr>
            <a:r>
              <a:rPr lang="en-GB" sz="1100" dirty="0">
                <a:solidFill>
                  <a:schemeClr val="tx2">
                    <a:lumMod val="50000"/>
                  </a:schemeClr>
                </a:solidFill>
                <a:latin typeface="Arial" panose="020B0604020202020204" pitchFamily="34" charset="0"/>
                <a:cs typeface="Times New Roman" panose="02020603050405020304" pitchFamily="18" charset="0"/>
              </a:rPr>
              <a:t>Atrial fibrillation (AF) is a heart rhythm disorder which can increase stroke risk. The condition can be asymptomatic but early identification and management can reduce the risk of stroke.</a:t>
            </a:r>
          </a:p>
        </p:txBody>
      </p:sp>
      <p:sp>
        <p:nvSpPr>
          <p:cNvPr id="10" name="Rectangle 9">
            <a:extLst>
              <a:ext uri="{FF2B5EF4-FFF2-40B4-BE49-F238E27FC236}">
                <a16:creationId xmlns:a16="http://schemas.microsoft.com/office/drawing/2014/main" id="{031A103B-B17C-60F3-3399-126F20EFFADD}"/>
              </a:ext>
            </a:extLst>
          </p:cNvPr>
          <p:cNvSpPr/>
          <p:nvPr/>
        </p:nvSpPr>
        <p:spPr>
          <a:xfrm>
            <a:off x="1" y="1197471"/>
            <a:ext cx="7871053" cy="293600"/>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effectLst/>
                <a:latin typeface="Calibri" panose="020F0502020204030204" pitchFamily="34" charset="0"/>
                <a:ea typeface="Calibri" panose="020F0502020204030204" pitchFamily="34" charset="0"/>
                <a:cs typeface="Times New Roman" panose="02020603050405020304" pitchFamily="18" charset="0"/>
              </a:rPr>
              <a:t>The Local Picture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035E7683-30C8-BF56-8279-7ECDB301921D}"/>
              </a:ext>
            </a:extLst>
          </p:cNvPr>
          <p:cNvSpPr/>
          <p:nvPr/>
        </p:nvSpPr>
        <p:spPr>
          <a:xfrm>
            <a:off x="8024668" y="1205783"/>
            <a:ext cx="4159597" cy="293600"/>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Calibri" panose="020F0502020204030204" pitchFamily="34" charset="0"/>
                <a:ea typeface="Calibri" panose="020F0502020204030204" pitchFamily="34" charset="0"/>
                <a:cs typeface="Times New Roman" panose="02020603050405020304" pitchFamily="18" charset="0"/>
              </a:rPr>
              <a:t>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National Ambition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CCCDE98-AAA8-42CC-36C3-68F285F43F5B}"/>
              </a:ext>
            </a:extLst>
          </p:cNvPr>
          <p:cNvSpPr txBox="1"/>
          <p:nvPr/>
        </p:nvSpPr>
        <p:spPr>
          <a:xfrm>
            <a:off x="3007517" y="1639933"/>
            <a:ext cx="4433518" cy="1050544"/>
          </a:xfrm>
          <a:prstGeom prst="rect">
            <a:avLst/>
          </a:prstGeom>
          <a:noFill/>
        </p:spPr>
        <p:txBody>
          <a:bodyPr wrap="square" rtlCol="0">
            <a:spAutoFit/>
          </a:bodyPr>
          <a:lstStyle/>
          <a:p>
            <a:pPr>
              <a:lnSpc>
                <a:spcPct val="115000"/>
              </a:lnSpc>
              <a:spcAft>
                <a:spcPts val="1000"/>
              </a:spcAft>
            </a:pPr>
            <a:r>
              <a:rPr lang="en-GB" sz="1100" dirty="0">
                <a:solidFill>
                  <a:schemeClr val="tx2">
                    <a:lumMod val="50000"/>
                  </a:schemeClr>
                </a:solidFill>
                <a:effectLst/>
                <a:latin typeface="Arial" panose="020B0604020202020204" pitchFamily="34" charset="0"/>
                <a:ea typeface="Arial" panose="020B0604020202020204" pitchFamily="34" charset="0"/>
                <a:cs typeface="Times New Roman" panose="02020603050405020304" pitchFamily="18" charset="0"/>
              </a:rPr>
              <a:t>The diagnosed prevalence of AF in Shropshire was 2.9% against the estimated prevalence of 3.5%, and in T&amp;W the prevalence was 1.9% against an estimate of 2.4% Estimates suggest there could be an additional 1875 people with undiagnosed AF in Shropshire and 925 in T&amp;W. </a:t>
            </a:r>
            <a:r>
              <a:rPr lang="en-GB" sz="1000" u="sng" dirty="0">
                <a:solidFill>
                  <a:srgbClr val="0000BC"/>
                </a:solidFill>
                <a:latin typeface="Arial" panose="020B0604020202020204" pitchFamily="34" charset="0"/>
                <a:ea typeface="Calibri" panose="020F0502020204030204" pitchFamily="34" charset="0"/>
                <a:cs typeface="Times New Roman" panose="02020603050405020304" pitchFamily="18" charset="0"/>
              </a:rPr>
              <a:t>Cardiovascular Disease - OHID (phe.org.uk)</a:t>
            </a:r>
            <a:endParaRPr lang="en-GB" sz="1000" dirty="0">
              <a:solidFill>
                <a:srgbClr val="0000B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68ABED1-CD04-E69B-8C7E-2DD95C362DBE}"/>
              </a:ext>
            </a:extLst>
          </p:cNvPr>
          <p:cNvSpPr txBox="1"/>
          <p:nvPr/>
        </p:nvSpPr>
        <p:spPr>
          <a:xfrm>
            <a:off x="8160023" y="1642508"/>
            <a:ext cx="3888886" cy="1243802"/>
          </a:xfrm>
          <a:prstGeom prst="rect">
            <a:avLst/>
          </a:prstGeom>
          <a:noFill/>
        </p:spPr>
        <p:txBody>
          <a:bodyPr wrap="square" rtlCol="0">
            <a:spAutoFit/>
          </a:bodyPr>
          <a:lstStyle/>
          <a:p>
            <a:pPr>
              <a:lnSpc>
                <a:spcPct val="115000"/>
              </a:lnSpc>
              <a:spcAft>
                <a:spcPts val="1000"/>
              </a:spcAft>
            </a:pPr>
            <a:r>
              <a:rPr lang="en-GB" sz="1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The national ambition is to increase the detection of AF to 85% of the expected number by 2029 – data for 2019/20 shows 82.6% detection (against an England value of 82.2%) with detection ranging across PCNs from 77.8% (Newport PCN) to 85.9%  (</a:t>
            </a:r>
            <a:r>
              <a:rPr lang="en-GB" sz="1100" dirty="0" err="1">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Teldoc</a:t>
            </a:r>
            <a:r>
              <a:rPr lang="en-GB" sz="1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PCN) and across individual practices from 49.5% to 95.8%</a:t>
            </a:r>
            <a:endParaRPr lang="en-GB" sz="105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8BA3D8A-3298-4913-7128-40FCD410826E}"/>
              </a:ext>
            </a:extLst>
          </p:cNvPr>
          <p:cNvSpPr txBox="1"/>
          <p:nvPr/>
        </p:nvSpPr>
        <p:spPr>
          <a:xfrm>
            <a:off x="12596" y="5350864"/>
            <a:ext cx="2638764" cy="612860"/>
          </a:xfrm>
          <a:prstGeom prst="rect">
            <a:avLst/>
          </a:prstGeom>
          <a:noFill/>
        </p:spPr>
        <p:txBody>
          <a:bodyPr wrap="square">
            <a:spAutoFit/>
          </a:bodyPr>
          <a:lstStyle/>
          <a:p>
            <a:pPr>
              <a:lnSpc>
                <a:spcPct val="115000"/>
              </a:lnSpc>
              <a:spcAft>
                <a:spcPts val="1000"/>
              </a:spcAft>
            </a:pPr>
            <a:r>
              <a:rPr lang="en-GB" sz="1000" u="sng" dirty="0">
                <a:solidFill>
                  <a:srgbClr val="0000BC"/>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https://fingertips.phe.org.uk/static-reports/cardiovascular-disease-prevention/E54000011.pdf</a:t>
            </a:r>
            <a:endParaRPr lang="en-GB" sz="1100" dirty="0">
              <a:solidFill>
                <a:srgbClr val="0000BC"/>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F861ECF3-AE5F-4EA2-A7D0-7B5E69A6A979}"/>
              </a:ext>
            </a:extLst>
          </p:cNvPr>
          <p:cNvPicPr>
            <a:picLocks noChangeAspect="1"/>
          </p:cNvPicPr>
          <p:nvPr/>
        </p:nvPicPr>
        <p:blipFill>
          <a:blip r:embed="rId5"/>
          <a:stretch>
            <a:fillRect/>
          </a:stretch>
        </p:blipFill>
        <p:spPr>
          <a:xfrm>
            <a:off x="2822925" y="3035172"/>
            <a:ext cx="9540640" cy="3711924"/>
          </a:xfrm>
          <a:prstGeom prst="rect">
            <a:avLst/>
          </a:prstGeom>
        </p:spPr>
      </p:pic>
      <p:sp>
        <p:nvSpPr>
          <p:cNvPr id="22" name="Rectangle 21">
            <a:extLst>
              <a:ext uri="{FF2B5EF4-FFF2-40B4-BE49-F238E27FC236}">
                <a16:creationId xmlns:a16="http://schemas.microsoft.com/office/drawing/2014/main" id="{FB05CD97-9984-F249-2A49-59AD50E5D0FD}"/>
              </a:ext>
            </a:extLst>
          </p:cNvPr>
          <p:cNvSpPr/>
          <p:nvPr/>
        </p:nvSpPr>
        <p:spPr>
          <a:xfrm>
            <a:off x="12595" y="2925502"/>
            <a:ext cx="2389783" cy="2363659"/>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GB" sz="1100" dirty="0">
                <a:solidFill>
                  <a:schemeClr val="bg1"/>
                </a:solidFill>
                <a:latin typeface="Arial" panose="020B0604020202020204" pitchFamily="34" charset="0"/>
                <a:cs typeface="Arial" panose="020B0604020202020204" pitchFamily="34" charset="0"/>
              </a:rPr>
              <a:t>The </a:t>
            </a:r>
            <a:r>
              <a:rPr lang="en-GB" sz="1100" b="1" dirty="0">
                <a:solidFill>
                  <a:schemeClr val="bg1"/>
                </a:solidFill>
                <a:latin typeface="Arial" panose="020B0604020202020204" pitchFamily="34" charset="0"/>
                <a:cs typeface="Arial" panose="020B0604020202020204" pitchFamily="34" charset="0"/>
              </a:rPr>
              <a:t>treatment target of 90% of high-risk patients with AF </a:t>
            </a:r>
            <a:r>
              <a:rPr lang="en-GB" sz="1100" dirty="0">
                <a:solidFill>
                  <a:schemeClr val="bg1"/>
                </a:solidFill>
                <a:latin typeface="Arial" panose="020B0604020202020204" pitchFamily="34" charset="0"/>
                <a:cs typeface="Arial" panose="020B0604020202020204" pitchFamily="34" charset="0"/>
              </a:rPr>
              <a:t>being anticoagulated by 2029, was achieved for 86.1% of the population in 2019/20 </a:t>
            </a:r>
            <a:r>
              <a:rPr lang="en-GB" sz="1100" dirty="0">
                <a:solidFill>
                  <a:srgbClr val="FF0000"/>
                </a:solidFill>
                <a:latin typeface="Arial" panose="020B0604020202020204" pitchFamily="34" charset="0"/>
                <a:cs typeface="Arial" panose="020B0604020202020204" pitchFamily="34" charset="0"/>
              </a:rPr>
              <a:t>(lower than England at 87.3%)</a:t>
            </a:r>
            <a:r>
              <a:rPr lang="en-GB" sz="1100" dirty="0">
                <a:solidFill>
                  <a:schemeClr val="bg1"/>
                </a:solidFill>
                <a:latin typeface="Arial" panose="020B0604020202020204" pitchFamily="34" charset="0"/>
                <a:cs typeface="Arial" panose="020B0604020202020204" pitchFamily="34" charset="0"/>
              </a:rPr>
              <a:t>. </a:t>
            </a:r>
          </a:p>
          <a:p>
            <a:pPr>
              <a:lnSpc>
                <a:spcPct val="115000"/>
              </a:lnSpc>
              <a:spcAft>
                <a:spcPts val="1000"/>
              </a:spcAft>
            </a:pPr>
            <a:r>
              <a:rPr lang="en-GB" sz="1100" dirty="0">
                <a:solidFill>
                  <a:schemeClr val="bg1"/>
                </a:solidFill>
                <a:latin typeface="Arial" panose="020B0604020202020204" pitchFamily="34" charset="0"/>
                <a:cs typeface="Arial" panose="020B0604020202020204" pitchFamily="34" charset="0"/>
              </a:rPr>
              <a:t>These charts show differences in achievement  across segments</a:t>
            </a:r>
            <a:r>
              <a:rPr lang="en-GB" sz="1000" dirty="0">
                <a:solidFill>
                  <a:schemeClr val="bg1"/>
                </a:solidFill>
                <a:latin typeface="Arial" panose="020B0604020202020204" pitchFamily="34" charset="0"/>
                <a:cs typeface="Arial" panose="020B0604020202020204" pitchFamily="34" charset="0"/>
              </a:rPr>
              <a:t>.</a:t>
            </a:r>
            <a:r>
              <a:rPr lang="en-GB" sz="10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p>
          <a:p>
            <a:pPr>
              <a:lnSpc>
                <a:spcPct val="115000"/>
              </a:lnSpc>
              <a:spcAft>
                <a:spcPts val="1000"/>
              </a:spcAft>
            </a:pPr>
            <a:r>
              <a:rPr lang="en-GB" sz="10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p>
        </p:txBody>
      </p:sp>
      <p:sp>
        <p:nvSpPr>
          <p:cNvPr id="23" name="Arrow: Right 22">
            <a:extLst>
              <a:ext uri="{FF2B5EF4-FFF2-40B4-BE49-F238E27FC236}">
                <a16:creationId xmlns:a16="http://schemas.microsoft.com/office/drawing/2014/main" id="{4D5C2071-DFBB-4961-8914-342C427E0A59}"/>
              </a:ext>
            </a:extLst>
          </p:cNvPr>
          <p:cNvSpPr/>
          <p:nvPr/>
        </p:nvSpPr>
        <p:spPr>
          <a:xfrm>
            <a:off x="2118534" y="4712715"/>
            <a:ext cx="584092" cy="769441"/>
          </a:xfrm>
          <a:prstGeom prst="rightArrow">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708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7</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lstStyle/>
          <a:p>
            <a:r>
              <a:rPr lang="en-US" dirty="0"/>
              <a:t>Local Data – Hypertension</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14" name="TextBox 13">
            <a:extLst>
              <a:ext uri="{FF2B5EF4-FFF2-40B4-BE49-F238E27FC236}">
                <a16:creationId xmlns:a16="http://schemas.microsoft.com/office/drawing/2014/main" id="{3912E5DE-1045-B64F-585A-84DBD0CF19D6}"/>
              </a:ext>
            </a:extLst>
          </p:cNvPr>
          <p:cNvSpPr txBox="1"/>
          <p:nvPr/>
        </p:nvSpPr>
        <p:spPr>
          <a:xfrm>
            <a:off x="184262" y="1653500"/>
            <a:ext cx="3369680" cy="938719"/>
          </a:xfrm>
          <a:prstGeom prst="rect">
            <a:avLst/>
          </a:prstGeom>
          <a:noFill/>
        </p:spPr>
        <p:txBody>
          <a:bodyPr wrap="square" rtlCol="0">
            <a:spAutoFit/>
          </a:bodyPr>
          <a:lstStyle/>
          <a:p>
            <a:pPr marL="0" indent="0">
              <a:buNone/>
            </a:pPr>
            <a:r>
              <a:rPr lang="en-GB" sz="1100" dirty="0">
                <a:solidFill>
                  <a:srgbClr val="000066"/>
                </a:solidFill>
                <a:latin typeface="Arial" panose="020B0604020202020204" pitchFamily="34" charset="0"/>
                <a:cs typeface="Times New Roman" panose="02020603050405020304" pitchFamily="18" charset="0"/>
              </a:rPr>
              <a:t>Hypertension (also known as high blood pressure), can lead to serious and potentially life-threatening health conditions if left unchecked. This includes heart disease or failure, stroke, kidney disease and vascular dementia. </a:t>
            </a:r>
          </a:p>
        </p:txBody>
      </p:sp>
      <p:sp>
        <p:nvSpPr>
          <p:cNvPr id="10" name="Rectangle 9">
            <a:extLst>
              <a:ext uri="{FF2B5EF4-FFF2-40B4-BE49-F238E27FC236}">
                <a16:creationId xmlns:a16="http://schemas.microsoft.com/office/drawing/2014/main" id="{031A103B-B17C-60F3-3399-126F20EFFADD}"/>
              </a:ext>
            </a:extLst>
          </p:cNvPr>
          <p:cNvSpPr/>
          <p:nvPr/>
        </p:nvSpPr>
        <p:spPr>
          <a:xfrm>
            <a:off x="9527" y="1197471"/>
            <a:ext cx="7861528" cy="293600"/>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effectLst/>
                <a:latin typeface="Calibri" panose="020F0502020204030204" pitchFamily="34" charset="0"/>
                <a:ea typeface="Calibri" panose="020F0502020204030204" pitchFamily="34" charset="0"/>
                <a:cs typeface="Times New Roman" panose="02020603050405020304" pitchFamily="18" charset="0"/>
              </a:rPr>
              <a:t>The Local Picture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035E7683-30C8-BF56-8279-7ECDB301921D}"/>
              </a:ext>
            </a:extLst>
          </p:cNvPr>
          <p:cNvSpPr/>
          <p:nvPr/>
        </p:nvSpPr>
        <p:spPr>
          <a:xfrm>
            <a:off x="8024668" y="1205783"/>
            <a:ext cx="4159597" cy="293600"/>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Calibri" panose="020F0502020204030204" pitchFamily="34" charset="0"/>
                <a:ea typeface="Calibri" panose="020F0502020204030204" pitchFamily="34" charset="0"/>
                <a:cs typeface="Times New Roman" panose="02020603050405020304" pitchFamily="18" charset="0"/>
              </a:rPr>
              <a:t>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National Ambition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CCCDE98-AAA8-42CC-36C3-68F285F43F5B}"/>
              </a:ext>
            </a:extLst>
          </p:cNvPr>
          <p:cNvSpPr txBox="1"/>
          <p:nvPr/>
        </p:nvSpPr>
        <p:spPr>
          <a:xfrm>
            <a:off x="3796200" y="1649875"/>
            <a:ext cx="3990109" cy="938719"/>
          </a:xfrm>
          <a:prstGeom prst="rect">
            <a:avLst/>
          </a:prstGeom>
          <a:noFill/>
        </p:spPr>
        <p:txBody>
          <a:bodyPr wrap="square" rtlCol="0">
            <a:spAutoFit/>
          </a:bodyPr>
          <a:lstStyle/>
          <a:p>
            <a:pPr>
              <a:spcBef>
                <a:spcPts val="1000"/>
              </a:spcBef>
              <a:spcAft>
                <a:spcPts val="1000"/>
              </a:spcAft>
            </a:pPr>
            <a:r>
              <a:rPr lang="en-GB" sz="1100" dirty="0">
                <a:solidFill>
                  <a:srgbClr val="000066"/>
                </a:solidFill>
                <a:latin typeface="Arial" panose="020B0604020202020204" pitchFamily="34" charset="0"/>
                <a:cs typeface="Times New Roman" panose="02020603050405020304" pitchFamily="18" charset="0"/>
              </a:rPr>
              <a:t>In 2019/20, </a:t>
            </a:r>
            <a:r>
              <a:rPr lang="en-GB" sz="1100" b="1" dirty="0">
                <a:solidFill>
                  <a:srgbClr val="000066"/>
                </a:solidFill>
                <a:latin typeface="Arial" panose="020B0604020202020204" pitchFamily="34" charset="0"/>
                <a:cs typeface="Times New Roman" panose="02020603050405020304" pitchFamily="18" charset="0"/>
              </a:rPr>
              <a:t>65.8%</a:t>
            </a:r>
            <a:r>
              <a:rPr lang="en-GB" sz="1100" dirty="0">
                <a:solidFill>
                  <a:srgbClr val="000066"/>
                </a:solidFill>
                <a:latin typeface="Arial" panose="020B0604020202020204" pitchFamily="34" charset="0"/>
                <a:cs typeface="Times New Roman" panose="02020603050405020304" pitchFamily="18" charset="0"/>
              </a:rPr>
              <a:t> of the expected number were diagnosed across ST&amp;W, with an estimated </a:t>
            </a:r>
            <a:r>
              <a:rPr lang="en-GB" sz="1100" b="1" dirty="0">
                <a:solidFill>
                  <a:srgbClr val="FF0000"/>
                </a:solidFill>
                <a:latin typeface="Arial" panose="020B0604020202020204" pitchFamily="34" charset="0"/>
                <a:cs typeface="Times New Roman" panose="02020603050405020304" pitchFamily="18" charset="0"/>
              </a:rPr>
              <a:t>16,330</a:t>
            </a:r>
            <a:r>
              <a:rPr lang="en-GB" sz="1100" dirty="0">
                <a:solidFill>
                  <a:srgbClr val="000000"/>
                </a:solidFill>
                <a:latin typeface="Arial" panose="020B0604020202020204" pitchFamily="34" charset="0"/>
                <a:cs typeface="Times New Roman" panose="02020603050405020304" pitchFamily="18" charset="0"/>
              </a:rPr>
              <a:t> </a:t>
            </a:r>
            <a:r>
              <a:rPr lang="en-GB" sz="1100" dirty="0">
                <a:solidFill>
                  <a:srgbClr val="000066"/>
                </a:solidFill>
                <a:latin typeface="Arial" panose="020B0604020202020204" pitchFamily="34" charset="0"/>
                <a:cs typeface="Times New Roman" panose="02020603050405020304" pitchFamily="18" charset="0"/>
              </a:rPr>
              <a:t>undiagnosed; 11,370 undiagnosed in Shropshire and 4,960 undiagnosed in T&amp;W. Across individual practices the range is from </a:t>
            </a:r>
            <a:r>
              <a:rPr lang="en-GB" sz="1100" b="1" dirty="0">
                <a:solidFill>
                  <a:srgbClr val="FF0000"/>
                </a:solidFill>
                <a:latin typeface="Arial" panose="020B0604020202020204" pitchFamily="34" charset="0"/>
                <a:cs typeface="Times New Roman" panose="02020603050405020304" pitchFamily="18" charset="0"/>
              </a:rPr>
              <a:t>56.2% </a:t>
            </a:r>
            <a:r>
              <a:rPr lang="en-GB" sz="1100" dirty="0">
                <a:solidFill>
                  <a:srgbClr val="000066"/>
                </a:solidFill>
                <a:latin typeface="Arial" panose="020B0604020202020204" pitchFamily="34" charset="0"/>
                <a:cs typeface="Times New Roman" panose="02020603050405020304" pitchFamily="18" charset="0"/>
              </a:rPr>
              <a:t>of expected cases diagnosed up to</a:t>
            </a:r>
            <a:r>
              <a:rPr lang="en-GB" sz="1100" dirty="0">
                <a:solidFill>
                  <a:srgbClr val="000000"/>
                </a:solidFill>
                <a:latin typeface="Arial" panose="020B0604020202020204" pitchFamily="34" charset="0"/>
                <a:cs typeface="Times New Roman" panose="02020603050405020304" pitchFamily="18" charset="0"/>
              </a:rPr>
              <a:t> </a:t>
            </a:r>
            <a:r>
              <a:rPr lang="en-GB" sz="1100" b="1" dirty="0">
                <a:solidFill>
                  <a:schemeClr val="accent6"/>
                </a:solidFill>
                <a:latin typeface="Arial" panose="020B0604020202020204" pitchFamily="34" charset="0"/>
                <a:cs typeface="Times New Roman" panose="02020603050405020304" pitchFamily="18" charset="0"/>
              </a:rPr>
              <a:t>97.9%.</a:t>
            </a:r>
          </a:p>
        </p:txBody>
      </p:sp>
      <p:sp>
        <p:nvSpPr>
          <p:cNvPr id="18" name="TextBox 17">
            <a:extLst>
              <a:ext uri="{FF2B5EF4-FFF2-40B4-BE49-F238E27FC236}">
                <a16:creationId xmlns:a16="http://schemas.microsoft.com/office/drawing/2014/main" id="{A68ABED1-CD04-E69B-8C7E-2DD95C362DBE}"/>
              </a:ext>
            </a:extLst>
          </p:cNvPr>
          <p:cNvSpPr txBox="1"/>
          <p:nvPr/>
        </p:nvSpPr>
        <p:spPr>
          <a:xfrm>
            <a:off x="8160023" y="1640164"/>
            <a:ext cx="3888886" cy="1355115"/>
          </a:xfrm>
          <a:prstGeom prst="rect">
            <a:avLst/>
          </a:prstGeom>
          <a:noFill/>
        </p:spPr>
        <p:txBody>
          <a:bodyPr wrap="square" rtlCol="0">
            <a:spAutoFit/>
          </a:bodyPr>
          <a:lstStyle/>
          <a:p>
            <a:pPr>
              <a:lnSpc>
                <a:spcPct val="115000"/>
              </a:lnSpc>
              <a:spcAft>
                <a:spcPts val="1000"/>
              </a:spcAft>
            </a:pPr>
            <a:r>
              <a:rPr lang="en-GB" sz="1100" dirty="0">
                <a:solidFill>
                  <a:srgbClr val="000066"/>
                </a:solidFill>
                <a:latin typeface="Arial" panose="020B0604020202020204" pitchFamily="34" charset="0"/>
                <a:cs typeface="Arial" panose="020B0604020202020204" pitchFamily="34" charset="0"/>
              </a:rPr>
              <a:t>The 2023/24 planning guidance has set a target to increase the percentage of patients with hypertension treated to NICE guidance to 77% by March 2024. The latest data from CVD PREVENT (seen in the graph below) shows </a:t>
            </a:r>
            <a:r>
              <a:rPr lang="en-GB" sz="1050" dirty="0">
                <a:solidFill>
                  <a:srgbClr val="FF0000"/>
                </a:solidFill>
                <a:latin typeface="Arial" panose="020B0604020202020204" pitchFamily="34" charset="0"/>
                <a:cs typeface="Arial" panose="020B0604020202020204" pitchFamily="34" charset="0"/>
              </a:rPr>
              <a:t>below </a:t>
            </a:r>
            <a:r>
              <a:rPr lang="en-GB" sz="1050" dirty="0">
                <a:solidFill>
                  <a:srgbClr val="000066"/>
                </a:solidFill>
                <a:latin typeface="Arial" panose="020B0604020202020204" pitchFamily="34" charset="0"/>
                <a:cs typeface="Arial" panose="020B0604020202020204" pitchFamily="34" charset="0"/>
              </a:rPr>
              <a:t>for all ages groups.</a:t>
            </a:r>
            <a:endParaRPr lang="en-GB" sz="1050" dirty="0">
              <a:solidFill>
                <a:srgbClr val="000066"/>
              </a:solidFill>
            </a:endParaRPr>
          </a:p>
          <a:p>
            <a:pPr>
              <a:lnSpc>
                <a:spcPct val="115000"/>
              </a:lnSpc>
              <a:spcAft>
                <a:spcPts val="1000"/>
              </a:spcAft>
            </a:pPr>
            <a:endParaRPr lang="en-GB" sz="1050" dirty="0">
              <a:solidFill>
                <a:srgbClr val="000066"/>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7D4EAAA-1DDF-C958-2551-97F6CBAB2B05}"/>
              </a:ext>
            </a:extLst>
          </p:cNvPr>
          <p:cNvPicPr>
            <a:picLocks noChangeAspect="1"/>
          </p:cNvPicPr>
          <p:nvPr/>
        </p:nvPicPr>
        <p:blipFill>
          <a:blip r:embed="rId4"/>
          <a:stretch>
            <a:fillRect/>
          </a:stretch>
        </p:blipFill>
        <p:spPr>
          <a:xfrm>
            <a:off x="6096000" y="3381131"/>
            <a:ext cx="6195167" cy="3401939"/>
          </a:xfrm>
          <a:prstGeom prst="rect">
            <a:avLst/>
          </a:prstGeom>
        </p:spPr>
      </p:pic>
      <p:pic>
        <p:nvPicPr>
          <p:cNvPr id="16" name="Picture 15">
            <a:extLst>
              <a:ext uri="{FF2B5EF4-FFF2-40B4-BE49-F238E27FC236}">
                <a16:creationId xmlns:a16="http://schemas.microsoft.com/office/drawing/2014/main" id="{7D1BB48C-4EFF-FF94-2E6D-ABD9DC52C645}"/>
              </a:ext>
            </a:extLst>
          </p:cNvPr>
          <p:cNvPicPr>
            <a:picLocks noChangeAspect="1"/>
          </p:cNvPicPr>
          <p:nvPr/>
        </p:nvPicPr>
        <p:blipFill rotWithShape="1">
          <a:blip r:embed="rId5"/>
          <a:srcRect t="733"/>
          <a:stretch/>
        </p:blipFill>
        <p:spPr>
          <a:xfrm>
            <a:off x="9526" y="3429000"/>
            <a:ext cx="6158216" cy="3303412"/>
          </a:xfrm>
          <a:prstGeom prst="rect">
            <a:avLst/>
          </a:prstGeom>
        </p:spPr>
      </p:pic>
      <p:sp>
        <p:nvSpPr>
          <p:cNvPr id="24" name="TextBox 23">
            <a:extLst>
              <a:ext uri="{FF2B5EF4-FFF2-40B4-BE49-F238E27FC236}">
                <a16:creationId xmlns:a16="http://schemas.microsoft.com/office/drawing/2014/main" id="{444C3283-9A84-F1EB-3634-168B520E09EE}"/>
              </a:ext>
            </a:extLst>
          </p:cNvPr>
          <p:cNvSpPr txBox="1"/>
          <p:nvPr/>
        </p:nvSpPr>
        <p:spPr>
          <a:xfrm>
            <a:off x="1377029" y="3056043"/>
            <a:ext cx="3548322" cy="369332"/>
          </a:xfrm>
          <a:prstGeom prst="rect">
            <a:avLst/>
          </a:prstGeom>
          <a:noFill/>
        </p:spPr>
        <p:txBody>
          <a:bodyPr wrap="square">
            <a:spAutoFit/>
          </a:bodyPr>
          <a:lstStyle/>
          <a:p>
            <a:r>
              <a:rPr lang="en-GB" dirty="0">
                <a:solidFill>
                  <a:srgbClr val="000066"/>
                </a:solidFill>
                <a:latin typeface="Arial" panose="020B0604020202020204" pitchFamily="34" charset="0"/>
                <a:cs typeface="Times New Roman" panose="02020603050405020304" pitchFamily="18" charset="0"/>
              </a:rPr>
              <a:t>Current achievement: Under 75s</a:t>
            </a:r>
            <a:endParaRPr lang="en-GB" dirty="0"/>
          </a:p>
        </p:txBody>
      </p:sp>
      <p:sp>
        <p:nvSpPr>
          <p:cNvPr id="25" name="TextBox 24">
            <a:extLst>
              <a:ext uri="{FF2B5EF4-FFF2-40B4-BE49-F238E27FC236}">
                <a16:creationId xmlns:a16="http://schemas.microsoft.com/office/drawing/2014/main" id="{B50ED86B-CC15-ACB4-2710-C584CBE5795E}"/>
              </a:ext>
            </a:extLst>
          </p:cNvPr>
          <p:cNvSpPr txBox="1"/>
          <p:nvPr/>
        </p:nvSpPr>
        <p:spPr>
          <a:xfrm>
            <a:off x="7535245" y="3056043"/>
            <a:ext cx="3548322" cy="369332"/>
          </a:xfrm>
          <a:prstGeom prst="rect">
            <a:avLst/>
          </a:prstGeom>
          <a:noFill/>
        </p:spPr>
        <p:txBody>
          <a:bodyPr wrap="square">
            <a:spAutoFit/>
          </a:bodyPr>
          <a:lstStyle/>
          <a:p>
            <a:r>
              <a:rPr lang="en-GB" dirty="0">
                <a:solidFill>
                  <a:srgbClr val="000066"/>
                </a:solidFill>
                <a:latin typeface="Arial" panose="020B0604020202020204" pitchFamily="34" charset="0"/>
                <a:cs typeface="Times New Roman" panose="02020603050405020304" pitchFamily="18" charset="0"/>
              </a:rPr>
              <a:t>Current achievement: All ages</a:t>
            </a:r>
            <a:endParaRPr lang="en-GB" dirty="0"/>
          </a:p>
        </p:txBody>
      </p:sp>
      <p:sp>
        <p:nvSpPr>
          <p:cNvPr id="26" name="Arrow: Down 25">
            <a:extLst>
              <a:ext uri="{FF2B5EF4-FFF2-40B4-BE49-F238E27FC236}">
                <a16:creationId xmlns:a16="http://schemas.microsoft.com/office/drawing/2014/main" id="{CC8FD473-DE8D-40BA-0D4A-B49D91C37E19}"/>
              </a:ext>
            </a:extLst>
          </p:cNvPr>
          <p:cNvSpPr/>
          <p:nvPr/>
        </p:nvSpPr>
        <p:spPr>
          <a:xfrm>
            <a:off x="11216081" y="2592219"/>
            <a:ext cx="671119" cy="1045823"/>
          </a:xfrm>
          <a:prstGeom prst="downArrow">
            <a:avLst/>
          </a:prstGeom>
          <a:solidFill>
            <a:schemeClr val="tx2">
              <a:lumMod val="75000"/>
            </a:schemeClr>
          </a:solidFill>
          <a:ln>
            <a:solidFill>
              <a:srgbClr val="00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008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8</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10282008" cy="930404"/>
          </a:xfrm>
          <a:prstGeom prst="rect">
            <a:avLst/>
          </a:prstGeom>
        </p:spPr>
        <p:txBody>
          <a:bodyPr>
            <a:normAutofit/>
          </a:bodyPr>
          <a:lstStyle/>
          <a:p>
            <a:r>
              <a:rPr lang="en-US" dirty="0"/>
              <a:t>Local Data – High Cholesterol and Lipid Management</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14" name="TextBox 13">
            <a:extLst>
              <a:ext uri="{FF2B5EF4-FFF2-40B4-BE49-F238E27FC236}">
                <a16:creationId xmlns:a16="http://schemas.microsoft.com/office/drawing/2014/main" id="{3912E5DE-1045-B64F-585A-84DBD0CF19D6}"/>
              </a:ext>
            </a:extLst>
          </p:cNvPr>
          <p:cNvSpPr txBox="1"/>
          <p:nvPr/>
        </p:nvSpPr>
        <p:spPr>
          <a:xfrm>
            <a:off x="148520" y="1656521"/>
            <a:ext cx="2781241" cy="1615827"/>
          </a:xfrm>
          <a:prstGeom prst="rect">
            <a:avLst/>
          </a:prstGeom>
          <a:noFill/>
        </p:spPr>
        <p:txBody>
          <a:bodyPr wrap="square" rtlCol="0">
            <a:spAutoFit/>
          </a:bodyPr>
          <a:lstStyle/>
          <a:p>
            <a:pPr indent="0">
              <a:buNone/>
            </a:pPr>
            <a:r>
              <a:rPr lang="en-GB" sz="1100" dirty="0">
                <a:solidFill>
                  <a:schemeClr val="tx2">
                    <a:lumMod val="50000"/>
                  </a:schemeClr>
                </a:solidFill>
                <a:latin typeface="Arial" panose="020B0604020202020204" pitchFamily="34" charset="0"/>
                <a:cs typeface="Times New Roman" panose="02020603050405020304" pitchFamily="18" charset="0"/>
              </a:rPr>
              <a:t>Cholesterol is produced by the liver to keep the cells in our bodies health. Excess cholesterol can increase the risk of heart attack or stroke. </a:t>
            </a:r>
          </a:p>
          <a:p>
            <a:pPr indent="0">
              <a:buNone/>
            </a:pPr>
            <a:endParaRPr lang="en-GB" sz="1100" dirty="0">
              <a:solidFill>
                <a:schemeClr val="tx2">
                  <a:lumMod val="50000"/>
                </a:schemeClr>
              </a:solidFill>
              <a:latin typeface="Arial" panose="020B0604020202020204" pitchFamily="34" charset="0"/>
              <a:cs typeface="Times New Roman" panose="02020603050405020304" pitchFamily="18" charset="0"/>
            </a:endParaRPr>
          </a:p>
          <a:p>
            <a:pPr indent="0">
              <a:buNone/>
            </a:pPr>
            <a:r>
              <a:rPr lang="en-GB" sz="1100" dirty="0">
                <a:solidFill>
                  <a:schemeClr val="tx2">
                    <a:lumMod val="50000"/>
                  </a:schemeClr>
                </a:solidFill>
                <a:latin typeface="Arial" panose="020B0604020202020204" pitchFamily="34" charset="0"/>
                <a:cs typeface="Times New Roman" panose="02020603050405020304" pitchFamily="18" charset="0"/>
              </a:rPr>
              <a:t>Lipid lowering therapy with high-intensity statins is a clinically effective treatment option for the primary prevention of CVD (reducing the risk of first CVD events).</a:t>
            </a:r>
          </a:p>
        </p:txBody>
      </p:sp>
      <p:sp>
        <p:nvSpPr>
          <p:cNvPr id="10" name="Rectangle 9">
            <a:extLst>
              <a:ext uri="{FF2B5EF4-FFF2-40B4-BE49-F238E27FC236}">
                <a16:creationId xmlns:a16="http://schemas.microsoft.com/office/drawing/2014/main" id="{031A103B-B17C-60F3-3399-126F20EFFADD}"/>
              </a:ext>
            </a:extLst>
          </p:cNvPr>
          <p:cNvSpPr/>
          <p:nvPr/>
        </p:nvSpPr>
        <p:spPr>
          <a:xfrm>
            <a:off x="7735" y="1197471"/>
            <a:ext cx="7863319" cy="293600"/>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effectLst/>
                <a:latin typeface="Calibri" panose="020F0502020204030204" pitchFamily="34" charset="0"/>
                <a:ea typeface="Calibri" panose="020F0502020204030204" pitchFamily="34" charset="0"/>
                <a:cs typeface="Times New Roman" panose="02020603050405020304" pitchFamily="18" charset="0"/>
              </a:rPr>
              <a:t>The Local Picture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035E7683-30C8-BF56-8279-7ECDB301921D}"/>
              </a:ext>
            </a:extLst>
          </p:cNvPr>
          <p:cNvSpPr/>
          <p:nvPr/>
        </p:nvSpPr>
        <p:spPr>
          <a:xfrm>
            <a:off x="8024668" y="1205783"/>
            <a:ext cx="4159597" cy="293600"/>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Calibri" panose="020F0502020204030204" pitchFamily="34" charset="0"/>
                <a:ea typeface="Calibri" panose="020F0502020204030204" pitchFamily="34" charset="0"/>
                <a:cs typeface="Times New Roman" panose="02020603050405020304" pitchFamily="18" charset="0"/>
              </a:rPr>
              <a:t>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National Ambition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CCCDE98-AAA8-42CC-36C3-68F285F43F5B}"/>
              </a:ext>
            </a:extLst>
          </p:cNvPr>
          <p:cNvSpPr txBox="1"/>
          <p:nvPr/>
        </p:nvSpPr>
        <p:spPr>
          <a:xfrm>
            <a:off x="3880945" y="1541389"/>
            <a:ext cx="3990109" cy="258917"/>
          </a:xfrm>
          <a:prstGeom prst="rect">
            <a:avLst/>
          </a:prstGeom>
          <a:noFill/>
        </p:spPr>
        <p:txBody>
          <a:bodyPr wrap="square" rtlCol="0">
            <a:spAutoFit/>
          </a:bodyPr>
          <a:lstStyle/>
          <a:p>
            <a:pPr>
              <a:lnSpc>
                <a:spcPct val="115000"/>
              </a:lnSpc>
              <a:spcAft>
                <a:spcPts val="1000"/>
              </a:spcAft>
            </a:pPr>
            <a:endParaRPr lang="en-GB" sz="1000" dirty="0">
              <a:solidFill>
                <a:srgbClr val="0000B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68ABED1-CD04-E69B-8C7E-2DD95C362DBE}"/>
              </a:ext>
            </a:extLst>
          </p:cNvPr>
          <p:cNvSpPr txBox="1"/>
          <p:nvPr/>
        </p:nvSpPr>
        <p:spPr>
          <a:xfrm>
            <a:off x="8172882" y="1722792"/>
            <a:ext cx="3580094" cy="769441"/>
          </a:xfrm>
          <a:prstGeom prst="rect">
            <a:avLst/>
          </a:prstGeom>
          <a:noFill/>
        </p:spPr>
        <p:txBody>
          <a:bodyPr wrap="square" rtlCol="0">
            <a:spAutoFit/>
          </a:bodyPr>
          <a:lstStyle/>
          <a:p>
            <a:r>
              <a:rPr lang="en-GB" sz="1100" dirty="0">
                <a:solidFill>
                  <a:schemeClr val="tx2">
                    <a:lumMod val="50000"/>
                  </a:schemeClr>
                </a:solidFill>
                <a:latin typeface="Arial" panose="020B0604020202020204" pitchFamily="34" charset="0"/>
                <a:cs typeface="Times New Roman" panose="02020603050405020304" pitchFamily="18" charset="0"/>
              </a:rPr>
              <a:t>In the 2023/24 planning guidance there is a target to Increase the percentage of </a:t>
            </a:r>
            <a:r>
              <a:rPr lang="en-GB" sz="1100" b="1" dirty="0">
                <a:solidFill>
                  <a:schemeClr val="tx2">
                    <a:lumMod val="50000"/>
                  </a:schemeClr>
                </a:solidFill>
                <a:latin typeface="Arial" panose="020B0604020202020204" pitchFamily="34" charset="0"/>
                <a:cs typeface="Times New Roman" panose="02020603050405020304" pitchFamily="18" charset="0"/>
              </a:rPr>
              <a:t>patients aged between 25 and 84 years with a CVD risk score greater than 20 percent on lipid lowering therapies to 60%.</a:t>
            </a:r>
          </a:p>
        </p:txBody>
      </p:sp>
      <p:pic>
        <p:nvPicPr>
          <p:cNvPr id="12" name="Picture 11">
            <a:extLst>
              <a:ext uri="{FF2B5EF4-FFF2-40B4-BE49-F238E27FC236}">
                <a16:creationId xmlns:a16="http://schemas.microsoft.com/office/drawing/2014/main" id="{7F0BC249-1F4A-0C11-84B3-E71FE60D3911}"/>
              </a:ext>
            </a:extLst>
          </p:cNvPr>
          <p:cNvPicPr>
            <a:picLocks noChangeAspect="1"/>
          </p:cNvPicPr>
          <p:nvPr/>
        </p:nvPicPr>
        <p:blipFill rotWithShape="1">
          <a:blip r:embed="rId4"/>
          <a:srcRect l="2142" t="1040" r="2252"/>
          <a:stretch/>
        </p:blipFill>
        <p:spPr>
          <a:xfrm>
            <a:off x="4037030" y="2933794"/>
            <a:ext cx="7957287" cy="3924206"/>
          </a:xfrm>
          <a:prstGeom prst="rect">
            <a:avLst/>
          </a:prstGeom>
        </p:spPr>
      </p:pic>
      <p:pic>
        <p:nvPicPr>
          <p:cNvPr id="13" name="Picture 12">
            <a:extLst>
              <a:ext uri="{FF2B5EF4-FFF2-40B4-BE49-F238E27FC236}">
                <a16:creationId xmlns:a16="http://schemas.microsoft.com/office/drawing/2014/main" id="{B4269226-642B-BE7F-5082-BFC2CD840623}"/>
              </a:ext>
            </a:extLst>
          </p:cNvPr>
          <p:cNvPicPr>
            <a:picLocks noChangeAspect="1"/>
          </p:cNvPicPr>
          <p:nvPr/>
        </p:nvPicPr>
        <p:blipFill rotWithShape="1">
          <a:blip r:embed="rId5"/>
          <a:srcRect b="52528"/>
          <a:stretch/>
        </p:blipFill>
        <p:spPr>
          <a:xfrm>
            <a:off x="4097731" y="1508217"/>
            <a:ext cx="3781681" cy="739696"/>
          </a:xfrm>
          <a:prstGeom prst="rect">
            <a:avLst/>
          </a:prstGeom>
        </p:spPr>
      </p:pic>
      <p:pic>
        <p:nvPicPr>
          <p:cNvPr id="15" name="Picture 14">
            <a:extLst>
              <a:ext uri="{FF2B5EF4-FFF2-40B4-BE49-F238E27FC236}">
                <a16:creationId xmlns:a16="http://schemas.microsoft.com/office/drawing/2014/main" id="{EE71E2D3-098B-2BC2-2912-D323FDAA9860}"/>
              </a:ext>
            </a:extLst>
          </p:cNvPr>
          <p:cNvPicPr>
            <a:picLocks noChangeAspect="1"/>
          </p:cNvPicPr>
          <p:nvPr/>
        </p:nvPicPr>
        <p:blipFill rotWithShape="1">
          <a:blip r:embed="rId5"/>
          <a:srcRect t="61424"/>
          <a:stretch/>
        </p:blipFill>
        <p:spPr>
          <a:xfrm>
            <a:off x="4097732" y="2219030"/>
            <a:ext cx="3781681" cy="601082"/>
          </a:xfrm>
          <a:prstGeom prst="rect">
            <a:avLst/>
          </a:prstGeom>
        </p:spPr>
      </p:pic>
      <p:sp>
        <p:nvSpPr>
          <p:cNvPr id="6" name="Rectangle 5">
            <a:extLst>
              <a:ext uri="{FF2B5EF4-FFF2-40B4-BE49-F238E27FC236}">
                <a16:creationId xmlns:a16="http://schemas.microsoft.com/office/drawing/2014/main" id="{0ECA5FE2-ADC9-B4C0-575C-85AB416E4757}"/>
              </a:ext>
            </a:extLst>
          </p:cNvPr>
          <p:cNvSpPr/>
          <p:nvPr/>
        </p:nvSpPr>
        <p:spPr>
          <a:xfrm>
            <a:off x="16802" y="3615655"/>
            <a:ext cx="3087125" cy="2097877"/>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GB" sz="1100" dirty="0">
                <a:solidFill>
                  <a:schemeClr val="bg1"/>
                </a:solidFill>
                <a:latin typeface="Arial" panose="020B0604020202020204" pitchFamily="34" charset="0"/>
                <a:cs typeface="Arial" panose="020B0604020202020204" pitchFamily="34" charset="0"/>
              </a:rPr>
              <a:t>This data provides a breakdown of STWs current achievement for lipid lowering therapies in primary prevention.</a:t>
            </a:r>
          </a:p>
          <a:p>
            <a:pPr>
              <a:lnSpc>
                <a:spcPct val="115000"/>
              </a:lnSpc>
              <a:spcAft>
                <a:spcPts val="1000"/>
              </a:spcAft>
            </a:pPr>
            <a:r>
              <a:rPr lang="en-GB" sz="1100" dirty="0">
                <a:solidFill>
                  <a:schemeClr val="bg1"/>
                </a:solidFill>
                <a:latin typeface="Arial" panose="020B0604020202020204" pitchFamily="34" charset="0"/>
                <a:cs typeface="Arial" panose="020B0604020202020204" pitchFamily="34" charset="0"/>
              </a:rPr>
              <a:t>Based on the 2023/24 Operational and Planning Guidance, this is below target. </a:t>
            </a:r>
          </a:p>
          <a:p>
            <a:pPr>
              <a:lnSpc>
                <a:spcPct val="115000"/>
              </a:lnSpc>
              <a:spcAft>
                <a:spcPts val="1000"/>
              </a:spcAft>
            </a:pPr>
            <a:r>
              <a:rPr lang="en-GB" sz="1100" dirty="0">
                <a:solidFill>
                  <a:schemeClr val="bg1"/>
                </a:solidFill>
                <a:latin typeface="Arial" panose="020B0604020202020204" pitchFamily="34" charset="0"/>
                <a:cs typeface="Arial" panose="020B0604020202020204" pitchFamily="34" charset="0"/>
              </a:rPr>
              <a:t>This chart show differences in achievement across segments</a:t>
            </a:r>
            <a:r>
              <a:rPr lang="en-GB" sz="1000" dirty="0">
                <a:solidFill>
                  <a:schemeClr val="bg1"/>
                </a:solidFill>
                <a:latin typeface="Arial" panose="020B0604020202020204" pitchFamily="34" charset="0"/>
                <a:cs typeface="Arial" panose="020B0604020202020204" pitchFamily="34" charset="0"/>
              </a:rPr>
              <a:t>.</a:t>
            </a:r>
            <a:r>
              <a:rPr lang="en-GB" sz="10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a:t>
            </a:r>
          </a:p>
        </p:txBody>
      </p:sp>
      <p:sp>
        <p:nvSpPr>
          <p:cNvPr id="16" name="Arrow: Right 15">
            <a:extLst>
              <a:ext uri="{FF2B5EF4-FFF2-40B4-BE49-F238E27FC236}">
                <a16:creationId xmlns:a16="http://schemas.microsoft.com/office/drawing/2014/main" id="{345595E9-31D9-BE1B-4160-B2BC943B49B0}"/>
              </a:ext>
            </a:extLst>
          </p:cNvPr>
          <p:cNvSpPr/>
          <p:nvPr/>
        </p:nvSpPr>
        <p:spPr>
          <a:xfrm>
            <a:off x="2885911" y="5132832"/>
            <a:ext cx="914302" cy="769441"/>
          </a:xfrm>
          <a:prstGeom prst="rightArrow">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4DA1F939-7DBE-9333-0E8A-D9ECF70BE589}"/>
              </a:ext>
            </a:extLst>
          </p:cNvPr>
          <p:cNvSpPr/>
          <p:nvPr/>
        </p:nvSpPr>
        <p:spPr>
          <a:xfrm rot="19097486">
            <a:off x="2828254" y="2930342"/>
            <a:ext cx="1290520" cy="769441"/>
          </a:xfrm>
          <a:prstGeom prst="rightArrow">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996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129DE2-3173-FFDF-3D90-13BE11D1E0A0}"/>
              </a:ext>
            </a:extLst>
          </p:cNvPr>
          <p:cNvSpPr>
            <a:spLocks noGrp="1"/>
          </p:cNvSpPr>
          <p:nvPr>
            <p:ph type="sldNum" sz="quarter" idx="17"/>
          </p:nvPr>
        </p:nvSpPr>
        <p:spPr/>
        <p:txBody>
          <a:bodyPr/>
          <a:lstStyle/>
          <a:p>
            <a:fld id="{561BC62F-29D4-3646-B8AE-ECD588CDD817}" type="slidenum">
              <a:rPr lang="en-US" smtClean="0"/>
              <a:pPr/>
              <a:t>9</a:t>
            </a:fld>
            <a:endParaRPr lang="en-US" dirty="0"/>
          </a:p>
        </p:txBody>
      </p:sp>
      <p:sp>
        <p:nvSpPr>
          <p:cNvPr id="4" name="Text Placeholder 3">
            <a:extLst>
              <a:ext uri="{FF2B5EF4-FFF2-40B4-BE49-F238E27FC236}">
                <a16:creationId xmlns:a16="http://schemas.microsoft.com/office/drawing/2014/main" id="{EE080A57-9BCE-5999-5A72-719894535F9C}"/>
              </a:ext>
            </a:extLst>
          </p:cNvPr>
          <p:cNvSpPr>
            <a:spLocks noGrp="1"/>
          </p:cNvSpPr>
          <p:nvPr>
            <p:ph type="body" sz="quarter" idx="14"/>
          </p:nvPr>
        </p:nvSpPr>
        <p:spPr>
          <a:xfrm>
            <a:off x="361608" y="235579"/>
            <a:ext cx="9340176" cy="930404"/>
          </a:xfrm>
          <a:prstGeom prst="rect">
            <a:avLst/>
          </a:prstGeom>
        </p:spPr>
        <p:txBody>
          <a:bodyPr/>
          <a:lstStyle/>
          <a:p>
            <a:r>
              <a:rPr lang="en-US" dirty="0"/>
              <a:t>Local Data – Heart Failure</a:t>
            </a:r>
          </a:p>
        </p:txBody>
      </p:sp>
      <p:sp>
        <p:nvSpPr>
          <p:cNvPr id="2" name="Rectangle 1">
            <a:extLst>
              <a:ext uri="{FF2B5EF4-FFF2-40B4-BE49-F238E27FC236}">
                <a16:creationId xmlns:a16="http://schemas.microsoft.com/office/drawing/2014/main" id="{54F87E24-5466-6F95-3B72-6292D2127342}"/>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3775155E-9463-B55A-5422-C5C3C468DE72}"/>
              </a:ext>
            </a:extLst>
          </p:cNvPr>
          <p:cNvGrpSpPr/>
          <p:nvPr/>
        </p:nvGrpSpPr>
        <p:grpSpPr>
          <a:xfrm>
            <a:off x="82959" y="5600477"/>
            <a:ext cx="1983393" cy="1146619"/>
            <a:chOff x="24939" y="5674936"/>
            <a:chExt cx="1983393" cy="1146619"/>
          </a:xfrm>
        </p:grpSpPr>
        <p:sp>
          <p:nvSpPr>
            <p:cNvPr id="7" name="Rectangle 6">
              <a:extLst>
                <a:ext uri="{FF2B5EF4-FFF2-40B4-BE49-F238E27FC236}">
                  <a16:creationId xmlns:a16="http://schemas.microsoft.com/office/drawing/2014/main" id="{E18D94EB-7A83-EC12-2748-63A793B8D81D}"/>
                </a:ext>
              </a:extLst>
            </p:cNvPr>
            <p:cNvSpPr/>
            <p:nvPr/>
          </p:nvSpPr>
          <p:spPr>
            <a:xfrm>
              <a:off x="254524" y="5674936"/>
              <a:ext cx="1640264" cy="1036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A212D1C-0EAC-1537-C699-45CE8456957C}"/>
                </a:ext>
              </a:extLst>
            </p:cNvPr>
            <p:cNvPicPr>
              <a:picLocks noChangeAspect="1"/>
            </p:cNvPicPr>
            <p:nvPr/>
          </p:nvPicPr>
          <p:blipFill>
            <a:blip r:embed="rId2"/>
            <a:stretch>
              <a:fillRect/>
            </a:stretch>
          </p:blipFill>
          <p:spPr>
            <a:xfrm>
              <a:off x="884921" y="6165474"/>
              <a:ext cx="1123411" cy="460679"/>
            </a:xfrm>
            <a:prstGeom prst="rect">
              <a:avLst/>
            </a:prstGeom>
          </p:spPr>
        </p:pic>
        <p:pic>
          <p:nvPicPr>
            <p:cNvPr id="9" name="Picture 8">
              <a:extLst>
                <a:ext uri="{FF2B5EF4-FFF2-40B4-BE49-F238E27FC236}">
                  <a16:creationId xmlns:a16="http://schemas.microsoft.com/office/drawing/2014/main" id="{B4B12F90-F6BD-BAD1-F8F4-BDC91737D975}"/>
                </a:ext>
              </a:extLst>
            </p:cNvPr>
            <p:cNvPicPr>
              <a:picLocks noChangeAspect="1"/>
            </p:cNvPicPr>
            <p:nvPr/>
          </p:nvPicPr>
          <p:blipFill>
            <a:blip r:embed="rId3"/>
            <a:stretch>
              <a:fillRect/>
            </a:stretch>
          </p:blipFill>
          <p:spPr>
            <a:xfrm>
              <a:off x="24939" y="6020421"/>
              <a:ext cx="840860" cy="801134"/>
            </a:xfrm>
            <a:prstGeom prst="rect">
              <a:avLst/>
            </a:prstGeom>
          </p:spPr>
        </p:pic>
      </p:grpSp>
      <p:sp>
        <p:nvSpPr>
          <p:cNvPr id="14" name="TextBox 13">
            <a:extLst>
              <a:ext uri="{FF2B5EF4-FFF2-40B4-BE49-F238E27FC236}">
                <a16:creationId xmlns:a16="http://schemas.microsoft.com/office/drawing/2014/main" id="{3912E5DE-1045-B64F-585A-84DBD0CF19D6}"/>
              </a:ext>
            </a:extLst>
          </p:cNvPr>
          <p:cNvSpPr txBox="1"/>
          <p:nvPr/>
        </p:nvSpPr>
        <p:spPr>
          <a:xfrm>
            <a:off x="124471" y="1650738"/>
            <a:ext cx="3602860" cy="1615827"/>
          </a:xfrm>
          <a:prstGeom prst="rect">
            <a:avLst/>
          </a:prstGeom>
          <a:noFill/>
        </p:spPr>
        <p:txBody>
          <a:bodyPr wrap="square" rtlCol="0">
            <a:spAutoFit/>
          </a:bodyPr>
          <a:lstStyle/>
          <a:p>
            <a:pPr indent="0">
              <a:buNone/>
            </a:pPr>
            <a:r>
              <a:rPr lang="en-GB" sz="1100" i="0" dirty="0">
                <a:solidFill>
                  <a:schemeClr val="tx2">
                    <a:lumMod val="50000"/>
                  </a:schemeClr>
                </a:solidFill>
                <a:effectLst/>
              </a:rPr>
              <a:t>Heart failure is a condition where your heart can’t pump blood around your body as well as it should. It doesn’t mean your heart has stopped working but you may need support to help it work better. </a:t>
            </a:r>
          </a:p>
          <a:p>
            <a:pPr indent="0">
              <a:buNone/>
            </a:pPr>
            <a:endParaRPr lang="en-GB" sz="1100" dirty="0">
              <a:solidFill>
                <a:schemeClr val="tx2">
                  <a:lumMod val="50000"/>
                </a:schemeClr>
              </a:solidFill>
              <a:cs typeface="Times New Roman" panose="02020603050405020304" pitchFamily="18" charset="0"/>
            </a:endParaRPr>
          </a:p>
          <a:p>
            <a:pPr indent="0">
              <a:buNone/>
            </a:pPr>
            <a:r>
              <a:rPr lang="en-GB" sz="1100" dirty="0">
                <a:solidFill>
                  <a:schemeClr val="tx2">
                    <a:lumMod val="50000"/>
                  </a:schemeClr>
                </a:solidFill>
                <a:cs typeface="Times New Roman" panose="02020603050405020304" pitchFamily="18" charset="0"/>
              </a:rPr>
              <a:t>Causes for heart failure include, but are not limited to heart attacks, high blood pressure, congenital heart conditions, heart valve disease and consuming too much alcohol. </a:t>
            </a:r>
          </a:p>
        </p:txBody>
      </p:sp>
      <p:sp>
        <p:nvSpPr>
          <p:cNvPr id="10" name="Rectangle 9">
            <a:extLst>
              <a:ext uri="{FF2B5EF4-FFF2-40B4-BE49-F238E27FC236}">
                <a16:creationId xmlns:a16="http://schemas.microsoft.com/office/drawing/2014/main" id="{031A103B-B17C-60F3-3399-126F20EFFADD}"/>
              </a:ext>
            </a:extLst>
          </p:cNvPr>
          <p:cNvSpPr/>
          <p:nvPr/>
        </p:nvSpPr>
        <p:spPr>
          <a:xfrm>
            <a:off x="7735" y="1197471"/>
            <a:ext cx="7863319" cy="293600"/>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effectLst/>
                <a:latin typeface="Calibri" panose="020F0502020204030204" pitchFamily="34" charset="0"/>
                <a:ea typeface="Calibri" panose="020F0502020204030204" pitchFamily="34" charset="0"/>
                <a:cs typeface="Times New Roman" panose="02020603050405020304" pitchFamily="18" charset="0"/>
              </a:rPr>
              <a:t>The Local Picture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035E7683-30C8-BF56-8279-7ECDB301921D}"/>
              </a:ext>
            </a:extLst>
          </p:cNvPr>
          <p:cNvSpPr/>
          <p:nvPr/>
        </p:nvSpPr>
        <p:spPr>
          <a:xfrm>
            <a:off x="8024668" y="1205783"/>
            <a:ext cx="4159597" cy="293600"/>
          </a:xfrm>
          <a:prstGeom prst="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Calibri" panose="020F0502020204030204" pitchFamily="34" charset="0"/>
                <a:ea typeface="Calibri" panose="020F0502020204030204" pitchFamily="34" charset="0"/>
                <a:cs typeface="Times New Roman" panose="02020603050405020304" pitchFamily="18" charset="0"/>
              </a:rPr>
              <a:t>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National Ambition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CCCDE98-AAA8-42CC-36C3-68F285F43F5B}"/>
              </a:ext>
            </a:extLst>
          </p:cNvPr>
          <p:cNvSpPr txBox="1"/>
          <p:nvPr/>
        </p:nvSpPr>
        <p:spPr>
          <a:xfrm>
            <a:off x="3880945" y="1541389"/>
            <a:ext cx="3990109" cy="258917"/>
          </a:xfrm>
          <a:prstGeom prst="rect">
            <a:avLst/>
          </a:prstGeom>
          <a:noFill/>
        </p:spPr>
        <p:txBody>
          <a:bodyPr wrap="square" rtlCol="0">
            <a:spAutoFit/>
          </a:bodyPr>
          <a:lstStyle/>
          <a:p>
            <a:pPr>
              <a:lnSpc>
                <a:spcPct val="115000"/>
              </a:lnSpc>
              <a:spcAft>
                <a:spcPts val="1000"/>
              </a:spcAft>
            </a:pPr>
            <a:endParaRPr lang="en-GB" sz="1000" dirty="0">
              <a:solidFill>
                <a:srgbClr val="0000B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68ABED1-CD04-E69B-8C7E-2DD95C362DBE}"/>
              </a:ext>
            </a:extLst>
          </p:cNvPr>
          <p:cNvSpPr txBox="1"/>
          <p:nvPr/>
        </p:nvSpPr>
        <p:spPr>
          <a:xfrm>
            <a:off x="8024668" y="1670847"/>
            <a:ext cx="3888886" cy="769441"/>
          </a:xfrm>
          <a:prstGeom prst="rect">
            <a:avLst/>
          </a:prstGeom>
          <a:noFill/>
        </p:spPr>
        <p:txBody>
          <a:bodyPr wrap="square" rtlCol="0">
            <a:spAutoFit/>
          </a:bodyPr>
          <a:lstStyle/>
          <a:p>
            <a:r>
              <a:rPr lang="en-GB" sz="1100" dirty="0">
                <a:solidFill>
                  <a:schemeClr val="tx2">
                    <a:lumMod val="50000"/>
                  </a:schemeClr>
                </a:solidFill>
              </a:rPr>
              <a:t>The NHS Long Term Plan specifically references that people with heart failure and heart valve disease will be better supported by multi-disciplinary teams as part of primary care networks.</a:t>
            </a:r>
          </a:p>
        </p:txBody>
      </p:sp>
      <p:sp>
        <p:nvSpPr>
          <p:cNvPr id="30" name="Rectangle 29">
            <a:extLst>
              <a:ext uri="{FF2B5EF4-FFF2-40B4-BE49-F238E27FC236}">
                <a16:creationId xmlns:a16="http://schemas.microsoft.com/office/drawing/2014/main" id="{94EC1049-75AC-8900-56D5-44318C0C58A4}"/>
              </a:ext>
            </a:extLst>
          </p:cNvPr>
          <p:cNvSpPr/>
          <p:nvPr/>
        </p:nvSpPr>
        <p:spPr>
          <a:xfrm>
            <a:off x="-95794" y="6020421"/>
            <a:ext cx="2603863" cy="7266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941C820B-70BE-4EF1-74FA-2BE1FA1549FC}"/>
              </a:ext>
            </a:extLst>
          </p:cNvPr>
          <p:cNvSpPr txBox="1"/>
          <p:nvPr/>
        </p:nvSpPr>
        <p:spPr>
          <a:xfrm>
            <a:off x="3939394" y="1670847"/>
            <a:ext cx="3574982" cy="1615827"/>
          </a:xfrm>
          <a:prstGeom prst="rect">
            <a:avLst/>
          </a:prstGeom>
          <a:noFill/>
        </p:spPr>
        <p:txBody>
          <a:bodyPr wrap="square">
            <a:spAutoFit/>
          </a:bodyPr>
          <a:lstStyle/>
          <a:p>
            <a:r>
              <a:rPr lang="en-GB" sz="1100" dirty="0">
                <a:solidFill>
                  <a:schemeClr val="tx2">
                    <a:lumMod val="50000"/>
                  </a:schemeClr>
                </a:solidFill>
              </a:rPr>
              <a:t>In STW, almost half of our practice populations have heart failure prevalence higher than the national average.</a:t>
            </a:r>
          </a:p>
          <a:p>
            <a:endParaRPr lang="en-GB" sz="1100" dirty="0">
              <a:solidFill>
                <a:schemeClr val="tx2">
                  <a:lumMod val="50000"/>
                </a:schemeClr>
              </a:solidFill>
            </a:endParaRPr>
          </a:p>
          <a:p>
            <a:r>
              <a:rPr lang="en-GB" sz="1100" dirty="0">
                <a:solidFill>
                  <a:schemeClr val="tx2">
                    <a:lumMod val="50000"/>
                  </a:schemeClr>
                </a:solidFill>
              </a:rPr>
              <a:t>Data highlights that one of the greatest concerns is the number of Heart Failure presentations in acute settings. Both local hospital sites see a higher percentage of Heart Failure admissions as cardiology inpatients compared to the regional average of 48%. </a:t>
            </a:r>
            <a:endParaRPr lang="en-GB" sz="1100" b="1" dirty="0">
              <a:solidFill>
                <a:schemeClr val="tx2">
                  <a:lumMod val="50000"/>
                </a:schemeClr>
              </a:solidFill>
            </a:endParaRPr>
          </a:p>
        </p:txBody>
      </p:sp>
      <p:pic>
        <p:nvPicPr>
          <p:cNvPr id="20" name="Picture 19">
            <a:extLst>
              <a:ext uri="{FF2B5EF4-FFF2-40B4-BE49-F238E27FC236}">
                <a16:creationId xmlns:a16="http://schemas.microsoft.com/office/drawing/2014/main" id="{1198132F-74A9-BC13-D89D-E6FFADACE4CB}"/>
              </a:ext>
            </a:extLst>
          </p:cNvPr>
          <p:cNvPicPr>
            <a:picLocks noChangeAspect="1"/>
          </p:cNvPicPr>
          <p:nvPr/>
        </p:nvPicPr>
        <p:blipFill rotWithShape="1">
          <a:blip r:embed="rId4"/>
          <a:srcRect l="25791" t="13408" r="36250" b="8415"/>
          <a:stretch/>
        </p:blipFill>
        <p:spPr>
          <a:xfrm>
            <a:off x="7713234" y="3469589"/>
            <a:ext cx="3066883" cy="3388411"/>
          </a:xfrm>
          <a:prstGeom prst="rect">
            <a:avLst/>
          </a:prstGeom>
        </p:spPr>
      </p:pic>
      <p:pic>
        <p:nvPicPr>
          <p:cNvPr id="21" name="Picture 20">
            <a:extLst>
              <a:ext uri="{FF2B5EF4-FFF2-40B4-BE49-F238E27FC236}">
                <a16:creationId xmlns:a16="http://schemas.microsoft.com/office/drawing/2014/main" id="{24741DEF-70D3-E99A-ADAD-31F05C2FE1B1}"/>
              </a:ext>
            </a:extLst>
          </p:cNvPr>
          <p:cNvPicPr>
            <a:picLocks noChangeAspect="1"/>
          </p:cNvPicPr>
          <p:nvPr/>
        </p:nvPicPr>
        <p:blipFill rotWithShape="1">
          <a:blip r:embed="rId4"/>
          <a:srcRect l="85255" t="13978" b="17830"/>
          <a:stretch/>
        </p:blipFill>
        <p:spPr>
          <a:xfrm>
            <a:off x="10807918" y="3429000"/>
            <a:ext cx="1365761" cy="3388411"/>
          </a:xfrm>
          <a:prstGeom prst="rect">
            <a:avLst/>
          </a:prstGeom>
        </p:spPr>
      </p:pic>
      <p:sp>
        <p:nvSpPr>
          <p:cNvPr id="15" name="Rectangle 14">
            <a:extLst>
              <a:ext uri="{FF2B5EF4-FFF2-40B4-BE49-F238E27FC236}">
                <a16:creationId xmlns:a16="http://schemas.microsoft.com/office/drawing/2014/main" id="{06148B8C-8846-E7A8-72B7-AC9F4FF4808C}"/>
              </a:ext>
            </a:extLst>
          </p:cNvPr>
          <p:cNvSpPr/>
          <p:nvPr/>
        </p:nvSpPr>
        <p:spPr>
          <a:xfrm>
            <a:off x="1968979" y="5076788"/>
            <a:ext cx="3739309" cy="8691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D402B37-CB7D-9CE1-C269-A06720141BDD}"/>
              </a:ext>
            </a:extLst>
          </p:cNvPr>
          <p:cNvSpPr/>
          <p:nvPr/>
        </p:nvSpPr>
        <p:spPr>
          <a:xfrm>
            <a:off x="915922" y="5077616"/>
            <a:ext cx="719932" cy="8691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2897610F-5AF5-3F7A-F6CD-64618A817E6F}"/>
              </a:ext>
            </a:extLst>
          </p:cNvPr>
          <p:cNvPicPr>
            <a:picLocks noChangeAspect="1"/>
          </p:cNvPicPr>
          <p:nvPr/>
        </p:nvPicPr>
        <p:blipFill>
          <a:blip r:embed="rId5"/>
          <a:stretch>
            <a:fillRect/>
          </a:stretch>
        </p:blipFill>
        <p:spPr>
          <a:xfrm>
            <a:off x="3768588" y="3797038"/>
            <a:ext cx="4012889" cy="2433013"/>
          </a:xfrm>
          <a:prstGeom prst="rect">
            <a:avLst/>
          </a:prstGeom>
        </p:spPr>
      </p:pic>
      <p:pic>
        <p:nvPicPr>
          <p:cNvPr id="29" name="Picture 28">
            <a:extLst>
              <a:ext uri="{FF2B5EF4-FFF2-40B4-BE49-F238E27FC236}">
                <a16:creationId xmlns:a16="http://schemas.microsoft.com/office/drawing/2014/main" id="{6F2F6A60-D19A-6D8F-4CEE-7A511D07CC4C}"/>
              </a:ext>
            </a:extLst>
          </p:cNvPr>
          <p:cNvPicPr>
            <a:picLocks noChangeAspect="1"/>
          </p:cNvPicPr>
          <p:nvPr/>
        </p:nvPicPr>
        <p:blipFill>
          <a:blip r:embed="rId6"/>
          <a:stretch>
            <a:fillRect/>
          </a:stretch>
        </p:blipFill>
        <p:spPr>
          <a:xfrm>
            <a:off x="49404" y="3917658"/>
            <a:ext cx="3725540" cy="2342777"/>
          </a:xfrm>
          <a:prstGeom prst="rect">
            <a:avLst/>
          </a:prstGeom>
        </p:spPr>
      </p:pic>
    </p:spTree>
    <p:extLst>
      <p:ext uri="{BB962C8B-B14F-4D97-AF65-F5344CB8AC3E}">
        <p14:creationId xmlns:p14="http://schemas.microsoft.com/office/powerpoint/2010/main" val="2582107845"/>
      </p:ext>
    </p:extLst>
  </p:cSld>
  <p:clrMapOvr>
    <a:masterClrMapping/>
  </p:clrMapOvr>
</p:sld>
</file>

<file path=ppt/theme/theme1.xml><?xml version="1.0" encoding="utf-8"?>
<a:theme xmlns:a="http://schemas.openxmlformats.org/drawingml/2006/main" name="NHS_ICS">
  <a:themeElements>
    <a:clrScheme name="NHS Colours">
      <a:dk1>
        <a:srgbClr val="0072BB"/>
      </a:dk1>
      <a:lt1>
        <a:srgbClr val="FFFFFF"/>
      </a:lt1>
      <a:dk2>
        <a:srgbClr val="1D3667"/>
      </a:dk2>
      <a:lt2>
        <a:srgbClr val="E7E6E6"/>
      </a:lt2>
      <a:accent1>
        <a:srgbClr val="C22F43"/>
      </a:accent1>
      <a:accent2>
        <a:srgbClr val="006F42"/>
      </a:accent2>
      <a:accent3>
        <a:srgbClr val="F38C45"/>
      </a:accent3>
      <a:accent4>
        <a:srgbClr val="F3706D"/>
      </a:accent4>
      <a:accent5>
        <a:srgbClr val="498ECC"/>
      </a:accent5>
      <a:accent6>
        <a:srgbClr val="42BA7C"/>
      </a:accent6>
      <a:hlink>
        <a:srgbClr val="FEC235"/>
      </a:hlink>
      <a:folHlink>
        <a:srgbClr val="F5847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munity  Care Coordinator Themes Workshop (2).potx" id="{054270AC-3A39-4EFF-A781-D53AF5BD8E23}" vid="{E3AA0270-F9C9-4A85-92F6-C0EA955F69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e5e4dbf6-565d-4406-8fdd-77d94833c6da" xsi:nil="true"/>
    <lcf76f155ced4ddcb4097134ff3c332f xmlns="1afadbc5-aa94-4cb6-9272-0d3588cf79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F9A139C36E5743864EC7418F23B790" ma:contentTypeVersion="14" ma:contentTypeDescription="Create a new document." ma:contentTypeScope="" ma:versionID="d614d6df2dad6b8a2fdbeb9628791a23">
  <xsd:schema xmlns:xsd="http://www.w3.org/2001/XMLSchema" xmlns:xs="http://www.w3.org/2001/XMLSchema" xmlns:p="http://schemas.microsoft.com/office/2006/metadata/properties" xmlns:ns1="http://schemas.microsoft.com/sharepoint/v3" xmlns:ns2="1afadbc5-aa94-4cb6-9272-0d3588cf79b2" xmlns:ns3="e5e4dbf6-565d-4406-8fdd-77d94833c6da" targetNamespace="http://schemas.microsoft.com/office/2006/metadata/properties" ma:root="true" ma:fieldsID="4d4e66f7128229469abd993ca9a215ba" ns1:_="" ns2:_="" ns3:_="">
    <xsd:import namespace="http://schemas.microsoft.com/sharepoint/v3"/>
    <xsd:import namespace="1afadbc5-aa94-4cb6-9272-0d3588cf79b2"/>
    <xsd:import namespace="e5e4dbf6-565d-4406-8fdd-77d94833c6d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fadbc5-aa94-4cb6-9272-0d3588cf79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e4dbf6-565d-4406-8fdd-77d94833c6d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08e2608-0b5a-472a-89c7-e17c7411779d}" ma:internalName="TaxCatchAll" ma:showField="CatchAllData" ma:web="e5e4dbf6-565d-4406-8fdd-77d94833c6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C76291-0DB8-4AD7-9CE2-CC666C2E239D}">
  <ds:schemaRefs>
    <ds:schemaRef ds:uri="http://schemas.microsoft.com/sharepoint/v3/contenttype/forms"/>
  </ds:schemaRefs>
</ds:datastoreItem>
</file>

<file path=customXml/itemProps2.xml><?xml version="1.0" encoding="utf-8"?>
<ds:datastoreItem xmlns:ds="http://schemas.openxmlformats.org/officeDocument/2006/customXml" ds:itemID="{83C5AF6E-9160-4940-904A-310196E96680}">
  <ds:schemaRefs>
    <ds:schemaRef ds:uri="http://schemas.microsoft.com/office/2006/metadata/properties"/>
    <ds:schemaRef ds:uri="http://purl.org/dc/dcmitype/"/>
    <ds:schemaRef ds:uri="d360531c-82ad-4210-98ca-390a7fa56e54"/>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f3ab7ab8-b0e8-4794-b5df-7fa6208c2143"/>
    <ds:schemaRef ds:uri="http://www.w3.org/XML/1998/namespace"/>
    <ds:schemaRef ds:uri="http://purl.org/dc/elements/1.1/"/>
    <ds:schemaRef ds:uri="http://schemas.microsoft.com/sharepoint/v3"/>
  </ds:schemaRefs>
</ds:datastoreItem>
</file>

<file path=customXml/itemProps3.xml><?xml version="1.0" encoding="utf-8"?>
<ds:datastoreItem xmlns:ds="http://schemas.openxmlformats.org/officeDocument/2006/customXml" ds:itemID="{227DE4A1-FC41-44E9-A9F6-762EE3179B0C}"/>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Community  Care Coordinator Themes Workshop (2)</Template>
  <TotalTime>9520</TotalTime>
  <Words>8318</Words>
  <Application>Microsoft Office PowerPoint</Application>
  <PresentationFormat>Widescreen</PresentationFormat>
  <Paragraphs>938</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Arial Black</vt:lpstr>
      <vt:lpstr>Calibri</vt:lpstr>
      <vt:lpstr>Cera Pro Macmillan</vt:lpstr>
      <vt:lpstr>Cera Pro Macmillan Black</vt:lpstr>
      <vt:lpstr>Cera Pro Macmillan Light</vt:lpstr>
      <vt:lpstr>Franklin Gothic Book</vt:lpstr>
      <vt:lpstr>Franklin Gothic Demi</vt:lpstr>
      <vt:lpstr>Franklin Gothic Heavy</vt:lpstr>
      <vt:lpstr>Symbol</vt:lpstr>
      <vt:lpstr>NHS_ICS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Shropshire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Bason</dc:creator>
  <cp:lastModifiedBy>PYRAH, Emma (NHS SHROPSHIRE, TELFORD AND WREKIN ICB - M2L0M)</cp:lastModifiedBy>
  <cp:revision>45</cp:revision>
  <cp:lastPrinted>2022-11-01T09:17:33Z</cp:lastPrinted>
  <dcterms:created xsi:type="dcterms:W3CDTF">2022-10-31T22:15:51Z</dcterms:created>
  <dcterms:modified xsi:type="dcterms:W3CDTF">2024-09-12T12:15:19Z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0x010100FDF9A139C36E5743864EC7418F23B790</vt:lpwstr>
  </property>
  <property fmtid="{D5CDD505-2E9C-101B-9397-08002B2CF9AE}" pid="3" name="Order">
    <vt:lpwstr>6800.00000000000</vt:lpwstr>
  </property>
  <property fmtid="{D5CDD505-2E9C-101B-9397-08002B2CF9AE}" pid="4" name="xd_ProgID">
    <vt:lpwstr/>
  </property>
  <property fmtid="{D5CDD505-2E9C-101B-9397-08002B2CF9AE}" pid="5" name="MediaServiceImageTags">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SharedWithUsers">
    <vt:lpwstr>11;#JONES, Tracey (NHS SHROPSHIRE, TELFORD AND WREKIN ICB - M2L0M)</vt:lpwstr>
  </property>
</Properties>
</file>