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 id="2147484373" r:id="rId5"/>
  </p:sldMasterIdLst>
  <p:notesMasterIdLst>
    <p:notesMasterId r:id="rId51"/>
  </p:notesMasterIdLst>
  <p:sldIdLst>
    <p:sldId id="271" r:id="rId6"/>
    <p:sldId id="299" r:id="rId7"/>
    <p:sldId id="305" r:id="rId8"/>
    <p:sldId id="291" r:id="rId9"/>
    <p:sldId id="303" r:id="rId10"/>
    <p:sldId id="311" r:id="rId11"/>
    <p:sldId id="304" r:id="rId12"/>
    <p:sldId id="306" r:id="rId13"/>
    <p:sldId id="312" r:id="rId14"/>
    <p:sldId id="300" r:id="rId15"/>
    <p:sldId id="323" r:id="rId16"/>
    <p:sldId id="325" r:id="rId17"/>
    <p:sldId id="313" r:id="rId18"/>
    <p:sldId id="293" r:id="rId19"/>
    <p:sldId id="315" r:id="rId20"/>
    <p:sldId id="320" r:id="rId21"/>
    <p:sldId id="342" r:id="rId22"/>
    <p:sldId id="348" r:id="rId23"/>
    <p:sldId id="343" r:id="rId24"/>
    <p:sldId id="349" r:id="rId25"/>
    <p:sldId id="321" r:id="rId26"/>
    <p:sldId id="345" r:id="rId27"/>
    <p:sldId id="322" r:id="rId28"/>
    <p:sldId id="346" r:id="rId29"/>
    <p:sldId id="347" r:id="rId30"/>
    <p:sldId id="316" r:id="rId31"/>
    <p:sldId id="329" r:id="rId32"/>
    <p:sldId id="317" r:id="rId33"/>
    <p:sldId id="341" r:id="rId34"/>
    <p:sldId id="318" r:id="rId35"/>
    <p:sldId id="339" r:id="rId36"/>
    <p:sldId id="344" r:id="rId37"/>
    <p:sldId id="336" r:id="rId38"/>
    <p:sldId id="319" r:id="rId39"/>
    <p:sldId id="328" r:id="rId40"/>
    <p:sldId id="331" r:id="rId41"/>
    <p:sldId id="332" r:id="rId42"/>
    <p:sldId id="292" r:id="rId43"/>
    <p:sldId id="334" r:id="rId44"/>
    <p:sldId id="350" r:id="rId45"/>
    <p:sldId id="352" r:id="rId46"/>
    <p:sldId id="353" r:id="rId47"/>
    <p:sldId id="354" r:id="rId48"/>
    <p:sldId id="309" r:id="rId49"/>
    <p:sldId id="35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6DCBDF-E2EA-FD96-9E16-EC33EF430D54}" name="COLSTON, Sarah (NHS ARDEN AND GREATER EAST MIDLANDS COMMISSIONING SUPPORT UNIT)" initials="CS(AAGEMCSU" userId="COLSTON, Sarah (NHS ARDEN AND GREATER EAST MIDLANDS COMMISSIONING SUPPORT UNIT)" providerId="None"/>
  <p188:author id="{C1EFFDF6-B939-22BD-7B6D-C80E24AC583B}" name="WILLIAMS, Stephen (NHS MIDLANDS AND LANCASHIRE COMMISSIONING SUPPORT UNIT)" initials="WS(MALCSU" userId="S::stephen.williams15@nhs.net::1560d948-1e35-493a-87ef-1d26b9edb8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8D"/>
    <a:srgbClr val="42BA7C"/>
    <a:srgbClr val="61A1D9"/>
    <a:srgbClr val="F4706D"/>
    <a:srgbClr val="498FCD"/>
    <a:srgbClr val="0072BC"/>
    <a:srgbClr val="FFCB50"/>
    <a:srgbClr val="F68479"/>
    <a:srgbClr val="FFC235"/>
    <a:srgbClr val="F48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8087D-C4D8-458F-BC72-672187ECD8E5}" v="3" dt="2025-07-09T19:23:44.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105" d="100"/>
          <a:sy n="105" d="100"/>
        </p:scale>
        <p:origin x="792" y="90"/>
      </p:cViewPr>
      <p:guideLst>
        <p:guide orient="horz" pos="4320"/>
        <p:guide/>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KINS, Harriet (NHS SHROPSHIRE, TELFORD AND WREKIN ICB - M2L0M)" userId="873c6561-cb1e-4b6e-86a9-2e360d34b9fe" providerId="ADAL" clId="{3278087D-C4D8-458F-BC72-672187ECD8E5}"/>
    <pc:docChg chg="custSel addSld modSld">
      <pc:chgData name="HOPKINS, Harriet (NHS SHROPSHIRE, TELFORD AND WREKIN ICB - M2L0M)" userId="873c6561-cb1e-4b6e-86a9-2e360d34b9fe" providerId="ADAL" clId="{3278087D-C4D8-458F-BC72-672187ECD8E5}" dt="2025-07-09T19:28:48.597" v="139" actId="1076"/>
      <pc:docMkLst>
        <pc:docMk/>
      </pc:docMkLst>
      <pc:sldChg chg="modSp mod">
        <pc:chgData name="HOPKINS, Harriet (NHS SHROPSHIRE, TELFORD AND WREKIN ICB - M2L0M)" userId="873c6561-cb1e-4b6e-86a9-2e360d34b9fe" providerId="ADAL" clId="{3278087D-C4D8-458F-BC72-672187ECD8E5}" dt="2025-07-09T19:18:50.642" v="18" actId="1076"/>
        <pc:sldMkLst>
          <pc:docMk/>
          <pc:sldMk cId="1324974989" sldId="271"/>
        </pc:sldMkLst>
        <pc:spChg chg="mod">
          <ac:chgData name="HOPKINS, Harriet (NHS SHROPSHIRE, TELFORD AND WREKIN ICB - M2L0M)" userId="873c6561-cb1e-4b6e-86a9-2e360d34b9fe" providerId="ADAL" clId="{3278087D-C4D8-458F-BC72-672187ECD8E5}" dt="2025-07-09T19:18:50.642" v="18" actId="1076"/>
          <ac:spMkLst>
            <pc:docMk/>
            <pc:sldMk cId="1324974989" sldId="271"/>
            <ac:spMk id="4" creationId="{723E7D82-6B73-54AE-21C0-6ADDE3D630AD}"/>
          </ac:spMkLst>
        </pc:spChg>
      </pc:sldChg>
      <pc:sldChg chg="modSp mod">
        <pc:chgData name="HOPKINS, Harriet (NHS SHROPSHIRE, TELFORD AND WREKIN ICB - M2L0M)" userId="873c6561-cb1e-4b6e-86a9-2e360d34b9fe" providerId="ADAL" clId="{3278087D-C4D8-458F-BC72-672187ECD8E5}" dt="2025-07-09T19:28:48.597" v="139" actId="1076"/>
        <pc:sldMkLst>
          <pc:docMk/>
          <pc:sldMk cId="2748171286" sldId="332"/>
        </pc:sldMkLst>
        <pc:spChg chg="mod">
          <ac:chgData name="HOPKINS, Harriet (NHS SHROPSHIRE, TELFORD AND WREKIN ICB - M2L0M)" userId="873c6561-cb1e-4b6e-86a9-2e360d34b9fe" providerId="ADAL" clId="{3278087D-C4D8-458F-BC72-672187ECD8E5}" dt="2025-07-09T19:28:48.597" v="139" actId="1076"/>
          <ac:spMkLst>
            <pc:docMk/>
            <pc:sldMk cId="2748171286" sldId="332"/>
            <ac:spMk id="2" creationId="{6AAE30C6-39D1-0754-EA76-6727F3F18120}"/>
          </ac:spMkLst>
        </pc:spChg>
      </pc:sldChg>
      <pc:sldChg chg="delSp modSp mod">
        <pc:chgData name="HOPKINS, Harriet (NHS SHROPSHIRE, TELFORD AND WREKIN ICB - M2L0M)" userId="873c6561-cb1e-4b6e-86a9-2e360d34b9fe" providerId="ADAL" clId="{3278087D-C4D8-458F-BC72-672187ECD8E5}" dt="2025-07-09T19:27:54.208" v="138" actId="1076"/>
        <pc:sldMkLst>
          <pc:docMk/>
          <pc:sldMk cId="2997668177" sldId="352"/>
        </pc:sldMkLst>
        <pc:spChg chg="del">
          <ac:chgData name="HOPKINS, Harriet (NHS SHROPSHIRE, TELFORD AND WREKIN ICB - M2L0M)" userId="873c6561-cb1e-4b6e-86a9-2e360d34b9fe" providerId="ADAL" clId="{3278087D-C4D8-458F-BC72-672187ECD8E5}" dt="2025-07-09T19:27:30.409" v="131" actId="478"/>
          <ac:spMkLst>
            <pc:docMk/>
            <pc:sldMk cId="2997668177" sldId="352"/>
            <ac:spMk id="5" creationId="{0C1AE2C8-DA52-03BC-474C-00E73F23A7DD}"/>
          </ac:spMkLst>
        </pc:spChg>
        <pc:spChg chg="mod">
          <ac:chgData name="HOPKINS, Harriet (NHS SHROPSHIRE, TELFORD AND WREKIN ICB - M2L0M)" userId="873c6561-cb1e-4b6e-86a9-2e360d34b9fe" providerId="ADAL" clId="{3278087D-C4D8-458F-BC72-672187ECD8E5}" dt="2025-07-09T19:27:54.208" v="138" actId="1076"/>
          <ac:spMkLst>
            <pc:docMk/>
            <pc:sldMk cId="2997668177" sldId="352"/>
            <ac:spMk id="6" creationId="{D353CCB5-D731-E224-4C87-B7C60393B177}"/>
          </ac:spMkLst>
        </pc:spChg>
      </pc:sldChg>
      <pc:sldChg chg="addSp delSp modSp new mod modClrScheme chgLayout">
        <pc:chgData name="HOPKINS, Harriet (NHS SHROPSHIRE, TELFORD AND WREKIN ICB - M2L0M)" userId="873c6561-cb1e-4b6e-86a9-2e360d34b9fe" providerId="ADAL" clId="{3278087D-C4D8-458F-BC72-672187ECD8E5}" dt="2025-07-09T19:26:51.614" v="124" actId="313"/>
        <pc:sldMkLst>
          <pc:docMk/>
          <pc:sldMk cId="2419733467" sldId="353"/>
        </pc:sldMkLst>
        <pc:spChg chg="del mod ord">
          <ac:chgData name="HOPKINS, Harriet (NHS SHROPSHIRE, TELFORD AND WREKIN ICB - M2L0M)" userId="873c6561-cb1e-4b6e-86a9-2e360d34b9fe" providerId="ADAL" clId="{3278087D-C4D8-458F-BC72-672187ECD8E5}" dt="2025-07-09T19:19:28.079" v="20" actId="700"/>
          <ac:spMkLst>
            <pc:docMk/>
            <pc:sldMk cId="2419733467" sldId="353"/>
            <ac:spMk id="2" creationId="{7A101123-BE12-90D5-901C-BA7F4DFEC315}"/>
          </ac:spMkLst>
        </pc:spChg>
        <pc:spChg chg="del mod ord">
          <ac:chgData name="HOPKINS, Harriet (NHS SHROPSHIRE, TELFORD AND WREKIN ICB - M2L0M)" userId="873c6561-cb1e-4b6e-86a9-2e360d34b9fe" providerId="ADAL" clId="{3278087D-C4D8-458F-BC72-672187ECD8E5}" dt="2025-07-09T19:19:28.079" v="20" actId="700"/>
          <ac:spMkLst>
            <pc:docMk/>
            <pc:sldMk cId="2419733467" sldId="353"/>
            <ac:spMk id="3" creationId="{9B434835-4063-4C28-1645-0CAFB6998C67}"/>
          </ac:spMkLst>
        </pc:spChg>
        <pc:spChg chg="add mod ord">
          <ac:chgData name="HOPKINS, Harriet (NHS SHROPSHIRE, TELFORD AND WREKIN ICB - M2L0M)" userId="873c6561-cb1e-4b6e-86a9-2e360d34b9fe" providerId="ADAL" clId="{3278087D-C4D8-458F-BC72-672187ECD8E5}" dt="2025-07-09T19:26:51.614" v="124" actId="313"/>
          <ac:spMkLst>
            <pc:docMk/>
            <pc:sldMk cId="2419733467" sldId="353"/>
            <ac:spMk id="4" creationId="{7064299E-3CCA-43E4-1E9F-6155BAADBAB0}"/>
          </ac:spMkLst>
        </pc:spChg>
        <pc:spChg chg="add mod ord">
          <ac:chgData name="HOPKINS, Harriet (NHS SHROPSHIRE, TELFORD AND WREKIN ICB - M2L0M)" userId="873c6561-cb1e-4b6e-86a9-2e360d34b9fe" providerId="ADAL" clId="{3278087D-C4D8-458F-BC72-672187ECD8E5}" dt="2025-07-09T19:23:01.154" v="72" actId="14100"/>
          <ac:spMkLst>
            <pc:docMk/>
            <pc:sldMk cId="2419733467" sldId="353"/>
            <ac:spMk id="5" creationId="{A35D72B9-3374-1BE2-0A2D-4E93888161FD}"/>
          </ac:spMkLst>
        </pc:spChg>
      </pc:sldChg>
      <pc:sldChg chg="modSp new mod">
        <pc:chgData name="HOPKINS, Harriet (NHS SHROPSHIRE, TELFORD AND WREKIN ICB - M2L0M)" userId="873c6561-cb1e-4b6e-86a9-2e360d34b9fe" providerId="ADAL" clId="{3278087D-C4D8-458F-BC72-672187ECD8E5}" dt="2025-07-09T19:26:47.785" v="120" actId="313"/>
        <pc:sldMkLst>
          <pc:docMk/>
          <pc:sldMk cId="864847724" sldId="354"/>
        </pc:sldMkLst>
        <pc:spChg chg="mod">
          <ac:chgData name="HOPKINS, Harriet (NHS SHROPSHIRE, TELFORD AND WREKIN ICB - M2L0M)" userId="873c6561-cb1e-4b6e-86a9-2e360d34b9fe" providerId="ADAL" clId="{3278087D-C4D8-458F-BC72-672187ECD8E5}" dt="2025-07-09T19:26:47.785" v="120" actId="313"/>
          <ac:spMkLst>
            <pc:docMk/>
            <pc:sldMk cId="864847724" sldId="354"/>
            <ac:spMk id="3" creationId="{98AE0CEB-5958-175E-63E3-E83AAC21FF63}"/>
          </ac:spMkLst>
        </pc:spChg>
        <pc:spChg chg="mod">
          <ac:chgData name="HOPKINS, Harriet (NHS SHROPSHIRE, TELFORD AND WREKIN ICB - M2L0M)" userId="873c6561-cb1e-4b6e-86a9-2e360d34b9fe" providerId="ADAL" clId="{3278087D-C4D8-458F-BC72-672187ECD8E5}" dt="2025-07-09T19:25:15.515" v="116" actId="255"/>
          <ac:spMkLst>
            <pc:docMk/>
            <pc:sldMk cId="864847724" sldId="354"/>
            <ac:spMk id="4" creationId="{44A6B437-39CF-9EBD-AD2C-FFE9430D3B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E988B5-8DF1-004C-8A9B-B46A8364F1FD}" type="slidenum">
              <a:rPr lang="en-US" smtClean="0"/>
              <a:t>9</a:t>
            </a:fld>
            <a:endParaRPr lang="en-US"/>
          </a:p>
        </p:txBody>
      </p:sp>
    </p:spTree>
    <p:extLst>
      <p:ext uri="{BB962C8B-B14F-4D97-AF65-F5344CB8AC3E}">
        <p14:creationId xmlns:p14="http://schemas.microsoft.com/office/powerpoint/2010/main" val="163062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Q21</a:t>
            </a:r>
          </a:p>
        </p:txBody>
      </p:sp>
      <p:sp>
        <p:nvSpPr>
          <p:cNvPr id="4" name="Slide Number Placeholder 3"/>
          <p:cNvSpPr>
            <a:spLocks noGrp="1"/>
          </p:cNvSpPr>
          <p:nvPr>
            <p:ph type="sldNum" sz="quarter" idx="5"/>
          </p:nvPr>
        </p:nvSpPr>
        <p:spPr/>
        <p:txBody>
          <a:bodyPr/>
          <a:lstStyle/>
          <a:p>
            <a:fld id="{35E988B5-8DF1-004C-8A9B-B46A8364F1FD}" type="slidenum">
              <a:rPr lang="en-US" smtClean="0"/>
              <a:t>27</a:t>
            </a:fld>
            <a:endParaRPr lang="en-US"/>
          </a:p>
        </p:txBody>
      </p:sp>
    </p:spTree>
    <p:extLst>
      <p:ext uri="{BB962C8B-B14F-4D97-AF65-F5344CB8AC3E}">
        <p14:creationId xmlns:p14="http://schemas.microsoft.com/office/powerpoint/2010/main" val="372723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Q23</a:t>
            </a:r>
          </a:p>
        </p:txBody>
      </p:sp>
      <p:sp>
        <p:nvSpPr>
          <p:cNvPr id="4" name="Slide Number Placeholder 3"/>
          <p:cNvSpPr>
            <a:spLocks noGrp="1"/>
          </p:cNvSpPr>
          <p:nvPr>
            <p:ph type="sldNum" sz="quarter" idx="5"/>
          </p:nvPr>
        </p:nvSpPr>
        <p:spPr/>
        <p:txBody>
          <a:bodyPr/>
          <a:lstStyle/>
          <a:p>
            <a:fld id="{35E988B5-8DF1-004C-8A9B-B46A8364F1FD}" type="slidenum">
              <a:rPr lang="en-US" smtClean="0"/>
              <a:t>28</a:t>
            </a:fld>
            <a:endParaRPr lang="en-US"/>
          </a:p>
        </p:txBody>
      </p:sp>
    </p:spTree>
    <p:extLst>
      <p:ext uri="{BB962C8B-B14F-4D97-AF65-F5344CB8AC3E}">
        <p14:creationId xmlns:p14="http://schemas.microsoft.com/office/powerpoint/2010/main" val="247119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Q23</a:t>
            </a:r>
          </a:p>
        </p:txBody>
      </p:sp>
      <p:sp>
        <p:nvSpPr>
          <p:cNvPr id="4" name="Slide Number Placeholder 3"/>
          <p:cNvSpPr>
            <a:spLocks noGrp="1"/>
          </p:cNvSpPr>
          <p:nvPr>
            <p:ph type="sldNum" sz="quarter" idx="5"/>
          </p:nvPr>
        </p:nvSpPr>
        <p:spPr/>
        <p:txBody>
          <a:bodyPr/>
          <a:lstStyle/>
          <a:p>
            <a:fld id="{35E988B5-8DF1-004C-8A9B-B46A8364F1FD}" type="slidenum">
              <a:rPr lang="en-US" smtClean="0"/>
              <a:t>29</a:t>
            </a:fld>
            <a:endParaRPr lang="en-US"/>
          </a:p>
        </p:txBody>
      </p:sp>
    </p:spTree>
    <p:extLst>
      <p:ext uri="{BB962C8B-B14F-4D97-AF65-F5344CB8AC3E}">
        <p14:creationId xmlns:p14="http://schemas.microsoft.com/office/powerpoint/2010/main" val="75624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Q24</a:t>
            </a:r>
          </a:p>
        </p:txBody>
      </p:sp>
      <p:sp>
        <p:nvSpPr>
          <p:cNvPr id="4" name="Slide Number Placeholder 3"/>
          <p:cNvSpPr>
            <a:spLocks noGrp="1"/>
          </p:cNvSpPr>
          <p:nvPr>
            <p:ph type="sldNum" sz="quarter" idx="5"/>
          </p:nvPr>
        </p:nvSpPr>
        <p:spPr/>
        <p:txBody>
          <a:bodyPr/>
          <a:lstStyle/>
          <a:p>
            <a:fld id="{35E988B5-8DF1-004C-8A9B-B46A8364F1FD}" type="slidenum">
              <a:rPr lang="en-US" smtClean="0"/>
              <a:t>30</a:t>
            </a:fld>
            <a:endParaRPr lang="en-US"/>
          </a:p>
        </p:txBody>
      </p:sp>
    </p:spTree>
    <p:extLst>
      <p:ext uri="{BB962C8B-B14F-4D97-AF65-F5344CB8AC3E}">
        <p14:creationId xmlns:p14="http://schemas.microsoft.com/office/powerpoint/2010/main" val="3600062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Q24</a:t>
            </a:r>
          </a:p>
        </p:txBody>
      </p:sp>
      <p:sp>
        <p:nvSpPr>
          <p:cNvPr id="4" name="Slide Number Placeholder 3"/>
          <p:cNvSpPr>
            <a:spLocks noGrp="1"/>
          </p:cNvSpPr>
          <p:nvPr>
            <p:ph type="sldNum" sz="quarter" idx="5"/>
          </p:nvPr>
        </p:nvSpPr>
        <p:spPr/>
        <p:txBody>
          <a:bodyPr/>
          <a:lstStyle/>
          <a:p>
            <a:fld id="{35E988B5-8DF1-004C-8A9B-B46A8364F1FD}" type="slidenum">
              <a:rPr lang="en-US" smtClean="0"/>
              <a:t>31</a:t>
            </a:fld>
            <a:endParaRPr lang="en-US"/>
          </a:p>
        </p:txBody>
      </p:sp>
    </p:spTree>
    <p:extLst>
      <p:ext uri="{BB962C8B-B14F-4D97-AF65-F5344CB8AC3E}">
        <p14:creationId xmlns:p14="http://schemas.microsoft.com/office/powerpoint/2010/main" val="410708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Q25</a:t>
            </a:r>
          </a:p>
        </p:txBody>
      </p:sp>
      <p:sp>
        <p:nvSpPr>
          <p:cNvPr id="4" name="Slide Number Placeholder 3"/>
          <p:cNvSpPr>
            <a:spLocks noGrp="1"/>
          </p:cNvSpPr>
          <p:nvPr>
            <p:ph type="sldNum" sz="quarter" idx="5"/>
          </p:nvPr>
        </p:nvSpPr>
        <p:spPr/>
        <p:txBody>
          <a:bodyPr/>
          <a:lstStyle/>
          <a:p>
            <a:fld id="{35E988B5-8DF1-004C-8A9B-B46A8364F1FD}" type="slidenum">
              <a:rPr lang="en-US" smtClean="0"/>
              <a:t>33</a:t>
            </a:fld>
            <a:endParaRPr lang="en-US"/>
          </a:p>
        </p:txBody>
      </p:sp>
    </p:spTree>
    <p:extLst>
      <p:ext uri="{BB962C8B-B14F-4D97-AF65-F5344CB8AC3E}">
        <p14:creationId xmlns:p14="http://schemas.microsoft.com/office/powerpoint/2010/main" val="119003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Q26</a:t>
            </a:r>
          </a:p>
        </p:txBody>
      </p:sp>
      <p:sp>
        <p:nvSpPr>
          <p:cNvPr id="4" name="Slide Number Placeholder 3"/>
          <p:cNvSpPr>
            <a:spLocks noGrp="1"/>
          </p:cNvSpPr>
          <p:nvPr>
            <p:ph type="sldNum" sz="quarter" idx="5"/>
          </p:nvPr>
        </p:nvSpPr>
        <p:spPr/>
        <p:txBody>
          <a:bodyPr/>
          <a:lstStyle/>
          <a:p>
            <a:fld id="{35E988B5-8DF1-004C-8A9B-B46A8364F1FD}" type="slidenum">
              <a:rPr lang="en-US" smtClean="0"/>
              <a:t>34</a:t>
            </a:fld>
            <a:endParaRPr lang="en-US"/>
          </a:p>
        </p:txBody>
      </p:sp>
    </p:spTree>
    <p:extLst>
      <p:ext uri="{BB962C8B-B14F-4D97-AF65-F5344CB8AC3E}">
        <p14:creationId xmlns:p14="http://schemas.microsoft.com/office/powerpoint/2010/main" val="120170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331+118+12+4+SYA</a:t>
            </a:r>
          </a:p>
        </p:txBody>
      </p:sp>
      <p:sp>
        <p:nvSpPr>
          <p:cNvPr id="4" name="Slide Number Placeholder 3"/>
          <p:cNvSpPr>
            <a:spLocks noGrp="1"/>
          </p:cNvSpPr>
          <p:nvPr>
            <p:ph type="sldNum" sz="quarter" idx="5"/>
          </p:nvPr>
        </p:nvSpPr>
        <p:spPr/>
        <p:txBody>
          <a:bodyPr/>
          <a:lstStyle/>
          <a:p>
            <a:fld id="{35E988B5-8DF1-004C-8A9B-B46A8364F1FD}" type="slidenum">
              <a:rPr lang="en-US" smtClean="0"/>
              <a:t>13</a:t>
            </a:fld>
            <a:endParaRPr lang="en-US"/>
          </a:p>
        </p:txBody>
      </p:sp>
    </p:spTree>
    <p:extLst>
      <p:ext uri="{BB962C8B-B14F-4D97-AF65-F5344CB8AC3E}">
        <p14:creationId xmlns:p14="http://schemas.microsoft.com/office/powerpoint/2010/main" val="160440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E988B5-8DF1-004C-8A9B-B46A8364F1FD}" type="slidenum">
              <a:rPr lang="en-US" smtClean="0"/>
              <a:t>15</a:t>
            </a:fld>
            <a:endParaRPr lang="en-US"/>
          </a:p>
        </p:txBody>
      </p:sp>
    </p:spTree>
    <p:extLst>
      <p:ext uri="{BB962C8B-B14F-4D97-AF65-F5344CB8AC3E}">
        <p14:creationId xmlns:p14="http://schemas.microsoft.com/office/powerpoint/2010/main" val="135782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47D0-B6EE-3F98-532C-0D322D633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BF37E-B579-7031-597F-4106EEFF2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1583D-09C1-82D6-38E1-C1C22A2EA2AC}"/>
              </a:ext>
            </a:extLst>
          </p:cNvPr>
          <p:cNvSpPr>
            <a:spLocks noGrp="1"/>
          </p:cNvSpPr>
          <p:nvPr>
            <p:ph type="body" idx="1"/>
          </p:nvPr>
        </p:nvSpPr>
        <p:spPr/>
        <p:txBody>
          <a:bodyPr/>
          <a:lstStyle/>
          <a:p>
            <a:r>
              <a:rPr lang="en-GB"/>
              <a:t>Q&amp;</a:t>
            </a:r>
          </a:p>
        </p:txBody>
      </p:sp>
      <p:sp>
        <p:nvSpPr>
          <p:cNvPr id="4" name="Slide Number Placeholder 3">
            <a:extLst>
              <a:ext uri="{FF2B5EF4-FFF2-40B4-BE49-F238E27FC236}">
                <a16:creationId xmlns:a16="http://schemas.microsoft.com/office/drawing/2014/main" id="{4E7A3068-2D74-5B6E-06FD-3FE62EBE0A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988B5-8DF1-004C-8A9B-B46A8364F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91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1E95A-0AD1-F918-96E6-DEA522092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AB491-B854-2ED4-CD73-688DAD3AD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8DF8A-265B-79F7-75B2-F1BA9CED6B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5BE0D9-833B-D7DE-7727-CE8CEA479483}"/>
              </a:ext>
            </a:extLst>
          </p:cNvPr>
          <p:cNvSpPr>
            <a:spLocks noGrp="1"/>
          </p:cNvSpPr>
          <p:nvPr>
            <p:ph type="sldNum" sz="quarter" idx="5"/>
          </p:nvPr>
        </p:nvSpPr>
        <p:spPr/>
        <p:txBody>
          <a:bodyPr/>
          <a:lstStyle/>
          <a:p>
            <a:fld id="{35E988B5-8DF1-004C-8A9B-B46A8364F1FD}" type="slidenum">
              <a:rPr lang="en-US" smtClean="0"/>
              <a:t>17</a:t>
            </a:fld>
            <a:endParaRPr lang="en-US"/>
          </a:p>
        </p:txBody>
      </p:sp>
    </p:spTree>
    <p:extLst>
      <p:ext uri="{BB962C8B-B14F-4D97-AF65-F5344CB8AC3E}">
        <p14:creationId xmlns:p14="http://schemas.microsoft.com/office/powerpoint/2010/main" val="398172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7C6CD-B450-63D4-A42A-9AAA156ED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EA941-7B35-D20B-63AE-4025BD510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39255-57DE-58EF-C914-F4FFC815B6ED}"/>
              </a:ext>
            </a:extLst>
          </p:cNvPr>
          <p:cNvSpPr>
            <a:spLocks noGrp="1"/>
          </p:cNvSpPr>
          <p:nvPr>
            <p:ph type="body" idx="1"/>
          </p:nvPr>
        </p:nvSpPr>
        <p:spPr/>
        <p:txBody>
          <a:bodyPr/>
          <a:lstStyle/>
          <a:p>
            <a:r>
              <a:rPr lang="en-GB"/>
              <a:t>Q&amp;</a:t>
            </a:r>
          </a:p>
        </p:txBody>
      </p:sp>
      <p:sp>
        <p:nvSpPr>
          <p:cNvPr id="4" name="Slide Number Placeholder 3">
            <a:extLst>
              <a:ext uri="{FF2B5EF4-FFF2-40B4-BE49-F238E27FC236}">
                <a16:creationId xmlns:a16="http://schemas.microsoft.com/office/drawing/2014/main" id="{D4D43ECD-8330-8CBA-F5B9-B72C3569F6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988B5-8DF1-004C-8A9B-B46A8364F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28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3C6CE-FBC3-36E7-DEA9-C2F1A14DB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651F1-7F06-698C-13E1-A7E9DEE67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55B07-802E-B2A3-41FF-6BBBDE420CF1}"/>
              </a:ext>
            </a:extLst>
          </p:cNvPr>
          <p:cNvSpPr>
            <a:spLocks noGrp="1"/>
          </p:cNvSpPr>
          <p:nvPr>
            <p:ph type="body" idx="1"/>
          </p:nvPr>
        </p:nvSpPr>
        <p:spPr/>
        <p:txBody>
          <a:bodyPr/>
          <a:lstStyle/>
          <a:p>
            <a:r>
              <a:rPr lang="en-GB"/>
              <a:t>Q11</a:t>
            </a:r>
          </a:p>
        </p:txBody>
      </p:sp>
      <p:sp>
        <p:nvSpPr>
          <p:cNvPr id="4" name="Slide Number Placeholder 3">
            <a:extLst>
              <a:ext uri="{FF2B5EF4-FFF2-40B4-BE49-F238E27FC236}">
                <a16:creationId xmlns:a16="http://schemas.microsoft.com/office/drawing/2014/main" id="{B48F0FC6-9160-5796-87C2-9A27F01457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988B5-8DF1-004C-8A9B-B46A8364F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0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C1028-1AA3-F6F6-CB4B-D7E1AE8F3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4B36E-01A5-02B3-DFC9-2F3CE0B85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BF4D0-115A-A645-4BF1-8A16C4D8871D}"/>
              </a:ext>
            </a:extLst>
          </p:cNvPr>
          <p:cNvSpPr>
            <a:spLocks noGrp="1"/>
          </p:cNvSpPr>
          <p:nvPr>
            <p:ph type="body" idx="1"/>
          </p:nvPr>
        </p:nvSpPr>
        <p:spPr/>
        <p:txBody>
          <a:bodyPr/>
          <a:lstStyle/>
          <a:p>
            <a:r>
              <a:rPr lang="en-GB"/>
              <a:t>Q13</a:t>
            </a:r>
          </a:p>
        </p:txBody>
      </p:sp>
      <p:sp>
        <p:nvSpPr>
          <p:cNvPr id="4" name="Slide Number Placeholder 3">
            <a:extLst>
              <a:ext uri="{FF2B5EF4-FFF2-40B4-BE49-F238E27FC236}">
                <a16:creationId xmlns:a16="http://schemas.microsoft.com/office/drawing/2014/main" id="{B742825B-B945-5421-5F26-EEF78B5052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988B5-8DF1-004C-8A9B-B46A8364F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07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Q20</a:t>
            </a:r>
          </a:p>
        </p:txBody>
      </p:sp>
      <p:sp>
        <p:nvSpPr>
          <p:cNvPr id="4" name="Slide Number Placeholder 3"/>
          <p:cNvSpPr>
            <a:spLocks noGrp="1"/>
          </p:cNvSpPr>
          <p:nvPr>
            <p:ph type="sldNum" sz="quarter" idx="5"/>
          </p:nvPr>
        </p:nvSpPr>
        <p:spPr/>
        <p:txBody>
          <a:bodyPr/>
          <a:lstStyle/>
          <a:p>
            <a:fld id="{35E988B5-8DF1-004C-8A9B-B46A8364F1FD}" type="slidenum">
              <a:rPr lang="en-US" smtClean="0"/>
              <a:t>26</a:t>
            </a:fld>
            <a:endParaRPr lang="en-US"/>
          </a:p>
        </p:txBody>
      </p:sp>
    </p:spTree>
    <p:extLst>
      <p:ext uri="{BB962C8B-B14F-4D97-AF65-F5344CB8AC3E}">
        <p14:creationId xmlns:p14="http://schemas.microsoft.com/office/powerpoint/2010/main" val="640545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358141" y="324567"/>
            <a:ext cx="3153652" cy="1192463"/>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Franklin Gothic Demi Cond" panose="020B0706030402020204" pitchFamily="34" charset="0"/>
            </a:endParaRPr>
          </a:p>
        </p:txBody>
      </p:sp>
      <p:pic>
        <p:nvPicPr>
          <p:cNvPr id="17" name="Picture 16">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533963" y="323803"/>
            <a:ext cx="2214283" cy="1048871"/>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1" name="Freeform 12">
            <a:extLst>
              <a:ext uri="{FF2B5EF4-FFF2-40B4-BE49-F238E27FC236}">
                <a16:creationId xmlns:a16="http://schemas.microsoft.com/office/drawing/2014/main" id="{208939EF-191D-40BB-8E84-07B6DAF7D17C}"/>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3F90648C-856C-4FA1-9C5B-9723ACF96AC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7" name="Group 16">
            <a:extLst>
              <a:ext uri="{FF2B5EF4-FFF2-40B4-BE49-F238E27FC236}">
                <a16:creationId xmlns:a16="http://schemas.microsoft.com/office/drawing/2014/main" id="{DD8730C7-6C53-44FA-A5DA-ADBC379EDBCA}"/>
              </a:ext>
            </a:extLst>
          </p:cNvPr>
          <p:cNvGrpSpPr/>
          <p:nvPr userDrawn="1"/>
        </p:nvGrpSpPr>
        <p:grpSpPr>
          <a:xfrm>
            <a:off x="10109200" y="5962515"/>
            <a:ext cx="1776262" cy="883668"/>
            <a:chOff x="10109200" y="5770707"/>
            <a:chExt cx="1776262" cy="883668"/>
          </a:xfrm>
        </p:grpSpPr>
        <p:sp>
          <p:nvSpPr>
            <p:cNvPr id="20" name="Rectangle 19">
              <a:extLst>
                <a:ext uri="{FF2B5EF4-FFF2-40B4-BE49-F238E27FC236}">
                  <a16:creationId xmlns:a16="http://schemas.microsoft.com/office/drawing/2014/main" id="{EAF7B0EA-E610-4651-B454-81C1F79C36D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6D8DD1-71F8-4CD5-85C5-ECC764BA9BE7}"/>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F5B01D0A-9663-4F6F-A3BF-50DD1B9079B7}"/>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5085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2" name="Freeform 12">
            <a:extLst>
              <a:ext uri="{FF2B5EF4-FFF2-40B4-BE49-F238E27FC236}">
                <a16:creationId xmlns:a16="http://schemas.microsoft.com/office/drawing/2014/main" id="{8859D42B-1341-4813-BD52-7A980BAD2B75}"/>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B0B56DA1-32E6-4A2A-AD65-71342B06BCC8}"/>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a:t>Body copy goes here</a:t>
            </a:r>
          </a:p>
        </p:txBody>
      </p:sp>
      <p:grpSp>
        <p:nvGrpSpPr>
          <p:cNvPr id="17" name="Group 16">
            <a:extLst>
              <a:ext uri="{FF2B5EF4-FFF2-40B4-BE49-F238E27FC236}">
                <a16:creationId xmlns:a16="http://schemas.microsoft.com/office/drawing/2014/main" id="{E1BBEDFA-525F-47B1-B523-CD2B4CD137CA}"/>
              </a:ext>
            </a:extLst>
          </p:cNvPr>
          <p:cNvGrpSpPr/>
          <p:nvPr userDrawn="1"/>
        </p:nvGrpSpPr>
        <p:grpSpPr>
          <a:xfrm>
            <a:off x="10109200" y="5962515"/>
            <a:ext cx="1776262" cy="883668"/>
            <a:chOff x="10109200" y="5770707"/>
            <a:chExt cx="1776262" cy="883668"/>
          </a:xfrm>
        </p:grpSpPr>
        <p:sp>
          <p:nvSpPr>
            <p:cNvPr id="18" name="Rectangle 17">
              <a:extLst>
                <a:ext uri="{FF2B5EF4-FFF2-40B4-BE49-F238E27FC236}">
                  <a16:creationId xmlns:a16="http://schemas.microsoft.com/office/drawing/2014/main" id="{B30C9D5C-28C9-43BF-BE8D-99570E124BE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8856884-FAE3-4392-9B48-F033427AA20E}"/>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6" name="Picture 25">
            <a:extLst>
              <a:ext uri="{FF2B5EF4-FFF2-40B4-BE49-F238E27FC236}">
                <a16:creationId xmlns:a16="http://schemas.microsoft.com/office/drawing/2014/main" id="{5B266DA1-E73D-451D-8E5F-DCC26053BECD}"/>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0490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GB"/>
              <a:t>Click icon to add table</a:t>
            </a:r>
            <a:endParaRPr lang="en-US"/>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grpSp>
        <p:nvGrpSpPr>
          <p:cNvPr id="14" name="Group 13">
            <a:extLst>
              <a:ext uri="{FF2B5EF4-FFF2-40B4-BE49-F238E27FC236}">
                <a16:creationId xmlns:a16="http://schemas.microsoft.com/office/drawing/2014/main" id="{11CD8706-5C06-4005-B368-1EA150272C49}"/>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56E7C33C-10C3-41B4-82A8-ABCC93153E0C}"/>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A30814-9D4A-48A9-9EF8-8F567E69C56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9" name="Picture 18">
            <a:extLst>
              <a:ext uri="{FF2B5EF4-FFF2-40B4-BE49-F238E27FC236}">
                <a16:creationId xmlns:a16="http://schemas.microsoft.com/office/drawing/2014/main" id="{4CD6DB74-955A-4AB0-8995-B5A746977363}"/>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5251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GB"/>
              <a:t>Click icon to add table</a:t>
            </a:r>
            <a:endParaRPr lang="en-US"/>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5896E769-9F18-4936-8458-F74F2F86B8FC}"/>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B76930E6-0175-44E3-8D8E-A8A1F37B177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a:extLst>
              <a:ext uri="{FF2B5EF4-FFF2-40B4-BE49-F238E27FC236}">
                <a16:creationId xmlns:a16="http://schemas.microsoft.com/office/drawing/2014/main" id="{8F7B7197-6DB7-4791-9B50-F1AADA6CDB00}"/>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D91B026C-CA55-4312-8506-E98850A92C4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B43792-6E10-43FD-9B2F-02A225DE6AB9}"/>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C498F088-361C-405B-B25B-4FEAE6688550}"/>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13008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GB"/>
              <a:t>Click icon to add chart</a:t>
            </a:r>
            <a:endParaRPr lang="en-US"/>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301908EF-E145-4386-92C9-901ED0258577}"/>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75798A18-6FA5-4F4F-AFE7-E99609189155}"/>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a:extLst>
              <a:ext uri="{FF2B5EF4-FFF2-40B4-BE49-F238E27FC236}">
                <a16:creationId xmlns:a16="http://schemas.microsoft.com/office/drawing/2014/main" id="{0BE701E4-5976-4F36-9EC9-8B87230C034D}"/>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81147298-E5C2-407A-9F96-44D4400804C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35F8E9-A78A-4B3F-87C2-0E0A048B565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9E2E3C22-3F2A-491D-BB4E-71DAF5085F5C}"/>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0959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GB"/>
              <a:t>Click icon to add chart</a:t>
            </a:r>
            <a:endParaRPr lang="en-US"/>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5" name="Freeform 12">
            <a:extLst>
              <a:ext uri="{FF2B5EF4-FFF2-40B4-BE49-F238E27FC236}">
                <a16:creationId xmlns:a16="http://schemas.microsoft.com/office/drawing/2014/main" id="{3452E7A1-7AC3-406E-825A-7779CFF8082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B831DF47-0C6B-4A7D-91D5-95A0CBC9610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a:extLst>
              <a:ext uri="{FF2B5EF4-FFF2-40B4-BE49-F238E27FC236}">
                <a16:creationId xmlns:a16="http://schemas.microsoft.com/office/drawing/2014/main" id="{B01136CA-9A4C-4B68-ABA8-5B7E9AEE3132}"/>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F892F632-72AB-463C-A88F-1E2D5AD4602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D363B-18A7-43E5-932F-E1B9BBDCDA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4" name="Picture 13">
            <a:extLst>
              <a:ext uri="{FF2B5EF4-FFF2-40B4-BE49-F238E27FC236}">
                <a16:creationId xmlns:a16="http://schemas.microsoft.com/office/drawing/2014/main" id="{1D8E497C-16B5-48CF-A744-7DF9B80DAD25}"/>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5286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GB"/>
              <a:t>Click icon to add media</a:t>
            </a:r>
            <a:endParaRPr lang="en-US"/>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43B49DCC-651C-4818-9DA4-C4B6BC346B76}"/>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06B8907D-DC22-4A3E-82D7-EDEA874451FC}"/>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a:extLst>
              <a:ext uri="{FF2B5EF4-FFF2-40B4-BE49-F238E27FC236}">
                <a16:creationId xmlns:a16="http://schemas.microsoft.com/office/drawing/2014/main" id="{FCD347F2-D229-46CF-851B-01B6BD668862}"/>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F390E770-F4A0-469A-B012-E753FE3626E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03EB317-E062-43B7-B6EE-CD22FB7FD7B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D3B4D209-BE7D-4DDB-9E80-66FA760732F9}"/>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30390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p>
            <a:r>
              <a:rPr lang="en-GB"/>
              <a:t>Click icon to add media</a:t>
            </a:r>
            <a:endParaRPr lang="en-US"/>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7D7C13E9-C247-46CE-9485-E817C74B91FB}"/>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3323A136-9C87-4349-BDB1-0B4AB156AE5D}"/>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a:extLst>
              <a:ext uri="{FF2B5EF4-FFF2-40B4-BE49-F238E27FC236}">
                <a16:creationId xmlns:a16="http://schemas.microsoft.com/office/drawing/2014/main" id="{63481004-2C70-440B-A222-D7D6CE3978E0}"/>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0A8826B5-1669-4765-9DC3-C5BE36DE908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59DAADA-9202-4A75-9880-C5EC35C52E6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13B7F69F-0B4F-4392-8873-A95F8B274200}"/>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7638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a:p>
        </p:txBody>
      </p:sp>
      <p:grpSp>
        <p:nvGrpSpPr>
          <p:cNvPr id="8" name="Group 7">
            <a:extLst>
              <a:ext uri="{FF2B5EF4-FFF2-40B4-BE49-F238E27FC236}">
                <a16:creationId xmlns:a16="http://schemas.microsoft.com/office/drawing/2014/main" id="{10193B89-380E-4880-816A-FB4D9FD6264C}"/>
              </a:ext>
            </a:extLst>
          </p:cNvPr>
          <p:cNvGrpSpPr/>
          <p:nvPr userDrawn="1"/>
        </p:nvGrpSpPr>
        <p:grpSpPr>
          <a:xfrm>
            <a:off x="10109200" y="5962515"/>
            <a:ext cx="1776262" cy="883668"/>
            <a:chOff x="10109200" y="5770707"/>
            <a:chExt cx="1776262" cy="883668"/>
          </a:xfrm>
        </p:grpSpPr>
        <p:sp>
          <p:nvSpPr>
            <p:cNvPr id="9" name="Rectangle 8">
              <a:extLst>
                <a:ext uri="{FF2B5EF4-FFF2-40B4-BE49-F238E27FC236}">
                  <a16:creationId xmlns:a16="http://schemas.microsoft.com/office/drawing/2014/main" id="{B3F8186E-3065-4747-9405-CBDD042F095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8B0722-6B76-4978-8806-A61B41029A5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1" name="Picture 10">
            <a:extLst>
              <a:ext uri="{FF2B5EF4-FFF2-40B4-BE49-F238E27FC236}">
                <a16:creationId xmlns:a16="http://schemas.microsoft.com/office/drawing/2014/main" id="{5C017AF9-1ABD-42F9-802E-2113F04E9C93}"/>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60019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a:p>
        </p:txBody>
      </p:sp>
      <p:pic>
        <p:nvPicPr>
          <p:cNvPr id="8" name="Picture 7">
            <a:extLst>
              <a:ext uri="{FF2B5EF4-FFF2-40B4-BE49-F238E27FC236}">
                <a16:creationId xmlns:a16="http://schemas.microsoft.com/office/drawing/2014/main" id="{200BDCEB-0AEA-45D8-A558-289065E32124}"/>
              </a:ext>
            </a:extLst>
          </p:cNvPr>
          <p:cNvPicPr>
            <a:picLocks noChangeAspect="1"/>
          </p:cNvPicPr>
          <p:nvPr userDrawn="1"/>
        </p:nvPicPr>
        <p:blipFill rotWithShape="1">
          <a:blip r:embed="rId2">
            <a:alphaModFix amt="8000"/>
          </a:blip>
          <a:srcRect l="21576" r="22401" b="26189"/>
          <a:stretch/>
        </p:blipFill>
        <p:spPr>
          <a:xfrm>
            <a:off x="136986" y="4032846"/>
            <a:ext cx="12202160" cy="2813337"/>
          </a:xfrm>
          <a:prstGeom prst="rect">
            <a:avLst/>
          </a:prstGeom>
        </p:spPr>
      </p:pic>
      <p:grpSp>
        <p:nvGrpSpPr>
          <p:cNvPr id="9" name="Group 8">
            <a:extLst>
              <a:ext uri="{FF2B5EF4-FFF2-40B4-BE49-F238E27FC236}">
                <a16:creationId xmlns:a16="http://schemas.microsoft.com/office/drawing/2014/main" id="{8D2F8DEB-2B68-4629-BABC-90847A374B30}"/>
              </a:ext>
            </a:extLst>
          </p:cNvPr>
          <p:cNvGrpSpPr/>
          <p:nvPr userDrawn="1"/>
        </p:nvGrpSpPr>
        <p:grpSpPr>
          <a:xfrm>
            <a:off x="10109200" y="5962515"/>
            <a:ext cx="1776262" cy="883668"/>
            <a:chOff x="10109200" y="5770707"/>
            <a:chExt cx="1776262" cy="883668"/>
          </a:xfrm>
        </p:grpSpPr>
        <p:sp>
          <p:nvSpPr>
            <p:cNvPr id="10" name="Rectangle 9">
              <a:extLst>
                <a:ext uri="{FF2B5EF4-FFF2-40B4-BE49-F238E27FC236}">
                  <a16:creationId xmlns:a16="http://schemas.microsoft.com/office/drawing/2014/main" id="{BE974100-88C3-475B-B4AB-770BA8C1923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BCEB72-34AA-46F2-9035-EE62FC954C8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2" name="Picture 11">
            <a:extLst>
              <a:ext uri="{FF2B5EF4-FFF2-40B4-BE49-F238E27FC236}">
                <a16:creationId xmlns:a16="http://schemas.microsoft.com/office/drawing/2014/main" id="{8884EBE5-2B94-4C83-9D00-901D78D6B894}"/>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9167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0" name="Freeform 12">
            <a:extLst>
              <a:ext uri="{FF2B5EF4-FFF2-40B4-BE49-F238E27FC236}">
                <a16:creationId xmlns:a16="http://schemas.microsoft.com/office/drawing/2014/main" id="{E3EF2A92-D1A5-4444-B7EB-235A9D989498}"/>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a:t>Sub head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1" name="Group 10">
            <a:extLst>
              <a:ext uri="{FF2B5EF4-FFF2-40B4-BE49-F238E27FC236}">
                <a16:creationId xmlns:a16="http://schemas.microsoft.com/office/drawing/2014/main" id="{54F4A915-5ACF-4612-862C-239D1BEAEAC7}"/>
              </a:ext>
            </a:extLst>
          </p:cNvPr>
          <p:cNvGrpSpPr/>
          <p:nvPr userDrawn="1"/>
        </p:nvGrpSpPr>
        <p:grpSpPr>
          <a:xfrm>
            <a:off x="10109200" y="5962515"/>
            <a:ext cx="1776262" cy="883668"/>
            <a:chOff x="10109200" y="5770707"/>
            <a:chExt cx="1776262" cy="883668"/>
          </a:xfrm>
        </p:grpSpPr>
        <p:sp>
          <p:nvSpPr>
            <p:cNvPr id="13" name="Rectangle 12">
              <a:extLst>
                <a:ext uri="{FF2B5EF4-FFF2-40B4-BE49-F238E27FC236}">
                  <a16:creationId xmlns:a16="http://schemas.microsoft.com/office/drawing/2014/main" id="{EE4A95A1-2A71-476C-9DFC-AA2CBDDF8816}"/>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3A9AAB-F57D-40C0-9265-0D341C2DF1D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7" name="Picture 16">
            <a:extLst>
              <a:ext uri="{FF2B5EF4-FFF2-40B4-BE49-F238E27FC236}">
                <a16:creationId xmlns:a16="http://schemas.microsoft.com/office/drawing/2014/main" id="{AB795EBF-B95A-43F1-ABE6-FAC36E2CC35A}"/>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711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a:t>Sub head</a:t>
            </a:r>
          </a:p>
        </p:txBody>
      </p:sp>
      <p:pic>
        <p:nvPicPr>
          <p:cNvPr id="25" name="Picture 24">
            <a:extLst>
              <a:ext uri="{FF2B5EF4-FFF2-40B4-BE49-F238E27FC236}">
                <a16:creationId xmlns:a16="http://schemas.microsoft.com/office/drawing/2014/main" id="{16DA16C0-A0B6-5E48-5DEA-8BC8FCF0A1DD}"/>
              </a:ext>
            </a:extLst>
          </p:cNvPr>
          <p:cNvPicPr>
            <a:picLocks noChangeAspect="1"/>
          </p:cNvPicPr>
          <p:nvPr userDrawn="1"/>
        </p:nvPicPr>
        <p:blipFill>
          <a:blip r:embed="rId2"/>
          <a:stretch>
            <a:fillRect/>
          </a:stretch>
        </p:blipFill>
        <p:spPr>
          <a:xfrm>
            <a:off x="277705" y="5835253"/>
            <a:ext cx="1254994" cy="1126082"/>
          </a:xfrm>
          <a:prstGeom prst="rect">
            <a:avLst/>
          </a:prstGeom>
        </p:spPr>
      </p:pic>
      <p:pic>
        <p:nvPicPr>
          <p:cNvPr id="27" name="Picture 26">
            <a:extLst>
              <a:ext uri="{FF2B5EF4-FFF2-40B4-BE49-F238E27FC236}">
                <a16:creationId xmlns:a16="http://schemas.microsoft.com/office/drawing/2014/main" id="{90477D3F-41C0-DABD-FBAA-CEAC0F372753}"/>
              </a:ext>
            </a:extLst>
          </p:cNvPr>
          <p:cNvPicPr>
            <a:picLocks noChangeAspect="1"/>
          </p:cNvPicPr>
          <p:nvPr userDrawn="1"/>
        </p:nvPicPr>
        <p:blipFill>
          <a:blip r:embed="rId3"/>
          <a:stretch>
            <a:fillRect/>
          </a:stretch>
        </p:blipFill>
        <p:spPr>
          <a:xfrm>
            <a:off x="10138033" y="5974332"/>
            <a:ext cx="1776262" cy="883668"/>
          </a:xfrm>
          <a:prstGeom prst="rect">
            <a:avLst/>
          </a:prstGeom>
        </p:spPr>
      </p:pic>
    </p:spTree>
    <p:extLst>
      <p:ext uri="{BB962C8B-B14F-4D97-AF65-F5344CB8AC3E}">
        <p14:creationId xmlns:p14="http://schemas.microsoft.com/office/powerpoint/2010/main" val="2572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19576F-F531-AF8B-DB01-5247D2A1EB25}"/>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a:t>Thank you</a:t>
            </a:r>
          </a:p>
        </p:txBody>
      </p:sp>
      <p:pic>
        <p:nvPicPr>
          <p:cNvPr id="8" name="Picture 7">
            <a:extLst>
              <a:ext uri="{FF2B5EF4-FFF2-40B4-BE49-F238E27FC236}">
                <a16:creationId xmlns:a16="http://schemas.microsoft.com/office/drawing/2014/main" id="{BF0AD6A6-5E61-E811-0037-F62397D93521}"/>
              </a:ext>
            </a:extLst>
          </p:cNvPr>
          <p:cNvPicPr>
            <a:picLocks noChangeAspect="1"/>
          </p:cNvPicPr>
          <p:nvPr userDrawn="1"/>
        </p:nvPicPr>
        <p:blipFill rotWithShape="1">
          <a:blip r:embed="rId2"/>
          <a:srcRect l="65665" t="7532" r="4480" b="67992"/>
          <a:stretch/>
        </p:blipFill>
        <p:spPr>
          <a:xfrm>
            <a:off x="9533963" y="323803"/>
            <a:ext cx="2214283" cy="1048871"/>
          </a:xfrm>
          <a:prstGeom prst="rect">
            <a:avLst/>
          </a:prstGeom>
        </p:spPr>
      </p:pic>
      <p:sp>
        <p:nvSpPr>
          <p:cNvPr id="10" name="Freeform 9">
            <a:extLst>
              <a:ext uri="{FF2B5EF4-FFF2-40B4-BE49-F238E27FC236}">
                <a16:creationId xmlns:a16="http://schemas.microsoft.com/office/drawing/2014/main" id="{3A65A633-2B35-2037-1EBC-CE01EB2BBF9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A7FFA9FF-B234-A5D7-2772-AD435A69BABD}"/>
              </a:ext>
            </a:extLst>
          </p:cNvPr>
          <p:cNvPicPr>
            <a:picLocks noChangeAspect="1"/>
          </p:cNvPicPr>
          <p:nvPr userDrawn="1"/>
        </p:nvPicPr>
        <p:blipFill>
          <a:blip r:embed="rId3"/>
          <a:stretch>
            <a:fillRect/>
          </a:stretch>
        </p:blipFill>
        <p:spPr>
          <a:xfrm>
            <a:off x="358141" y="324567"/>
            <a:ext cx="3153652" cy="1192463"/>
          </a:xfrm>
          <a:prstGeom prst="rect">
            <a:avLst/>
          </a:prstGeom>
        </p:spPr>
      </p:pic>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4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0857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28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9426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057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536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14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62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E96DCE49-89D5-486C-89A8-F22902BF7F1D}"/>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E09E8E2D-4110-4B3A-A62E-838E15238590}"/>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35087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717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123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769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796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2" name="Freeform 12">
            <a:extLst>
              <a:ext uri="{FF2B5EF4-FFF2-40B4-BE49-F238E27FC236}">
                <a16:creationId xmlns:a16="http://schemas.microsoft.com/office/drawing/2014/main" id="{8859D42B-1341-4813-BD52-7A980BAD2B75}"/>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B0B56DA1-32E6-4A2A-AD65-71342B06BCC8}"/>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a:t>Body copy goes here</a:t>
            </a:r>
          </a:p>
        </p:txBody>
      </p:sp>
      <p:grpSp>
        <p:nvGrpSpPr>
          <p:cNvPr id="17" name="Group 16">
            <a:extLst>
              <a:ext uri="{FF2B5EF4-FFF2-40B4-BE49-F238E27FC236}">
                <a16:creationId xmlns:a16="http://schemas.microsoft.com/office/drawing/2014/main" id="{E1BBEDFA-525F-47B1-B523-CD2B4CD137CA}"/>
              </a:ext>
            </a:extLst>
          </p:cNvPr>
          <p:cNvGrpSpPr/>
          <p:nvPr userDrawn="1"/>
        </p:nvGrpSpPr>
        <p:grpSpPr>
          <a:xfrm>
            <a:off x="10109200" y="5962515"/>
            <a:ext cx="1776262" cy="883668"/>
            <a:chOff x="10109200" y="5770707"/>
            <a:chExt cx="1776262" cy="883668"/>
          </a:xfrm>
        </p:grpSpPr>
        <p:sp>
          <p:nvSpPr>
            <p:cNvPr id="18" name="Rectangle 17">
              <a:extLst>
                <a:ext uri="{FF2B5EF4-FFF2-40B4-BE49-F238E27FC236}">
                  <a16:creationId xmlns:a16="http://schemas.microsoft.com/office/drawing/2014/main" id="{B30C9D5C-28C9-43BF-BE8D-99570E124BE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8856884-FAE3-4392-9B48-F033427AA20E}"/>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6" name="Picture 25">
            <a:extLst>
              <a:ext uri="{FF2B5EF4-FFF2-40B4-BE49-F238E27FC236}">
                <a16:creationId xmlns:a16="http://schemas.microsoft.com/office/drawing/2014/main" id="{5B266DA1-E73D-451D-8E5F-DCC26053BECD}"/>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401375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a:t>Sub head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1" name="Group 10">
            <a:extLst>
              <a:ext uri="{FF2B5EF4-FFF2-40B4-BE49-F238E27FC236}">
                <a16:creationId xmlns:a16="http://schemas.microsoft.com/office/drawing/2014/main" id="{54F4A915-5ACF-4612-862C-239D1BEAEAC7}"/>
              </a:ext>
            </a:extLst>
          </p:cNvPr>
          <p:cNvGrpSpPr/>
          <p:nvPr userDrawn="1"/>
        </p:nvGrpSpPr>
        <p:grpSpPr>
          <a:xfrm>
            <a:off x="10109200" y="5962515"/>
            <a:ext cx="1776262" cy="883668"/>
            <a:chOff x="10109200" y="5770707"/>
            <a:chExt cx="1776262" cy="883668"/>
          </a:xfrm>
        </p:grpSpPr>
        <p:sp>
          <p:nvSpPr>
            <p:cNvPr id="13" name="Rectangle 12">
              <a:extLst>
                <a:ext uri="{FF2B5EF4-FFF2-40B4-BE49-F238E27FC236}">
                  <a16:creationId xmlns:a16="http://schemas.microsoft.com/office/drawing/2014/main" id="{EE4A95A1-2A71-476C-9DFC-AA2CBDDF8816}"/>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3A9AAB-F57D-40C0-9265-0D341C2DF1D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7" name="Picture 16">
            <a:extLst>
              <a:ext uri="{FF2B5EF4-FFF2-40B4-BE49-F238E27FC236}">
                <a16:creationId xmlns:a16="http://schemas.microsoft.com/office/drawing/2014/main" id="{AB795EBF-B95A-43F1-ABE6-FAC36E2CC35A}"/>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2654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0" name="Freeform 12">
            <a:extLst>
              <a:ext uri="{FF2B5EF4-FFF2-40B4-BE49-F238E27FC236}">
                <a16:creationId xmlns:a16="http://schemas.microsoft.com/office/drawing/2014/main" id="{E3EF2A92-D1A5-4444-B7EB-235A9D989498}"/>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1178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E82C0C44-3398-4CBE-B648-4A83E027D152}"/>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6B1496DC-E7CD-47D4-9D75-8AC1B8C870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7" name="Text Placeholder 2">
            <a:extLst>
              <a:ext uri="{FF2B5EF4-FFF2-40B4-BE49-F238E27FC236}">
                <a16:creationId xmlns:a16="http://schemas.microsoft.com/office/drawing/2014/main" id="{9996D1F3-A8DA-4153-8B24-5B0B8575C93B}"/>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60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3" name="Freeform 12">
            <a:extLst>
              <a:ext uri="{FF2B5EF4-FFF2-40B4-BE49-F238E27FC236}">
                <a16:creationId xmlns:a16="http://schemas.microsoft.com/office/drawing/2014/main" id="{7595D951-CB89-4470-9D56-418C18A2A5E5}"/>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 Placeholder 15">
            <a:extLst>
              <a:ext uri="{FF2B5EF4-FFF2-40B4-BE49-F238E27FC236}">
                <a16:creationId xmlns:a16="http://schemas.microsoft.com/office/drawing/2014/main" id="{F0710457-DEE6-44CC-A811-5A8891C0AD91}"/>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26" name="Group 25">
            <a:extLst>
              <a:ext uri="{FF2B5EF4-FFF2-40B4-BE49-F238E27FC236}">
                <a16:creationId xmlns:a16="http://schemas.microsoft.com/office/drawing/2014/main" id="{110B8249-D756-4C0C-B532-DFB5F3D56B55}"/>
              </a:ext>
            </a:extLst>
          </p:cNvPr>
          <p:cNvGrpSpPr/>
          <p:nvPr userDrawn="1"/>
        </p:nvGrpSpPr>
        <p:grpSpPr>
          <a:xfrm>
            <a:off x="10109200" y="5962515"/>
            <a:ext cx="1776262" cy="883668"/>
            <a:chOff x="10109200" y="5770707"/>
            <a:chExt cx="1776262" cy="883668"/>
          </a:xfrm>
        </p:grpSpPr>
        <p:sp>
          <p:nvSpPr>
            <p:cNvPr id="27" name="Rectangle 26">
              <a:extLst>
                <a:ext uri="{FF2B5EF4-FFF2-40B4-BE49-F238E27FC236}">
                  <a16:creationId xmlns:a16="http://schemas.microsoft.com/office/drawing/2014/main" id="{8A77AC78-B9E5-4708-A2BB-7736374C13F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1E43ACA-93DB-4C2A-BCCB-6626DB801B9A}"/>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9" name="Picture 28">
            <a:extLst>
              <a:ext uri="{FF2B5EF4-FFF2-40B4-BE49-F238E27FC236}">
                <a16:creationId xmlns:a16="http://schemas.microsoft.com/office/drawing/2014/main" id="{73BAFD56-9DEF-44AA-B17F-EC6E292B7231}"/>
              </a:ext>
            </a:extLst>
          </p:cNvPr>
          <p:cNvPicPr>
            <a:picLocks noChangeAspect="1"/>
          </p:cNvPicPr>
          <p:nvPr userDrawn="1"/>
        </p:nvPicPr>
        <p:blipFill>
          <a:blip r:embed="rId3"/>
          <a:stretch>
            <a:fillRect/>
          </a:stretch>
        </p:blipFill>
        <p:spPr>
          <a:xfrm>
            <a:off x="351036" y="5766998"/>
            <a:ext cx="1254994" cy="1126082"/>
          </a:xfrm>
          <a:prstGeom prst="rect">
            <a:avLst/>
          </a:prstGeom>
        </p:spPr>
      </p:pic>
      <p:sp>
        <p:nvSpPr>
          <p:cNvPr id="11" name="Text Placeholder 2">
            <a:extLst>
              <a:ext uri="{FF2B5EF4-FFF2-40B4-BE49-F238E27FC236}">
                <a16:creationId xmlns:a16="http://schemas.microsoft.com/office/drawing/2014/main" id="{55DA57E8-F450-4057-969B-8F00DDE8D964}"/>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45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24" name="Group 23">
            <a:extLst>
              <a:ext uri="{FF2B5EF4-FFF2-40B4-BE49-F238E27FC236}">
                <a16:creationId xmlns:a16="http://schemas.microsoft.com/office/drawing/2014/main" id="{3D5EE3D2-41F2-5CE0-809F-1A5CE7094D67}"/>
              </a:ext>
            </a:extLst>
          </p:cNvPr>
          <p:cNvGrpSpPr/>
          <p:nvPr userDrawn="1"/>
        </p:nvGrpSpPr>
        <p:grpSpPr>
          <a:xfrm>
            <a:off x="10109200" y="5703472"/>
            <a:ext cx="1776262" cy="883668"/>
            <a:chOff x="10109200" y="5770707"/>
            <a:chExt cx="1776262" cy="883668"/>
          </a:xfrm>
        </p:grpSpPr>
        <p:sp>
          <p:nvSpPr>
            <p:cNvPr id="28" name="Rectangle 27">
              <a:extLst>
                <a:ext uri="{FF2B5EF4-FFF2-40B4-BE49-F238E27FC236}">
                  <a16:creationId xmlns:a16="http://schemas.microsoft.com/office/drawing/2014/main" id="{487B2876-AD0E-8C80-F796-2967F3AD58A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51E964-13D6-156A-1D23-FBC09A76AB76}"/>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3FF7FD9A-ADF7-0C1A-7221-A146E12CB27C}"/>
              </a:ext>
            </a:extLst>
          </p:cNvPr>
          <p:cNvPicPr>
            <a:picLocks noChangeAspect="1"/>
          </p:cNvPicPr>
          <p:nvPr userDrawn="1"/>
        </p:nvPicPr>
        <p:blipFill>
          <a:blip r:embed="rId3"/>
          <a:stretch>
            <a:fillRect/>
          </a:stretch>
        </p:blipFill>
        <p:spPr>
          <a:xfrm>
            <a:off x="351036" y="5622194"/>
            <a:ext cx="1254994" cy="1126082"/>
          </a:xfrm>
          <a:prstGeom prst="rect">
            <a:avLst/>
          </a:prstGeom>
        </p:spPr>
      </p:pic>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pic>
        <p:nvPicPr>
          <p:cNvPr id="11" name="Picture 10">
            <a:extLst>
              <a:ext uri="{FF2B5EF4-FFF2-40B4-BE49-F238E27FC236}">
                <a16:creationId xmlns:a16="http://schemas.microsoft.com/office/drawing/2014/main" id="{DC78D658-21F0-413C-AE9F-9D302F755FF3}"/>
              </a:ext>
            </a:extLst>
          </p:cNvPr>
          <p:cNvPicPr>
            <a:picLocks noChangeAspect="1"/>
          </p:cNvPicPr>
          <p:nvPr userDrawn="1"/>
        </p:nvPicPr>
        <p:blipFill rotWithShape="1">
          <a:blip r:embed="rId4">
            <a:alphaModFix amt="8000"/>
          </a:blip>
          <a:srcRect l="21576" r="22401" b="26189"/>
          <a:stretch/>
        </p:blipFill>
        <p:spPr>
          <a:xfrm>
            <a:off x="-10159" y="4044663"/>
            <a:ext cx="12202160" cy="2813337"/>
          </a:xfrm>
          <a:prstGeom prst="rect">
            <a:avLst/>
          </a:prstGeom>
        </p:spPr>
      </p:pic>
      <p:sp>
        <p:nvSpPr>
          <p:cNvPr id="18" name="Freeform 12">
            <a:extLst>
              <a:ext uri="{FF2B5EF4-FFF2-40B4-BE49-F238E27FC236}">
                <a16:creationId xmlns:a16="http://schemas.microsoft.com/office/drawing/2014/main" id="{A4322633-6A13-46E5-84F3-0AE8D285B5CA}"/>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EC1F3588-18F4-4FD0-8F22-B051B92E3C73}"/>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1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9" name="Freeform 12">
            <a:extLst>
              <a:ext uri="{FF2B5EF4-FFF2-40B4-BE49-F238E27FC236}">
                <a16:creationId xmlns:a16="http://schemas.microsoft.com/office/drawing/2014/main" id="{4494E271-4EDE-4580-A88F-19E1952FE812}"/>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47E71B09-B2A3-4F90-87E9-B9A71088A8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5C232DD5-F993-4CAA-8E4A-0933B74BFFC0}"/>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16" name="Group 15">
            <a:extLst>
              <a:ext uri="{FF2B5EF4-FFF2-40B4-BE49-F238E27FC236}">
                <a16:creationId xmlns:a16="http://schemas.microsoft.com/office/drawing/2014/main" id="{598D5F66-7BFC-4A88-BF11-4B2EA9D701BE}"/>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9E0E3A19-8653-4605-B14B-B2984BA675E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2BA4A55-2F5A-4CA8-87E0-F538AA1DB8B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1" name="Picture 20">
            <a:extLst>
              <a:ext uri="{FF2B5EF4-FFF2-40B4-BE49-F238E27FC236}">
                <a16:creationId xmlns:a16="http://schemas.microsoft.com/office/drawing/2014/main" id="{2882CEB1-F578-4D12-8CD5-87FD07E7A32C}"/>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4427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F59E3066-869E-431A-9FF9-0DCB16751AF0}"/>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CA0A07DF-FF20-4F70-A0A5-C1D99CA9811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8" name="Group 17">
            <a:extLst>
              <a:ext uri="{FF2B5EF4-FFF2-40B4-BE49-F238E27FC236}">
                <a16:creationId xmlns:a16="http://schemas.microsoft.com/office/drawing/2014/main" id="{B5D58CED-B85B-4418-86CA-81353A37FE46}"/>
              </a:ext>
            </a:extLst>
          </p:cNvPr>
          <p:cNvGrpSpPr/>
          <p:nvPr userDrawn="1"/>
        </p:nvGrpSpPr>
        <p:grpSpPr>
          <a:xfrm>
            <a:off x="10109200" y="5962515"/>
            <a:ext cx="1776262" cy="883668"/>
            <a:chOff x="10109200" y="5770707"/>
            <a:chExt cx="1776262" cy="883668"/>
          </a:xfrm>
        </p:grpSpPr>
        <p:sp>
          <p:nvSpPr>
            <p:cNvPr id="19" name="Rectangle 18">
              <a:extLst>
                <a:ext uri="{FF2B5EF4-FFF2-40B4-BE49-F238E27FC236}">
                  <a16:creationId xmlns:a16="http://schemas.microsoft.com/office/drawing/2014/main" id="{6DC70BCA-C0C2-4CC3-95C1-A7D8104240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9BB2206-2809-45A0-813F-0E42ACEAA7C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37AA10DC-4CB5-47B6-8CBA-F6FAB2379926}"/>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2489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4" name="Freeform 12">
            <a:extLst>
              <a:ext uri="{FF2B5EF4-FFF2-40B4-BE49-F238E27FC236}">
                <a16:creationId xmlns:a16="http://schemas.microsoft.com/office/drawing/2014/main" id="{C6971777-6400-469A-A43C-FD6D662C6932}"/>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CCF3F593-71A8-4A5A-8DC3-39196BF0D27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5" name="Group 14">
            <a:extLst>
              <a:ext uri="{FF2B5EF4-FFF2-40B4-BE49-F238E27FC236}">
                <a16:creationId xmlns:a16="http://schemas.microsoft.com/office/drawing/2014/main" id="{99FB0D3C-EAA4-4A74-B976-6E1B5B7EE064}"/>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958DC839-8F5C-49ED-85AF-7A63CE057B9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678BDDF-AA7C-4925-9D42-120ACFF7E7B1}"/>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0" name="Picture 19">
            <a:extLst>
              <a:ext uri="{FF2B5EF4-FFF2-40B4-BE49-F238E27FC236}">
                <a16:creationId xmlns:a16="http://schemas.microsoft.com/office/drawing/2014/main" id="{661683AF-B4C2-4D2A-8A87-9E959D07452B}"/>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351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2" r:id="rId2"/>
    <p:sldLayoutId id="2147484371" r:id="rId3"/>
    <p:sldLayoutId id="2147484372" r:id="rId4"/>
    <p:sldLayoutId id="2147484362" r:id="rId5"/>
    <p:sldLayoutId id="2147484356" r:id="rId6"/>
    <p:sldLayoutId id="2147484366" r:id="rId7"/>
    <p:sldLayoutId id="2147484359" r:id="rId8"/>
    <p:sldLayoutId id="2147484367" r:id="rId9"/>
    <p:sldLayoutId id="2147484351" r:id="rId10"/>
    <p:sldLayoutId id="2147484361" r:id="rId11"/>
    <p:sldLayoutId id="2147484353" r:id="rId12"/>
    <p:sldLayoutId id="2147484363" r:id="rId13"/>
    <p:sldLayoutId id="2147484354" r:id="rId14"/>
    <p:sldLayoutId id="2147484364" r:id="rId15"/>
    <p:sldLayoutId id="2147484365" r:id="rId16"/>
    <p:sldLayoutId id="2147484355" r:id="rId17"/>
    <p:sldLayoutId id="2147484360" r:id="rId18"/>
    <p:sldLayoutId id="2147484370" r:id="rId19"/>
    <p:sldLayoutId id="2147484369" r:id="rId20"/>
    <p:sldLayoutId id="2147484368" r:id="rId21"/>
    <p:sldLayoutId id="21474843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67766552"/>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414" r:id="rId14"/>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p:txBody>
          <a:bodyPr>
            <a:noAutofit/>
          </a:bodyPr>
          <a:lstStyle/>
          <a:p>
            <a:r>
              <a:rPr lang="en-GB" sz="4000"/>
              <a:t>Child and Adolescent Mental Health Services:</a:t>
            </a:r>
            <a:br>
              <a:rPr lang="en-GB" sz="4000"/>
            </a:br>
            <a:r>
              <a:rPr lang="en-GB" sz="4000"/>
              <a:t>Public Engagement Report of Findings</a:t>
            </a:r>
            <a:endParaRPr lang="en-US" sz="4000"/>
          </a:p>
        </p:txBody>
      </p:sp>
      <p:sp>
        <p:nvSpPr>
          <p:cNvPr id="3" name="Text Placeholder 2">
            <a:extLst>
              <a:ext uri="{FF2B5EF4-FFF2-40B4-BE49-F238E27FC236}">
                <a16:creationId xmlns:a16="http://schemas.microsoft.com/office/drawing/2014/main" id="{618C57BC-8249-A748-38E4-1102EDA8B1E1}"/>
              </a:ext>
            </a:extLst>
          </p:cNvPr>
          <p:cNvSpPr>
            <a:spLocks noGrp="1"/>
          </p:cNvSpPr>
          <p:nvPr>
            <p:ph type="body" sz="quarter" idx="14"/>
          </p:nvPr>
        </p:nvSpPr>
        <p:spPr>
          <a:xfrm>
            <a:off x="578131" y="4162583"/>
            <a:ext cx="8135563" cy="1550464"/>
          </a:xfrm>
        </p:spPr>
        <p:txBody>
          <a:bodyPr/>
          <a:lstStyle/>
          <a:p>
            <a:r>
              <a:rPr lang="en-GB" sz="2800">
                <a:effectLst/>
                <a:latin typeface="Aptos" panose="020B0004020202020204" pitchFamily="34" charset="0"/>
                <a:ea typeface="Calibri" panose="020F0502020204030204" pitchFamily="34" charset="0"/>
                <a:cs typeface="Calibri" panose="020F0502020204030204" pitchFamily="34" charset="0"/>
              </a:rPr>
              <a:t> </a:t>
            </a:r>
          </a:p>
          <a:p>
            <a:endParaRPr lang="en-US"/>
          </a:p>
        </p:txBody>
      </p:sp>
      <p:sp>
        <p:nvSpPr>
          <p:cNvPr id="4" name="Text Placeholder 3">
            <a:extLst>
              <a:ext uri="{FF2B5EF4-FFF2-40B4-BE49-F238E27FC236}">
                <a16:creationId xmlns:a16="http://schemas.microsoft.com/office/drawing/2014/main" id="{723E7D82-6B73-54AE-21C0-6ADDE3D630AD}"/>
              </a:ext>
            </a:extLst>
          </p:cNvPr>
          <p:cNvSpPr>
            <a:spLocks noGrp="1"/>
          </p:cNvSpPr>
          <p:nvPr>
            <p:ph type="body" sz="quarter" idx="15"/>
          </p:nvPr>
        </p:nvSpPr>
        <p:spPr>
          <a:xfrm>
            <a:off x="578131" y="6097807"/>
            <a:ext cx="5375391" cy="437357"/>
          </a:xfrm>
        </p:spPr>
        <p:txBody>
          <a:bodyPr>
            <a:normAutofit/>
          </a:bodyPr>
          <a:lstStyle/>
          <a:p>
            <a:r>
              <a:rPr lang="en-US" sz="1600" dirty="0">
                <a:solidFill>
                  <a:schemeClr val="tx2"/>
                </a:solidFill>
              </a:rPr>
              <a:t>Updated: July 2025</a:t>
            </a:r>
          </a:p>
        </p:txBody>
      </p:sp>
      <p:pic>
        <p:nvPicPr>
          <p:cNvPr id="7" name="Picture 6">
            <a:extLst>
              <a:ext uri="{FF2B5EF4-FFF2-40B4-BE49-F238E27FC236}">
                <a16:creationId xmlns:a16="http://schemas.microsoft.com/office/drawing/2014/main" id="{F880C5DA-FBB5-8E11-5F60-5900AD2B2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361" y="2962688"/>
            <a:ext cx="5069150" cy="69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vert="horz" lIns="91440" tIns="45720" rIns="91440" bIns="45720" rtlCol="0" anchor="t">
            <a:noAutofit/>
          </a:bodyPr>
          <a:lstStyle/>
          <a:p>
            <a:r>
              <a:rPr lang="en-GB">
                <a:latin typeface="Franklin Gothic Heavy"/>
                <a:cs typeface="Arial"/>
              </a:rPr>
              <a:t>Summary of findings</a:t>
            </a:r>
            <a:endParaRPr lang="en-US"/>
          </a:p>
        </p:txBody>
      </p:sp>
      <p:sp>
        <p:nvSpPr>
          <p:cNvPr id="3" name="Text Placeholder 2">
            <a:extLst>
              <a:ext uri="{FF2B5EF4-FFF2-40B4-BE49-F238E27FC236}">
                <a16:creationId xmlns:a16="http://schemas.microsoft.com/office/drawing/2014/main" id="{C5B7FEE2-26BA-4630-B0F6-F998F3BC3268}"/>
              </a:ext>
            </a:extLst>
          </p:cNvPr>
          <p:cNvSpPr>
            <a:spLocks noGrp="1"/>
          </p:cNvSpPr>
          <p:nvPr>
            <p:ph type="body" sz="quarter" idx="13"/>
          </p:nvPr>
        </p:nvSpPr>
        <p:spPr/>
        <p:txBody>
          <a:bodyPr vert="horz" lIns="91440" tIns="45720" rIns="91440" bIns="45720" numCol="2" rtlCol="0" anchor="t">
            <a:noAutofit/>
          </a:bodyPr>
          <a:lstStyle/>
          <a:p>
            <a:endParaRPr lang="en-GB" sz="2100"/>
          </a:p>
          <a:p>
            <a:endParaRPr lang="en-GB"/>
          </a:p>
          <a:p>
            <a:endParaRPr lang="en-GB"/>
          </a:p>
        </p:txBody>
      </p:sp>
    </p:spTree>
    <p:extLst>
      <p:ext uri="{BB962C8B-B14F-4D97-AF65-F5344CB8AC3E}">
        <p14:creationId xmlns:p14="http://schemas.microsoft.com/office/powerpoint/2010/main" val="2491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F8C6A-F3B8-A19F-D395-95F9F0FD0ADD}"/>
              </a:ext>
            </a:extLst>
          </p:cNvPr>
          <p:cNvSpPr>
            <a:spLocks noGrp="1"/>
          </p:cNvSpPr>
          <p:nvPr>
            <p:ph type="body" sz="quarter" idx="14"/>
          </p:nvPr>
        </p:nvSpPr>
        <p:spPr/>
        <p:txBody>
          <a:bodyPr/>
          <a:lstStyle/>
          <a:p>
            <a:r>
              <a:rPr lang="en-GB"/>
              <a:t>Total number of respondents</a:t>
            </a:r>
          </a:p>
        </p:txBody>
      </p:sp>
      <p:sp>
        <p:nvSpPr>
          <p:cNvPr id="4" name="Text Placeholder 3">
            <a:extLst>
              <a:ext uri="{FF2B5EF4-FFF2-40B4-BE49-F238E27FC236}">
                <a16:creationId xmlns:a16="http://schemas.microsoft.com/office/drawing/2014/main" id="{90AB742A-DA54-837F-1720-D60B22012224}"/>
              </a:ext>
            </a:extLst>
          </p:cNvPr>
          <p:cNvSpPr>
            <a:spLocks noGrp="1"/>
          </p:cNvSpPr>
          <p:nvPr>
            <p:ph type="body" sz="quarter" idx="13"/>
          </p:nvPr>
        </p:nvSpPr>
        <p:spPr>
          <a:xfrm>
            <a:off x="511175" y="1261872"/>
            <a:ext cx="8900680" cy="4966911"/>
          </a:xfrm>
        </p:spPr>
        <p:txBody>
          <a:bodyPr/>
          <a:lstStyle/>
          <a:p>
            <a:pPr marL="0" indent="0">
              <a:buNone/>
            </a:pPr>
            <a:r>
              <a:rPr lang="en-GB" sz="1800"/>
              <a:t>We have had a good response to the survey with a total of </a:t>
            </a:r>
            <a:r>
              <a:rPr lang="en-GB" sz="1800" b="1"/>
              <a:t>461 respondents</a:t>
            </a:r>
            <a:r>
              <a:rPr lang="en-GB" sz="1800"/>
              <a:t>. </a:t>
            </a:r>
            <a:endParaRPr lang="en-GB" sz="1800" b="1"/>
          </a:p>
          <a:p>
            <a:pPr marL="0" indent="0">
              <a:buNone/>
            </a:pPr>
            <a:r>
              <a:rPr lang="en-GB" sz="1800" b="1"/>
              <a:t>This is broken down as:</a:t>
            </a:r>
          </a:p>
          <a:p>
            <a:pPr lvl="1">
              <a:lnSpc>
                <a:spcPct val="150000"/>
              </a:lnSpc>
              <a:buFont typeface="Arial" panose="020B0604020202020204" pitchFamily="34" charset="0"/>
              <a:buChar char="•"/>
            </a:pPr>
            <a:r>
              <a:rPr lang="en-GB" sz="1800" b="1">
                <a:solidFill>
                  <a:schemeClr val="tx2"/>
                </a:solidFill>
                <a:latin typeface="Franklin Gothic Book" panose="020B0503020102020204" pitchFamily="34" charset="0"/>
              </a:rPr>
              <a:t>Online survey </a:t>
            </a:r>
            <a:r>
              <a:rPr lang="en-GB" sz="1800">
                <a:solidFill>
                  <a:schemeClr val="tx2"/>
                </a:solidFill>
                <a:latin typeface="Franklin Gothic Book" panose="020B0503020102020204" pitchFamily="34" charset="0"/>
              </a:rPr>
              <a:t>– 331 respondents including Shropshire Youth Association (SYA) facilitated CYP responses and T&amp;W Council focus groups, which were fed directly into the online survey.</a:t>
            </a:r>
          </a:p>
          <a:p>
            <a:pPr lvl="3">
              <a:lnSpc>
                <a:spcPct val="150000"/>
              </a:lnSpc>
            </a:pPr>
            <a:r>
              <a:rPr lang="en-GB" sz="1800" b="1">
                <a:solidFill>
                  <a:schemeClr val="tx2"/>
                </a:solidFill>
                <a:latin typeface="Franklin Gothic Book" panose="020B0503020102020204" pitchFamily="34" charset="0"/>
              </a:rPr>
              <a:t> Shropshire Youth Association </a:t>
            </a:r>
            <a:r>
              <a:rPr lang="en-GB" sz="1800">
                <a:solidFill>
                  <a:schemeClr val="tx2"/>
                </a:solidFill>
                <a:latin typeface="Franklin Gothic Book" panose="020B0503020102020204" pitchFamily="34" charset="0"/>
              </a:rPr>
              <a:t>– 75 children and young people respondents</a:t>
            </a:r>
          </a:p>
          <a:p>
            <a:pPr lvl="3">
              <a:lnSpc>
                <a:spcPct val="150000"/>
              </a:lnSpc>
            </a:pPr>
            <a:r>
              <a:rPr lang="en-GB" sz="1800" b="1">
                <a:solidFill>
                  <a:schemeClr val="tx2"/>
                </a:solidFill>
                <a:latin typeface="Franklin Gothic Book" panose="020B0503020102020204" pitchFamily="34" charset="0"/>
              </a:rPr>
              <a:t> T&amp;W Council focus groups</a:t>
            </a:r>
            <a:r>
              <a:rPr lang="en-GB" sz="1800">
                <a:solidFill>
                  <a:schemeClr val="tx2"/>
                </a:solidFill>
                <a:latin typeface="Franklin Gothic Book" panose="020B0503020102020204" pitchFamily="34" charset="0"/>
              </a:rPr>
              <a:t>:</a:t>
            </a:r>
          </a:p>
          <a:p>
            <a:pPr marL="1466909" lvl="4" indent="-285750">
              <a:lnSpc>
                <a:spcPct val="150000"/>
              </a:lnSpc>
              <a:buFont typeface="Wingdings" panose="05000000000000000000" pitchFamily="2" charset="2"/>
              <a:buChar char="q"/>
            </a:pPr>
            <a:r>
              <a:rPr lang="en-GB" sz="1800">
                <a:solidFill>
                  <a:schemeClr val="tx2"/>
                </a:solidFill>
                <a:latin typeface="Franklin Gothic Book" panose="020B0503020102020204" pitchFamily="34" charset="0"/>
              </a:rPr>
              <a:t>6 care leavers between 17-22 years of age </a:t>
            </a:r>
          </a:p>
          <a:p>
            <a:pPr marL="1466909" lvl="4" indent="-285750">
              <a:lnSpc>
                <a:spcPct val="150000"/>
              </a:lnSpc>
              <a:buFont typeface="Wingdings" panose="05000000000000000000" pitchFamily="2" charset="2"/>
              <a:buChar char="q"/>
            </a:pPr>
            <a:r>
              <a:rPr lang="en-GB" sz="1800">
                <a:solidFill>
                  <a:schemeClr val="tx2"/>
                </a:solidFill>
                <a:latin typeface="Franklin Gothic Book" panose="020B0503020102020204" pitchFamily="34" charset="0"/>
              </a:rPr>
              <a:t>6 carers living representing the views of 15 children</a:t>
            </a:r>
          </a:p>
          <a:p>
            <a:pPr lvl="1">
              <a:lnSpc>
                <a:spcPct val="150000"/>
              </a:lnSpc>
              <a:buFont typeface="Arial" panose="020B0604020202020204" pitchFamily="34" charset="0"/>
              <a:buChar char="•"/>
            </a:pPr>
            <a:r>
              <a:rPr lang="en-GB" sz="1800" b="1">
                <a:solidFill>
                  <a:schemeClr val="tx2"/>
                </a:solidFill>
                <a:latin typeface="Franklin Gothic Book" panose="020B0503020102020204" pitchFamily="34" charset="0"/>
              </a:rPr>
              <a:t>Challenging Perceptions </a:t>
            </a:r>
            <a:r>
              <a:rPr lang="en-GB" sz="1800">
                <a:solidFill>
                  <a:schemeClr val="tx2"/>
                </a:solidFill>
                <a:latin typeface="Franklin Gothic Book" panose="020B0503020102020204" pitchFamily="34" charset="0"/>
              </a:rPr>
              <a:t>– 118 children and young people respondents</a:t>
            </a:r>
          </a:p>
        </p:txBody>
      </p:sp>
      <p:pic>
        <p:nvPicPr>
          <p:cNvPr id="3" name="Picture 2">
            <a:extLst>
              <a:ext uri="{FF2B5EF4-FFF2-40B4-BE49-F238E27FC236}">
                <a16:creationId xmlns:a16="http://schemas.microsoft.com/office/drawing/2014/main" id="{C56F3E19-363B-3E88-BC8E-933E6A4100CF}"/>
              </a:ext>
            </a:extLst>
          </p:cNvPr>
          <p:cNvPicPr>
            <a:picLocks noChangeAspect="1"/>
          </p:cNvPicPr>
          <p:nvPr/>
        </p:nvPicPr>
        <p:blipFill>
          <a:blip r:embed="rId2"/>
          <a:stretch>
            <a:fillRect/>
          </a:stretch>
        </p:blipFill>
        <p:spPr>
          <a:xfrm>
            <a:off x="9615266" y="1536050"/>
            <a:ext cx="2065559" cy="2072347"/>
          </a:xfrm>
          <a:prstGeom prst="rect">
            <a:avLst/>
          </a:prstGeom>
        </p:spPr>
      </p:pic>
      <p:pic>
        <p:nvPicPr>
          <p:cNvPr id="6" name="Picture 5">
            <a:extLst>
              <a:ext uri="{FF2B5EF4-FFF2-40B4-BE49-F238E27FC236}">
                <a16:creationId xmlns:a16="http://schemas.microsoft.com/office/drawing/2014/main" id="{6C8B4135-3EEC-FC71-FB7D-7F195DBEB866}"/>
              </a:ext>
            </a:extLst>
          </p:cNvPr>
          <p:cNvPicPr>
            <a:picLocks noChangeAspect="1"/>
          </p:cNvPicPr>
          <p:nvPr/>
        </p:nvPicPr>
        <p:blipFill>
          <a:blip r:embed="rId3"/>
          <a:stretch>
            <a:fillRect/>
          </a:stretch>
        </p:blipFill>
        <p:spPr>
          <a:xfrm>
            <a:off x="8591738" y="3954151"/>
            <a:ext cx="3476612" cy="1437000"/>
          </a:xfrm>
          <a:prstGeom prst="rect">
            <a:avLst/>
          </a:prstGeom>
        </p:spPr>
      </p:pic>
    </p:spTree>
    <p:extLst>
      <p:ext uri="{BB962C8B-B14F-4D97-AF65-F5344CB8AC3E}">
        <p14:creationId xmlns:p14="http://schemas.microsoft.com/office/powerpoint/2010/main" val="32574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C4384-F2FE-874D-BF7B-1A47AEA85E50}"/>
              </a:ext>
            </a:extLst>
          </p:cNvPr>
          <p:cNvSpPr>
            <a:spLocks noGrp="1"/>
          </p:cNvSpPr>
          <p:nvPr>
            <p:ph type="body" sz="quarter" idx="14"/>
          </p:nvPr>
        </p:nvSpPr>
        <p:spPr/>
        <p:txBody>
          <a:bodyPr/>
          <a:lstStyle/>
          <a:p>
            <a:r>
              <a:rPr lang="en-GB"/>
              <a:t>Online Survey Summary</a:t>
            </a:r>
          </a:p>
        </p:txBody>
      </p:sp>
    </p:spTree>
    <p:extLst>
      <p:ext uri="{BB962C8B-B14F-4D97-AF65-F5344CB8AC3E}">
        <p14:creationId xmlns:p14="http://schemas.microsoft.com/office/powerpoint/2010/main" val="371491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CECC21-45F6-D1C8-0BCF-0DC8F8B81C80}"/>
              </a:ext>
            </a:extLst>
          </p:cNvPr>
          <p:cNvSpPr>
            <a:spLocks noGrp="1"/>
          </p:cNvSpPr>
          <p:nvPr>
            <p:ph type="body" sz="quarter" idx="14"/>
          </p:nvPr>
        </p:nvSpPr>
        <p:spPr/>
        <p:txBody>
          <a:bodyPr/>
          <a:lstStyle/>
          <a:p>
            <a:pPr>
              <a:lnSpc>
                <a:spcPct val="100000"/>
              </a:lnSpc>
            </a:pPr>
            <a:r>
              <a:rPr lang="en-GB" dirty="0"/>
              <a:t>Online Survey Respondent Breakdown</a:t>
            </a:r>
          </a:p>
        </p:txBody>
      </p:sp>
      <p:sp>
        <p:nvSpPr>
          <p:cNvPr id="4" name="Text Placeholder 3">
            <a:extLst>
              <a:ext uri="{FF2B5EF4-FFF2-40B4-BE49-F238E27FC236}">
                <a16:creationId xmlns:a16="http://schemas.microsoft.com/office/drawing/2014/main" id="{60F9BADC-69A9-B48C-9001-D4DB6014160F}"/>
              </a:ext>
            </a:extLst>
          </p:cNvPr>
          <p:cNvSpPr>
            <a:spLocks noGrp="1"/>
          </p:cNvSpPr>
          <p:nvPr>
            <p:ph type="body" sz="quarter" idx="13"/>
          </p:nvPr>
        </p:nvSpPr>
        <p:spPr>
          <a:xfrm>
            <a:off x="447653" y="924150"/>
            <a:ext cx="11296694" cy="5734674"/>
          </a:xfrm>
        </p:spPr>
        <p:txBody>
          <a:bodyPr/>
          <a:lstStyle/>
          <a:p>
            <a:pPr marL="0" indent="0">
              <a:buNone/>
            </a:pPr>
            <a:r>
              <a:rPr lang="en-GB" sz="1200" b="1" dirty="0"/>
              <a:t> </a:t>
            </a:r>
            <a:r>
              <a:rPr lang="en-GB" sz="1600" b="1" dirty="0"/>
              <a:t>Total responses: 331 </a:t>
            </a:r>
          </a:p>
          <a:p>
            <a:pPr>
              <a:lnSpc>
                <a:spcPct val="100000"/>
              </a:lnSpc>
            </a:pPr>
            <a:r>
              <a:rPr lang="en-GB" sz="1600" dirty="0"/>
              <a:t>Young people aged 16+ (26.46%)</a:t>
            </a:r>
          </a:p>
          <a:p>
            <a:pPr>
              <a:lnSpc>
                <a:spcPct val="100000"/>
              </a:lnSpc>
            </a:pPr>
            <a:r>
              <a:rPr lang="en-GB" sz="1600" dirty="0"/>
              <a:t>Trusted adults who are responding on behalf on a child or young person (21.85%)</a:t>
            </a:r>
          </a:p>
          <a:p>
            <a:pPr>
              <a:lnSpc>
                <a:spcPct val="100000"/>
              </a:lnSpc>
            </a:pPr>
            <a:r>
              <a:rPr lang="en-GB" sz="1600" dirty="0"/>
              <a:t>Parents or carer of children or young people (51.69%)</a:t>
            </a:r>
          </a:p>
          <a:p>
            <a:pPr marL="0" indent="0">
              <a:buNone/>
            </a:pPr>
            <a:r>
              <a:rPr lang="en-GB" sz="1600" b="1" dirty="0"/>
              <a:t>Post code:</a:t>
            </a:r>
          </a:p>
          <a:p>
            <a:pPr lvl="1">
              <a:buFont typeface="Arial" panose="020B0604020202020204" pitchFamily="34" charset="0"/>
              <a:buChar char="•"/>
            </a:pPr>
            <a:r>
              <a:rPr lang="en-GB" sz="1600" dirty="0">
                <a:solidFill>
                  <a:schemeClr val="tx2"/>
                </a:solidFill>
                <a:latin typeface="Franklin Gothic Book" panose="020B0503020102020204" pitchFamily="34" charset="0"/>
              </a:rPr>
              <a:t>Telford and Wrekin: 169</a:t>
            </a:r>
          </a:p>
          <a:p>
            <a:pPr lvl="1">
              <a:buFont typeface="Arial" panose="020B0604020202020204" pitchFamily="34" charset="0"/>
              <a:buChar char="•"/>
            </a:pPr>
            <a:r>
              <a:rPr lang="en-GB" sz="1600" dirty="0">
                <a:solidFill>
                  <a:schemeClr val="tx2"/>
                </a:solidFill>
                <a:latin typeface="Franklin Gothic Book" panose="020B0503020102020204" pitchFamily="34" charset="0"/>
              </a:rPr>
              <a:t>Shropshire: 161 from Shropshire (including 21 from WV postcodes likely inside our border)</a:t>
            </a:r>
          </a:p>
          <a:p>
            <a:pPr lvl="1">
              <a:buFont typeface="Arial" panose="020B0604020202020204" pitchFamily="34" charset="0"/>
              <a:buChar char="•"/>
            </a:pPr>
            <a:r>
              <a:rPr lang="en-GB" sz="1600" dirty="0">
                <a:solidFill>
                  <a:schemeClr val="tx2"/>
                </a:solidFill>
                <a:latin typeface="Franklin Gothic Book" panose="020B0503020102020204" pitchFamily="34" charset="0"/>
              </a:rPr>
              <a:t>Powys: 1</a:t>
            </a:r>
          </a:p>
          <a:p>
            <a:pPr lvl="1">
              <a:buFont typeface="Arial" panose="020B0604020202020204" pitchFamily="34" charset="0"/>
              <a:buChar char="•"/>
            </a:pPr>
            <a:r>
              <a:rPr lang="en-GB" sz="1600" dirty="0">
                <a:solidFill>
                  <a:schemeClr val="tx2"/>
                </a:solidFill>
                <a:latin typeface="Franklin Gothic Book" panose="020B0503020102020204" pitchFamily="34" charset="0"/>
              </a:rPr>
              <a:t>Out of area: 1</a:t>
            </a:r>
            <a:endParaRPr lang="en-GB" sz="1400" b="1" dirty="0">
              <a:solidFill>
                <a:schemeClr val="tx2"/>
              </a:solidFill>
              <a:latin typeface="Franklin Gothic Book" panose="020B0503020102020204" pitchFamily="34" charset="0"/>
            </a:endParaRPr>
          </a:p>
          <a:p>
            <a:pPr marL="0" indent="0">
              <a:buNone/>
            </a:pPr>
            <a:r>
              <a:rPr lang="en-GB" sz="1600" b="1" dirty="0">
                <a:solidFill>
                  <a:schemeClr val="tx2"/>
                </a:solidFill>
                <a:latin typeface="Franklin Gothic Book" panose="020B0503020102020204" pitchFamily="34" charset="0"/>
              </a:rPr>
              <a:t>Demographics:</a:t>
            </a:r>
          </a:p>
          <a:p>
            <a:pPr>
              <a:lnSpc>
                <a:spcPct val="100000"/>
              </a:lnSpc>
            </a:pPr>
            <a:r>
              <a:rPr lang="en-GB" sz="1600" b="1" dirty="0"/>
              <a:t>Ethnicity: </a:t>
            </a:r>
            <a:r>
              <a:rPr lang="en-GB" sz="1600" dirty="0"/>
              <a:t>88% White British, 7% preferring not to answer.  A small number of responses were received from the Pakistani, Caribbean, and other “White” communities.</a:t>
            </a:r>
          </a:p>
          <a:p>
            <a:pPr>
              <a:lnSpc>
                <a:spcPct val="100000"/>
              </a:lnSpc>
            </a:pPr>
            <a:r>
              <a:rPr lang="en-GB" sz="1600" b="1" dirty="0"/>
              <a:t>Sexual Orientation: </a:t>
            </a:r>
            <a:r>
              <a:rPr lang="en-GB" sz="1600" dirty="0"/>
              <a:t>69.5% heterosexual, 15.5% prefer not to say, 7% (22) responses from bisexual people, and fewer than 1% identifying as asexual, gay or lesbian.</a:t>
            </a:r>
          </a:p>
          <a:p>
            <a:pPr>
              <a:lnSpc>
                <a:spcPct val="100000"/>
              </a:lnSpc>
            </a:pPr>
            <a:r>
              <a:rPr lang="en-GB" sz="1600" b="1" dirty="0"/>
              <a:t>Gender Identity: </a:t>
            </a:r>
            <a:r>
              <a:rPr lang="en-GB" sz="1600" dirty="0"/>
              <a:t>1.3% (4) told us they were transgender.</a:t>
            </a:r>
          </a:p>
          <a:p>
            <a:endParaRPr lang="en-GB" sz="1400" dirty="0"/>
          </a:p>
          <a:p>
            <a:endParaRPr lang="en-GB" sz="1400" dirty="0"/>
          </a:p>
        </p:txBody>
      </p:sp>
      <p:graphicFrame>
        <p:nvGraphicFramePr>
          <p:cNvPr id="7" name="Table 6">
            <a:extLst>
              <a:ext uri="{FF2B5EF4-FFF2-40B4-BE49-F238E27FC236}">
                <a16:creationId xmlns:a16="http://schemas.microsoft.com/office/drawing/2014/main" id="{6C573950-CE6F-BD81-6215-44393877873D}"/>
              </a:ext>
            </a:extLst>
          </p:cNvPr>
          <p:cNvGraphicFramePr>
            <a:graphicFrameLocks noGrp="1"/>
          </p:cNvGraphicFramePr>
          <p:nvPr>
            <p:extLst>
              <p:ext uri="{D42A27DB-BD31-4B8C-83A1-F6EECF244321}">
                <p14:modId xmlns:p14="http://schemas.microsoft.com/office/powerpoint/2010/main" val="3800120258"/>
              </p:ext>
            </p:extLst>
          </p:nvPr>
        </p:nvGraphicFramePr>
        <p:xfrm>
          <a:off x="8338930" y="1038131"/>
          <a:ext cx="3565008" cy="2110213"/>
        </p:xfrm>
        <a:graphic>
          <a:graphicData uri="http://schemas.openxmlformats.org/drawingml/2006/table">
            <a:tbl>
              <a:tblPr/>
              <a:tblGrid>
                <a:gridCol w="1793715">
                  <a:extLst>
                    <a:ext uri="{9D8B030D-6E8A-4147-A177-3AD203B41FA5}">
                      <a16:colId xmlns:a16="http://schemas.microsoft.com/office/drawing/2014/main" val="1962801214"/>
                    </a:ext>
                  </a:extLst>
                </a:gridCol>
                <a:gridCol w="1771293">
                  <a:extLst>
                    <a:ext uri="{9D8B030D-6E8A-4147-A177-3AD203B41FA5}">
                      <a16:colId xmlns:a16="http://schemas.microsoft.com/office/drawing/2014/main" val="3357802833"/>
                    </a:ext>
                  </a:extLst>
                </a:gridCol>
              </a:tblGrid>
              <a:tr h="607329">
                <a:tc>
                  <a:txBody>
                    <a:bodyPr/>
                    <a:lstStyle/>
                    <a:p>
                      <a:pPr algn="ctr" fontAlgn="ctr"/>
                      <a:r>
                        <a:rPr lang="en-GB" sz="1800" b="1" i="0" u="none" strike="noStrike">
                          <a:effectLst/>
                          <a:latin typeface="Calibri" panose="020F0502020204030204" pitchFamily="34" charset="0"/>
                        </a:rPr>
                        <a:t>Age Group</a:t>
                      </a:r>
                    </a:p>
                  </a:txBody>
                  <a:tcPr marL="6350" marR="6350" marT="6350" marB="0" anchor="ctr">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a:txBody>
                    <a:bodyPr/>
                    <a:lstStyle/>
                    <a:p>
                      <a:pPr algn="ctr" fontAlgn="ctr"/>
                      <a:r>
                        <a:rPr lang="en-GB" sz="1800" b="1" i="0" u="none" strike="noStrike">
                          <a:effectLst/>
                          <a:latin typeface="Calibri" panose="020F0502020204030204" pitchFamily="34" charset="0"/>
                        </a:rPr>
                        <a:t>Number of Responses</a:t>
                      </a:r>
                    </a:p>
                  </a:txBody>
                  <a:tcPr marL="6350" marR="6350" marT="6350" marB="0" anchor="ctr">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639660"/>
                  </a:ext>
                </a:extLst>
              </a:tr>
              <a:tr h="308812">
                <a:tc>
                  <a:txBody>
                    <a:bodyPr/>
                    <a:lstStyle/>
                    <a:p>
                      <a:pPr algn="ctr" fontAlgn="ctr"/>
                      <a:r>
                        <a:rPr lang="en-GB" sz="1800" b="0" i="0" u="none" strike="noStrike">
                          <a:effectLst/>
                          <a:latin typeface="Calibri" panose="020F0502020204030204" pitchFamily="34" charset="0"/>
                        </a:rPr>
                        <a:t>0-5</a:t>
                      </a:r>
                    </a:p>
                  </a:txBody>
                  <a:tcPr marL="6350" marR="6350" marT="6350"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a:txBody>
                    <a:bodyPr/>
                    <a:lstStyle/>
                    <a:p>
                      <a:pPr algn="ctr" fontAlgn="ctr"/>
                      <a:r>
                        <a:rPr lang="en-GB" sz="1800" b="0" i="0" u="none" strike="noStrike">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34101824"/>
                  </a:ext>
                </a:extLst>
              </a:tr>
              <a:tr h="298518">
                <a:tc>
                  <a:txBody>
                    <a:bodyPr/>
                    <a:lstStyle/>
                    <a:p>
                      <a:pPr algn="ctr" fontAlgn="ctr"/>
                      <a:r>
                        <a:rPr lang="en-GB" sz="1800" b="0" i="0" u="none" strike="noStrike">
                          <a:effectLst/>
                          <a:latin typeface="Calibri" panose="020F0502020204030204" pitchFamily="34" charset="0"/>
                        </a:rPr>
                        <a:t>6-11</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800" b="0" i="0" u="none" strike="noStrike">
                          <a:effectLst/>
                          <a:latin typeface="Calibri" panose="020F0502020204030204" pitchFamily="34" charset="0"/>
                        </a:rPr>
                        <a:t>70</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81228926"/>
                  </a:ext>
                </a:extLst>
              </a:tr>
              <a:tr h="298518">
                <a:tc>
                  <a:txBody>
                    <a:bodyPr/>
                    <a:lstStyle/>
                    <a:p>
                      <a:pPr algn="ctr" fontAlgn="ctr"/>
                      <a:r>
                        <a:rPr lang="en-GB" sz="1800" b="0" i="0" u="none" strike="noStrike">
                          <a:effectLst/>
                          <a:latin typeface="Calibri" panose="020F0502020204030204" pitchFamily="34" charset="0"/>
                        </a:rPr>
                        <a:t>12-15</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800" b="0" i="0" u="none" strike="noStrike">
                          <a:effectLst/>
                          <a:latin typeface="Calibri" panose="020F0502020204030204" pitchFamily="34" charset="0"/>
                        </a:rPr>
                        <a:t>120</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90452779"/>
                  </a:ext>
                </a:extLst>
              </a:tr>
              <a:tr h="298518">
                <a:tc>
                  <a:txBody>
                    <a:bodyPr/>
                    <a:lstStyle/>
                    <a:p>
                      <a:pPr algn="ctr" fontAlgn="ctr"/>
                      <a:r>
                        <a:rPr lang="en-GB" sz="1800" b="0" i="0" u="none" strike="noStrike">
                          <a:effectLst/>
                          <a:latin typeface="Calibri" panose="020F0502020204030204" pitchFamily="34" charset="0"/>
                        </a:rPr>
                        <a:t>16-17</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800" b="0" i="0" u="none" strike="noStrike">
                          <a:effectLst/>
                          <a:latin typeface="Calibri" panose="020F0502020204030204" pitchFamily="34" charset="0"/>
                        </a:rPr>
                        <a:t>57</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16811746"/>
                  </a:ext>
                </a:extLst>
              </a:tr>
              <a:tr h="298518">
                <a:tc>
                  <a:txBody>
                    <a:bodyPr/>
                    <a:lstStyle/>
                    <a:p>
                      <a:pPr algn="ctr" fontAlgn="ctr"/>
                      <a:r>
                        <a:rPr lang="en-GB" sz="1800" b="0" i="0" u="none" strike="noStrike">
                          <a:effectLst/>
                          <a:latin typeface="Calibri" panose="020F0502020204030204" pitchFamily="34" charset="0"/>
                        </a:rPr>
                        <a:t>18+</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800" b="0" i="0" u="none" strike="noStrike">
                          <a:effectLst/>
                          <a:latin typeface="Calibri" panose="020F0502020204030204" pitchFamily="34" charset="0"/>
                        </a:rPr>
                        <a:t>70</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70799346"/>
                  </a:ext>
                </a:extLst>
              </a:tr>
            </a:tbl>
          </a:graphicData>
        </a:graphic>
      </p:graphicFrame>
    </p:spTree>
    <p:extLst>
      <p:ext uri="{BB962C8B-B14F-4D97-AF65-F5344CB8AC3E}">
        <p14:creationId xmlns:p14="http://schemas.microsoft.com/office/powerpoint/2010/main" val="208950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C93DDE-528D-5692-3DD1-B27DA39C6D84}"/>
              </a:ext>
            </a:extLst>
          </p:cNvPr>
          <p:cNvSpPr>
            <a:spLocks noGrp="1"/>
          </p:cNvSpPr>
          <p:nvPr>
            <p:ph type="sldNum" sz="quarter" idx="4"/>
          </p:nvPr>
        </p:nvSpPr>
        <p:spPr/>
        <p:txBody>
          <a:bodyPr/>
          <a:lstStyle/>
          <a:p>
            <a:fld id="{B9E0ACF9-11E2-1D4B-A28D-78BD04ABBE89}" type="slidenum">
              <a:rPr lang="en-US" smtClean="0"/>
              <a:pPr/>
              <a:t>14</a:t>
            </a:fld>
            <a:endParaRPr lang="en-US"/>
          </a:p>
        </p:txBody>
      </p:sp>
      <p:sp>
        <p:nvSpPr>
          <p:cNvPr id="3" name="Text Placeholder 2">
            <a:extLst>
              <a:ext uri="{FF2B5EF4-FFF2-40B4-BE49-F238E27FC236}">
                <a16:creationId xmlns:a16="http://schemas.microsoft.com/office/drawing/2014/main" id="{B582E671-773B-B3D1-6B5B-5AB9AB0D6508}"/>
              </a:ext>
            </a:extLst>
          </p:cNvPr>
          <p:cNvSpPr>
            <a:spLocks noGrp="1"/>
          </p:cNvSpPr>
          <p:nvPr>
            <p:ph type="body" sz="quarter" idx="15"/>
          </p:nvPr>
        </p:nvSpPr>
        <p:spPr>
          <a:xfrm>
            <a:off x="350839" y="1236663"/>
            <a:ext cx="6698144" cy="4518518"/>
          </a:xfrm>
        </p:spPr>
        <p:txBody>
          <a:bodyPr/>
          <a:lstStyle/>
          <a:p>
            <a:r>
              <a:rPr lang="en-GB" sz="1600"/>
              <a:t>Across all three pathways (CYP, parent/carer and professional support), ‘</a:t>
            </a:r>
            <a:r>
              <a:rPr lang="en-GB" sz="1600" b="1"/>
              <a:t>Help at School’ (65%) </a:t>
            </a:r>
            <a:r>
              <a:rPr lang="en-GB" sz="1600"/>
              <a:t>was the most frequently accessed method of support accessed, along with </a:t>
            </a:r>
            <a:r>
              <a:rPr lang="en-GB" sz="1600" b="1" err="1"/>
              <a:t>BeeU</a:t>
            </a:r>
            <a:r>
              <a:rPr lang="en-GB" sz="1600" b="1"/>
              <a:t> (52%)</a:t>
            </a:r>
            <a:r>
              <a:rPr lang="en-GB" sz="1600"/>
              <a:t>.  The specialist forms of support, such as ‘Eating Disorders’ and ‘ Crisis Services’ received notably fewer responses, along with online forms of support.</a:t>
            </a:r>
          </a:p>
          <a:p>
            <a:r>
              <a:rPr lang="en-GB" sz="1600"/>
              <a:t>When split by age, notably access to </a:t>
            </a:r>
            <a:r>
              <a:rPr lang="en-GB" sz="1600" b="1"/>
              <a:t>‘Neurodevelopmental Assessments</a:t>
            </a:r>
            <a:r>
              <a:rPr lang="en-GB" sz="1600"/>
              <a:t>’ is most prevalent between 6 and 15, and is accessed less frequently after this age.  Similarly, ‘Help at School’ focused on the 12-15 age group.</a:t>
            </a:r>
          </a:p>
          <a:p>
            <a:r>
              <a:rPr lang="en-GB" sz="1600"/>
              <a:t>Of those who told us they had received other support not listed, those included private psychologists, familial support and private therapy services.</a:t>
            </a:r>
          </a:p>
        </p:txBody>
      </p:sp>
      <p:sp>
        <p:nvSpPr>
          <p:cNvPr id="4" name="Text Placeholder 3">
            <a:extLst>
              <a:ext uri="{FF2B5EF4-FFF2-40B4-BE49-F238E27FC236}">
                <a16:creationId xmlns:a16="http://schemas.microsoft.com/office/drawing/2014/main" id="{6DE77AC3-BD18-8A59-69FC-F7E5F8452AE8}"/>
              </a:ext>
            </a:extLst>
          </p:cNvPr>
          <p:cNvSpPr>
            <a:spLocks noGrp="1"/>
          </p:cNvSpPr>
          <p:nvPr>
            <p:ph type="body" sz="quarter" idx="14"/>
          </p:nvPr>
        </p:nvSpPr>
        <p:spPr/>
        <p:txBody>
          <a:bodyPr>
            <a:normAutofit fontScale="77500" lnSpcReduction="20000"/>
          </a:bodyPr>
          <a:lstStyle/>
          <a:p>
            <a:pPr>
              <a:lnSpc>
                <a:spcPct val="110000"/>
              </a:lnSpc>
            </a:pPr>
            <a:r>
              <a:rPr lang="en-GB" sz="3000" b="1">
                <a:latin typeface="Roboto" panose="02000000000000000000" pitchFamily="2" charset="0"/>
              </a:rPr>
              <a:t>Which service(s) have you tried to access, or would you like to tell us about today?</a:t>
            </a:r>
          </a:p>
          <a:p>
            <a:endParaRPr lang="en-GB"/>
          </a:p>
        </p:txBody>
      </p:sp>
      <p:graphicFrame>
        <p:nvGraphicFramePr>
          <p:cNvPr id="6" name="Table 5">
            <a:extLst>
              <a:ext uri="{FF2B5EF4-FFF2-40B4-BE49-F238E27FC236}">
                <a16:creationId xmlns:a16="http://schemas.microsoft.com/office/drawing/2014/main" id="{45F204E2-4267-C3D7-0390-3ABEEB807919}"/>
              </a:ext>
            </a:extLst>
          </p:cNvPr>
          <p:cNvGraphicFramePr>
            <a:graphicFrameLocks noGrp="1"/>
          </p:cNvGraphicFramePr>
          <p:nvPr>
            <p:extLst>
              <p:ext uri="{D42A27DB-BD31-4B8C-83A1-F6EECF244321}">
                <p14:modId xmlns:p14="http://schemas.microsoft.com/office/powerpoint/2010/main" val="2655744732"/>
              </p:ext>
            </p:extLst>
          </p:nvPr>
        </p:nvGraphicFramePr>
        <p:xfrm>
          <a:off x="7151466" y="1236663"/>
          <a:ext cx="4804466" cy="3254314"/>
        </p:xfrm>
        <a:graphic>
          <a:graphicData uri="http://schemas.openxmlformats.org/drawingml/2006/table">
            <a:tbl>
              <a:tblPr/>
              <a:tblGrid>
                <a:gridCol w="4072357">
                  <a:extLst>
                    <a:ext uri="{9D8B030D-6E8A-4147-A177-3AD203B41FA5}">
                      <a16:colId xmlns:a16="http://schemas.microsoft.com/office/drawing/2014/main" val="2266850191"/>
                    </a:ext>
                  </a:extLst>
                </a:gridCol>
                <a:gridCol w="732109">
                  <a:extLst>
                    <a:ext uri="{9D8B030D-6E8A-4147-A177-3AD203B41FA5}">
                      <a16:colId xmlns:a16="http://schemas.microsoft.com/office/drawing/2014/main" val="2751260892"/>
                    </a:ext>
                  </a:extLst>
                </a:gridCol>
              </a:tblGrid>
              <a:tr h="232451">
                <a:tc>
                  <a:txBody>
                    <a:bodyPr/>
                    <a:lstStyle/>
                    <a:p>
                      <a:pPr algn="l" fontAlgn="b"/>
                      <a:r>
                        <a:rPr lang="en-GB" sz="1400" b="0" i="0" u="none" strike="noStrike">
                          <a:effectLst/>
                          <a:latin typeface="Calibri" panose="020F0502020204030204" pitchFamily="34" charset="0"/>
                        </a:rPr>
                        <a:t>Help at school</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65%</a:t>
                      </a:r>
                    </a:p>
                  </a:txBody>
                  <a:tcPr marL="6350" marR="6350" marT="6350" marB="0" anchor="b">
                    <a:lnL>
                      <a:noFill/>
                    </a:lnL>
                    <a:lnR>
                      <a:noFill/>
                    </a:lnR>
                    <a:lnT>
                      <a:noFill/>
                    </a:lnT>
                    <a:lnB>
                      <a:noFill/>
                    </a:lnB>
                    <a:noFill/>
                  </a:tcPr>
                </a:tc>
                <a:extLst>
                  <a:ext uri="{0D108BD9-81ED-4DB2-BD59-A6C34878D82A}">
                    <a16:rowId xmlns:a16="http://schemas.microsoft.com/office/drawing/2014/main" val="3130072195"/>
                  </a:ext>
                </a:extLst>
              </a:tr>
              <a:tr h="232451">
                <a:tc>
                  <a:txBody>
                    <a:bodyPr/>
                    <a:lstStyle/>
                    <a:p>
                      <a:pPr algn="l" fontAlgn="b"/>
                      <a:r>
                        <a:rPr lang="en-GB" sz="1400" b="0" i="0" u="none" strike="noStrike">
                          <a:effectLst/>
                          <a:latin typeface="Calibri" panose="020F0502020204030204" pitchFamily="34" charset="0"/>
                        </a:rPr>
                        <a:t>BeeU Services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52%</a:t>
                      </a:r>
                    </a:p>
                  </a:txBody>
                  <a:tcPr marL="6350" marR="6350" marT="6350" marB="0" anchor="b">
                    <a:lnL>
                      <a:noFill/>
                    </a:lnL>
                    <a:lnR>
                      <a:noFill/>
                    </a:lnR>
                    <a:lnT>
                      <a:noFill/>
                    </a:lnT>
                    <a:lnB>
                      <a:noFill/>
                    </a:lnB>
                    <a:noFill/>
                  </a:tcPr>
                </a:tc>
                <a:extLst>
                  <a:ext uri="{0D108BD9-81ED-4DB2-BD59-A6C34878D82A}">
                    <a16:rowId xmlns:a16="http://schemas.microsoft.com/office/drawing/2014/main" val="1323165003"/>
                  </a:ext>
                </a:extLst>
              </a:tr>
              <a:tr h="232451">
                <a:tc>
                  <a:txBody>
                    <a:bodyPr/>
                    <a:lstStyle/>
                    <a:p>
                      <a:pPr algn="l" fontAlgn="b"/>
                      <a:r>
                        <a:rPr lang="en-GB" sz="1400" b="0" i="0" u="none" strike="noStrike">
                          <a:effectLst/>
                          <a:latin typeface="Calibri" panose="020F0502020204030204" pitchFamily="34" charset="0"/>
                        </a:rPr>
                        <a:t>Doctor's help</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42%</a:t>
                      </a:r>
                    </a:p>
                  </a:txBody>
                  <a:tcPr marL="6350" marR="6350" marT="6350" marB="0" anchor="b">
                    <a:lnL>
                      <a:noFill/>
                    </a:lnL>
                    <a:lnR>
                      <a:noFill/>
                    </a:lnR>
                    <a:lnT>
                      <a:noFill/>
                    </a:lnT>
                    <a:lnB>
                      <a:noFill/>
                    </a:lnB>
                    <a:noFill/>
                  </a:tcPr>
                </a:tc>
                <a:extLst>
                  <a:ext uri="{0D108BD9-81ED-4DB2-BD59-A6C34878D82A}">
                    <a16:rowId xmlns:a16="http://schemas.microsoft.com/office/drawing/2014/main" val="972465468"/>
                  </a:ext>
                </a:extLst>
              </a:tr>
              <a:tr h="232451">
                <a:tc>
                  <a:txBody>
                    <a:bodyPr/>
                    <a:lstStyle/>
                    <a:p>
                      <a:pPr algn="l" fontAlgn="b"/>
                      <a:r>
                        <a:rPr lang="en-GB" sz="1400" b="0" i="0" u="none" strike="noStrike">
                          <a:effectLst/>
                          <a:latin typeface="Calibri" panose="020F0502020204030204" pitchFamily="34" charset="0"/>
                        </a:rPr>
                        <a:t>Neurodevelopmental Assessments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32%</a:t>
                      </a:r>
                    </a:p>
                  </a:txBody>
                  <a:tcPr marL="6350" marR="6350" marT="6350" marB="0" anchor="b">
                    <a:lnL>
                      <a:noFill/>
                    </a:lnL>
                    <a:lnR>
                      <a:noFill/>
                    </a:lnR>
                    <a:lnT>
                      <a:noFill/>
                    </a:lnT>
                    <a:lnB>
                      <a:noFill/>
                    </a:lnB>
                    <a:noFill/>
                  </a:tcPr>
                </a:tc>
                <a:extLst>
                  <a:ext uri="{0D108BD9-81ED-4DB2-BD59-A6C34878D82A}">
                    <a16:rowId xmlns:a16="http://schemas.microsoft.com/office/drawing/2014/main" val="4058834095"/>
                  </a:ext>
                </a:extLst>
              </a:tr>
              <a:tr h="232451">
                <a:tc>
                  <a:txBody>
                    <a:bodyPr/>
                    <a:lstStyle/>
                    <a:p>
                      <a:pPr algn="l" fontAlgn="b"/>
                      <a:r>
                        <a:rPr lang="en-GB" sz="1400" b="0" i="0" u="none" strike="noStrike">
                          <a:effectLst/>
                          <a:latin typeface="Calibri" panose="020F0502020204030204" pitchFamily="34" charset="0"/>
                        </a:rPr>
                        <a:t>Local authority, early help or parenting/family support.</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29%</a:t>
                      </a:r>
                    </a:p>
                  </a:txBody>
                  <a:tcPr marL="6350" marR="6350" marT="6350" marB="0" anchor="b">
                    <a:lnL>
                      <a:noFill/>
                    </a:lnL>
                    <a:lnR>
                      <a:noFill/>
                    </a:lnR>
                    <a:lnT>
                      <a:noFill/>
                    </a:lnT>
                    <a:lnB>
                      <a:noFill/>
                    </a:lnB>
                    <a:noFill/>
                  </a:tcPr>
                </a:tc>
                <a:extLst>
                  <a:ext uri="{0D108BD9-81ED-4DB2-BD59-A6C34878D82A}">
                    <a16:rowId xmlns:a16="http://schemas.microsoft.com/office/drawing/2014/main" val="2956553844"/>
                  </a:ext>
                </a:extLst>
              </a:tr>
              <a:tr h="232451">
                <a:tc>
                  <a:txBody>
                    <a:bodyPr/>
                    <a:lstStyle/>
                    <a:p>
                      <a:pPr algn="l" fontAlgn="b"/>
                      <a:r>
                        <a:rPr lang="en-GB" sz="1400" b="0" i="0" u="none" strike="noStrike">
                          <a:effectLst/>
                          <a:latin typeface="Calibri" panose="020F0502020204030204" pitchFamily="34" charset="0"/>
                        </a:rPr>
                        <a:t>Community support</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24%</a:t>
                      </a:r>
                    </a:p>
                  </a:txBody>
                  <a:tcPr marL="6350" marR="6350" marT="6350" marB="0" anchor="b">
                    <a:lnL>
                      <a:noFill/>
                    </a:lnL>
                    <a:lnR>
                      <a:noFill/>
                    </a:lnR>
                    <a:lnT>
                      <a:noFill/>
                    </a:lnT>
                    <a:lnB>
                      <a:noFill/>
                    </a:lnB>
                    <a:noFill/>
                  </a:tcPr>
                </a:tc>
                <a:extLst>
                  <a:ext uri="{0D108BD9-81ED-4DB2-BD59-A6C34878D82A}">
                    <a16:rowId xmlns:a16="http://schemas.microsoft.com/office/drawing/2014/main" val="1547658241"/>
                  </a:ext>
                </a:extLst>
              </a:tr>
              <a:tr h="232451">
                <a:tc>
                  <a:txBody>
                    <a:bodyPr/>
                    <a:lstStyle/>
                    <a:p>
                      <a:pPr algn="l" fontAlgn="b"/>
                      <a:r>
                        <a:rPr lang="en-GB" sz="1400" b="0" i="0" u="none" strike="noStrike">
                          <a:effectLst/>
                          <a:latin typeface="Calibri" panose="020F0502020204030204" pitchFamily="34" charset="0"/>
                        </a:rPr>
                        <a:t>Kooth</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21%</a:t>
                      </a:r>
                    </a:p>
                  </a:txBody>
                  <a:tcPr marL="6350" marR="6350" marT="6350" marB="0" anchor="b">
                    <a:lnL>
                      <a:noFill/>
                    </a:lnL>
                    <a:lnR>
                      <a:noFill/>
                    </a:lnR>
                    <a:lnT>
                      <a:noFill/>
                    </a:lnT>
                    <a:lnB>
                      <a:noFill/>
                    </a:lnB>
                    <a:noFill/>
                  </a:tcPr>
                </a:tc>
                <a:extLst>
                  <a:ext uri="{0D108BD9-81ED-4DB2-BD59-A6C34878D82A}">
                    <a16:rowId xmlns:a16="http://schemas.microsoft.com/office/drawing/2014/main" val="346537857"/>
                  </a:ext>
                </a:extLst>
              </a:tr>
              <a:tr h="232451">
                <a:tc>
                  <a:txBody>
                    <a:bodyPr/>
                    <a:lstStyle/>
                    <a:p>
                      <a:pPr algn="l" fontAlgn="b"/>
                      <a:r>
                        <a:rPr lang="en-GB" sz="1400" b="0" i="0" u="none" strike="noStrike">
                          <a:effectLst/>
                          <a:latin typeface="Calibri" panose="020F0502020204030204" pitchFamily="34" charset="0"/>
                        </a:rPr>
                        <a:t>Charities or local groups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19%</a:t>
                      </a:r>
                    </a:p>
                  </a:txBody>
                  <a:tcPr marL="6350" marR="6350" marT="6350" marB="0" anchor="b">
                    <a:lnL>
                      <a:noFill/>
                    </a:lnL>
                    <a:lnR>
                      <a:noFill/>
                    </a:lnR>
                    <a:lnT>
                      <a:noFill/>
                    </a:lnT>
                    <a:lnB>
                      <a:noFill/>
                    </a:lnB>
                    <a:noFill/>
                  </a:tcPr>
                </a:tc>
                <a:extLst>
                  <a:ext uri="{0D108BD9-81ED-4DB2-BD59-A6C34878D82A}">
                    <a16:rowId xmlns:a16="http://schemas.microsoft.com/office/drawing/2014/main" val="3777766767"/>
                  </a:ext>
                </a:extLst>
              </a:tr>
              <a:tr h="232451">
                <a:tc>
                  <a:txBody>
                    <a:bodyPr/>
                    <a:lstStyle/>
                    <a:p>
                      <a:pPr algn="l" fontAlgn="b"/>
                      <a:r>
                        <a:rPr lang="en-GB" sz="1400" b="0" i="0" u="none" strike="noStrike">
                          <a:effectLst/>
                          <a:latin typeface="Calibri" panose="020F0502020204030204" pitchFamily="34" charset="0"/>
                        </a:rPr>
                        <a:t>Talking therapies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18%</a:t>
                      </a:r>
                    </a:p>
                  </a:txBody>
                  <a:tcPr marL="6350" marR="6350" marT="6350" marB="0" anchor="b">
                    <a:lnL>
                      <a:noFill/>
                    </a:lnL>
                    <a:lnR>
                      <a:noFill/>
                    </a:lnR>
                    <a:lnT>
                      <a:noFill/>
                    </a:lnT>
                    <a:lnB>
                      <a:noFill/>
                    </a:lnB>
                    <a:noFill/>
                  </a:tcPr>
                </a:tc>
                <a:extLst>
                  <a:ext uri="{0D108BD9-81ED-4DB2-BD59-A6C34878D82A}">
                    <a16:rowId xmlns:a16="http://schemas.microsoft.com/office/drawing/2014/main" val="2329816620"/>
                  </a:ext>
                </a:extLst>
              </a:tr>
              <a:tr h="232451">
                <a:tc>
                  <a:txBody>
                    <a:bodyPr/>
                    <a:lstStyle/>
                    <a:p>
                      <a:pPr algn="l" fontAlgn="b"/>
                      <a:r>
                        <a:rPr lang="en-GB" sz="1400" b="0" i="0" u="none" strike="noStrike">
                          <a:effectLst/>
                          <a:latin typeface="Calibri" panose="020F0502020204030204" pitchFamily="34" charset="0"/>
                        </a:rPr>
                        <a:t>School nurse or health visitor</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15%</a:t>
                      </a:r>
                    </a:p>
                  </a:txBody>
                  <a:tcPr marL="6350" marR="6350" marT="6350" marB="0" anchor="b">
                    <a:lnL>
                      <a:noFill/>
                    </a:lnL>
                    <a:lnR>
                      <a:noFill/>
                    </a:lnR>
                    <a:lnT>
                      <a:noFill/>
                    </a:lnT>
                    <a:lnB>
                      <a:noFill/>
                    </a:lnB>
                    <a:noFill/>
                  </a:tcPr>
                </a:tc>
                <a:extLst>
                  <a:ext uri="{0D108BD9-81ED-4DB2-BD59-A6C34878D82A}">
                    <a16:rowId xmlns:a16="http://schemas.microsoft.com/office/drawing/2014/main" val="2038087457"/>
                  </a:ext>
                </a:extLst>
              </a:tr>
              <a:tr h="232451">
                <a:tc>
                  <a:txBody>
                    <a:bodyPr/>
                    <a:lstStyle/>
                    <a:p>
                      <a:pPr algn="l" fontAlgn="b"/>
                      <a:r>
                        <a:rPr lang="en-GB" sz="1400" b="0" i="0" u="none" strike="noStrike">
                          <a:effectLst/>
                          <a:latin typeface="Calibri" panose="020F0502020204030204" pitchFamily="34" charset="0"/>
                        </a:rPr>
                        <a:t>Helios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15%</a:t>
                      </a:r>
                    </a:p>
                  </a:txBody>
                  <a:tcPr marL="6350" marR="6350" marT="6350" marB="0" anchor="b">
                    <a:lnL>
                      <a:noFill/>
                    </a:lnL>
                    <a:lnR>
                      <a:noFill/>
                    </a:lnR>
                    <a:lnT>
                      <a:noFill/>
                    </a:lnT>
                    <a:lnB>
                      <a:noFill/>
                    </a:lnB>
                    <a:noFill/>
                  </a:tcPr>
                </a:tc>
                <a:extLst>
                  <a:ext uri="{0D108BD9-81ED-4DB2-BD59-A6C34878D82A}">
                    <a16:rowId xmlns:a16="http://schemas.microsoft.com/office/drawing/2014/main" val="290898447"/>
                  </a:ext>
                </a:extLst>
              </a:tr>
              <a:tr h="232451">
                <a:tc>
                  <a:txBody>
                    <a:bodyPr/>
                    <a:lstStyle/>
                    <a:p>
                      <a:pPr algn="l" fontAlgn="b"/>
                      <a:r>
                        <a:rPr lang="en-GB" sz="1400" b="0" i="0" u="none" strike="noStrike">
                          <a:effectLst/>
                          <a:latin typeface="Calibri" panose="020F0502020204030204" pitchFamily="34" charset="0"/>
                        </a:rPr>
                        <a:t>Crisis services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13%</a:t>
                      </a:r>
                    </a:p>
                  </a:txBody>
                  <a:tcPr marL="6350" marR="6350" marT="6350" marB="0" anchor="b">
                    <a:lnL>
                      <a:noFill/>
                    </a:lnL>
                    <a:lnR>
                      <a:noFill/>
                    </a:lnR>
                    <a:lnT>
                      <a:noFill/>
                    </a:lnT>
                    <a:lnB>
                      <a:noFill/>
                    </a:lnB>
                    <a:noFill/>
                  </a:tcPr>
                </a:tc>
                <a:extLst>
                  <a:ext uri="{0D108BD9-81ED-4DB2-BD59-A6C34878D82A}">
                    <a16:rowId xmlns:a16="http://schemas.microsoft.com/office/drawing/2014/main" val="13244777"/>
                  </a:ext>
                </a:extLst>
              </a:tr>
              <a:tr h="232451">
                <a:tc>
                  <a:txBody>
                    <a:bodyPr/>
                    <a:lstStyle/>
                    <a:p>
                      <a:pPr algn="l" fontAlgn="b"/>
                      <a:r>
                        <a:rPr lang="en-GB" sz="1400" b="0" i="0" u="none" strike="noStrike">
                          <a:effectLst/>
                          <a:latin typeface="Calibri" panose="020F0502020204030204" pitchFamily="34" charset="0"/>
                        </a:rPr>
                        <a:t>Eating disorders</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7%</a:t>
                      </a:r>
                    </a:p>
                  </a:txBody>
                  <a:tcPr marL="6350" marR="6350" marT="6350" marB="0" anchor="b">
                    <a:lnL>
                      <a:noFill/>
                    </a:lnL>
                    <a:lnR>
                      <a:noFill/>
                    </a:lnR>
                    <a:lnT>
                      <a:noFill/>
                    </a:lnT>
                    <a:lnB>
                      <a:noFill/>
                    </a:lnB>
                    <a:noFill/>
                  </a:tcPr>
                </a:tc>
                <a:extLst>
                  <a:ext uri="{0D108BD9-81ED-4DB2-BD59-A6C34878D82A}">
                    <a16:rowId xmlns:a16="http://schemas.microsoft.com/office/drawing/2014/main" val="594356571"/>
                  </a:ext>
                </a:extLst>
              </a:tr>
              <a:tr h="232451">
                <a:tc>
                  <a:txBody>
                    <a:bodyPr/>
                    <a:lstStyle/>
                    <a:p>
                      <a:pPr algn="l" fontAlgn="b"/>
                      <a:r>
                        <a:rPr lang="en-GB" sz="1400" b="0" i="0" u="none" strike="noStrike">
                          <a:effectLst/>
                          <a:latin typeface="Calibri" panose="020F0502020204030204" pitchFamily="34" charset="0"/>
                        </a:rPr>
                        <a:t>Healthier Together website</a:t>
                      </a:r>
                    </a:p>
                  </a:txBody>
                  <a:tcPr marL="6350" marR="6350" marT="6350" marB="0" anchor="b">
                    <a:lnL>
                      <a:noFill/>
                    </a:lnL>
                    <a:lnR>
                      <a:noFill/>
                    </a:lnR>
                    <a:lnT>
                      <a:noFill/>
                    </a:lnT>
                    <a:lnB>
                      <a:noFill/>
                    </a:lnB>
                    <a:noFill/>
                  </a:tcPr>
                </a:tc>
                <a:tc>
                  <a:txBody>
                    <a:bodyPr/>
                    <a:lstStyle/>
                    <a:p>
                      <a:pPr algn="r" fontAlgn="b"/>
                      <a:r>
                        <a:rPr lang="en-GB" sz="1400" b="0" i="0" u="none" strike="noStrike">
                          <a:effectLst/>
                          <a:latin typeface="Calibri" panose="020F0502020204030204" pitchFamily="34" charset="0"/>
                        </a:rPr>
                        <a:t>3%</a:t>
                      </a:r>
                    </a:p>
                  </a:txBody>
                  <a:tcPr marL="6350" marR="6350" marT="6350" marB="0" anchor="b">
                    <a:lnL>
                      <a:noFill/>
                    </a:lnL>
                    <a:lnR>
                      <a:noFill/>
                    </a:lnR>
                    <a:lnT>
                      <a:noFill/>
                    </a:lnT>
                    <a:lnB>
                      <a:noFill/>
                    </a:lnB>
                    <a:noFill/>
                  </a:tcPr>
                </a:tc>
                <a:extLst>
                  <a:ext uri="{0D108BD9-81ED-4DB2-BD59-A6C34878D82A}">
                    <a16:rowId xmlns:a16="http://schemas.microsoft.com/office/drawing/2014/main" val="1104123523"/>
                  </a:ext>
                </a:extLst>
              </a:tr>
            </a:tbl>
          </a:graphicData>
        </a:graphic>
      </p:graphicFrame>
    </p:spTree>
    <p:extLst>
      <p:ext uri="{BB962C8B-B14F-4D97-AF65-F5344CB8AC3E}">
        <p14:creationId xmlns:p14="http://schemas.microsoft.com/office/powerpoint/2010/main" val="27418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92EF41-B3DC-5B68-ACDA-E951B53D890D}"/>
              </a:ext>
            </a:extLst>
          </p:cNvPr>
          <p:cNvSpPr>
            <a:spLocks noGrp="1"/>
          </p:cNvSpPr>
          <p:nvPr>
            <p:ph type="sldNum" sz="quarter" idx="4"/>
          </p:nvPr>
        </p:nvSpPr>
        <p:spPr/>
        <p:txBody>
          <a:bodyPr/>
          <a:lstStyle/>
          <a:p>
            <a:fld id="{B9E0ACF9-11E2-1D4B-A28D-78BD04ABBE89}" type="slidenum">
              <a:rPr lang="en-US" smtClean="0"/>
              <a:pPr/>
              <a:t>15</a:t>
            </a:fld>
            <a:endParaRPr lang="en-US"/>
          </a:p>
        </p:txBody>
      </p:sp>
      <p:sp>
        <p:nvSpPr>
          <p:cNvPr id="3" name="Text Placeholder 2">
            <a:extLst>
              <a:ext uri="{FF2B5EF4-FFF2-40B4-BE49-F238E27FC236}">
                <a16:creationId xmlns:a16="http://schemas.microsoft.com/office/drawing/2014/main" id="{36D6C97B-A93B-2AFE-8410-773A62034F04}"/>
              </a:ext>
            </a:extLst>
          </p:cNvPr>
          <p:cNvSpPr>
            <a:spLocks noGrp="1"/>
          </p:cNvSpPr>
          <p:nvPr>
            <p:ph type="body" sz="quarter" idx="15"/>
          </p:nvPr>
        </p:nvSpPr>
        <p:spPr>
          <a:xfrm>
            <a:off x="350838" y="1236663"/>
            <a:ext cx="5745162" cy="4518518"/>
          </a:xfrm>
        </p:spPr>
        <p:txBody>
          <a:bodyPr/>
          <a:lstStyle/>
          <a:p>
            <a:pPr marL="0" indent="0">
              <a:buNone/>
            </a:pPr>
            <a:r>
              <a:rPr lang="en-GB" sz="1600" b="1" dirty="0">
                <a:latin typeface="Franklin Gothic Book" panose="020B0503020102020204" pitchFamily="34" charset="0"/>
              </a:rPr>
              <a:t>For the following slides, respondents evaluated each service based on a series of positive and negative statements, indicating whether they felt each statement applied. The table to the right highlights the top three statements for each service.</a:t>
            </a:r>
            <a:endParaRPr lang="en-GB" sz="1600" b="1" dirty="0"/>
          </a:p>
          <a:p>
            <a:r>
              <a:rPr lang="en-GB" sz="1600" dirty="0"/>
              <a:t>Three key factors scored highly across it and services, being:</a:t>
            </a:r>
          </a:p>
          <a:p>
            <a:pPr lvl="1"/>
            <a:r>
              <a:rPr lang="en-GB" sz="1200" dirty="0"/>
              <a:t>I got the help when I needed it</a:t>
            </a:r>
          </a:p>
          <a:p>
            <a:pPr lvl="1"/>
            <a:r>
              <a:rPr lang="en-GB" sz="1200" dirty="0"/>
              <a:t>I was seen at a time that suited me</a:t>
            </a:r>
          </a:p>
          <a:p>
            <a:pPr lvl="1"/>
            <a:r>
              <a:rPr lang="en-GB" sz="1200" dirty="0"/>
              <a:t>They cared about me</a:t>
            </a:r>
          </a:p>
          <a:p>
            <a:r>
              <a:rPr lang="en-GB" sz="1600" dirty="0"/>
              <a:t>Support delivered by community groups and charities was weighted more towards factors related to comfort, or caring support, whilst online channels were recognised as being accessible at the time that the user needed it and suited them.</a:t>
            </a:r>
          </a:p>
          <a:p>
            <a:r>
              <a:rPr lang="en-GB" sz="1600" dirty="0"/>
              <a:t>Specialist services seem to have the greatest immediately impact on health and wellbeing, with more users recognising that the specific service “</a:t>
            </a:r>
            <a:r>
              <a:rPr lang="en-GB" sz="1600" i="1" dirty="0">
                <a:highlight>
                  <a:srgbClr val="FFFF00"/>
                </a:highlight>
              </a:rPr>
              <a:t>changed their life for the better</a:t>
            </a:r>
            <a:r>
              <a:rPr lang="en-GB" sz="1600" dirty="0"/>
              <a:t>”</a:t>
            </a:r>
          </a:p>
          <a:p>
            <a:pPr marL="0" indent="0">
              <a:buNone/>
            </a:pPr>
            <a:endParaRPr lang="en-GB" sz="1600" dirty="0"/>
          </a:p>
          <a:p>
            <a:endParaRPr lang="en-GB" sz="2000" b="1" u="sng" dirty="0"/>
          </a:p>
        </p:txBody>
      </p:sp>
      <p:sp>
        <p:nvSpPr>
          <p:cNvPr id="4" name="Text Placeholder 3">
            <a:extLst>
              <a:ext uri="{FF2B5EF4-FFF2-40B4-BE49-F238E27FC236}">
                <a16:creationId xmlns:a16="http://schemas.microsoft.com/office/drawing/2014/main" id="{A517ACC8-3EF2-D82F-A76A-9FEF7060F5F8}"/>
              </a:ext>
            </a:extLst>
          </p:cNvPr>
          <p:cNvSpPr>
            <a:spLocks noGrp="1"/>
          </p:cNvSpPr>
          <p:nvPr>
            <p:ph type="body" sz="quarter" idx="14"/>
          </p:nvPr>
        </p:nvSpPr>
        <p:spPr>
          <a:xfrm>
            <a:off x="81481" y="27159"/>
            <a:ext cx="6826313" cy="794225"/>
          </a:xfrm>
        </p:spPr>
        <p:txBody>
          <a:bodyPr>
            <a:normAutofit/>
          </a:bodyPr>
          <a:lstStyle/>
          <a:p>
            <a:pPr marL="0" indent="0">
              <a:lnSpc>
                <a:spcPct val="120000"/>
              </a:lnSpc>
              <a:buNone/>
            </a:pPr>
            <a:r>
              <a:rPr lang="en-GB" sz="2400" b="1"/>
              <a:t>CYP – What was good about this service?</a:t>
            </a:r>
          </a:p>
        </p:txBody>
      </p:sp>
      <p:graphicFrame>
        <p:nvGraphicFramePr>
          <p:cNvPr id="6" name="Table 5">
            <a:extLst>
              <a:ext uri="{FF2B5EF4-FFF2-40B4-BE49-F238E27FC236}">
                <a16:creationId xmlns:a16="http://schemas.microsoft.com/office/drawing/2014/main" id="{CBBD4764-A543-9D55-00C2-1769135AFA1D}"/>
              </a:ext>
            </a:extLst>
          </p:cNvPr>
          <p:cNvGraphicFramePr>
            <a:graphicFrameLocks noGrp="1"/>
          </p:cNvGraphicFramePr>
          <p:nvPr>
            <p:extLst>
              <p:ext uri="{D42A27DB-BD31-4B8C-83A1-F6EECF244321}">
                <p14:modId xmlns:p14="http://schemas.microsoft.com/office/powerpoint/2010/main" val="3028090024"/>
              </p:ext>
            </p:extLst>
          </p:nvPr>
        </p:nvGraphicFramePr>
        <p:xfrm>
          <a:off x="6246563" y="-1"/>
          <a:ext cx="5945437" cy="6858003"/>
        </p:xfrm>
        <a:graphic>
          <a:graphicData uri="http://schemas.openxmlformats.org/drawingml/2006/table">
            <a:tbl>
              <a:tblPr/>
              <a:tblGrid>
                <a:gridCol w="2391712">
                  <a:extLst>
                    <a:ext uri="{9D8B030D-6E8A-4147-A177-3AD203B41FA5}">
                      <a16:colId xmlns:a16="http://schemas.microsoft.com/office/drawing/2014/main" val="1050036410"/>
                    </a:ext>
                  </a:extLst>
                </a:gridCol>
                <a:gridCol w="1184575">
                  <a:extLst>
                    <a:ext uri="{9D8B030D-6E8A-4147-A177-3AD203B41FA5}">
                      <a16:colId xmlns:a16="http://schemas.microsoft.com/office/drawing/2014/main" val="907756602"/>
                    </a:ext>
                  </a:extLst>
                </a:gridCol>
                <a:gridCol w="1184575">
                  <a:extLst>
                    <a:ext uri="{9D8B030D-6E8A-4147-A177-3AD203B41FA5}">
                      <a16:colId xmlns:a16="http://schemas.microsoft.com/office/drawing/2014/main" val="3547900580"/>
                    </a:ext>
                  </a:extLst>
                </a:gridCol>
                <a:gridCol w="1184575">
                  <a:extLst>
                    <a:ext uri="{9D8B030D-6E8A-4147-A177-3AD203B41FA5}">
                      <a16:colId xmlns:a16="http://schemas.microsoft.com/office/drawing/2014/main" val="2513777426"/>
                    </a:ext>
                  </a:extLst>
                </a:gridCol>
              </a:tblGrid>
              <a:tr h="312186">
                <a:tc>
                  <a:txBody>
                    <a:bodyPr/>
                    <a:lstStyle/>
                    <a:p>
                      <a:pPr algn="l" fontAlgn="ctr"/>
                      <a:endParaRPr lang="en-GB" sz="1000" b="1" i="0" u="none" strike="noStrike" dirty="0">
                        <a:solidFill>
                          <a:srgbClr val="000000"/>
                        </a:solidFill>
                        <a:effectLst/>
                        <a:latin typeface="Arial" panose="020B0604020202020204" pitchFamily="34" charset="0"/>
                      </a:endParaRP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gridSpan="3">
                  <a:txBody>
                    <a:bodyPr/>
                    <a:lstStyle/>
                    <a:p>
                      <a:pPr algn="ctr" fontAlgn="ctr"/>
                      <a:r>
                        <a:rPr lang="en-GB" sz="1000" b="1" i="0" u="none" strike="noStrike" dirty="0">
                          <a:solidFill>
                            <a:srgbClr val="000000"/>
                          </a:solidFill>
                          <a:effectLst/>
                          <a:latin typeface="Arial" panose="020B0604020202020204" pitchFamily="34" charset="0"/>
                        </a:rPr>
                        <a:t>Ranking of positive factors e.g. #1 is the most commonly cited element that is good about the service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hMerge="1">
                  <a:txBody>
                    <a:bodyPr/>
                    <a:lstStyle/>
                    <a:p>
                      <a:pPr algn="ctr" fontAlgn="ctr"/>
                      <a:endParaRPr lang="en-GB" sz="1000" b="1" i="0" u="none" strike="noStrike" dirty="0">
                        <a:solidFill>
                          <a:srgbClr val="000000"/>
                        </a:solidFill>
                        <a:effectLst/>
                        <a:latin typeface="Arial" panose="020B0604020202020204" pitchFamily="34" charset="0"/>
                      </a:endParaRP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hMerge="1">
                  <a:txBody>
                    <a:bodyPr/>
                    <a:lstStyle/>
                    <a:p>
                      <a:pPr algn="ctr" fontAlgn="ctr"/>
                      <a:endParaRPr lang="en-GB" sz="1000" b="1" i="0" u="none" strike="noStrike" dirty="0">
                        <a:solidFill>
                          <a:srgbClr val="000000"/>
                        </a:solidFill>
                        <a:effectLst/>
                        <a:latin typeface="Arial" panose="020B0604020202020204" pitchFamily="34" charset="0"/>
                      </a:endParaRP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509483689"/>
                  </a:ext>
                </a:extLst>
              </a:tr>
              <a:tr h="158927">
                <a:tc>
                  <a:txBody>
                    <a:bodyPr/>
                    <a:lstStyle/>
                    <a:p>
                      <a:pPr algn="l" fontAlgn="ctr"/>
                      <a:r>
                        <a:rPr lang="en-GB" sz="1000" b="1" i="0" u="none" strike="noStrike" dirty="0">
                          <a:solidFill>
                            <a:srgbClr val="000000"/>
                          </a:solidFill>
                          <a:effectLst/>
                          <a:latin typeface="Arial" panose="020B0604020202020204" pitchFamily="34" charset="0"/>
                        </a:rPr>
                        <a:t> Service</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1000" b="1" i="0" u="none" strike="noStrike">
                          <a:solidFill>
                            <a:srgbClr val="000000"/>
                          </a:solidFill>
                          <a:effectLst/>
                          <a:latin typeface="Arial" panose="020B0604020202020204" pitchFamily="34" charset="0"/>
                        </a:rPr>
                        <a:t>#2</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2186361881"/>
                  </a:ext>
                </a:extLst>
              </a:tr>
              <a:tr h="623112">
                <a:tc>
                  <a:txBody>
                    <a:bodyPr/>
                    <a:lstStyle/>
                    <a:p>
                      <a:pPr algn="l" fontAlgn="ctr"/>
                      <a:r>
                        <a:rPr lang="en-GB" sz="900" b="0" i="0" u="none" strike="noStrike" dirty="0">
                          <a:solidFill>
                            <a:srgbClr val="000000"/>
                          </a:solidFill>
                          <a:effectLst/>
                          <a:latin typeface="Arial" panose="020B0604020202020204" pitchFamily="34" charset="0"/>
                        </a:rPr>
                        <a:t>Help at school: Support from a school counsellor, teacher, SENCo, social prescriber, visiting therapists, or youth workers.</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dirty="0">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dirty="0">
                          <a:solidFill>
                            <a:srgbClr val="000000"/>
                          </a:solidFill>
                          <a:effectLst/>
                          <a:latin typeface="Arial" panose="020B0604020202020204" pitchFamily="34" charset="0"/>
                        </a:rPr>
                        <a:t>They cared about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extLst>
                  <a:ext uri="{0D108BD9-81ED-4DB2-BD59-A6C34878D82A}">
                    <a16:rowId xmlns:a16="http://schemas.microsoft.com/office/drawing/2014/main" val="2915186625"/>
                  </a:ext>
                </a:extLst>
              </a:tr>
              <a:tr h="468384">
                <a:tc>
                  <a:txBody>
                    <a:bodyPr/>
                    <a:lstStyle/>
                    <a:p>
                      <a:pPr algn="l" fontAlgn="ctr"/>
                      <a:r>
                        <a:rPr lang="en-GB" sz="900" b="0" i="0" u="none" strike="noStrike" dirty="0">
                          <a:solidFill>
                            <a:srgbClr val="000000"/>
                          </a:solidFill>
                          <a:effectLst/>
                          <a:latin typeface="Arial" panose="020B0604020202020204" pitchFamily="34" charset="0"/>
                        </a:rPr>
                        <a:t>Local authority, early help or parenting/family support.</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dirty="0">
                          <a:solidFill>
                            <a:srgbClr val="000000"/>
                          </a:solidFill>
                          <a:effectLst/>
                          <a:latin typeface="Arial" panose="020B0604020202020204" pitchFamily="34" charset="0"/>
                        </a:rPr>
                        <a:t>They cared about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000000"/>
                          </a:solidFill>
                          <a:effectLst/>
                          <a:latin typeface="Arial" panose="020B0604020202020204" pitchFamily="34" charset="0"/>
                        </a:rPr>
                        <a:t>I made more progress than I thought possible.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472927276"/>
                  </a:ext>
                </a:extLst>
              </a:tr>
              <a:tr h="623112">
                <a:tc>
                  <a:txBody>
                    <a:bodyPr/>
                    <a:lstStyle/>
                    <a:p>
                      <a:pPr algn="l" fontAlgn="ctr"/>
                      <a:r>
                        <a:rPr lang="en-GB" sz="900" b="0" i="0" u="none" strike="noStrike" dirty="0">
                          <a:solidFill>
                            <a:srgbClr val="000000"/>
                          </a:solidFill>
                          <a:effectLst/>
                          <a:latin typeface="Arial" panose="020B0604020202020204" pitchFamily="34" charset="0"/>
                        </a:rPr>
                        <a:t>Community support: This could include youth clubs, scouts, drama groups, or sports teams, as well as social prescribing.</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They cared about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000000"/>
                          </a:solidFill>
                          <a:effectLst/>
                          <a:latin typeface="Arial" panose="020B0604020202020204" pitchFamily="34" charset="0"/>
                        </a:rPr>
                        <a:t>I felt comfortable being myself.</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extLst>
                  <a:ext uri="{0D108BD9-81ED-4DB2-BD59-A6C34878D82A}">
                    <a16:rowId xmlns:a16="http://schemas.microsoft.com/office/drawing/2014/main" val="2027283476"/>
                  </a:ext>
                </a:extLst>
              </a:tr>
              <a:tr h="468384">
                <a:tc>
                  <a:txBody>
                    <a:bodyPr/>
                    <a:lstStyle/>
                    <a:p>
                      <a:pPr algn="l" fontAlgn="ctr"/>
                      <a:r>
                        <a:rPr lang="en-GB" sz="900" b="0" i="0" u="none" strike="noStrike" dirty="0">
                          <a:solidFill>
                            <a:srgbClr val="000000"/>
                          </a:solidFill>
                          <a:effectLst/>
                          <a:latin typeface="Arial" panose="020B0604020202020204" pitchFamily="34" charset="0"/>
                        </a:rPr>
                        <a:t>Charities or local groups: Help from mental health charities, support groups, or local organisations.</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They cared about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extLst>
                  <a:ext uri="{0D108BD9-81ED-4DB2-BD59-A6C34878D82A}">
                    <a16:rowId xmlns:a16="http://schemas.microsoft.com/office/drawing/2014/main" val="3602296320"/>
                  </a:ext>
                </a:extLst>
              </a:tr>
              <a:tr h="468384">
                <a:tc>
                  <a:txBody>
                    <a:bodyPr/>
                    <a:lstStyle/>
                    <a:p>
                      <a:pPr algn="l" fontAlgn="ctr"/>
                      <a:r>
                        <a:rPr lang="en-GB" sz="900" b="0" i="0" u="none" strike="noStrike" dirty="0">
                          <a:solidFill>
                            <a:srgbClr val="000000"/>
                          </a:solidFill>
                          <a:effectLst/>
                          <a:latin typeface="Arial" panose="020B0604020202020204" pitchFamily="34" charset="0"/>
                        </a:rPr>
                        <a:t>BeeU Services: Support for my emotional wellbeing and mental health (including the waiting well initiative).</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liked the venue.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1028766893"/>
                  </a:ext>
                </a:extLst>
              </a:tr>
              <a:tr h="468384">
                <a:tc>
                  <a:txBody>
                    <a:bodyPr/>
                    <a:lstStyle/>
                    <a:p>
                      <a:pPr algn="l" fontAlgn="ctr"/>
                      <a:r>
                        <a:rPr lang="en-GB" sz="900" b="0" i="0" u="none" strike="noStrike" dirty="0">
                          <a:solidFill>
                            <a:srgbClr val="000000"/>
                          </a:solidFill>
                          <a:effectLst/>
                          <a:latin typeface="Arial" panose="020B0604020202020204" pitchFamily="34" charset="0"/>
                        </a:rPr>
                        <a:t>Talking therapies: Talking to someone about your feelings (ages 16+).</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 made more progress than I thought possible.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2425186686"/>
                  </a:ext>
                </a:extLst>
              </a:tr>
              <a:tr h="623112">
                <a:tc>
                  <a:txBody>
                    <a:bodyPr/>
                    <a:lstStyle/>
                    <a:p>
                      <a:pPr algn="l" fontAlgn="ctr"/>
                      <a:r>
                        <a:rPr lang="en-GB" sz="900" b="0" i="0" u="none" strike="noStrike" dirty="0">
                          <a:solidFill>
                            <a:srgbClr val="000000"/>
                          </a:solidFill>
                          <a:effectLst/>
                          <a:latin typeface="Arial" panose="020B0604020202020204" pitchFamily="34" charset="0"/>
                        </a:rPr>
                        <a:t>Doctor's help: Support from a General Practitioner (GP) or a nurse at your GP surgery (e.g. a mental health nurse practitioner).</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 made more progress than I thought possible.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1461511575"/>
                  </a:ext>
                </a:extLst>
              </a:tr>
              <a:tr h="341450">
                <a:tc>
                  <a:txBody>
                    <a:bodyPr/>
                    <a:lstStyle/>
                    <a:p>
                      <a:pPr algn="l" fontAlgn="ctr"/>
                      <a:r>
                        <a:rPr lang="en-GB" sz="900" b="0" i="0" u="none" strike="noStrike" dirty="0">
                          <a:solidFill>
                            <a:srgbClr val="000000"/>
                          </a:solidFill>
                          <a:effectLst/>
                          <a:latin typeface="Arial" panose="020B0604020202020204" pitchFamily="34" charset="0"/>
                        </a:rPr>
                        <a:t>School nurse or health visitor.</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 felt comfortable being myself.</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900" b="0" i="0" u="none" strike="noStrike">
                          <a:solidFill>
                            <a:srgbClr val="000000"/>
                          </a:solidFill>
                          <a:effectLst/>
                          <a:latin typeface="Arial" panose="020B0604020202020204" pitchFamily="34" charset="0"/>
                        </a:rPr>
                        <a:t>They cared about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extLst>
                  <a:ext uri="{0D108BD9-81ED-4DB2-BD59-A6C34878D82A}">
                    <a16:rowId xmlns:a16="http://schemas.microsoft.com/office/drawing/2014/main" val="84196616"/>
                  </a:ext>
                </a:extLst>
              </a:tr>
              <a:tr h="341450">
                <a:tc>
                  <a:txBody>
                    <a:bodyPr/>
                    <a:lstStyle/>
                    <a:p>
                      <a:pPr algn="l" fontAlgn="ctr"/>
                      <a:r>
                        <a:rPr lang="en-GB" sz="900" b="0" i="0" u="none" strike="noStrike" dirty="0" err="1">
                          <a:solidFill>
                            <a:srgbClr val="000000"/>
                          </a:solidFill>
                          <a:effectLst/>
                          <a:latin typeface="Arial" panose="020B0604020202020204" pitchFamily="34" charset="0"/>
                        </a:rPr>
                        <a:t>Kooth</a:t>
                      </a:r>
                      <a:r>
                        <a:rPr lang="en-GB" sz="900" b="0" i="0" u="none" strike="noStrike" dirty="0">
                          <a:solidFill>
                            <a:srgbClr val="000000"/>
                          </a:solidFill>
                          <a:effectLst/>
                          <a:latin typeface="Arial" panose="020B0604020202020204" pitchFamily="34" charset="0"/>
                        </a:rPr>
                        <a:t>: A website where you can talk about feelings and mental health.</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felt comfortable being myself.</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1985283327"/>
                  </a:ext>
                </a:extLst>
              </a:tr>
              <a:tr h="341450">
                <a:tc>
                  <a:txBody>
                    <a:bodyPr/>
                    <a:lstStyle/>
                    <a:p>
                      <a:pPr algn="l" fontAlgn="ctr"/>
                      <a:r>
                        <a:rPr lang="en-GB" sz="900" b="0" i="0" u="none" strike="noStrike" dirty="0">
                          <a:solidFill>
                            <a:srgbClr val="000000"/>
                          </a:solidFill>
                          <a:effectLst/>
                          <a:latin typeface="Arial" panose="020B0604020202020204" pitchFamily="34" charset="0"/>
                        </a:rPr>
                        <a:t>Helios: Online help for mental health, autism, or ADHD.</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dirty="0">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felt comfortable being myself.</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210515316"/>
                  </a:ext>
                </a:extLst>
              </a:tr>
              <a:tr h="341450">
                <a:tc>
                  <a:txBody>
                    <a:bodyPr/>
                    <a:lstStyle/>
                    <a:p>
                      <a:pPr algn="l" fontAlgn="ctr"/>
                      <a:r>
                        <a:rPr lang="en-GB" sz="900" b="0" i="0" u="none" strike="noStrike" dirty="0">
                          <a:solidFill>
                            <a:srgbClr val="000000"/>
                          </a:solidFill>
                          <a:effectLst/>
                          <a:latin typeface="Arial" panose="020B0604020202020204" pitchFamily="34" charset="0"/>
                        </a:rPr>
                        <a:t>Information and guidance from the Healthier Together website.</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It helped change my life for the better.</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1418272805"/>
                  </a:ext>
                </a:extLst>
              </a:tr>
              <a:tr h="341450">
                <a:tc>
                  <a:txBody>
                    <a:bodyPr/>
                    <a:lstStyle/>
                    <a:p>
                      <a:pPr algn="l" fontAlgn="ctr"/>
                      <a:r>
                        <a:rPr lang="en-GB" sz="900" b="0" i="0" u="none" strike="noStrike" dirty="0">
                          <a:solidFill>
                            <a:srgbClr val="000000"/>
                          </a:solidFill>
                          <a:effectLst/>
                          <a:latin typeface="Arial" panose="020B0604020202020204" pitchFamily="34" charset="0"/>
                        </a:rPr>
                        <a:t>Neurodevelopmental Assessments: Checks for autism or ADHD.</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It helped change my life for the better.</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extLst>
                  <a:ext uri="{0D108BD9-81ED-4DB2-BD59-A6C34878D82A}">
                    <a16:rowId xmlns:a16="http://schemas.microsoft.com/office/drawing/2014/main" val="3467153887"/>
                  </a:ext>
                </a:extLst>
              </a:tr>
              <a:tr h="468384">
                <a:tc>
                  <a:txBody>
                    <a:bodyPr/>
                    <a:lstStyle/>
                    <a:p>
                      <a:pPr algn="l" fontAlgn="ctr"/>
                      <a:r>
                        <a:rPr lang="en-GB" sz="900" b="0" i="0" u="none" strike="noStrike" dirty="0">
                          <a:solidFill>
                            <a:srgbClr val="000000"/>
                          </a:solidFill>
                          <a:effectLst/>
                          <a:latin typeface="Arial" panose="020B0604020202020204" pitchFamily="34" charset="0"/>
                        </a:rPr>
                        <a:t>Eating disorders: Support for children and young people dealing with eating problems.</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000000"/>
                          </a:solidFill>
                          <a:effectLst/>
                          <a:latin typeface="Arial" panose="020B0604020202020204" pitchFamily="34" charset="0"/>
                        </a:rPr>
                        <a:t>It helped change my life for the better.</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2253312437"/>
                  </a:ext>
                </a:extLst>
              </a:tr>
              <a:tr h="468384">
                <a:tc>
                  <a:txBody>
                    <a:bodyPr/>
                    <a:lstStyle/>
                    <a:p>
                      <a:pPr algn="l" fontAlgn="ctr"/>
                      <a:r>
                        <a:rPr lang="en-GB" sz="900" b="0" i="0" u="none" strike="noStrike" dirty="0">
                          <a:solidFill>
                            <a:srgbClr val="000000"/>
                          </a:solidFill>
                          <a:effectLst/>
                          <a:latin typeface="Arial" panose="020B0604020202020204" pitchFamily="34" charset="0"/>
                        </a:rPr>
                        <a:t>Crisis services: Help during a mental health emergency (like at a hospital or special care centre).</a:t>
                      </a:r>
                    </a:p>
                  </a:txBody>
                  <a:tcPr marL="62044"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ctr" fontAlgn="ctr"/>
                      <a:r>
                        <a:rPr lang="en-GB" sz="900" b="0" i="0" u="none" strike="noStrike">
                          <a:solidFill>
                            <a:srgbClr val="000000"/>
                          </a:solidFill>
                          <a:effectLst/>
                          <a:latin typeface="Arial" panose="020B0604020202020204" pitchFamily="34" charset="0"/>
                        </a:rPr>
                        <a:t>I got the help when I needed it.</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C0E6F5"/>
                    </a:solidFill>
                  </a:tcPr>
                </a:tc>
                <a:tc>
                  <a:txBody>
                    <a:bodyPr/>
                    <a:lstStyle/>
                    <a:p>
                      <a:pPr algn="ctr" fontAlgn="ctr"/>
                      <a:r>
                        <a:rPr lang="en-GB" sz="900" b="0" i="0" u="none" strike="noStrike">
                          <a:solidFill>
                            <a:srgbClr val="000000"/>
                          </a:solidFill>
                          <a:effectLst/>
                          <a:latin typeface="Arial" panose="020B0604020202020204" pitchFamily="34" charset="0"/>
                        </a:rPr>
                        <a:t>I was seen at a time that suited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DAF2D0"/>
                    </a:solidFill>
                  </a:tcPr>
                </a:tc>
                <a:tc>
                  <a:txBody>
                    <a:bodyPr/>
                    <a:lstStyle/>
                    <a:p>
                      <a:pPr algn="ctr" fontAlgn="ctr"/>
                      <a:r>
                        <a:rPr lang="en-GB" sz="900" b="0" i="0" u="none" strike="noStrike" dirty="0">
                          <a:solidFill>
                            <a:srgbClr val="000000"/>
                          </a:solidFill>
                          <a:effectLst/>
                          <a:latin typeface="Arial" panose="020B0604020202020204" pitchFamily="34" charset="0"/>
                        </a:rPr>
                        <a:t>They cared about me.</a:t>
                      </a:r>
                    </a:p>
                  </a:txBody>
                  <a:tcPr marL="4136" marR="4136" marT="41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2CEEF"/>
                    </a:solidFill>
                  </a:tcPr>
                </a:tc>
                <a:extLst>
                  <a:ext uri="{0D108BD9-81ED-4DB2-BD59-A6C34878D82A}">
                    <a16:rowId xmlns:a16="http://schemas.microsoft.com/office/drawing/2014/main" val="2824201706"/>
                  </a:ext>
                </a:extLst>
              </a:tr>
            </a:tbl>
          </a:graphicData>
        </a:graphic>
      </p:graphicFrame>
    </p:spTree>
    <p:extLst>
      <p:ext uri="{BB962C8B-B14F-4D97-AF65-F5344CB8AC3E}">
        <p14:creationId xmlns:p14="http://schemas.microsoft.com/office/powerpoint/2010/main" val="279845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214E-7710-6755-0EB8-CB000E4ABB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E9A30-303C-0FFF-EB36-A598D3D22C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3" name="Text Placeholder 2">
            <a:extLst>
              <a:ext uri="{FF2B5EF4-FFF2-40B4-BE49-F238E27FC236}">
                <a16:creationId xmlns:a16="http://schemas.microsoft.com/office/drawing/2014/main" id="{8C8A3E93-6D85-4855-D564-0019FD8A134E}"/>
              </a:ext>
            </a:extLst>
          </p:cNvPr>
          <p:cNvSpPr>
            <a:spLocks noGrp="1"/>
          </p:cNvSpPr>
          <p:nvPr>
            <p:ph type="body" sz="quarter" idx="15"/>
          </p:nvPr>
        </p:nvSpPr>
        <p:spPr>
          <a:xfrm>
            <a:off x="350838" y="1236663"/>
            <a:ext cx="5745162" cy="4518518"/>
          </a:xfrm>
        </p:spPr>
        <p:txBody>
          <a:bodyPr/>
          <a:lstStyle/>
          <a:p>
            <a:pPr marL="0" indent="0">
              <a:buNone/>
            </a:pPr>
            <a:endParaRPr lang="en-GB" sz="1600" dirty="0"/>
          </a:p>
          <a:p>
            <a:r>
              <a:rPr lang="en-GB" sz="1600" dirty="0"/>
              <a:t>Across user's services, the user's negative factor was ‘</a:t>
            </a:r>
            <a:r>
              <a:rPr lang="en-GB" sz="1600" b="1" dirty="0"/>
              <a:t>The support didn’t help me, I needed something different</a:t>
            </a:r>
            <a:r>
              <a:rPr lang="en-GB" sz="1600" dirty="0"/>
              <a:t>’.</a:t>
            </a:r>
          </a:p>
          <a:p>
            <a:r>
              <a:rPr lang="en-GB" sz="1600" dirty="0"/>
              <a:t>In the majority of cases, this was only replaced by ‘I had a long wait to be seen’, which is reflective of wait times of individual services.  In several of these instances, it is further identified that the negative wait had a negative impact on the service user’s family or carer.</a:t>
            </a:r>
          </a:p>
          <a:p>
            <a:pPr marL="0" indent="0">
              <a:buNone/>
            </a:pPr>
            <a:endParaRPr lang="en-GB" sz="1600" dirty="0"/>
          </a:p>
          <a:p>
            <a:pPr marL="0" indent="0">
              <a:buNone/>
            </a:pPr>
            <a:endParaRPr lang="en-GB" sz="1600" dirty="0"/>
          </a:p>
          <a:p>
            <a:endParaRPr lang="en-GB" sz="2000" b="1" u="sng" dirty="0"/>
          </a:p>
        </p:txBody>
      </p:sp>
      <p:sp>
        <p:nvSpPr>
          <p:cNvPr id="4" name="Text Placeholder 3">
            <a:extLst>
              <a:ext uri="{FF2B5EF4-FFF2-40B4-BE49-F238E27FC236}">
                <a16:creationId xmlns:a16="http://schemas.microsoft.com/office/drawing/2014/main" id="{187AC2E6-7BCB-2BA3-AE93-6A6E6B624783}"/>
              </a:ext>
            </a:extLst>
          </p:cNvPr>
          <p:cNvSpPr>
            <a:spLocks noGrp="1"/>
          </p:cNvSpPr>
          <p:nvPr>
            <p:ph type="body" sz="quarter" idx="14"/>
          </p:nvPr>
        </p:nvSpPr>
        <p:spPr>
          <a:xfrm>
            <a:off x="178822" y="190123"/>
            <a:ext cx="6223583" cy="794225"/>
          </a:xfrm>
        </p:spPr>
        <p:txBody>
          <a:bodyPr>
            <a:normAutofit fontScale="77500" lnSpcReduction="20000"/>
          </a:bodyPr>
          <a:lstStyle/>
          <a:p>
            <a:pPr>
              <a:lnSpc>
                <a:spcPct val="110000"/>
              </a:lnSpc>
            </a:pPr>
            <a:r>
              <a:rPr lang="en-GB" b="1"/>
              <a:t>CYP – What could have been improved? </a:t>
            </a:r>
            <a:br>
              <a:rPr lang="en-GB" sz="1800" b="1"/>
            </a:br>
            <a:endParaRPr lang="en-GB"/>
          </a:p>
        </p:txBody>
      </p:sp>
      <p:graphicFrame>
        <p:nvGraphicFramePr>
          <p:cNvPr id="8" name="Table 7">
            <a:extLst>
              <a:ext uri="{FF2B5EF4-FFF2-40B4-BE49-F238E27FC236}">
                <a16:creationId xmlns:a16="http://schemas.microsoft.com/office/drawing/2014/main" id="{1E760123-F6D8-8FB1-B462-C224B2192765}"/>
              </a:ext>
            </a:extLst>
          </p:cNvPr>
          <p:cNvGraphicFramePr>
            <a:graphicFrameLocks noGrp="1"/>
          </p:cNvGraphicFramePr>
          <p:nvPr>
            <p:extLst>
              <p:ext uri="{D42A27DB-BD31-4B8C-83A1-F6EECF244321}">
                <p14:modId xmlns:p14="http://schemas.microsoft.com/office/powerpoint/2010/main" val="3016495488"/>
              </p:ext>
            </p:extLst>
          </p:nvPr>
        </p:nvGraphicFramePr>
        <p:xfrm>
          <a:off x="6574421" y="0"/>
          <a:ext cx="5617580" cy="6857998"/>
        </p:xfrm>
        <a:graphic>
          <a:graphicData uri="http://schemas.openxmlformats.org/drawingml/2006/table">
            <a:tbl>
              <a:tblPr/>
              <a:tblGrid>
                <a:gridCol w="2259824">
                  <a:extLst>
                    <a:ext uri="{9D8B030D-6E8A-4147-A177-3AD203B41FA5}">
                      <a16:colId xmlns:a16="http://schemas.microsoft.com/office/drawing/2014/main" val="2729594904"/>
                    </a:ext>
                  </a:extLst>
                </a:gridCol>
                <a:gridCol w="1119252">
                  <a:extLst>
                    <a:ext uri="{9D8B030D-6E8A-4147-A177-3AD203B41FA5}">
                      <a16:colId xmlns:a16="http://schemas.microsoft.com/office/drawing/2014/main" val="772853965"/>
                    </a:ext>
                  </a:extLst>
                </a:gridCol>
                <a:gridCol w="1119252">
                  <a:extLst>
                    <a:ext uri="{9D8B030D-6E8A-4147-A177-3AD203B41FA5}">
                      <a16:colId xmlns:a16="http://schemas.microsoft.com/office/drawing/2014/main" val="2637301460"/>
                    </a:ext>
                  </a:extLst>
                </a:gridCol>
                <a:gridCol w="1119252">
                  <a:extLst>
                    <a:ext uri="{9D8B030D-6E8A-4147-A177-3AD203B41FA5}">
                      <a16:colId xmlns:a16="http://schemas.microsoft.com/office/drawing/2014/main" val="1269355428"/>
                    </a:ext>
                  </a:extLst>
                </a:gridCol>
              </a:tblGrid>
              <a:tr h="241630">
                <a:tc>
                  <a:txBody>
                    <a:bodyPr/>
                    <a:lstStyle/>
                    <a:p>
                      <a:pPr algn="l" fontAlgn="ctr"/>
                      <a:r>
                        <a:rPr lang="en-GB" sz="1100" b="1" i="0" u="none" strike="noStrike" dirty="0">
                          <a:solidFill>
                            <a:srgbClr val="000000"/>
                          </a:solidFill>
                          <a:effectLst/>
                          <a:latin typeface="Arial" panose="020B0604020202020204" pitchFamily="34" charset="0"/>
                        </a:rPr>
                        <a:t> Service</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#1</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#2</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#3</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extLst>
                  <a:ext uri="{0D108BD9-81ED-4DB2-BD59-A6C34878D82A}">
                    <a16:rowId xmlns:a16="http://schemas.microsoft.com/office/drawing/2014/main" val="3362970619"/>
                  </a:ext>
                </a:extLst>
              </a:tr>
              <a:tr h="601488">
                <a:tc>
                  <a:txBody>
                    <a:bodyPr/>
                    <a:lstStyle/>
                    <a:p>
                      <a:pPr algn="l" fontAlgn="ctr"/>
                      <a:r>
                        <a:rPr lang="en-GB" sz="900" b="0" i="0" u="none" strike="noStrike">
                          <a:solidFill>
                            <a:srgbClr val="000000"/>
                          </a:solidFill>
                          <a:effectLst/>
                          <a:latin typeface="Arial" panose="020B0604020202020204" pitchFamily="34" charset="0"/>
                        </a:rPr>
                        <a:t>Help at school: Support from a school counsellor, teacher, SENCo, social prescriber, visiting therapists, or youth workers.</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I didn’t feel like they cared about me.</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extLst>
                  <a:ext uri="{0D108BD9-81ED-4DB2-BD59-A6C34878D82A}">
                    <a16:rowId xmlns:a16="http://schemas.microsoft.com/office/drawing/2014/main" val="1733238923"/>
                  </a:ext>
                </a:extLst>
              </a:tr>
              <a:tr h="601488">
                <a:tc>
                  <a:txBody>
                    <a:bodyPr/>
                    <a:lstStyle/>
                    <a:p>
                      <a:pPr algn="l" fontAlgn="ctr"/>
                      <a:r>
                        <a:rPr lang="en-GB" sz="900" b="0" i="0" u="none" strike="noStrike">
                          <a:solidFill>
                            <a:srgbClr val="000000"/>
                          </a:solidFill>
                          <a:effectLst/>
                          <a:latin typeface="Arial" panose="020B0604020202020204" pitchFamily="34" charset="0"/>
                        </a:rPr>
                        <a:t>Local authority, early help or parenting/family support.</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The long wait made things worse for me or my family/carer.</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368883190"/>
                  </a:ext>
                </a:extLst>
              </a:tr>
              <a:tr h="601488">
                <a:tc>
                  <a:txBody>
                    <a:bodyPr/>
                    <a:lstStyle/>
                    <a:p>
                      <a:pPr algn="l" fontAlgn="ctr"/>
                      <a:r>
                        <a:rPr lang="en-GB" sz="900" b="0" i="0" u="none" strike="noStrike">
                          <a:solidFill>
                            <a:srgbClr val="000000"/>
                          </a:solidFill>
                          <a:effectLst/>
                          <a:latin typeface="Arial" panose="020B0604020202020204" pitchFamily="34" charset="0"/>
                        </a:rPr>
                        <a:t>Community support: This could include youth clubs, scouts, drama groups, or sports teams, as well as social prescribing.</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I didn’t know what help was on offer. </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979330745"/>
                  </a:ext>
                </a:extLst>
              </a:tr>
              <a:tr h="601488">
                <a:tc>
                  <a:txBody>
                    <a:bodyPr/>
                    <a:lstStyle/>
                    <a:p>
                      <a:pPr algn="l" fontAlgn="ctr"/>
                      <a:r>
                        <a:rPr lang="en-GB" sz="900" b="0" i="0" u="none" strike="noStrike">
                          <a:solidFill>
                            <a:srgbClr val="000000"/>
                          </a:solidFill>
                          <a:effectLst/>
                          <a:latin typeface="Arial" panose="020B0604020202020204" pitchFamily="34" charset="0"/>
                        </a:rPr>
                        <a:t>Charities or local groups: Help from mental health charities, support groups, or local organisations.</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long wait made things worse for me or my family/carer.</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621139029"/>
                  </a:ext>
                </a:extLst>
              </a:tr>
              <a:tr h="601488">
                <a:tc>
                  <a:txBody>
                    <a:bodyPr/>
                    <a:lstStyle/>
                    <a:p>
                      <a:pPr algn="l" fontAlgn="ctr"/>
                      <a:r>
                        <a:rPr lang="en-GB" sz="900" b="0" i="0" u="none" strike="noStrike">
                          <a:solidFill>
                            <a:srgbClr val="000000"/>
                          </a:solidFill>
                          <a:effectLst/>
                          <a:latin typeface="Arial" panose="020B0604020202020204" pitchFamily="34" charset="0"/>
                        </a:rPr>
                        <a:t>BeeU Services: Support for my emotional wellbeing and mental health (including the waiting well initiative).</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long wait made things worse for me or my family/carer.</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extLst>
                  <a:ext uri="{0D108BD9-81ED-4DB2-BD59-A6C34878D82A}">
                    <a16:rowId xmlns:a16="http://schemas.microsoft.com/office/drawing/2014/main" val="1990058159"/>
                  </a:ext>
                </a:extLst>
              </a:tr>
              <a:tr h="601488">
                <a:tc>
                  <a:txBody>
                    <a:bodyPr/>
                    <a:lstStyle/>
                    <a:p>
                      <a:pPr algn="l" fontAlgn="ctr"/>
                      <a:r>
                        <a:rPr lang="en-GB" sz="900" b="0" i="0" u="none" strike="noStrike">
                          <a:solidFill>
                            <a:srgbClr val="000000"/>
                          </a:solidFill>
                          <a:effectLst/>
                          <a:latin typeface="Arial" panose="020B0604020202020204" pitchFamily="34" charset="0"/>
                        </a:rPr>
                        <a:t>Talking therapies: Talking to someone about your feelings (ages 16+).</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The long wait made things worse for me or my family/carer.</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360552209"/>
                  </a:ext>
                </a:extLst>
              </a:tr>
              <a:tr h="601488">
                <a:tc>
                  <a:txBody>
                    <a:bodyPr/>
                    <a:lstStyle/>
                    <a:p>
                      <a:pPr algn="l" fontAlgn="ctr"/>
                      <a:r>
                        <a:rPr lang="en-GB" sz="900" b="0" i="0" u="none" strike="noStrike">
                          <a:solidFill>
                            <a:srgbClr val="000000"/>
                          </a:solidFill>
                          <a:effectLst/>
                          <a:latin typeface="Arial" panose="020B0604020202020204" pitchFamily="34" charset="0"/>
                        </a:rPr>
                        <a:t>Doctor's help: Support from a General Practitioner (GP) or a nurse at your GP surgery (e.g. a mental health nurse practitioner).</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extLst>
                  <a:ext uri="{0D108BD9-81ED-4DB2-BD59-A6C34878D82A}">
                    <a16:rowId xmlns:a16="http://schemas.microsoft.com/office/drawing/2014/main" val="3315917615"/>
                  </a:ext>
                </a:extLst>
              </a:tr>
              <a:tr h="601488">
                <a:tc>
                  <a:txBody>
                    <a:bodyPr/>
                    <a:lstStyle/>
                    <a:p>
                      <a:pPr algn="l" fontAlgn="ctr"/>
                      <a:r>
                        <a:rPr lang="en-GB" sz="900" b="0" i="0" u="none" strike="noStrike">
                          <a:solidFill>
                            <a:srgbClr val="000000"/>
                          </a:solidFill>
                          <a:effectLst/>
                          <a:latin typeface="Arial" panose="020B0604020202020204" pitchFamily="34" charset="0"/>
                        </a:rPr>
                        <a:t>School nurse or health visitor.</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extLst>
                  <a:ext uri="{0D108BD9-81ED-4DB2-BD59-A6C34878D82A}">
                    <a16:rowId xmlns:a16="http://schemas.microsoft.com/office/drawing/2014/main" val="1136023298"/>
                  </a:ext>
                </a:extLst>
              </a:tr>
              <a:tr h="601488">
                <a:tc>
                  <a:txBody>
                    <a:bodyPr/>
                    <a:lstStyle/>
                    <a:p>
                      <a:pPr algn="l" fontAlgn="ctr"/>
                      <a:r>
                        <a:rPr lang="en-GB" sz="900" b="0" i="0" u="none" strike="noStrike">
                          <a:solidFill>
                            <a:srgbClr val="000000"/>
                          </a:solidFill>
                          <a:effectLst/>
                          <a:latin typeface="Arial" panose="020B0604020202020204" pitchFamily="34" charset="0"/>
                        </a:rPr>
                        <a:t>Kooth: A website where you can talk about feelings and mental health.</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extLst>
                  <a:ext uri="{0D108BD9-81ED-4DB2-BD59-A6C34878D82A}">
                    <a16:rowId xmlns:a16="http://schemas.microsoft.com/office/drawing/2014/main" val="3835499347"/>
                  </a:ext>
                </a:extLst>
              </a:tr>
              <a:tr h="601488">
                <a:tc>
                  <a:txBody>
                    <a:bodyPr/>
                    <a:lstStyle/>
                    <a:p>
                      <a:pPr algn="l" fontAlgn="ctr"/>
                      <a:r>
                        <a:rPr lang="en-GB" sz="900" b="0" i="0" u="none" strike="noStrike">
                          <a:solidFill>
                            <a:srgbClr val="000000"/>
                          </a:solidFill>
                          <a:effectLst/>
                          <a:latin typeface="Arial" panose="020B0604020202020204" pitchFamily="34" charset="0"/>
                        </a:rPr>
                        <a:t>Helios: Online help for mental health, autism, or ADHD.</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0E6F5"/>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extLst>
                  <a:ext uri="{0D108BD9-81ED-4DB2-BD59-A6C34878D82A}">
                    <a16:rowId xmlns:a16="http://schemas.microsoft.com/office/drawing/2014/main" val="1166872692"/>
                  </a:ext>
                </a:extLst>
              </a:tr>
              <a:tr h="601488">
                <a:tc>
                  <a:txBody>
                    <a:bodyPr/>
                    <a:lstStyle/>
                    <a:p>
                      <a:pPr algn="l" fontAlgn="ctr"/>
                      <a:r>
                        <a:rPr lang="en-GB" sz="900" b="0" i="0" u="none" strike="noStrike">
                          <a:solidFill>
                            <a:srgbClr val="000000"/>
                          </a:solidFill>
                          <a:effectLst/>
                          <a:latin typeface="Arial" panose="020B0604020202020204" pitchFamily="34" charset="0"/>
                        </a:rPr>
                        <a:t>Neurodevelopmental Assessments: Checks for autism or ADHD.</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I had a long wait to be seen.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long wait made things worse for me or my family/carer.</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chemeClr val="bg1"/>
                    </a:solidFill>
                  </a:tcPr>
                </a:tc>
                <a:tc>
                  <a:txBody>
                    <a:bodyPr/>
                    <a:lstStyle/>
                    <a:p>
                      <a:pPr algn="ctr" fontAlgn="ctr"/>
                      <a:r>
                        <a:rPr lang="en-GB" sz="900" b="0" i="0" u="none" strike="noStrike" dirty="0">
                          <a:solidFill>
                            <a:srgbClr val="222222"/>
                          </a:solidFill>
                          <a:effectLst/>
                          <a:latin typeface="Arial" panose="020B0604020202020204" pitchFamily="34" charset="0"/>
                        </a:rPr>
                        <a:t>The support didn’t help me; I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3564382831"/>
                  </a:ext>
                </a:extLst>
              </a:tr>
            </a:tbl>
          </a:graphicData>
        </a:graphic>
      </p:graphicFrame>
    </p:spTree>
    <p:extLst>
      <p:ext uri="{BB962C8B-B14F-4D97-AF65-F5344CB8AC3E}">
        <p14:creationId xmlns:p14="http://schemas.microsoft.com/office/powerpoint/2010/main" val="264942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1EE2D-AC7C-AF55-3957-0A241EB121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A7A18-7902-A236-C122-5BB78833DF6E}"/>
              </a:ext>
            </a:extLst>
          </p:cNvPr>
          <p:cNvSpPr>
            <a:spLocks noGrp="1"/>
          </p:cNvSpPr>
          <p:nvPr>
            <p:ph type="sldNum" sz="quarter" idx="4"/>
          </p:nvPr>
        </p:nvSpPr>
        <p:spPr/>
        <p:txBody>
          <a:bodyPr/>
          <a:lstStyle/>
          <a:p>
            <a:fld id="{B9E0ACF9-11E2-1D4B-A28D-78BD04ABBE89}" type="slidenum">
              <a:rPr lang="en-US" smtClean="0"/>
              <a:pPr/>
              <a:t>17</a:t>
            </a:fld>
            <a:endParaRPr lang="en-US"/>
          </a:p>
        </p:txBody>
      </p:sp>
      <p:sp>
        <p:nvSpPr>
          <p:cNvPr id="3" name="Text Placeholder 2">
            <a:extLst>
              <a:ext uri="{FF2B5EF4-FFF2-40B4-BE49-F238E27FC236}">
                <a16:creationId xmlns:a16="http://schemas.microsoft.com/office/drawing/2014/main" id="{C8EA5D83-59E9-21A0-1465-72B11C993803}"/>
              </a:ext>
            </a:extLst>
          </p:cNvPr>
          <p:cNvSpPr>
            <a:spLocks noGrp="1"/>
          </p:cNvSpPr>
          <p:nvPr>
            <p:ph type="body" sz="quarter" idx="15"/>
          </p:nvPr>
        </p:nvSpPr>
        <p:spPr>
          <a:xfrm>
            <a:off x="350838" y="1236663"/>
            <a:ext cx="5745162" cy="4518518"/>
          </a:xfrm>
        </p:spPr>
        <p:txBody>
          <a:bodyPr/>
          <a:lstStyle/>
          <a:p>
            <a:pPr marL="0" indent="0">
              <a:buNone/>
            </a:pPr>
            <a:endParaRPr lang="en-GB" sz="1600"/>
          </a:p>
          <a:p>
            <a:endParaRPr lang="en-GB" sz="2000" b="1" u="sng"/>
          </a:p>
        </p:txBody>
      </p:sp>
      <p:sp>
        <p:nvSpPr>
          <p:cNvPr id="4" name="Text Placeholder 3">
            <a:extLst>
              <a:ext uri="{FF2B5EF4-FFF2-40B4-BE49-F238E27FC236}">
                <a16:creationId xmlns:a16="http://schemas.microsoft.com/office/drawing/2014/main" id="{1A72816C-9B63-B732-FC14-2229488EBE78}"/>
              </a:ext>
            </a:extLst>
          </p:cNvPr>
          <p:cNvSpPr>
            <a:spLocks noGrp="1"/>
          </p:cNvSpPr>
          <p:nvPr>
            <p:ph type="body" sz="quarter" idx="14"/>
          </p:nvPr>
        </p:nvSpPr>
        <p:spPr>
          <a:xfrm>
            <a:off x="0" y="0"/>
            <a:ext cx="6826313" cy="794225"/>
          </a:xfrm>
        </p:spPr>
        <p:txBody>
          <a:bodyPr>
            <a:normAutofit fontScale="92500" lnSpcReduction="20000"/>
          </a:bodyPr>
          <a:lstStyle/>
          <a:p>
            <a:pPr marL="0" indent="0">
              <a:lnSpc>
                <a:spcPct val="120000"/>
              </a:lnSpc>
              <a:buNone/>
            </a:pPr>
            <a:r>
              <a:rPr lang="en-GB" sz="2500" b="1"/>
              <a:t>Trusted Adult answering on behalf of CYP– </a:t>
            </a:r>
            <a:br>
              <a:rPr lang="en-GB" sz="2500" b="1"/>
            </a:br>
            <a:r>
              <a:rPr lang="en-GB" sz="2500" b="1"/>
              <a:t>What was good about this service?</a:t>
            </a:r>
          </a:p>
        </p:txBody>
      </p:sp>
      <p:graphicFrame>
        <p:nvGraphicFramePr>
          <p:cNvPr id="8" name="Table 7">
            <a:extLst>
              <a:ext uri="{FF2B5EF4-FFF2-40B4-BE49-F238E27FC236}">
                <a16:creationId xmlns:a16="http://schemas.microsoft.com/office/drawing/2014/main" id="{C0CB509D-2A0A-FA20-1428-0D7F8F3CE3FF}"/>
              </a:ext>
            </a:extLst>
          </p:cNvPr>
          <p:cNvGraphicFramePr>
            <a:graphicFrameLocks noGrp="1"/>
          </p:cNvGraphicFramePr>
          <p:nvPr>
            <p:extLst>
              <p:ext uri="{D42A27DB-BD31-4B8C-83A1-F6EECF244321}">
                <p14:modId xmlns:p14="http://schemas.microsoft.com/office/powerpoint/2010/main" val="2331422834"/>
              </p:ext>
            </p:extLst>
          </p:nvPr>
        </p:nvGraphicFramePr>
        <p:xfrm>
          <a:off x="6096000" y="728804"/>
          <a:ext cx="6096000" cy="6195156"/>
        </p:xfrm>
        <a:graphic>
          <a:graphicData uri="http://schemas.openxmlformats.org/drawingml/2006/table">
            <a:tbl>
              <a:tblPr/>
              <a:tblGrid>
                <a:gridCol w="2366211">
                  <a:extLst>
                    <a:ext uri="{9D8B030D-6E8A-4147-A177-3AD203B41FA5}">
                      <a16:colId xmlns:a16="http://schemas.microsoft.com/office/drawing/2014/main" val="1582395991"/>
                    </a:ext>
                  </a:extLst>
                </a:gridCol>
                <a:gridCol w="1243263">
                  <a:extLst>
                    <a:ext uri="{9D8B030D-6E8A-4147-A177-3AD203B41FA5}">
                      <a16:colId xmlns:a16="http://schemas.microsoft.com/office/drawing/2014/main" val="2635147000"/>
                    </a:ext>
                  </a:extLst>
                </a:gridCol>
                <a:gridCol w="1243263">
                  <a:extLst>
                    <a:ext uri="{9D8B030D-6E8A-4147-A177-3AD203B41FA5}">
                      <a16:colId xmlns:a16="http://schemas.microsoft.com/office/drawing/2014/main" val="1320429841"/>
                    </a:ext>
                  </a:extLst>
                </a:gridCol>
                <a:gridCol w="1243263">
                  <a:extLst>
                    <a:ext uri="{9D8B030D-6E8A-4147-A177-3AD203B41FA5}">
                      <a16:colId xmlns:a16="http://schemas.microsoft.com/office/drawing/2014/main" val="1449147537"/>
                    </a:ext>
                  </a:extLst>
                </a:gridCol>
              </a:tblGrid>
              <a:tr h="187436">
                <a:tc>
                  <a:txBody>
                    <a:bodyPr/>
                    <a:lstStyle/>
                    <a:p>
                      <a:pPr algn="l" rtl="0" fontAlgn="ctr"/>
                      <a:r>
                        <a:rPr lang="en-GB" sz="1000" b="1" i="0" u="none" strike="noStrike" dirty="0">
                          <a:solidFill>
                            <a:srgbClr val="000000"/>
                          </a:solidFill>
                          <a:effectLst/>
                          <a:latin typeface="Arial" panose="020B0604020202020204" pitchFamily="34" charset="0"/>
                        </a:rPr>
                        <a:t> Service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rtl="0" fontAlgn="ctr"/>
                      <a:r>
                        <a:rPr lang="en-GB" sz="1000" b="1" i="0" u="none" strike="noStrike">
                          <a:solidFill>
                            <a:srgbClr val="000000"/>
                          </a:solidFill>
                          <a:effectLst/>
                          <a:latin typeface="Arial" panose="020B0604020202020204" pitchFamily="34" charset="0"/>
                        </a:rPr>
                        <a:t>#1</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rtl="0" fontAlgn="ctr"/>
                      <a:r>
                        <a:rPr lang="en-GB" sz="1000" b="1" i="0" u="none" strike="noStrike">
                          <a:solidFill>
                            <a:srgbClr val="000000"/>
                          </a:solidFill>
                          <a:effectLst/>
                          <a:latin typeface="Arial" panose="020B0604020202020204" pitchFamily="34" charset="0"/>
                        </a:rPr>
                        <a:t>#2</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rtl="0" fontAlgn="ctr"/>
                      <a:r>
                        <a:rPr lang="en-GB" sz="1000" b="1" i="0" u="none" strike="noStrike">
                          <a:solidFill>
                            <a:srgbClr val="000000"/>
                          </a:solidFill>
                          <a:effectLst/>
                          <a:latin typeface="Arial" panose="020B0604020202020204" pitchFamily="34" charset="0"/>
                        </a:rPr>
                        <a:t>#3</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146061101"/>
                  </a:ext>
                </a:extLst>
              </a:tr>
              <a:tr h="581056">
                <a:tc>
                  <a:txBody>
                    <a:bodyPr/>
                    <a:lstStyle/>
                    <a:p>
                      <a:pPr algn="l" rtl="0" fontAlgn="ctr"/>
                      <a:r>
                        <a:rPr lang="en-GB" sz="1000" b="0" i="0" u="none" strike="noStrike">
                          <a:solidFill>
                            <a:srgbClr val="000000"/>
                          </a:solidFill>
                          <a:effectLst/>
                          <a:latin typeface="Arial" panose="020B0604020202020204" pitchFamily="34" charset="0"/>
                        </a:rPr>
                        <a:t>Help at school: Support from a school counsellor, teacher, SENCo, social prescriber, visiting therapists, or youth workers.</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They cared about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1000" b="0" i="0" u="none" strike="noStrike">
                          <a:solidFill>
                            <a:srgbClr val="000000"/>
                          </a:solidFill>
                          <a:effectLst/>
                          <a:latin typeface="Arial" panose="020B0604020202020204" pitchFamily="34" charset="0"/>
                        </a:rPr>
                        <a:t>I was seen at a time that suited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AEDFB"/>
                    </a:solidFill>
                  </a:tcPr>
                </a:tc>
                <a:tc>
                  <a:txBody>
                    <a:bodyPr/>
                    <a:lstStyle/>
                    <a:p>
                      <a:pPr algn="ctr" fontAlgn="ctr"/>
                      <a:r>
                        <a:rPr lang="en-GB" sz="1000" b="0" i="0" u="none" strike="noStrike">
                          <a:solidFill>
                            <a:srgbClr val="000000"/>
                          </a:solidFill>
                          <a:effectLst/>
                          <a:latin typeface="Arial" panose="020B0604020202020204" pitchFamily="34" charset="0"/>
                        </a:rPr>
                        <a:t>It helped change my life for the better.</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849054825"/>
                  </a:ext>
                </a:extLst>
              </a:tr>
              <a:tr h="724757">
                <a:tc>
                  <a:txBody>
                    <a:bodyPr/>
                    <a:lstStyle/>
                    <a:p>
                      <a:pPr algn="l" rtl="0" fontAlgn="ctr"/>
                      <a:r>
                        <a:rPr lang="en-GB" sz="1000" b="0" i="0" u="none" strike="noStrike">
                          <a:solidFill>
                            <a:srgbClr val="000000"/>
                          </a:solidFill>
                          <a:effectLst/>
                          <a:latin typeface="Arial" panose="020B0604020202020204" pitchFamily="34" charset="0"/>
                        </a:rPr>
                        <a:t>Local authority, early help or parenting/family support.</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They cared about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1000" b="0" i="0" u="none" strike="noStrike">
                          <a:solidFill>
                            <a:srgbClr val="000000"/>
                          </a:solidFill>
                          <a:effectLst/>
                          <a:latin typeface="Arial" panose="020B0604020202020204" pitchFamily="34" charset="0"/>
                        </a:rPr>
                        <a:t>I felt comfortable being myself.</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1000" b="0" i="0" u="none" strike="noStrike">
                          <a:solidFill>
                            <a:srgbClr val="000000"/>
                          </a:solidFill>
                          <a:effectLst/>
                          <a:latin typeface="Arial" panose="020B0604020202020204" pitchFamily="34" charset="0"/>
                        </a:rPr>
                        <a:t>I was seen at a time that suited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AEDFB"/>
                    </a:solidFill>
                  </a:tcPr>
                </a:tc>
                <a:extLst>
                  <a:ext uri="{0D108BD9-81ED-4DB2-BD59-A6C34878D82A}">
                    <a16:rowId xmlns:a16="http://schemas.microsoft.com/office/drawing/2014/main" val="1495443862"/>
                  </a:ext>
                </a:extLst>
              </a:tr>
              <a:tr h="581056">
                <a:tc>
                  <a:txBody>
                    <a:bodyPr/>
                    <a:lstStyle/>
                    <a:p>
                      <a:pPr algn="l" rtl="0" fontAlgn="ctr"/>
                      <a:r>
                        <a:rPr lang="en-GB" sz="1000" b="0" i="0" u="none" strike="noStrike">
                          <a:solidFill>
                            <a:srgbClr val="000000"/>
                          </a:solidFill>
                          <a:effectLst/>
                          <a:latin typeface="Arial" panose="020B0604020202020204" pitchFamily="34" charset="0"/>
                        </a:rPr>
                        <a:t>Community support: This could include youth clubs, scouts, drama groups, or sports teams, as well as social prescribing.</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They cared about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1000" b="0" i="0" u="none" strike="noStrike">
                          <a:solidFill>
                            <a:srgbClr val="000000"/>
                          </a:solidFill>
                          <a:effectLst/>
                          <a:latin typeface="Arial" panose="020B0604020202020204" pitchFamily="34" charset="0"/>
                        </a:rPr>
                        <a:t>I felt comfortable being myself.</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1000" b="0" i="0" u="none" strike="noStrike">
                          <a:solidFill>
                            <a:srgbClr val="000000"/>
                          </a:solidFill>
                          <a:effectLst/>
                          <a:latin typeface="Arial" panose="020B0604020202020204" pitchFamily="34" charset="0"/>
                        </a:rPr>
                        <a:t>I liked the venue.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849404323"/>
                  </a:ext>
                </a:extLst>
              </a:tr>
              <a:tr h="724757">
                <a:tc>
                  <a:txBody>
                    <a:bodyPr/>
                    <a:lstStyle/>
                    <a:p>
                      <a:pPr algn="l" rtl="0" fontAlgn="ctr"/>
                      <a:r>
                        <a:rPr lang="en-GB" sz="1000" b="0" i="0" u="none" strike="noStrike">
                          <a:solidFill>
                            <a:srgbClr val="000000"/>
                          </a:solidFill>
                          <a:effectLst/>
                          <a:latin typeface="Arial" panose="020B0604020202020204" pitchFamily="34" charset="0"/>
                        </a:rPr>
                        <a:t>Charities or local groups: Help from mental health charities, support groups, or local organisations.</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I felt comfortable being myself.</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1000" b="0" i="0" u="none" strike="noStrike">
                          <a:solidFill>
                            <a:srgbClr val="000000"/>
                          </a:solidFill>
                          <a:effectLst/>
                          <a:latin typeface="Arial" panose="020B0604020202020204" pitchFamily="34" charset="0"/>
                        </a:rPr>
                        <a:t>They cared about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1000" b="0" i="0" u="none" strike="noStrike">
                          <a:solidFill>
                            <a:srgbClr val="000000"/>
                          </a:solidFill>
                          <a:effectLst/>
                          <a:latin typeface="Arial" panose="020B0604020202020204" pitchFamily="34" charset="0"/>
                        </a:rPr>
                        <a:t>I was seen at a time that suited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AEDFB"/>
                    </a:solidFill>
                  </a:tcPr>
                </a:tc>
                <a:extLst>
                  <a:ext uri="{0D108BD9-81ED-4DB2-BD59-A6C34878D82A}">
                    <a16:rowId xmlns:a16="http://schemas.microsoft.com/office/drawing/2014/main" val="5629446"/>
                  </a:ext>
                </a:extLst>
              </a:tr>
              <a:tr h="868459">
                <a:tc>
                  <a:txBody>
                    <a:bodyPr/>
                    <a:lstStyle/>
                    <a:p>
                      <a:pPr algn="l" rtl="0" fontAlgn="ctr"/>
                      <a:r>
                        <a:rPr lang="en-GB" sz="1000" b="0" i="0" u="none" strike="noStrike">
                          <a:solidFill>
                            <a:srgbClr val="000000"/>
                          </a:solidFill>
                          <a:effectLst/>
                          <a:latin typeface="Arial" panose="020B0604020202020204" pitchFamily="34" charset="0"/>
                        </a:rPr>
                        <a:t>BeeU Services: Support for my emotional wellbeing and mental health (including the waiting well initiative).</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I was seen at a time that suited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AEDFB"/>
                    </a:solidFill>
                  </a:tcPr>
                </a:tc>
                <a:tc>
                  <a:txBody>
                    <a:bodyPr/>
                    <a:lstStyle/>
                    <a:p>
                      <a:pPr algn="ctr" fontAlgn="ctr"/>
                      <a:r>
                        <a:rPr lang="en-GB" sz="1000" b="0" i="0" u="none" strike="noStrike">
                          <a:solidFill>
                            <a:srgbClr val="000000"/>
                          </a:solidFill>
                          <a:effectLst/>
                          <a:latin typeface="Arial" panose="020B0604020202020204" pitchFamily="34" charset="0"/>
                        </a:rPr>
                        <a:t>I made more progress than I thought possible.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1000" b="0" i="0" u="none" strike="noStrike">
                          <a:solidFill>
                            <a:srgbClr val="000000"/>
                          </a:solidFill>
                          <a:effectLst/>
                          <a:latin typeface="Arial" panose="020B0604020202020204" pitchFamily="34" charset="0"/>
                        </a:rPr>
                        <a:t>I felt comfortable being myself.</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extLst>
                  <a:ext uri="{0D108BD9-81ED-4DB2-BD59-A6C34878D82A}">
                    <a16:rowId xmlns:a16="http://schemas.microsoft.com/office/drawing/2014/main" val="278497545"/>
                  </a:ext>
                </a:extLst>
              </a:tr>
              <a:tr h="868459">
                <a:tc>
                  <a:txBody>
                    <a:bodyPr/>
                    <a:lstStyle/>
                    <a:p>
                      <a:pPr algn="l" rtl="0" fontAlgn="ctr"/>
                      <a:r>
                        <a:rPr lang="en-GB" sz="1000" b="0" i="0" u="none" strike="noStrike">
                          <a:solidFill>
                            <a:srgbClr val="000000"/>
                          </a:solidFill>
                          <a:effectLst/>
                          <a:latin typeface="Arial" panose="020B0604020202020204" pitchFamily="34" charset="0"/>
                        </a:rPr>
                        <a:t>Talking therapies: Talking to someone about your feelings (ages 16+).</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I was seen at a time that suited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AEDFB"/>
                    </a:solidFill>
                  </a:tcPr>
                </a:tc>
                <a:tc>
                  <a:txBody>
                    <a:bodyPr/>
                    <a:lstStyle/>
                    <a:p>
                      <a:pPr algn="ctr" fontAlgn="ctr"/>
                      <a:r>
                        <a:rPr lang="en-GB" sz="1000" b="0" i="0" u="none" strike="noStrike">
                          <a:solidFill>
                            <a:srgbClr val="000000"/>
                          </a:solidFill>
                          <a:effectLst/>
                          <a:latin typeface="Arial" panose="020B0604020202020204" pitchFamily="34" charset="0"/>
                        </a:rPr>
                        <a:t>It helped change my life for the better.</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1000" b="0" i="0" u="none" strike="noStrike">
                          <a:solidFill>
                            <a:srgbClr val="000000"/>
                          </a:solidFill>
                          <a:effectLst/>
                          <a:latin typeface="Arial" panose="020B0604020202020204" pitchFamily="34" charset="0"/>
                        </a:rPr>
                        <a:t>I made more progress than I thought possible.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766048438"/>
                  </a:ext>
                </a:extLst>
              </a:tr>
              <a:tr h="724757">
                <a:tc>
                  <a:txBody>
                    <a:bodyPr/>
                    <a:lstStyle/>
                    <a:p>
                      <a:pPr algn="l" rtl="0" fontAlgn="ctr"/>
                      <a:r>
                        <a:rPr lang="en-GB" sz="1000" b="0" i="0" u="none" strike="noStrike">
                          <a:solidFill>
                            <a:srgbClr val="000000"/>
                          </a:solidFill>
                          <a:effectLst/>
                          <a:latin typeface="Arial" panose="020B0604020202020204" pitchFamily="34" charset="0"/>
                        </a:rPr>
                        <a:t>Doctor's help: Support from a General Practitioner (GP) or a nurse at your GP surgery (e.g. a mental health nurse practitioner).</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They cared about me.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2CEEF"/>
                    </a:solidFill>
                  </a:tcPr>
                </a:tc>
                <a:tc>
                  <a:txBody>
                    <a:bodyPr/>
                    <a:lstStyle/>
                    <a:p>
                      <a:pPr algn="ctr" fontAlgn="ctr"/>
                      <a:r>
                        <a:rPr lang="en-GB" sz="1000" b="0" i="0" u="none" strike="noStrike">
                          <a:solidFill>
                            <a:srgbClr val="000000"/>
                          </a:solidFill>
                          <a:effectLst/>
                          <a:latin typeface="Arial" panose="020B0604020202020204" pitchFamily="34" charset="0"/>
                        </a:rPr>
                        <a:t>I felt comfortable being myself.</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AF2D0"/>
                    </a:solidFill>
                  </a:tcPr>
                </a:tc>
                <a:tc>
                  <a:txBody>
                    <a:bodyPr/>
                    <a:lstStyle/>
                    <a:p>
                      <a:pPr algn="ctr" fontAlgn="ctr"/>
                      <a:r>
                        <a:rPr lang="en-GB" sz="1000" b="0" i="0" u="none" strike="noStrike">
                          <a:solidFill>
                            <a:srgbClr val="000000"/>
                          </a:solidFill>
                          <a:effectLst/>
                          <a:latin typeface="Arial" panose="020B0604020202020204" pitchFamily="34" charset="0"/>
                        </a:rPr>
                        <a:t>It helped change my life for the better.</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330784218"/>
                  </a:ext>
                </a:extLst>
              </a:tr>
              <a:tr h="868459">
                <a:tc>
                  <a:txBody>
                    <a:bodyPr/>
                    <a:lstStyle/>
                    <a:p>
                      <a:pPr algn="l" rtl="0" fontAlgn="ctr"/>
                      <a:r>
                        <a:rPr lang="en-GB" sz="1000" b="0" i="0" u="none" strike="noStrike">
                          <a:solidFill>
                            <a:srgbClr val="000000"/>
                          </a:solidFill>
                          <a:effectLst/>
                          <a:latin typeface="Arial" panose="020B0604020202020204" pitchFamily="34" charset="0"/>
                        </a:rPr>
                        <a:t>Crisis services: Help during a mental health emergency (like at a hospital or special care centre).</a:t>
                      </a:r>
                    </a:p>
                  </a:txBody>
                  <a:tcPr marL="66534"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rPr>
                        <a:t>I felt comfortable being myself.</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DAF2D0"/>
                    </a:solidFill>
                  </a:tcPr>
                </a:tc>
                <a:tc>
                  <a:txBody>
                    <a:bodyPr/>
                    <a:lstStyle/>
                    <a:p>
                      <a:pPr algn="ctr" fontAlgn="ctr"/>
                      <a:r>
                        <a:rPr lang="en-GB" sz="1000" b="0" i="0" u="none" strike="noStrike">
                          <a:solidFill>
                            <a:srgbClr val="000000"/>
                          </a:solidFill>
                          <a:effectLst/>
                          <a:latin typeface="Arial" panose="020B0604020202020204" pitchFamily="34" charset="0"/>
                        </a:rPr>
                        <a:t>I made more progress than I thought possible.</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5F5F3"/>
                    </a:solidFill>
                  </a:tcPr>
                </a:tc>
                <a:tc>
                  <a:txBody>
                    <a:bodyPr/>
                    <a:lstStyle/>
                    <a:p>
                      <a:pPr algn="ctr" fontAlgn="ctr"/>
                      <a:r>
                        <a:rPr lang="en-GB" sz="1000" b="0" i="0" u="none" strike="noStrike" dirty="0">
                          <a:solidFill>
                            <a:srgbClr val="000000"/>
                          </a:solidFill>
                          <a:effectLst/>
                          <a:latin typeface="Arial" panose="020B0604020202020204" pitchFamily="34" charset="0"/>
                        </a:rPr>
                        <a:t>I got the help when I needed it.</a:t>
                      </a:r>
                    </a:p>
                  </a:txBody>
                  <a:tcPr marL="4436" marR="4436" marT="443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5F5F3"/>
                    </a:solidFill>
                  </a:tcPr>
                </a:tc>
                <a:extLst>
                  <a:ext uri="{0D108BD9-81ED-4DB2-BD59-A6C34878D82A}">
                    <a16:rowId xmlns:a16="http://schemas.microsoft.com/office/drawing/2014/main" val="890027671"/>
                  </a:ext>
                </a:extLst>
              </a:tr>
            </a:tbl>
          </a:graphicData>
        </a:graphic>
      </p:graphicFrame>
      <p:sp>
        <p:nvSpPr>
          <p:cNvPr id="6" name="Text Placeholder 2">
            <a:extLst>
              <a:ext uri="{FF2B5EF4-FFF2-40B4-BE49-F238E27FC236}">
                <a16:creationId xmlns:a16="http://schemas.microsoft.com/office/drawing/2014/main" id="{5A63DB29-A4CA-B2A0-843E-CC08B5D6A067}"/>
              </a:ext>
            </a:extLst>
          </p:cNvPr>
          <p:cNvSpPr txBox="1">
            <a:spLocks/>
          </p:cNvSpPr>
          <p:nvPr/>
        </p:nvSpPr>
        <p:spPr>
          <a:xfrm>
            <a:off x="238793" y="1236663"/>
            <a:ext cx="5745162" cy="4518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Franklin Gothic Book" panose="020B0503020102020204" pitchFamily="34" charset="0"/>
              </a:rPr>
              <a:t>.</a:t>
            </a:r>
            <a:endParaRPr lang="en-GB" sz="1600" b="1" dirty="0"/>
          </a:p>
          <a:p>
            <a:pPr marL="0" indent="0">
              <a:buNone/>
            </a:pPr>
            <a:endParaRPr lang="en-GB" sz="1600" dirty="0"/>
          </a:p>
          <a:p>
            <a:r>
              <a:rPr lang="en-GB" sz="1600" dirty="0"/>
              <a:t>Across the responses we received from trusted adults, well received a smaller sample size, and a majority of responses were received from a handful of organisations.</a:t>
            </a:r>
          </a:p>
          <a:p>
            <a:r>
              <a:rPr lang="en-GB" sz="1600" dirty="0"/>
              <a:t>Positive feedback received largely related to caring delivery of services, and the CYP feeling comfortable being themselves.  For </a:t>
            </a:r>
            <a:r>
              <a:rPr lang="en-GB" sz="1600" dirty="0" err="1"/>
              <a:t>BeeU</a:t>
            </a:r>
            <a:r>
              <a:rPr lang="en-GB" sz="1600" dirty="0"/>
              <a:t> and Talking Therapies, the most important positive factor related to the appointment being at a time that suited the CYP.</a:t>
            </a: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endParaRPr lang="en-GB" sz="2000" b="1" u="sng" dirty="0"/>
          </a:p>
        </p:txBody>
      </p:sp>
    </p:spTree>
    <p:extLst>
      <p:ext uri="{BB962C8B-B14F-4D97-AF65-F5344CB8AC3E}">
        <p14:creationId xmlns:p14="http://schemas.microsoft.com/office/powerpoint/2010/main" val="176456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13AE-C8F8-CDF7-8810-A8DBD64FD8E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92AA17-A29E-1EA0-0774-9D0C6AF8864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3" name="Text Placeholder 2">
            <a:extLst>
              <a:ext uri="{FF2B5EF4-FFF2-40B4-BE49-F238E27FC236}">
                <a16:creationId xmlns:a16="http://schemas.microsoft.com/office/drawing/2014/main" id="{9C8A2F50-555B-41E7-3D14-B79DDB182E91}"/>
              </a:ext>
            </a:extLst>
          </p:cNvPr>
          <p:cNvSpPr>
            <a:spLocks noGrp="1"/>
          </p:cNvSpPr>
          <p:nvPr>
            <p:ph type="body" sz="quarter" idx="15"/>
          </p:nvPr>
        </p:nvSpPr>
        <p:spPr>
          <a:xfrm>
            <a:off x="328612" y="965058"/>
            <a:ext cx="10010445" cy="3833279"/>
          </a:xfrm>
        </p:spPr>
        <p:txBody>
          <a:bodyPr/>
          <a:lstStyle/>
          <a:p>
            <a:pPr marL="457200">
              <a:buNone/>
            </a:pPr>
            <a:r>
              <a:rPr lang="en-GB" sz="1600" b="1"/>
              <a:t>Most comments are not attributable to specific sources of help and may cover help from multiple sources. Overall comments in this section were brief and limited in number. Where comments can be attributed, they have been identified.</a:t>
            </a:r>
          </a:p>
          <a:p>
            <a:pPr marL="457200">
              <a:buNone/>
            </a:pPr>
            <a:r>
              <a:rPr lang="en-GB" sz="1600" b="1"/>
              <a:t>Primary Care support and help</a:t>
            </a:r>
          </a:p>
          <a:p>
            <a:pPr marL="457200"/>
            <a:r>
              <a:rPr lang="en-GB" sz="1600"/>
              <a:t>Quote: </a:t>
            </a:r>
            <a:r>
              <a:rPr lang="en-GB" sz="1600" b="1" i="1">
                <a:highlight>
                  <a:srgbClr val="FFFF00"/>
                </a:highlight>
              </a:rPr>
              <a:t>‘Doctors were the only ones who gave recalled helped I have been waiting for a </a:t>
            </a:r>
            <a:r>
              <a:rPr lang="en-GB" sz="1600" b="1" i="1" err="1">
                <a:highlight>
                  <a:srgbClr val="FFFF00"/>
                </a:highlight>
              </a:rPr>
              <a:t>Beeu</a:t>
            </a:r>
            <a:r>
              <a:rPr lang="en-GB" sz="1600" b="1" i="1">
                <a:highlight>
                  <a:srgbClr val="FFFF00"/>
                </a:highlight>
              </a:rPr>
              <a:t> assessment since October 24’</a:t>
            </a:r>
          </a:p>
          <a:p>
            <a:pPr marL="457200">
              <a:buNone/>
            </a:pPr>
            <a:r>
              <a:rPr lang="en-GB" sz="1600" b="1"/>
              <a:t>Mental health services</a:t>
            </a:r>
          </a:p>
          <a:p>
            <a:pPr marL="457200">
              <a:spcAft>
                <a:spcPts val="800"/>
              </a:spcAft>
            </a:pPr>
            <a:r>
              <a:rPr lang="en-GB" sz="1600" b="1" err="1"/>
              <a:t>Kooth</a:t>
            </a:r>
            <a:r>
              <a:rPr lang="en-GB" sz="1600" b="1"/>
              <a:t> </a:t>
            </a:r>
            <a:r>
              <a:rPr lang="en-GB" sz="1600"/>
              <a:t>–‘</a:t>
            </a:r>
            <a:r>
              <a:rPr lang="en-GB" sz="1600" b="1" i="1" err="1">
                <a:highlight>
                  <a:srgbClr val="FFFF00"/>
                </a:highlight>
              </a:rPr>
              <a:t>Kooth</a:t>
            </a:r>
            <a:r>
              <a:rPr lang="en-GB" sz="1600" b="1" i="1">
                <a:highlight>
                  <a:srgbClr val="FFFF00"/>
                </a:highlight>
              </a:rPr>
              <a:t> is helpful as the young person can access this online, no anxiety of making an appointment and having to attend, feeling awkward</a:t>
            </a:r>
            <a:r>
              <a:rPr lang="en-GB" sz="1600"/>
              <a:t>’ </a:t>
            </a:r>
          </a:p>
          <a:p>
            <a:pPr indent="0">
              <a:spcAft>
                <a:spcPts val="800"/>
              </a:spcAft>
              <a:buNone/>
            </a:pPr>
            <a:r>
              <a:rPr lang="en-GB" sz="1600" b="1"/>
              <a:t>Common generic comments </a:t>
            </a:r>
          </a:p>
          <a:p>
            <a:pPr marL="457200">
              <a:spcAft>
                <a:spcPts val="800"/>
              </a:spcAft>
            </a:pPr>
            <a:r>
              <a:rPr lang="en-GB" sz="1600"/>
              <a:t>Most comments for this question centred around being listened to and talking/chatting to someone about emotions and feeling cared for.</a:t>
            </a:r>
          </a:p>
          <a:p>
            <a:pPr marL="457200">
              <a:buFont typeface="Arial" panose="020B0604020202020204" pitchFamily="34" charset="0"/>
              <a:buNone/>
            </a:pPr>
            <a:endParaRPr lang="en-GB" sz="1600" b="1"/>
          </a:p>
          <a:p>
            <a:pPr marL="0" indent="0">
              <a:buNone/>
            </a:pPr>
            <a:endParaRPr lang="en-GB" sz="1400"/>
          </a:p>
        </p:txBody>
      </p:sp>
      <p:sp>
        <p:nvSpPr>
          <p:cNvPr id="4" name="Text Placeholder 3">
            <a:extLst>
              <a:ext uri="{FF2B5EF4-FFF2-40B4-BE49-F238E27FC236}">
                <a16:creationId xmlns:a16="http://schemas.microsoft.com/office/drawing/2014/main" id="{CDF7B1BB-5368-830D-9118-C31B5D6C0006}"/>
              </a:ext>
            </a:extLst>
          </p:cNvPr>
          <p:cNvSpPr>
            <a:spLocks noGrp="1"/>
          </p:cNvSpPr>
          <p:nvPr>
            <p:ph type="body" sz="quarter" idx="14"/>
          </p:nvPr>
        </p:nvSpPr>
        <p:spPr/>
        <p:txBody>
          <a:bodyPr>
            <a:normAutofit/>
          </a:bodyPr>
          <a:lstStyle/>
          <a:p>
            <a:r>
              <a:rPr lang="en-GB" sz="2400" b="1"/>
              <a:t>Trusted adult – tell us more about what was good about the service</a:t>
            </a:r>
            <a:endParaRPr lang="en-GB" sz="2400"/>
          </a:p>
        </p:txBody>
      </p:sp>
    </p:spTree>
    <p:extLst>
      <p:ext uri="{BB962C8B-B14F-4D97-AF65-F5344CB8AC3E}">
        <p14:creationId xmlns:p14="http://schemas.microsoft.com/office/powerpoint/2010/main" val="13841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2765-DFFF-51AF-CB96-5C469774BFE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1D0D7-D745-EA1E-050F-E9A6E3FE91C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3" name="Text Placeholder 2">
            <a:extLst>
              <a:ext uri="{FF2B5EF4-FFF2-40B4-BE49-F238E27FC236}">
                <a16:creationId xmlns:a16="http://schemas.microsoft.com/office/drawing/2014/main" id="{471FA0D0-0C9C-13CC-F346-CC0909739009}"/>
              </a:ext>
            </a:extLst>
          </p:cNvPr>
          <p:cNvSpPr>
            <a:spLocks noGrp="1"/>
          </p:cNvSpPr>
          <p:nvPr>
            <p:ph type="body" sz="quarter" idx="15"/>
          </p:nvPr>
        </p:nvSpPr>
        <p:spPr>
          <a:xfrm>
            <a:off x="350838" y="1236663"/>
            <a:ext cx="5745162" cy="4518518"/>
          </a:xfrm>
        </p:spPr>
        <p:txBody>
          <a:bodyPr/>
          <a:lstStyle/>
          <a:p>
            <a:pPr marL="0" indent="0">
              <a:buNone/>
            </a:pPr>
            <a:endParaRPr lang="en-GB" sz="1600"/>
          </a:p>
          <a:p>
            <a:pPr marL="0" indent="0">
              <a:buNone/>
            </a:pPr>
            <a:endParaRPr lang="en-GB" sz="1600"/>
          </a:p>
          <a:p>
            <a:endParaRPr lang="en-GB" sz="2000" b="1" u="sng"/>
          </a:p>
        </p:txBody>
      </p:sp>
      <p:sp>
        <p:nvSpPr>
          <p:cNvPr id="4" name="Text Placeholder 3">
            <a:extLst>
              <a:ext uri="{FF2B5EF4-FFF2-40B4-BE49-F238E27FC236}">
                <a16:creationId xmlns:a16="http://schemas.microsoft.com/office/drawing/2014/main" id="{EE570FA4-136C-BBFC-DF8E-7F66D204D61F}"/>
              </a:ext>
            </a:extLst>
          </p:cNvPr>
          <p:cNvSpPr>
            <a:spLocks noGrp="1"/>
          </p:cNvSpPr>
          <p:nvPr>
            <p:ph type="body" sz="quarter" idx="14"/>
          </p:nvPr>
        </p:nvSpPr>
        <p:spPr>
          <a:xfrm>
            <a:off x="111627" y="63374"/>
            <a:ext cx="6223583" cy="794225"/>
          </a:xfrm>
        </p:spPr>
        <p:txBody>
          <a:bodyPr>
            <a:normAutofit fontScale="25000" lnSpcReduction="20000"/>
          </a:bodyPr>
          <a:lstStyle/>
          <a:p>
            <a:pPr>
              <a:lnSpc>
                <a:spcPct val="120000"/>
              </a:lnSpc>
            </a:pPr>
            <a:r>
              <a:rPr lang="en-GB" sz="7400" b="1"/>
              <a:t>Trusted Adult answering on behalf of CYP – </a:t>
            </a:r>
            <a:br>
              <a:rPr lang="en-GB" sz="7400" b="1"/>
            </a:br>
            <a:r>
              <a:rPr lang="en-GB" sz="7400" b="1"/>
              <a:t>Q: What could have been improved? </a:t>
            </a:r>
            <a:br>
              <a:rPr lang="en-GB" sz="2500" b="1"/>
            </a:br>
            <a:endParaRPr lang="en-GB" sz="2500" b="1"/>
          </a:p>
        </p:txBody>
      </p:sp>
      <p:graphicFrame>
        <p:nvGraphicFramePr>
          <p:cNvPr id="6" name="Table 5">
            <a:extLst>
              <a:ext uri="{FF2B5EF4-FFF2-40B4-BE49-F238E27FC236}">
                <a16:creationId xmlns:a16="http://schemas.microsoft.com/office/drawing/2014/main" id="{E073D90B-7168-B5A0-D709-DC86DBD70414}"/>
              </a:ext>
            </a:extLst>
          </p:cNvPr>
          <p:cNvGraphicFramePr>
            <a:graphicFrameLocks noGrp="1"/>
          </p:cNvGraphicFramePr>
          <p:nvPr>
            <p:extLst>
              <p:ext uri="{D42A27DB-BD31-4B8C-83A1-F6EECF244321}">
                <p14:modId xmlns:p14="http://schemas.microsoft.com/office/powerpoint/2010/main" val="978359461"/>
              </p:ext>
            </p:extLst>
          </p:nvPr>
        </p:nvGraphicFramePr>
        <p:xfrm>
          <a:off x="6753886" y="1001759"/>
          <a:ext cx="5438114" cy="5009745"/>
        </p:xfrm>
        <a:graphic>
          <a:graphicData uri="http://schemas.openxmlformats.org/drawingml/2006/table">
            <a:tbl>
              <a:tblPr/>
              <a:tblGrid>
                <a:gridCol w="2110847">
                  <a:extLst>
                    <a:ext uri="{9D8B030D-6E8A-4147-A177-3AD203B41FA5}">
                      <a16:colId xmlns:a16="http://schemas.microsoft.com/office/drawing/2014/main" val="4190645974"/>
                    </a:ext>
                  </a:extLst>
                </a:gridCol>
                <a:gridCol w="1109089">
                  <a:extLst>
                    <a:ext uri="{9D8B030D-6E8A-4147-A177-3AD203B41FA5}">
                      <a16:colId xmlns:a16="http://schemas.microsoft.com/office/drawing/2014/main" val="2952640194"/>
                    </a:ext>
                  </a:extLst>
                </a:gridCol>
                <a:gridCol w="1109089">
                  <a:extLst>
                    <a:ext uri="{9D8B030D-6E8A-4147-A177-3AD203B41FA5}">
                      <a16:colId xmlns:a16="http://schemas.microsoft.com/office/drawing/2014/main" val="4126762646"/>
                    </a:ext>
                  </a:extLst>
                </a:gridCol>
                <a:gridCol w="1109089">
                  <a:extLst>
                    <a:ext uri="{9D8B030D-6E8A-4147-A177-3AD203B41FA5}">
                      <a16:colId xmlns:a16="http://schemas.microsoft.com/office/drawing/2014/main" val="2599179261"/>
                    </a:ext>
                  </a:extLst>
                </a:gridCol>
              </a:tblGrid>
              <a:tr h="194427">
                <a:tc>
                  <a:txBody>
                    <a:bodyPr/>
                    <a:lstStyle/>
                    <a:p>
                      <a:pPr algn="l" rtl="0" fontAlgn="ctr"/>
                      <a:r>
                        <a:rPr lang="en-GB" sz="1000" b="1" i="0" u="none" strike="noStrike" dirty="0">
                          <a:solidFill>
                            <a:srgbClr val="000000"/>
                          </a:solidFill>
                          <a:effectLst/>
                          <a:latin typeface="Arial" panose="020B0604020202020204" pitchFamily="34" charset="0"/>
                        </a:rPr>
                        <a:t> Service</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rtl="0" fontAlgn="ctr"/>
                      <a:r>
                        <a:rPr lang="en-GB" sz="1000" b="1" i="0" u="none" strike="noStrike">
                          <a:solidFill>
                            <a:srgbClr val="000000"/>
                          </a:solidFill>
                          <a:effectLst/>
                          <a:latin typeface="Arial" panose="020B0604020202020204" pitchFamily="34" charset="0"/>
                        </a:rPr>
                        <a:t>#1</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rtl="0" fontAlgn="ctr"/>
                      <a:r>
                        <a:rPr lang="en-GB" sz="1000" b="1" i="0" u="none" strike="noStrike">
                          <a:solidFill>
                            <a:srgbClr val="000000"/>
                          </a:solidFill>
                          <a:effectLst/>
                          <a:latin typeface="Arial" panose="020B0604020202020204" pitchFamily="34" charset="0"/>
                        </a:rPr>
                        <a:t>#2</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rtl="0" fontAlgn="ctr"/>
                      <a:r>
                        <a:rPr lang="en-GB" sz="1000" b="1" i="0" u="none" strike="noStrike">
                          <a:solidFill>
                            <a:srgbClr val="000000"/>
                          </a:solidFill>
                          <a:effectLst/>
                          <a:latin typeface="Arial" panose="020B0604020202020204" pitchFamily="34" charset="0"/>
                        </a:rPr>
                        <a:t>#3</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503012260"/>
                  </a:ext>
                </a:extLst>
              </a:tr>
              <a:tr h="602725">
                <a:tc>
                  <a:txBody>
                    <a:bodyPr/>
                    <a:lstStyle/>
                    <a:p>
                      <a:pPr algn="l" fontAlgn="ctr"/>
                      <a:r>
                        <a:rPr lang="en-GB" sz="900" b="0" i="0" u="none" strike="noStrike">
                          <a:solidFill>
                            <a:srgbClr val="000000"/>
                          </a:solidFill>
                          <a:effectLst/>
                          <a:latin typeface="Arial" panose="020B0604020202020204" pitchFamily="34" charset="0"/>
                        </a:rPr>
                        <a:t>Help at school: Support from a school counsellor, teacher, SENCo, social prescriber, visiting therapists, or youth workers.</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couldn’t get the help I needed; they didn’t understand my needs.</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DAF2D0"/>
                    </a:solidFill>
                  </a:tcPr>
                </a:tc>
                <a:tc>
                  <a:txBody>
                    <a:bodyPr/>
                    <a:lstStyle/>
                    <a:p>
                      <a:pPr algn="ctr" fontAlgn="ctr"/>
                      <a:r>
                        <a:rPr lang="en-GB" sz="900" b="1" i="0" u="none" strike="noStrike">
                          <a:solidFill>
                            <a:srgbClr val="000000"/>
                          </a:solidFill>
                          <a:effectLst/>
                          <a:latin typeface="Arial" panose="020B0604020202020204" pitchFamily="34" charset="0"/>
                        </a:rPr>
                        <a:t>The support didn’t help me; I needed something different.</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CAEDFB"/>
                    </a:solidFill>
                  </a:tcPr>
                </a:tc>
                <a:tc>
                  <a:txBody>
                    <a:bodyPr/>
                    <a:lstStyle/>
                    <a:p>
                      <a:pPr algn="ctr" fontAlgn="ctr"/>
                      <a:r>
                        <a:rPr lang="en-GB" sz="900" b="1" i="0" u="none" strike="noStrike">
                          <a:solidFill>
                            <a:srgbClr val="000000"/>
                          </a:solidFill>
                          <a:effectLst/>
                          <a:latin typeface="Arial" panose="020B0604020202020204" pitchFamily="34" charset="0"/>
                        </a:rPr>
                        <a:t>I didn’t feel like they cared about me.</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5F5F3"/>
                    </a:solidFill>
                  </a:tcPr>
                </a:tc>
                <a:extLst>
                  <a:ext uri="{0D108BD9-81ED-4DB2-BD59-A6C34878D82A}">
                    <a16:rowId xmlns:a16="http://schemas.microsoft.com/office/drawing/2014/main" val="3841903082"/>
                  </a:ext>
                </a:extLst>
              </a:tr>
              <a:tr h="602725">
                <a:tc>
                  <a:txBody>
                    <a:bodyPr/>
                    <a:lstStyle/>
                    <a:p>
                      <a:pPr algn="l" fontAlgn="ctr"/>
                      <a:r>
                        <a:rPr lang="en-GB" sz="900" b="0" i="0" u="none" strike="noStrike">
                          <a:solidFill>
                            <a:srgbClr val="000000"/>
                          </a:solidFill>
                          <a:effectLst/>
                          <a:latin typeface="Arial" panose="020B0604020202020204" pitchFamily="34" charset="0"/>
                        </a:rPr>
                        <a:t>Local authority, early help or parenting/family support.</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couldn’t get the help I needed; they didn’t understand my needs.</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DAF2D0"/>
                    </a:solidFill>
                  </a:tcPr>
                </a:tc>
                <a:tc>
                  <a:txBody>
                    <a:bodyPr/>
                    <a:lstStyle/>
                    <a:p>
                      <a:pPr algn="ctr" fontAlgn="ctr"/>
                      <a:r>
                        <a:rPr lang="en-GB" sz="900" b="1" i="0" u="none" strike="noStrike">
                          <a:solidFill>
                            <a:srgbClr val="000000"/>
                          </a:solidFill>
                          <a:effectLst/>
                          <a:latin typeface="Arial" panose="020B0604020202020204" pitchFamily="34" charset="0"/>
                        </a:rPr>
                        <a:t>The support didn’t help me; I needed something different.</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CAEDFB"/>
                    </a:solidFill>
                  </a:tcPr>
                </a:tc>
                <a:tc>
                  <a:txBody>
                    <a:bodyPr/>
                    <a:lstStyle/>
                    <a:p>
                      <a:pPr algn="ctr" fontAlgn="ctr"/>
                      <a:r>
                        <a:rPr lang="en-GB" sz="900" b="1" i="0" u="none" strike="noStrike">
                          <a:solidFill>
                            <a:srgbClr val="000000"/>
                          </a:solidFill>
                          <a:effectLst/>
                          <a:latin typeface="Arial" panose="020B0604020202020204" pitchFamily="34" charset="0"/>
                        </a:rPr>
                        <a:t>I didn’t feel like they cared about me.</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extLst>
                  <a:ext uri="{0D108BD9-81ED-4DB2-BD59-A6C34878D82A}">
                    <a16:rowId xmlns:a16="http://schemas.microsoft.com/office/drawing/2014/main" val="1840251984"/>
                  </a:ext>
                </a:extLst>
              </a:tr>
              <a:tr h="602725">
                <a:tc>
                  <a:txBody>
                    <a:bodyPr/>
                    <a:lstStyle/>
                    <a:p>
                      <a:pPr algn="l" fontAlgn="ctr"/>
                      <a:r>
                        <a:rPr lang="en-GB" sz="900" b="0" i="0" u="none" strike="noStrike">
                          <a:solidFill>
                            <a:srgbClr val="000000"/>
                          </a:solidFill>
                          <a:effectLst/>
                          <a:latin typeface="Arial" panose="020B0604020202020204" pitchFamily="34" charset="0"/>
                        </a:rPr>
                        <a:t>BeeU Services: Support for my emotional wellbeing and mental health (including the waiting well initiative).</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had a long wait to be seen.</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2CEEF"/>
                    </a:solidFill>
                  </a:tcPr>
                </a:tc>
                <a:tc>
                  <a:txBody>
                    <a:bodyPr/>
                    <a:lstStyle/>
                    <a:p>
                      <a:pPr algn="ctr" fontAlgn="ctr"/>
                      <a:r>
                        <a:rPr lang="en-GB" sz="900" b="1" i="0" u="none" strike="noStrike">
                          <a:solidFill>
                            <a:srgbClr val="000000"/>
                          </a:solidFill>
                          <a:effectLst/>
                          <a:latin typeface="Arial" panose="020B0604020202020204" pitchFamily="34" charset="0"/>
                        </a:rPr>
                        <a:t>The long wait made things worse for me or my family/carer.</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I couldn’t get the help I needed; they didn’t understand my needs.</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DAF2D0"/>
                    </a:solidFill>
                  </a:tcPr>
                </a:tc>
                <a:extLst>
                  <a:ext uri="{0D108BD9-81ED-4DB2-BD59-A6C34878D82A}">
                    <a16:rowId xmlns:a16="http://schemas.microsoft.com/office/drawing/2014/main" val="1542831264"/>
                  </a:ext>
                </a:extLst>
              </a:tr>
              <a:tr h="602725">
                <a:tc>
                  <a:txBody>
                    <a:bodyPr/>
                    <a:lstStyle/>
                    <a:p>
                      <a:pPr algn="l" fontAlgn="ctr"/>
                      <a:r>
                        <a:rPr lang="en-GB" sz="900" b="0" i="0" u="none" strike="noStrike">
                          <a:solidFill>
                            <a:srgbClr val="000000"/>
                          </a:solidFill>
                          <a:effectLst/>
                          <a:latin typeface="Arial" panose="020B0604020202020204" pitchFamily="34" charset="0"/>
                        </a:rPr>
                        <a:t>Talking therapies: Talking to someone about your feelings (ages 16+).</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couldn’t get the help I needed; they didn’t understand my needs.</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DAF2D0"/>
                    </a:solidFill>
                  </a:tcPr>
                </a:tc>
                <a:tc>
                  <a:txBody>
                    <a:bodyPr/>
                    <a:lstStyle/>
                    <a:p>
                      <a:pPr algn="ctr" fontAlgn="ctr"/>
                      <a:r>
                        <a:rPr lang="en-GB" sz="900" b="1" i="0" u="none" strike="noStrike">
                          <a:solidFill>
                            <a:srgbClr val="000000"/>
                          </a:solidFill>
                          <a:effectLst/>
                          <a:latin typeface="Arial" panose="020B0604020202020204" pitchFamily="34" charset="0"/>
                        </a:rPr>
                        <a:t>I had a long wait to be seen.</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2CEEF"/>
                    </a:solidFill>
                  </a:tcPr>
                </a:tc>
                <a:tc>
                  <a:txBody>
                    <a:bodyPr/>
                    <a:lstStyle/>
                    <a:p>
                      <a:pPr algn="ctr" fontAlgn="ctr"/>
                      <a:r>
                        <a:rPr lang="en-GB" sz="900" b="1" i="0" u="none" strike="noStrike">
                          <a:solidFill>
                            <a:srgbClr val="000000"/>
                          </a:solidFill>
                          <a:effectLst/>
                          <a:latin typeface="Arial" panose="020B0604020202020204" pitchFamily="34" charset="0"/>
                        </a:rPr>
                        <a:t>The long wait made things worse for me or my family/carer.</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extLst>
                  <a:ext uri="{0D108BD9-81ED-4DB2-BD59-A6C34878D82A}">
                    <a16:rowId xmlns:a16="http://schemas.microsoft.com/office/drawing/2014/main" val="774000517"/>
                  </a:ext>
                </a:extLst>
              </a:tr>
              <a:tr h="602725">
                <a:tc>
                  <a:txBody>
                    <a:bodyPr/>
                    <a:lstStyle/>
                    <a:p>
                      <a:pPr algn="l" fontAlgn="ctr"/>
                      <a:r>
                        <a:rPr lang="en-GB" sz="900" b="0" i="0" u="none" strike="noStrike">
                          <a:solidFill>
                            <a:srgbClr val="000000"/>
                          </a:solidFill>
                          <a:effectLst/>
                          <a:latin typeface="Arial" panose="020B0604020202020204" pitchFamily="34" charset="0"/>
                        </a:rPr>
                        <a:t>Doctor's help: Support from a General Practitioner (GP) or a nurse at your GP surgery (e.g. a mental health nurse practitioner).</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The support didn’t help me; I needed something different.</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CAEDFB"/>
                    </a:solidFill>
                  </a:tcPr>
                </a:tc>
                <a:tc>
                  <a:txBody>
                    <a:bodyPr/>
                    <a:lstStyle/>
                    <a:p>
                      <a:pPr algn="ctr" fontAlgn="ctr"/>
                      <a:r>
                        <a:rPr lang="en-GB" sz="900" b="1" i="0" u="none" strike="noStrike">
                          <a:solidFill>
                            <a:srgbClr val="000000"/>
                          </a:solidFill>
                          <a:effectLst/>
                          <a:latin typeface="Arial" panose="020B0604020202020204" pitchFamily="34" charset="0"/>
                        </a:rPr>
                        <a:t>I didn’t know what help was on offer.</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I had a long wait to be seen.</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2CEEF"/>
                    </a:solidFill>
                  </a:tcPr>
                </a:tc>
                <a:extLst>
                  <a:ext uri="{0D108BD9-81ED-4DB2-BD59-A6C34878D82A}">
                    <a16:rowId xmlns:a16="http://schemas.microsoft.com/office/drawing/2014/main" val="859354325"/>
                  </a:ext>
                </a:extLst>
              </a:tr>
              <a:tr h="602725">
                <a:tc>
                  <a:txBody>
                    <a:bodyPr/>
                    <a:lstStyle/>
                    <a:p>
                      <a:pPr algn="l" fontAlgn="ctr"/>
                      <a:r>
                        <a:rPr lang="en-GB" sz="900" b="0" i="0" u="none" strike="noStrike">
                          <a:solidFill>
                            <a:srgbClr val="000000"/>
                          </a:solidFill>
                          <a:effectLst/>
                          <a:latin typeface="Arial" panose="020B0604020202020204" pitchFamily="34" charset="0"/>
                        </a:rPr>
                        <a:t>School nurse or health visitor.</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didn’t feel like they cared about me.</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I couldn’t get the help I needed; they didn’t understand my needs.</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DAF2D0"/>
                    </a:solidFill>
                  </a:tcPr>
                </a:tc>
                <a:tc>
                  <a:txBody>
                    <a:bodyPr/>
                    <a:lstStyle/>
                    <a:p>
                      <a:pPr algn="ctr" fontAlgn="ctr"/>
                      <a:r>
                        <a:rPr lang="en-GB" sz="900" b="1" i="0" u="none" strike="noStrike">
                          <a:solidFill>
                            <a:srgbClr val="000000"/>
                          </a:solidFill>
                          <a:effectLst/>
                          <a:latin typeface="Arial" panose="020B0604020202020204" pitchFamily="34" charset="0"/>
                        </a:rPr>
                        <a:t>The support didn’t help me; I needed something different.</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CAEDFB"/>
                    </a:solidFill>
                  </a:tcPr>
                </a:tc>
                <a:extLst>
                  <a:ext uri="{0D108BD9-81ED-4DB2-BD59-A6C34878D82A}">
                    <a16:rowId xmlns:a16="http://schemas.microsoft.com/office/drawing/2014/main" val="3797657228"/>
                  </a:ext>
                </a:extLst>
              </a:tr>
              <a:tr h="602725">
                <a:tc>
                  <a:txBody>
                    <a:bodyPr/>
                    <a:lstStyle/>
                    <a:p>
                      <a:pPr algn="l" fontAlgn="ctr"/>
                      <a:r>
                        <a:rPr lang="en-GB" sz="900" b="0" i="0" u="none" strike="noStrike">
                          <a:solidFill>
                            <a:srgbClr val="000000"/>
                          </a:solidFill>
                          <a:effectLst/>
                          <a:latin typeface="Arial" panose="020B0604020202020204" pitchFamily="34" charset="0"/>
                        </a:rPr>
                        <a:t>Helios: Online help for mental health, autism, or ADHD.</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didn’t feel like they cared about me.</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I couldn’t get the help I needed; they didn’t understand my needs.</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DAF2D0"/>
                    </a:solidFill>
                  </a:tcPr>
                </a:tc>
                <a:tc>
                  <a:txBody>
                    <a:bodyPr/>
                    <a:lstStyle/>
                    <a:p>
                      <a:pPr algn="ctr" fontAlgn="ctr"/>
                      <a:r>
                        <a:rPr lang="en-GB" sz="900" b="1" i="0" u="none" strike="noStrike">
                          <a:solidFill>
                            <a:srgbClr val="000000"/>
                          </a:solidFill>
                          <a:effectLst/>
                          <a:latin typeface="Arial" panose="020B0604020202020204" pitchFamily="34" charset="0"/>
                        </a:rPr>
                        <a:t>The support didn’t help me; I needed something different.</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CAEDFB"/>
                    </a:solidFill>
                  </a:tcPr>
                </a:tc>
                <a:extLst>
                  <a:ext uri="{0D108BD9-81ED-4DB2-BD59-A6C34878D82A}">
                    <a16:rowId xmlns:a16="http://schemas.microsoft.com/office/drawing/2014/main" val="3432680118"/>
                  </a:ext>
                </a:extLst>
              </a:tr>
              <a:tr h="596243">
                <a:tc>
                  <a:txBody>
                    <a:bodyPr/>
                    <a:lstStyle/>
                    <a:p>
                      <a:pPr algn="l" fontAlgn="ctr"/>
                      <a:r>
                        <a:rPr lang="en-GB" sz="900" b="0" i="0" u="none" strike="noStrike">
                          <a:solidFill>
                            <a:srgbClr val="000000"/>
                          </a:solidFill>
                          <a:effectLst/>
                          <a:latin typeface="Arial" panose="020B0604020202020204" pitchFamily="34" charset="0"/>
                        </a:rPr>
                        <a:t>Neurodevelopmental Assessments: Checks for autism or ADHD.</a:t>
                      </a:r>
                    </a:p>
                  </a:txBody>
                  <a:tcPr marL="84437"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I had a long wait to be seen.</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2CEEF"/>
                    </a:solidFill>
                  </a:tcPr>
                </a:tc>
                <a:tc>
                  <a:txBody>
                    <a:bodyPr/>
                    <a:lstStyle/>
                    <a:p>
                      <a:pPr algn="ctr" fontAlgn="ctr"/>
                      <a:r>
                        <a:rPr lang="en-GB" sz="900" b="1" i="0" u="none" strike="noStrike">
                          <a:solidFill>
                            <a:srgbClr val="000000"/>
                          </a:solidFill>
                          <a:effectLst/>
                          <a:latin typeface="Arial" panose="020B0604020202020204" pitchFamily="34" charset="0"/>
                        </a:rPr>
                        <a:t>I didn’t feel like they cared about me.</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tc>
                  <a:txBody>
                    <a:bodyPr/>
                    <a:lstStyle/>
                    <a:p>
                      <a:pPr algn="ctr" fontAlgn="ctr"/>
                      <a:r>
                        <a:rPr lang="en-GB" sz="900" b="1" i="0" u="none" strike="noStrike" dirty="0">
                          <a:solidFill>
                            <a:srgbClr val="000000"/>
                          </a:solidFill>
                          <a:effectLst/>
                          <a:latin typeface="Arial" panose="020B0604020202020204" pitchFamily="34" charset="0"/>
                        </a:rPr>
                        <a:t>The long wait made things worse for me or my family/carer.</a:t>
                      </a:r>
                    </a:p>
                  </a:txBody>
                  <a:tcPr marL="5629" marR="5629" marT="5629"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rgbClr val="F5F5F3"/>
                    </a:solidFill>
                  </a:tcPr>
                </a:tc>
                <a:extLst>
                  <a:ext uri="{0D108BD9-81ED-4DB2-BD59-A6C34878D82A}">
                    <a16:rowId xmlns:a16="http://schemas.microsoft.com/office/drawing/2014/main" val="3835081464"/>
                  </a:ext>
                </a:extLst>
              </a:tr>
            </a:tbl>
          </a:graphicData>
        </a:graphic>
      </p:graphicFrame>
      <p:sp>
        <p:nvSpPr>
          <p:cNvPr id="7" name="Text Placeholder 2">
            <a:extLst>
              <a:ext uri="{FF2B5EF4-FFF2-40B4-BE49-F238E27FC236}">
                <a16:creationId xmlns:a16="http://schemas.microsoft.com/office/drawing/2014/main" id="{DBE61409-BDBD-5E82-E16F-AE0726B1D743}"/>
              </a:ext>
            </a:extLst>
          </p:cNvPr>
          <p:cNvSpPr txBox="1">
            <a:spLocks/>
          </p:cNvSpPr>
          <p:nvPr/>
        </p:nvSpPr>
        <p:spPr>
          <a:xfrm>
            <a:off x="175419" y="1470544"/>
            <a:ext cx="5745162" cy="4518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Of particular note when trusted adults (who largely represented VCSE organisations) answered, they highlighted that conventional professional routes of support, e.g. school and local authority, do not offer the support the CYP needs, and that they needed something different.  </a:t>
            </a:r>
          </a:p>
          <a:p>
            <a:r>
              <a:rPr lang="en-GB" sz="1600" dirty="0"/>
              <a:t>Elsewhere, long wait times were raised across a number of services, and a lack of caring delivery.</a:t>
            </a: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endParaRPr lang="en-GB" sz="2000" b="1" u="sng" dirty="0"/>
          </a:p>
        </p:txBody>
      </p:sp>
    </p:spTree>
    <p:extLst>
      <p:ext uri="{BB962C8B-B14F-4D97-AF65-F5344CB8AC3E}">
        <p14:creationId xmlns:p14="http://schemas.microsoft.com/office/powerpoint/2010/main" val="80102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a:t>
            </a:fld>
            <a:endParaRPr lang="en-US"/>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lstStyle/>
          <a:p>
            <a:r>
              <a:rPr lang="en-GB"/>
              <a:t>Contents</a:t>
            </a:r>
          </a:p>
        </p:txBody>
      </p:sp>
      <p:sp>
        <p:nvSpPr>
          <p:cNvPr id="8" name="Rectangle 7">
            <a:extLst>
              <a:ext uri="{FF2B5EF4-FFF2-40B4-BE49-F238E27FC236}">
                <a16:creationId xmlns:a16="http://schemas.microsoft.com/office/drawing/2014/main" id="{65D04593-3224-7AEA-D8F1-57B9CA8EBFAB}"/>
              </a:ext>
            </a:extLst>
          </p:cNvPr>
          <p:cNvSpPr/>
          <p:nvPr/>
        </p:nvSpPr>
        <p:spPr>
          <a:xfrm>
            <a:off x="350836" y="1402973"/>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a:t>Introduction										Slide 3</a:t>
            </a:r>
          </a:p>
        </p:txBody>
      </p:sp>
      <p:sp>
        <p:nvSpPr>
          <p:cNvPr id="9" name="Rectangle 8">
            <a:extLst>
              <a:ext uri="{FF2B5EF4-FFF2-40B4-BE49-F238E27FC236}">
                <a16:creationId xmlns:a16="http://schemas.microsoft.com/office/drawing/2014/main" id="{6FC69599-5C9A-C6B5-FEF5-6DFD70E6FCC2}"/>
              </a:ext>
            </a:extLst>
          </p:cNvPr>
          <p:cNvSpPr/>
          <p:nvPr/>
        </p:nvSpPr>
        <p:spPr>
          <a:xfrm>
            <a:off x="350836" y="2061531"/>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a:t>Summary of findings									Slide 10</a:t>
            </a:r>
          </a:p>
        </p:txBody>
      </p:sp>
      <p:sp>
        <p:nvSpPr>
          <p:cNvPr id="10" name="Rectangle 9">
            <a:extLst>
              <a:ext uri="{FF2B5EF4-FFF2-40B4-BE49-F238E27FC236}">
                <a16:creationId xmlns:a16="http://schemas.microsoft.com/office/drawing/2014/main" id="{E7FC0A90-6F0D-E940-F75E-7DD9E799C1A9}"/>
              </a:ext>
            </a:extLst>
          </p:cNvPr>
          <p:cNvSpPr/>
          <p:nvPr/>
        </p:nvSpPr>
        <p:spPr>
          <a:xfrm>
            <a:off x="1815541" y="3272567"/>
            <a:ext cx="9816207"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a:t>Challenging Perceptions engagement report summary				      Slide 35</a:t>
            </a:r>
          </a:p>
        </p:txBody>
      </p:sp>
      <p:sp>
        <p:nvSpPr>
          <p:cNvPr id="11" name="Rectangle 10">
            <a:extLst>
              <a:ext uri="{FF2B5EF4-FFF2-40B4-BE49-F238E27FC236}">
                <a16:creationId xmlns:a16="http://schemas.microsoft.com/office/drawing/2014/main" id="{4A02ABD1-E673-00A6-EF75-7ABB7826D5D5}"/>
              </a:ext>
            </a:extLst>
          </p:cNvPr>
          <p:cNvSpPr/>
          <p:nvPr/>
        </p:nvSpPr>
        <p:spPr>
          <a:xfrm>
            <a:off x="1815541" y="2653754"/>
            <a:ext cx="9816207"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a:t>Online survey findings							      Slide 12</a:t>
            </a:r>
          </a:p>
        </p:txBody>
      </p:sp>
      <p:sp>
        <p:nvSpPr>
          <p:cNvPr id="12" name="Rectangle 11">
            <a:extLst>
              <a:ext uri="{FF2B5EF4-FFF2-40B4-BE49-F238E27FC236}">
                <a16:creationId xmlns:a16="http://schemas.microsoft.com/office/drawing/2014/main" id="{46D8A0FF-C0DD-4648-6FB7-2B764A7A26DE}"/>
              </a:ext>
            </a:extLst>
          </p:cNvPr>
          <p:cNvSpPr/>
          <p:nvPr/>
        </p:nvSpPr>
        <p:spPr>
          <a:xfrm>
            <a:off x="350838" y="3895338"/>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a:t>Key themes										Slide 32 </a:t>
            </a:r>
          </a:p>
        </p:txBody>
      </p:sp>
      <p:sp>
        <p:nvSpPr>
          <p:cNvPr id="13" name="Rectangle 12">
            <a:extLst>
              <a:ext uri="{FF2B5EF4-FFF2-40B4-BE49-F238E27FC236}">
                <a16:creationId xmlns:a16="http://schemas.microsoft.com/office/drawing/2014/main" id="{66B32B8D-AF45-FC0E-2FC0-831838B6A7D8}"/>
              </a:ext>
            </a:extLst>
          </p:cNvPr>
          <p:cNvSpPr/>
          <p:nvPr/>
        </p:nvSpPr>
        <p:spPr>
          <a:xfrm>
            <a:off x="350838" y="4534755"/>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a:t>Conclusion and next steps									Slide 37</a:t>
            </a:r>
          </a:p>
        </p:txBody>
      </p:sp>
    </p:spTree>
    <p:extLst>
      <p:ext uri="{BB962C8B-B14F-4D97-AF65-F5344CB8AC3E}">
        <p14:creationId xmlns:p14="http://schemas.microsoft.com/office/powerpoint/2010/main" val="306581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534CC-E0C9-5AA8-7CB0-E5B497200BA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33032-51F0-EC78-B1AE-31E2F97552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4" name="Text Placeholder 3">
            <a:extLst>
              <a:ext uri="{FF2B5EF4-FFF2-40B4-BE49-F238E27FC236}">
                <a16:creationId xmlns:a16="http://schemas.microsoft.com/office/drawing/2014/main" id="{3CF70A42-B5DB-CCCA-4234-2CDB00251C67}"/>
              </a:ext>
            </a:extLst>
          </p:cNvPr>
          <p:cNvSpPr>
            <a:spLocks noGrp="1"/>
          </p:cNvSpPr>
          <p:nvPr>
            <p:ph type="body" sz="quarter" idx="14"/>
          </p:nvPr>
        </p:nvSpPr>
        <p:spPr>
          <a:xfrm>
            <a:off x="328612" y="70858"/>
            <a:ext cx="9341604" cy="794225"/>
          </a:xfrm>
        </p:spPr>
        <p:txBody>
          <a:bodyPr>
            <a:normAutofit/>
          </a:bodyPr>
          <a:lstStyle/>
          <a:p>
            <a:r>
              <a:rPr lang="en-GB" sz="2400" b="1"/>
              <a:t>Trusted Adults– tell us more about what could be improved</a:t>
            </a:r>
            <a:endParaRPr lang="en-GB" sz="2400"/>
          </a:p>
        </p:txBody>
      </p:sp>
      <p:sp>
        <p:nvSpPr>
          <p:cNvPr id="7" name="TextBox 6">
            <a:extLst>
              <a:ext uri="{FF2B5EF4-FFF2-40B4-BE49-F238E27FC236}">
                <a16:creationId xmlns:a16="http://schemas.microsoft.com/office/drawing/2014/main" id="{E0D23A80-1B41-7EF4-1EA5-3CFC5D7C24EA}"/>
              </a:ext>
            </a:extLst>
          </p:cNvPr>
          <p:cNvSpPr txBox="1"/>
          <p:nvPr/>
        </p:nvSpPr>
        <p:spPr>
          <a:xfrm>
            <a:off x="328612" y="881880"/>
            <a:ext cx="10311897" cy="5847755"/>
          </a:xfrm>
          <a:prstGeom prst="rect">
            <a:avLst/>
          </a:prstGeom>
          <a:solidFill>
            <a:schemeClr val="bg1"/>
          </a:solidFill>
        </p:spPr>
        <p:txBody>
          <a:bodyPr wrap="square" rtlCol="0">
            <a:spAutoFit/>
          </a:bodyPr>
          <a:lstStyle/>
          <a:p>
            <a:r>
              <a:rPr lang="en-GB" sz="1600" b="1">
                <a:solidFill>
                  <a:schemeClr val="tx2"/>
                </a:solidFill>
                <a:latin typeface="Franklin Gothic Book" panose="020B0503020102020204" pitchFamily="34" charset="0"/>
              </a:rPr>
              <a:t>Many of the comments were based on personal experience and highlighted difficulties rather than stating what changes someone would suggest. The suggestions have therefore been extrapolated where appropriate. Most comments are not attributable to specific sources of help and may cover help from multiple sources. Overall comments in this section were brief and limited in number. Where comments can be attributed, they have been identified.</a:t>
            </a:r>
          </a:p>
          <a:p>
            <a:endParaRPr lang="en-GB" sz="1400">
              <a:solidFill>
                <a:schemeClr val="tx2"/>
              </a:solidFill>
              <a:latin typeface="Franklin Gothic Book" panose="020B0503020102020204" pitchFamily="34" charset="0"/>
            </a:endParaRPr>
          </a:p>
          <a:p>
            <a:r>
              <a:rPr lang="en-GB" sz="1400" b="1">
                <a:solidFill>
                  <a:schemeClr val="tx2"/>
                </a:solidFill>
                <a:latin typeface="Franklin Gothic Book" panose="020B0503020102020204" pitchFamily="34" charset="0"/>
              </a:rPr>
              <a:t>1. Qualities of the mental health services </a:t>
            </a:r>
          </a:p>
          <a:p>
            <a:pPr lvl="1"/>
            <a:r>
              <a:rPr lang="en-GB" sz="1400">
                <a:solidFill>
                  <a:schemeClr val="tx2"/>
                </a:solidFill>
                <a:latin typeface="Franklin Gothic Book" panose="020B0503020102020204" pitchFamily="34" charset="0"/>
              </a:rPr>
              <a:t>Shorter waiting times ‘</a:t>
            </a:r>
            <a:r>
              <a:rPr lang="en-GB" sz="1400" b="1" i="1" err="1">
                <a:solidFill>
                  <a:schemeClr val="tx2"/>
                </a:solidFill>
                <a:highlight>
                  <a:srgbClr val="FFFF00"/>
                </a:highlight>
                <a:latin typeface="Franklin Gothic Book" panose="020B0503020102020204" pitchFamily="34" charset="0"/>
              </a:rPr>
              <a:t>Kooth</a:t>
            </a:r>
            <a:r>
              <a:rPr lang="en-GB" sz="1400" b="1" i="1">
                <a:solidFill>
                  <a:schemeClr val="tx2"/>
                </a:solidFill>
                <a:highlight>
                  <a:srgbClr val="FFFF00"/>
                </a:highlight>
                <a:latin typeface="Franklin Gothic Book" panose="020B0503020102020204" pitchFamily="34" charset="0"/>
              </a:rPr>
              <a:t> waiting time was too long, but it didn't make me feel worse</a:t>
            </a:r>
            <a:r>
              <a:rPr lang="en-GB" sz="1400">
                <a:solidFill>
                  <a:schemeClr val="tx2"/>
                </a:solidFill>
                <a:latin typeface="Franklin Gothic Book" panose="020B0503020102020204" pitchFamily="34" charset="0"/>
              </a:rPr>
              <a:t>’ easier access to ADHA assessments ‘</a:t>
            </a:r>
            <a:r>
              <a:rPr lang="en-GB" sz="1400" b="1" i="1">
                <a:solidFill>
                  <a:schemeClr val="tx2"/>
                </a:solidFill>
                <a:highlight>
                  <a:srgbClr val="FFFF00"/>
                </a:highlight>
                <a:latin typeface="Franklin Gothic Book" panose="020B0503020102020204" pitchFamily="34" charset="0"/>
              </a:rPr>
              <a:t>Not being able to have ADHD assessment</a:t>
            </a:r>
            <a:r>
              <a:rPr lang="en-GB" sz="1400">
                <a:solidFill>
                  <a:schemeClr val="tx2"/>
                </a:solidFill>
                <a:latin typeface="Franklin Gothic Book" panose="020B0503020102020204" pitchFamily="34" charset="0"/>
              </a:rPr>
              <a:t>’ </a:t>
            </a:r>
          </a:p>
          <a:p>
            <a:pPr lvl="1"/>
            <a:r>
              <a:rPr lang="en-GB" sz="1400">
                <a:solidFill>
                  <a:schemeClr val="tx2"/>
                </a:solidFill>
                <a:latin typeface="Franklin Gothic Book" panose="020B0503020102020204" pitchFamily="34" charset="0"/>
              </a:rPr>
              <a:t>Style of support and help offered –‘</a:t>
            </a:r>
            <a:r>
              <a:rPr lang="en-GB" sz="1400" b="1" i="1">
                <a:solidFill>
                  <a:schemeClr val="tx2"/>
                </a:solidFill>
                <a:highlight>
                  <a:srgbClr val="FFFF00"/>
                </a:highlight>
                <a:latin typeface="Franklin Gothic Book" panose="020B0503020102020204" pitchFamily="34" charset="0"/>
              </a:rPr>
              <a:t>More active therapy instead of talking’ ‘Not sure, being able to draw whilst talking ‘</a:t>
            </a:r>
          </a:p>
          <a:p>
            <a:pPr lvl="1"/>
            <a:r>
              <a:rPr lang="en-GB" sz="1400" b="1" i="1">
                <a:solidFill>
                  <a:schemeClr val="tx2"/>
                </a:solidFill>
                <a:highlight>
                  <a:srgbClr val="FFFF00"/>
                </a:highlight>
                <a:latin typeface="Franklin Gothic Book" panose="020B0503020102020204" pitchFamily="34" charset="0"/>
              </a:rPr>
              <a:t>‘I moved from school support and social prescribing to SYA </a:t>
            </a:r>
            <a:r>
              <a:rPr lang="en-GB" sz="1400" b="1" i="1" err="1">
                <a:solidFill>
                  <a:schemeClr val="tx2"/>
                </a:solidFill>
                <a:highlight>
                  <a:srgbClr val="FFFF00"/>
                </a:highlight>
                <a:latin typeface="Franklin Gothic Book" panose="020B0503020102020204" pitchFamily="34" charset="0"/>
              </a:rPr>
              <a:t>TIme</a:t>
            </a:r>
            <a:r>
              <a:rPr lang="en-GB" sz="1400" b="1" i="1">
                <a:solidFill>
                  <a:schemeClr val="tx2"/>
                </a:solidFill>
                <a:highlight>
                  <a:srgbClr val="FFFF00"/>
                </a:highlight>
                <a:latin typeface="Franklin Gothic Book" panose="020B0503020102020204" pitchFamily="34" charset="0"/>
              </a:rPr>
              <a:t> to Talk to help as others did not</a:t>
            </a:r>
            <a:r>
              <a:rPr lang="en-GB" sz="1400">
                <a:solidFill>
                  <a:schemeClr val="tx2"/>
                </a:solidFill>
                <a:latin typeface="Franklin Gothic Book" panose="020B0503020102020204" pitchFamily="34" charset="0"/>
              </a:rPr>
              <a:t>’ </a:t>
            </a:r>
          </a:p>
          <a:p>
            <a:pPr lvl="1"/>
            <a:r>
              <a:rPr lang="en-GB" sz="1400">
                <a:solidFill>
                  <a:schemeClr val="tx2"/>
                </a:solidFill>
                <a:latin typeface="Franklin Gothic Book" panose="020B0503020102020204" pitchFamily="34" charset="0"/>
              </a:rPr>
              <a:t>Given time and good ADHD intervention</a:t>
            </a:r>
            <a:br>
              <a:rPr lang="en-GB" sz="1400">
                <a:solidFill>
                  <a:schemeClr val="tx2"/>
                </a:solidFill>
                <a:latin typeface="Franklin Gothic Book" panose="020B0503020102020204" pitchFamily="34" charset="0"/>
              </a:rPr>
            </a:br>
            <a:r>
              <a:rPr lang="en-GB" sz="1400">
                <a:solidFill>
                  <a:schemeClr val="tx2"/>
                </a:solidFill>
                <a:latin typeface="Franklin Gothic Book" panose="020B0503020102020204" pitchFamily="34" charset="0"/>
              </a:rPr>
              <a:t>‘</a:t>
            </a:r>
            <a:r>
              <a:rPr lang="en-GB" sz="1400" b="1" i="1">
                <a:solidFill>
                  <a:schemeClr val="tx2"/>
                </a:solidFill>
                <a:highlight>
                  <a:srgbClr val="FFFF00"/>
                </a:highlight>
                <a:latin typeface="Franklin Gothic Book" panose="020B0503020102020204" pitchFamily="34" charset="0"/>
              </a:rPr>
              <a:t>All of it. They rush things when you’re seen. If you don’t like the support hey offer then you don’t get anything else. The ADHD specialist told us ADHD doesn’t exist after medicating him for it. Refused an autism screening because he makes eye contact. Waiting until 13 for a diagnosis and support is too late.’ </a:t>
            </a:r>
          </a:p>
          <a:p>
            <a:r>
              <a:rPr lang="en-GB" sz="1400" b="1">
                <a:solidFill>
                  <a:schemeClr val="tx2"/>
                </a:solidFill>
                <a:latin typeface="Franklin Gothic Book" panose="020B0503020102020204" pitchFamily="34" charset="0"/>
              </a:rPr>
              <a:t>2. School based help</a:t>
            </a:r>
          </a:p>
          <a:p>
            <a:pPr lvl="1"/>
            <a:r>
              <a:rPr lang="en-GB" sz="1400">
                <a:solidFill>
                  <a:schemeClr val="tx2"/>
                </a:solidFill>
                <a:latin typeface="Franklin Gothic Book" panose="020B0503020102020204" pitchFamily="34" charset="0"/>
              </a:rPr>
              <a:t>Receiving help whilst at school </a:t>
            </a:r>
            <a:r>
              <a:rPr lang="en-GB" sz="1400" b="1" i="1">
                <a:solidFill>
                  <a:schemeClr val="tx2"/>
                </a:solidFill>
                <a:highlight>
                  <a:srgbClr val="FFFF00"/>
                </a:highlight>
                <a:latin typeface="Franklin Gothic Book" panose="020B0503020102020204" pitchFamily="34" charset="0"/>
              </a:rPr>
              <a:t>‘I wish I was seen before my GCSEs’, ‘More education’, ’To get more support for my mental health in school.’ </a:t>
            </a:r>
          </a:p>
          <a:p>
            <a:r>
              <a:rPr lang="en-GB" sz="1400" b="1">
                <a:solidFill>
                  <a:schemeClr val="tx2"/>
                </a:solidFill>
                <a:latin typeface="Franklin Gothic Book" panose="020B0503020102020204" pitchFamily="34" charset="0"/>
              </a:rPr>
              <a:t>3. Community based support </a:t>
            </a:r>
          </a:p>
          <a:p>
            <a:pPr lvl="1"/>
            <a:r>
              <a:rPr lang="en-GB" sz="1400" b="1" i="1">
                <a:solidFill>
                  <a:schemeClr val="tx2"/>
                </a:solidFill>
                <a:highlight>
                  <a:srgbClr val="FFFF00"/>
                </a:highlight>
                <a:latin typeface="Franklin Gothic Book" panose="020B0503020102020204" pitchFamily="34" charset="0"/>
              </a:rPr>
              <a:t>‘Autism West Midlands and IASS (Information, Advice and Support Service) have been great, others are not really suited to me’ </a:t>
            </a:r>
          </a:p>
          <a:p>
            <a:r>
              <a:rPr lang="en-GB" sz="1400" b="1">
                <a:solidFill>
                  <a:schemeClr val="tx2"/>
                </a:solidFill>
                <a:latin typeface="Franklin Gothic Book" panose="020B0503020102020204" pitchFamily="34" charset="0"/>
              </a:rPr>
              <a:t>4. Generic comments not attributed to a service</a:t>
            </a:r>
          </a:p>
          <a:p>
            <a:pPr lvl="1"/>
            <a:r>
              <a:rPr lang="en-GB" sz="1400" b="1" i="1">
                <a:solidFill>
                  <a:schemeClr val="tx2"/>
                </a:solidFill>
                <a:highlight>
                  <a:srgbClr val="FFFF00"/>
                </a:highlight>
                <a:latin typeface="Franklin Gothic Book" panose="020B0503020102020204" pitchFamily="34" charset="0"/>
              </a:rPr>
              <a:t>‘If they understand that everyone is different’.</a:t>
            </a:r>
            <a:r>
              <a:rPr lang="en-GB" sz="1400" i="1">
                <a:solidFill>
                  <a:schemeClr val="tx2"/>
                </a:solidFill>
                <a:latin typeface="Franklin Gothic Book" panose="020B0503020102020204" pitchFamily="34" charset="0"/>
              </a:rPr>
              <a:t> </a:t>
            </a:r>
            <a:r>
              <a:rPr lang="en-GB" sz="1400">
                <a:solidFill>
                  <a:schemeClr val="tx2"/>
                </a:solidFill>
                <a:latin typeface="Franklin Gothic Book" panose="020B0503020102020204" pitchFamily="34" charset="0"/>
              </a:rPr>
              <a:t>Ongoing support after leaving education  </a:t>
            </a:r>
            <a:r>
              <a:rPr lang="en-GB" sz="1400" b="1" i="1">
                <a:solidFill>
                  <a:schemeClr val="tx2"/>
                </a:solidFill>
                <a:highlight>
                  <a:srgbClr val="FFFF00"/>
                </a:highlight>
                <a:latin typeface="Franklin Gothic Book" panose="020B0503020102020204" pitchFamily="34" charset="0"/>
              </a:rPr>
              <a:t>‘I have not received any help from anyone - abandoned once I left education’, ‘More sessions, more resources and activities.’, ‘More Activities like outside’, ‘Bit of music ‘, ’More services available’, ’Easier to try more services ‘ ‘Previously 2 people listening did more talking than me’, ’Caring staff who don't make me feel like my life isn't important. I wish they helped me sooner by making time to come with me to access community support offered by charities and community.’ ‘more arts and crafts’</a:t>
            </a:r>
          </a:p>
        </p:txBody>
      </p:sp>
    </p:spTree>
    <p:extLst>
      <p:ext uri="{BB962C8B-B14F-4D97-AF65-F5344CB8AC3E}">
        <p14:creationId xmlns:p14="http://schemas.microsoft.com/office/powerpoint/2010/main" val="231776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5E1A6-8712-ABB3-C2C8-84F457F0BDD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B5D99-0662-462E-79E5-23FC76A50EA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3" name="Text Placeholder 2">
            <a:extLst>
              <a:ext uri="{FF2B5EF4-FFF2-40B4-BE49-F238E27FC236}">
                <a16:creationId xmlns:a16="http://schemas.microsoft.com/office/drawing/2014/main" id="{1A1C142E-876A-1FD2-9C30-F58B1F4ACAB4}"/>
              </a:ext>
            </a:extLst>
          </p:cNvPr>
          <p:cNvSpPr>
            <a:spLocks noGrp="1"/>
          </p:cNvSpPr>
          <p:nvPr>
            <p:ph type="body" sz="quarter" idx="15"/>
          </p:nvPr>
        </p:nvSpPr>
        <p:spPr>
          <a:xfrm>
            <a:off x="350838" y="1236663"/>
            <a:ext cx="5745162" cy="4518518"/>
          </a:xfrm>
        </p:spPr>
        <p:txBody>
          <a:bodyPr/>
          <a:lstStyle/>
          <a:p>
            <a:r>
              <a:rPr lang="en-GB" sz="1600" dirty="0"/>
              <a:t>‘</a:t>
            </a:r>
            <a:r>
              <a:rPr lang="en-GB" sz="1600" b="1" dirty="0"/>
              <a:t>They cared about my child or young person</a:t>
            </a:r>
            <a:r>
              <a:rPr lang="en-GB" sz="1600" dirty="0"/>
              <a:t>’ is the themselves and themselves and is the number one reason for all services apart from websites, and specialist services.</a:t>
            </a:r>
          </a:p>
          <a:p>
            <a:r>
              <a:rPr lang="en-GB" sz="1600" dirty="0"/>
              <a:t>This is notably different to the feedback received from the CYP themselves, and highlights a different in priorities between different stakeholders.  </a:t>
            </a:r>
          </a:p>
          <a:p>
            <a:r>
              <a:rPr lang="en-GB" sz="1600" dirty="0"/>
              <a:t>Similarly, it is evident that a suitable and welcoming venue is particularly important to parents and carers, which was highlighted significantly more frequently than by the CYP.</a:t>
            </a:r>
          </a:p>
          <a:p>
            <a:pPr marL="0" indent="0">
              <a:buNone/>
            </a:pPr>
            <a:endParaRPr lang="en-GB" sz="1600" dirty="0"/>
          </a:p>
          <a:p>
            <a:pPr marL="0" indent="0" algn="ctr">
              <a:buNone/>
            </a:pPr>
            <a:endParaRPr lang="en-GB" sz="1600" b="1" u="sng" dirty="0"/>
          </a:p>
          <a:p>
            <a:pPr lvl="1"/>
            <a:endParaRPr lang="en-GB" sz="1200" dirty="0"/>
          </a:p>
          <a:p>
            <a:pPr marL="0" indent="0">
              <a:buNone/>
            </a:pPr>
            <a:endParaRPr lang="en-GB" sz="1600" dirty="0"/>
          </a:p>
          <a:p>
            <a:endParaRPr lang="en-GB" sz="2000" b="1" u="sng" dirty="0"/>
          </a:p>
        </p:txBody>
      </p:sp>
      <p:sp>
        <p:nvSpPr>
          <p:cNvPr id="4" name="Text Placeholder 3">
            <a:extLst>
              <a:ext uri="{FF2B5EF4-FFF2-40B4-BE49-F238E27FC236}">
                <a16:creationId xmlns:a16="http://schemas.microsoft.com/office/drawing/2014/main" id="{12F7D3DA-CD08-AEDB-EFF3-3A22277CA745}"/>
              </a:ext>
            </a:extLst>
          </p:cNvPr>
          <p:cNvSpPr>
            <a:spLocks noGrp="1"/>
          </p:cNvSpPr>
          <p:nvPr>
            <p:ph type="body" sz="quarter" idx="14"/>
          </p:nvPr>
        </p:nvSpPr>
        <p:spPr>
          <a:xfrm>
            <a:off x="178822" y="72427"/>
            <a:ext cx="6335387" cy="794225"/>
          </a:xfrm>
        </p:spPr>
        <p:txBody>
          <a:bodyPr>
            <a:normAutofit fontScale="92500"/>
          </a:bodyPr>
          <a:lstStyle/>
          <a:p>
            <a:pPr>
              <a:lnSpc>
                <a:spcPct val="170000"/>
              </a:lnSpc>
            </a:pPr>
            <a:r>
              <a:rPr lang="en-GB" sz="2000" b="1"/>
              <a:t>Parents and Carers – What was good about this service?</a:t>
            </a:r>
          </a:p>
        </p:txBody>
      </p:sp>
      <p:graphicFrame>
        <p:nvGraphicFramePr>
          <p:cNvPr id="5" name="Table 4">
            <a:extLst>
              <a:ext uri="{FF2B5EF4-FFF2-40B4-BE49-F238E27FC236}">
                <a16:creationId xmlns:a16="http://schemas.microsoft.com/office/drawing/2014/main" id="{BA10E59F-3C48-7D24-3AEF-4BE8EB9C3BF9}"/>
              </a:ext>
            </a:extLst>
          </p:cNvPr>
          <p:cNvGraphicFramePr>
            <a:graphicFrameLocks noGrp="1"/>
          </p:cNvGraphicFramePr>
          <p:nvPr>
            <p:extLst>
              <p:ext uri="{D42A27DB-BD31-4B8C-83A1-F6EECF244321}">
                <p14:modId xmlns:p14="http://schemas.microsoft.com/office/powerpoint/2010/main" val="957050751"/>
              </p:ext>
            </p:extLst>
          </p:nvPr>
        </p:nvGraphicFramePr>
        <p:xfrm>
          <a:off x="6686225" y="1"/>
          <a:ext cx="5505775" cy="6857998"/>
        </p:xfrm>
        <a:graphic>
          <a:graphicData uri="http://schemas.openxmlformats.org/drawingml/2006/table">
            <a:tbl>
              <a:tblPr/>
              <a:tblGrid>
                <a:gridCol w="2214847">
                  <a:extLst>
                    <a:ext uri="{9D8B030D-6E8A-4147-A177-3AD203B41FA5}">
                      <a16:colId xmlns:a16="http://schemas.microsoft.com/office/drawing/2014/main" val="2030845457"/>
                    </a:ext>
                  </a:extLst>
                </a:gridCol>
                <a:gridCol w="1096976">
                  <a:extLst>
                    <a:ext uri="{9D8B030D-6E8A-4147-A177-3AD203B41FA5}">
                      <a16:colId xmlns:a16="http://schemas.microsoft.com/office/drawing/2014/main" val="2447240356"/>
                    </a:ext>
                  </a:extLst>
                </a:gridCol>
                <a:gridCol w="1096976">
                  <a:extLst>
                    <a:ext uri="{9D8B030D-6E8A-4147-A177-3AD203B41FA5}">
                      <a16:colId xmlns:a16="http://schemas.microsoft.com/office/drawing/2014/main" val="1187615409"/>
                    </a:ext>
                  </a:extLst>
                </a:gridCol>
                <a:gridCol w="1096976">
                  <a:extLst>
                    <a:ext uri="{9D8B030D-6E8A-4147-A177-3AD203B41FA5}">
                      <a16:colId xmlns:a16="http://schemas.microsoft.com/office/drawing/2014/main" val="2288791134"/>
                    </a:ext>
                  </a:extLst>
                </a:gridCol>
              </a:tblGrid>
              <a:tr h="246987">
                <a:tc>
                  <a:txBody>
                    <a:bodyPr/>
                    <a:lstStyle/>
                    <a:p>
                      <a:pPr algn="l" fontAlgn="ctr"/>
                      <a:r>
                        <a:rPr lang="en-GB" sz="900" b="1" i="0" u="none" strike="noStrike" dirty="0">
                          <a:solidFill>
                            <a:srgbClr val="000000"/>
                          </a:solidFill>
                          <a:effectLst/>
                          <a:latin typeface="Arial" panose="020B0604020202020204" pitchFamily="34" charset="0"/>
                        </a:rPr>
                        <a:t> </a:t>
                      </a:r>
                      <a:r>
                        <a:rPr lang="en-GB" sz="1100" b="1" i="0" u="none" strike="noStrike" dirty="0">
                          <a:solidFill>
                            <a:srgbClr val="000000"/>
                          </a:solidFill>
                          <a:effectLst/>
                          <a:latin typeface="Arial" panose="020B0604020202020204" pitchFamily="34" charset="0"/>
                        </a:rPr>
                        <a:t>Service</a:t>
                      </a:r>
                      <a:endParaRPr lang="en-GB" sz="900" b="1" i="0" u="none" strike="noStrike" dirty="0">
                        <a:solidFill>
                          <a:srgbClr val="000000"/>
                        </a:solidFill>
                        <a:effectLst/>
                        <a:latin typeface="Arial" panose="020B0604020202020204" pitchFamily="34" charset="0"/>
                      </a:endParaRP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#1</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#2</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tc>
                  <a:txBody>
                    <a:bodyPr/>
                    <a:lstStyle/>
                    <a:p>
                      <a:pPr algn="ctr" fontAlgn="ctr"/>
                      <a:r>
                        <a:rPr lang="en-GB" sz="900" b="1" i="0" u="none" strike="noStrike">
                          <a:solidFill>
                            <a:srgbClr val="000000"/>
                          </a:solidFill>
                          <a:effectLst/>
                          <a:latin typeface="Arial" panose="020B0604020202020204" pitchFamily="34" charset="0"/>
                        </a:rPr>
                        <a:t>#3</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extLst>
                  <a:ext uri="{0D108BD9-81ED-4DB2-BD59-A6C34878D82A}">
                    <a16:rowId xmlns:a16="http://schemas.microsoft.com/office/drawing/2014/main" val="50127080"/>
                  </a:ext>
                </a:extLst>
              </a:tr>
              <a:tr h="601001">
                <a:tc>
                  <a:txBody>
                    <a:bodyPr/>
                    <a:lstStyle/>
                    <a:p>
                      <a:pPr algn="l" fontAlgn="ctr"/>
                      <a:r>
                        <a:rPr lang="en-GB" sz="900" b="0" i="0" u="none" strike="noStrike">
                          <a:solidFill>
                            <a:srgbClr val="000000"/>
                          </a:solidFill>
                          <a:effectLst/>
                          <a:latin typeface="Arial" panose="020B0604020202020204" pitchFamily="34" charset="0"/>
                        </a:rPr>
                        <a:t>Help at school: Support from a school counsellor, teacher, SENCo, social prescriber, visiting therapists, or youth workers.</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tc>
                  <a:txBody>
                    <a:bodyPr/>
                    <a:lstStyle/>
                    <a:p>
                      <a:pPr algn="ctr" fontAlgn="ctr"/>
                      <a:r>
                        <a:rPr lang="en-GB" sz="900" b="0" i="0" u="none" strike="noStrike">
                          <a:solidFill>
                            <a:srgbClr val="222222"/>
                          </a:solidFill>
                          <a:effectLst/>
                          <a:latin typeface="Arial" panose="020B0604020202020204" pitchFamily="34" charset="0"/>
                        </a:rPr>
                        <a:t>My child or young person could be themselves.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4272687145"/>
                  </a:ext>
                </a:extLst>
              </a:tr>
              <a:tr h="601001">
                <a:tc>
                  <a:txBody>
                    <a:bodyPr/>
                    <a:lstStyle/>
                    <a:p>
                      <a:pPr algn="l" fontAlgn="ctr"/>
                      <a:r>
                        <a:rPr lang="en-GB" sz="900" b="0" i="0" u="none" strike="noStrike">
                          <a:solidFill>
                            <a:srgbClr val="000000"/>
                          </a:solidFill>
                          <a:effectLst/>
                          <a:latin typeface="Arial" panose="020B0604020202020204" pitchFamily="34" charset="0"/>
                        </a:rPr>
                        <a:t>Local authority, early help or parenting/family support.</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extLst>
                  <a:ext uri="{0D108BD9-81ED-4DB2-BD59-A6C34878D82A}">
                    <a16:rowId xmlns:a16="http://schemas.microsoft.com/office/drawing/2014/main" val="3000321004"/>
                  </a:ext>
                </a:extLst>
              </a:tr>
              <a:tr h="601001">
                <a:tc>
                  <a:txBody>
                    <a:bodyPr/>
                    <a:lstStyle/>
                    <a:p>
                      <a:pPr algn="l" fontAlgn="ctr"/>
                      <a:r>
                        <a:rPr lang="en-GB" sz="900" b="0" i="0" u="none" strike="noStrike">
                          <a:solidFill>
                            <a:srgbClr val="000000"/>
                          </a:solidFill>
                          <a:effectLst/>
                          <a:latin typeface="Arial" panose="020B0604020202020204" pitchFamily="34" charset="0"/>
                        </a:rPr>
                        <a:t>Community support: This could include youth clubs, scouts, drama groups, or sports teams, as well as social prescribing.</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tc>
                  <a:txBody>
                    <a:bodyPr/>
                    <a:lstStyle/>
                    <a:p>
                      <a:pPr algn="ctr" fontAlgn="ctr"/>
                      <a:r>
                        <a:rPr lang="en-GB" sz="900" b="0" i="0" u="none" strike="noStrike">
                          <a:solidFill>
                            <a:srgbClr val="222222"/>
                          </a:solidFill>
                          <a:effectLst/>
                          <a:latin typeface="Arial" panose="020B0604020202020204" pitchFamily="34" charset="0"/>
                        </a:rPr>
                        <a:t>It helped change my child or young person’s life for the better.</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973539256"/>
                  </a:ext>
                </a:extLst>
              </a:tr>
              <a:tr h="601001">
                <a:tc>
                  <a:txBody>
                    <a:bodyPr/>
                    <a:lstStyle/>
                    <a:p>
                      <a:pPr algn="l" fontAlgn="ctr"/>
                      <a:r>
                        <a:rPr lang="en-GB" sz="900" b="0" i="0" u="none" strike="noStrike">
                          <a:solidFill>
                            <a:srgbClr val="000000"/>
                          </a:solidFill>
                          <a:effectLst/>
                          <a:latin typeface="Arial" panose="020B0604020202020204" pitchFamily="34" charset="0"/>
                        </a:rPr>
                        <a:t>Charities or local groups: Help from mental health charities, support groups, or local organisations.</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extLst>
                  <a:ext uri="{0D108BD9-81ED-4DB2-BD59-A6C34878D82A}">
                    <a16:rowId xmlns:a16="http://schemas.microsoft.com/office/drawing/2014/main" val="252743003"/>
                  </a:ext>
                </a:extLst>
              </a:tr>
              <a:tr h="601001">
                <a:tc>
                  <a:txBody>
                    <a:bodyPr/>
                    <a:lstStyle/>
                    <a:p>
                      <a:pPr algn="l" fontAlgn="ctr"/>
                      <a:r>
                        <a:rPr lang="en-GB" sz="900" b="0" i="0" u="none" strike="noStrike">
                          <a:solidFill>
                            <a:srgbClr val="000000"/>
                          </a:solidFill>
                          <a:effectLst/>
                          <a:latin typeface="Arial" panose="020B0604020202020204" pitchFamily="34" charset="0"/>
                        </a:rPr>
                        <a:t>BeeU Services: Support for my emotional wellbeing and mental health (including the waiting well initiative).</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extLst>
                  <a:ext uri="{0D108BD9-81ED-4DB2-BD59-A6C34878D82A}">
                    <a16:rowId xmlns:a16="http://schemas.microsoft.com/office/drawing/2014/main" val="2309153644"/>
                  </a:ext>
                </a:extLst>
              </a:tr>
              <a:tr h="601001">
                <a:tc>
                  <a:txBody>
                    <a:bodyPr/>
                    <a:lstStyle/>
                    <a:p>
                      <a:pPr algn="l" fontAlgn="ctr"/>
                      <a:r>
                        <a:rPr lang="en-GB" sz="900" b="0" i="0" u="none" strike="noStrike">
                          <a:solidFill>
                            <a:srgbClr val="000000"/>
                          </a:solidFill>
                          <a:effectLst/>
                          <a:latin typeface="Arial" panose="020B0604020202020204" pitchFamily="34" charset="0"/>
                        </a:rPr>
                        <a:t>Talking therapies: Talking to someone about your feelings (ages 16+).</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My child or young person could be themselves.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639921819"/>
                  </a:ext>
                </a:extLst>
              </a:tr>
              <a:tr h="601001">
                <a:tc>
                  <a:txBody>
                    <a:bodyPr/>
                    <a:lstStyle/>
                    <a:p>
                      <a:pPr algn="l" fontAlgn="ctr"/>
                      <a:r>
                        <a:rPr lang="en-GB" sz="900" b="0" i="0" u="none" strike="noStrike">
                          <a:solidFill>
                            <a:srgbClr val="000000"/>
                          </a:solidFill>
                          <a:effectLst/>
                          <a:latin typeface="Arial" panose="020B0604020202020204" pitchFamily="34" charset="0"/>
                        </a:rPr>
                        <a:t>Doctor's help: Support from a General Practitioner (GP) or a nurse at your GP surgery (e.g. a mental health nurse practitioner).</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extLst>
                  <a:ext uri="{0D108BD9-81ED-4DB2-BD59-A6C34878D82A}">
                    <a16:rowId xmlns:a16="http://schemas.microsoft.com/office/drawing/2014/main" val="2431651917"/>
                  </a:ext>
                </a:extLst>
              </a:tr>
              <a:tr h="601001">
                <a:tc>
                  <a:txBody>
                    <a:bodyPr/>
                    <a:lstStyle/>
                    <a:p>
                      <a:pPr algn="l" fontAlgn="ctr"/>
                      <a:r>
                        <a:rPr lang="en-GB" sz="900" b="0" i="0" u="none" strike="noStrike">
                          <a:solidFill>
                            <a:srgbClr val="000000"/>
                          </a:solidFill>
                          <a:effectLst/>
                          <a:latin typeface="Arial" panose="020B0604020202020204" pitchFamily="34" charset="0"/>
                        </a:rPr>
                        <a:t>School nurse or health visitor.</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E2D5"/>
                    </a:solidFill>
                  </a:tcPr>
                </a:tc>
                <a:extLst>
                  <a:ext uri="{0D108BD9-81ED-4DB2-BD59-A6C34878D82A}">
                    <a16:rowId xmlns:a16="http://schemas.microsoft.com/office/drawing/2014/main" val="1982105540"/>
                  </a:ext>
                </a:extLst>
              </a:tr>
              <a:tr h="601001">
                <a:tc>
                  <a:txBody>
                    <a:bodyPr/>
                    <a:lstStyle/>
                    <a:p>
                      <a:pPr algn="l" fontAlgn="ctr"/>
                      <a:r>
                        <a:rPr lang="en-GB" sz="900" b="0" i="0" u="none" strike="noStrike">
                          <a:solidFill>
                            <a:srgbClr val="000000"/>
                          </a:solidFill>
                          <a:effectLst/>
                          <a:latin typeface="Arial" panose="020B0604020202020204" pitchFamily="34" charset="0"/>
                        </a:rPr>
                        <a:t>Kooth: A website where you can talk about feelings and mental health.</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My child or young person could be themselves.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642445261"/>
                  </a:ext>
                </a:extLst>
              </a:tr>
              <a:tr h="601001">
                <a:tc>
                  <a:txBody>
                    <a:bodyPr/>
                    <a:lstStyle/>
                    <a:p>
                      <a:pPr algn="l" fontAlgn="ctr"/>
                      <a:r>
                        <a:rPr lang="en-GB" sz="900" b="0" i="0" u="none" strike="noStrike">
                          <a:solidFill>
                            <a:srgbClr val="000000"/>
                          </a:solidFill>
                          <a:effectLst/>
                          <a:latin typeface="Arial" panose="020B0604020202020204" pitchFamily="34" charset="0"/>
                        </a:rPr>
                        <a:t>Helios: Online help for mental health, autism, or ADHD.</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fontAlgn="ctr"/>
                      <a:r>
                        <a:rPr lang="en-GB" sz="900" b="0" i="0" u="none" strike="noStrike">
                          <a:solidFill>
                            <a:srgbClr val="222222"/>
                          </a:solidFill>
                          <a:effectLst/>
                          <a:latin typeface="Arial" panose="020B0604020202020204" pitchFamily="34" charset="0"/>
                        </a:rPr>
                        <a:t>My child or young person could be themselves.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288279085"/>
                  </a:ext>
                </a:extLst>
              </a:tr>
              <a:tr h="601001">
                <a:tc>
                  <a:txBody>
                    <a:bodyPr/>
                    <a:lstStyle/>
                    <a:p>
                      <a:pPr algn="l" fontAlgn="ctr"/>
                      <a:r>
                        <a:rPr lang="en-GB" sz="900" b="0" i="0" u="none" strike="noStrike">
                          <a:solidFill>
                            <a:srgbClr val="000000"/>
                          </a:solidFill>
                          <a:effectLst/>
                          <a:latin typeface="Arial" panose="020B0604020202020204" pitchFamily="34" charset="0"/>
                        </a:rPr>
                        <a:t>Neurodevelopmental Assessments: Checks for autism or ADHD.</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ctr" fontAlgn="ctr"/>
                      <a:r>
                        <a:rPr lang="en-GB" sz="900" b="0" i="0" u="none" strike="noStrike">
                          <a:solidFill>
                            <a:srgbClr val="222222"/>
                          </a:solidFill>
                          <a:effectLst/>
                          <a:latin typeface="Arial" panose="020B0604020202020204" pitchFamily="34" charset="0"/>
                        </a:rPr>
                        <a:t>The venue was suitable and welcoming.</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E2D5"/>
                    </a:solidFill>
                  </a:tcPr>
                </a:tc>
                <a:tc>
                  <a:txBody>
                    <a:bodyPr/>
                    <a:lstStyle/>
                    <a:p>
                      <a:pPr algn="ctr" fontAlgn="ctr"/>
                      <a:r>
                        <a:rPr lang="en-GB" sz="900" b="0" i="0" u="none" strike="noStrike">
                          <a:solidFill>
                            <a:srgbClr val="222222"/>
                          </a:solidFill>
                          <a:effectLst/>
                          <a:latin typeface="Arial" panose="020B0604020202020204" pitchFamily="34" charset="0"/>
                        </a:rPr>
                        <a:t>They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2CEEF"/>
                    </a:solidFill>
                  </a:tcPr>
                </a:tc>
                <a:tc>
                  <a:txBody>
                    <a:bodyPr/>
                    <a:lstStyle/>
                    <a:p>
                      <a:pPr algn="ctr" fontAlgn="ctr"/>
                      <a:r>
                        <a:rPr lang="en-GB" sz="900" b="0" i="0" u="none" strike="noStrike" dirty="0">
                          <a:solidFill>
                            <a:srgbClr val="222222"/>
                          </a:solidFill>
                          <a:effectLst/>
                          <a:latin typeface="Arial" panose="020B0604020202020204" pitchFamily="34" charset="0"/>
                        </a:rPr>
                        <a:t>We were seen at a time that suited us.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DAF2D0"/>
                    </a:solidFill>
                  </a:tcPr>
                </a:tc>
                <a:extLst>
                  <a:ext uri="{0D108BD9-81ED-4DB2-BD59-A6C34878D82A}">
                    <a16:rowId xmlns:a16="http://schemas.microsoft.com/office/drawing/2014/main" val="4150539859"/>
                  </a:ext>
                </a:extLst>
              </a:tr>
            </a:tbl>
          </a:graphicData>
        </a:graphic>
      </p:graphicFrame>
    </p:spTree>
    <p:extLst>
      <p:ext uri="{BB962C8B-B14F-4D97-AF65-F5344CB8AC3E}">
        <p14:creationId xmlns:p14="http://schemas.microsoft.com/office/powerpoint/2010/main" val="181039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C48E5A-3F4B-D2FB-A821-ADA01B3956A4}"/>
              </a:ext>
            </a:extLst>
          </p:cNvPr>
          <p:cNvSpPr>
            <a:spLocks noGrp="1"/>
          </p:cNvSpPr>
          <p:nvPr>
            <p:ph type="sldNum" sz="quarter" idx="4"/>
          </p:nvPr>
        </p:nvSpPr>
        <p:spPr/>
        <p:txBody>
          <a:bodyPr/>
          <a:lstStyle/>
          <a:p>
            <a:fld id="{B9E0ACF9-11E2-1D4B-A28D-78BD04ABBE89}" type="slidenum">
              <a:rPr lang="en-US" smtClean="0"/>
              <a:pPr/>
              <a:t>22</a:t>
            </a:fld>
            <a:endParaRPr lang="en-US"/>
          </a:p>
        </p:txBody>
      </p:sp>
      <p:sp>
        <p:nvSpPr>
          <p:cNvPr id="3" name="Text Placeholder 2">
            <a:extLst>
              <a:ext uri="{FF2B5EF4-FFF2-40B4-BE49-F238E27FC236}">
                <a16:creationId xmlns:a16="http://schemas.microsoft.com/office/drawing/2014/main" id="{6010144C-8666-1AE7-6C8E-F96737E52818}"/>
              </a:ext>
            </a:extLst>
          </p:cNvPr>
          <p:cNvSpPr>
            <a:spLocks noGrp="1"/>
          </p:cNvSpPr>
          <p:nvPr>
            <p:ph type="body" sz="quarter" idx="15"/>
          </p:nvPr>
        </p:nvSpPr>
        <p:spPr>
          <a:xfrm>
            <a:off x="328612" y="965058"/>
            <a:ext cx="11534775" cy="5734506"/>
          </a:xfrm>
          <a:solidFill>
            <a:schemeClr val="bg1"/>
          </a:solidFill>
        </p:spPr>
        <p:txBody>
          <a:bodyPr/>
          <a:lstStyle/>
          <a:p>
            <a:pPr marL="0" indent="0">
              <a:buNone/>
            </a:pPr>
            <a:r>
              <a:rPr lang="en-GB" sz="1600" b="1"/>
              <a:t>Most comments are not linked to specific sources of help and often cover multiple services. There were many negative comments, particularly around long waiting times (1-4 years) and lack of meaningful support </a:t>
            </a:r>
            <a:r>
              <a:rPr lang="en-GB" sz="1600"/>
              <a:t>(e.g. "</a:t>
            </a:r>
            <a:r>
              <a:rPr lang="en-GB" sz="1600" b="1" i="1">
                <a:highlight>
                  <a:srgbClr val="FFFF00"/>
                </a:highlight>
              </a:rPr>
              <a:t>nothing at all</a:t>
            </a:r>
            <a:r>
              <a:rPr lang="en-GB" sz="1600" b="1"/>
              <a:t>“, “</a:t>
            </a:r>
            <a:r>
              <a:rPr lang="en-GB" sz="1600" b="1" i="1">
                <a:highlight>
                  <a:srgbClr val="FFFF00"/>
                </a:highlight>
              </a:rPr>
              <a:t>provided with information I already knew</a:t>
            </a:r>
            <a:r>
              <a:rPr lang="en-GB" sz="1600"/>
              <a:t>").</a:t>
            </a:r>
          </a:p>
          <a:p>
            <a:pPr marL="0" indent="0">
              <a:buNone/>
            </a:pPr>
            <a:r>
              <a:rPr lang="en-GB" sz="1200" b="1"/>
              <a:t>1. School-Based Support</a:t>
            </a:r>
          </a:p>
          <a:p>
            <a:r>
              <a:rPr lang="en-GB" sz="1200"/>
              <a:t>Mixed feedback on school support, especially regarding Education, Health, and Care Plans (EHCPs) (mostly negative).</a:t>
            </a:r>
          </a:p>
          <a:p>
            <a:r>
              <a:rPr lang="en-GB" sz="1200"/>
              <a:t>Some SENCOs received praise for individualised support and communication with teachers. Long school assessment wait times (3-4 terms) were a concern. </a:t>
            </a:r>
          </a:p>
          <a:p>
            <a:r>
              <a:rPr lang="en-GB" sz="1200" b="1" i="1">
                <a:highlight>
                  <a:srgbClr val="FFFF00"/>
                </a:highlight>
              </a:rPr>
              <a:t>QUOTE: ‘The SENCO teacher is excellent at school. I definitely feel she carers and then she can speak to individual teachers to ensure they adapt their teaching style to her needs. The teachers then understand L’s behaviour better. My daughter is currently being assessed for ADHD. It takes a long time to get a school assessment - 3-4 terms,’ </a:t>
            </a:r>
            <a:endParaRPr lang="en-GB" sz="1200" b="1"/>
          </a:p>
          <a:p>
            <a:r>
              <a:rPr lang="en-GB" sz="1200" b="1" i="1">
                <a:highlight>
                  <a:srgbClr val="FFFF00"/>
                </a:highlight>
              </a:rPr>
              <a:t>QUOTE: ‘The school at the time of the mental health crisis were extremely helpful. My child is now at secondary and again is receiving great help from the pastoral staff for the mental health needs.’</a:t>
            </a:r>
          </a:p>
          <a:p>
            <a:pPr marL="0" indent="0">
              <a:buNone/>
            </a:pPr>
            <a:r>
              <a:rPr lang="en-GB" sz="1200" b="1"/>
              <a:t>2. Primary Care (GPs) Support</a:t>
            </a:r>
          </a:p>
          <a:p>
            <a:r>
              <a:rPr lang="en-GB" sz="1200"/>
              <a:t>Varied experiences with GP support. Some GPs were highlighted as particularly helpful. </a:t>
            </a:r>
          </a:p>
          <a:p>
            <a:r>
              <a:rPr lang="en-GB" sz="1200" b="1" i="1">
                <a:highlight>
                  <a:srgbClr val="FFFF00"/>
                </a:highlight>
                <a:cs typeface="Times New Roman" panose="02020603050405020304" pitchFamily="18" charset="0"/>
              </a:rPr>
              <a:t>QUOTES: ‘At this stage, the GP has been the only professional to offer any useful help. School have been obstructive and have given me inaccurate information.’</a:t>
            </a:r>
            <a:endParaRPr lang="en-GB" sz="1200"/>
          </a:p>
          <a:p>
            <a:pPr marL="0" indent="0">
              <a:buNone/>
            </a:pPr>
            <a:r>
              <a:rPr lang="en-GB" sz="1200" b="1"/>
              <a:t>3. </a:t>
            </a:r>
            <a:r>
              <a:rPr lang="en-GB" sz="1200" b="1" err="1"/>
              <a:t>BeeU</a:t>
            </a:r>
            <a:r>
              <a:rPr lang="en-GB" sz="1200" b="1"/>
              <a:t> eating disorders</a:t>
            </a:r>
          </a:p>
          <a:p>
            <a:r>
              <a:rPr lang="en-GB" sz="1200" b="1" i="1">
                <a:highlight>
                  <a:srgbClr val="FFFF00"/>
                </a:highlight>
                <a:cs typeface="Times New Roman" panose="02020603050405020304" pitchFamily="18" charset="0"/>
              </a:rPr>
              <a:t>QUOTES: ‘particularly helpful’’ ‘</a:t>
            </a:r>
            <a:r>
              <a:rPr lang="en-GB" sz="1200" b="1" i="1" err="1">
                <a:highlight>
                  <a:srgbClr val="FFFF00"/>
                </a:highlight>
                <a:cs typeface="Times New Roman" panose="02020603050405020304" pitchFamily="18" charset="0"/>
              </a:rPr>
              <a:t>BeeU</a:t>
            </a:r>
            <a:r>
              <a:rPr lang="en-GB" sz="1200" b="1" i="1">
                <a:highlight>
                  <a:srgbClr val="FFFF00"/>
                </a:highlight>
                <a:cs typeface="Times New Roman" panose="02020603050405020304" pitchFamily="18" charset="0"/>
              </a:rPr>
              <a:t> and the crisis team realised my child could not cope within the </a:t>
            </a:r>
            <a:r>
              <a:rPr lang="en-GB" sz="1200" b="1" i="1" err="1">
                <a:highlight>
                  <a:srgbClr val="FFFF00"/>
                </a:highlight>
                <a:cs typeface="Times New Roman" panose="02020603050405020304" pitchFamily="18" charset="0"/>
              </a:rPr>
              <a:t>BeeU</a:t>
            </a:r>
            <a:r>
              <a:rPr lang="en-GB" sz="1200" b="1" i="1">
                <a:highlight>
                  <a:srgbClr val="FFFF00"/>
                </a:highlight>
                <a:cs typeface="Times New Roman" panose="02020603050405020304" pitchFamily="18" charset="0"/>
              </a:rPr>
              <a:t> offices. They did arrange for appointments at our house so my child was able to go to a safe place if they felt uncomfortable.’ ‘ Medication for ADHD correctly prescribed.’ </a:t>
            </a:r>
          </a:p>
          <a:p>
            <a:r>
              <a:rPr lang="en-GB" sz="1200" b="1" i="1">
                <a:highlight>
                  <a:srgbClr val="FFFF00"/>
                </a:highlight>
                <a:cs typeface="Times New Roman" panose="02020603050405020304" pitchFamily="18" charset="0"/>
              </a:rPr>
              <a:t>QUOTE: BEAM &amp; MH School Teams (MHST) – primary schools need more of this.</a:t>
            </a:r>
          </a:p>
          <a:p>
            <a:pPr marL="0" indent="0">
              <a:buNone/>
            </a:pPr>
            <a:r>
              <a:rPr lang="en-GB" sz="1200" b="1"/>
              <a:t>4. Community-Based Groups</a:t>
            </a:r>
          </a:p>
          <a:p>
            <a:r>
              <a:rPr lang="en-GB" sz="1200"/>
              <a:t>Strength of community charity-based support, particularly offering choices for support.</a:t>
            </a:r>
          </a:p>
          <a:p>
            <a:r>
              <a:rPr lang="en-GB" sz="1200" b="1" i="1">
                <a:highlight>
                  <a:srgbClr val="FFFF00"/>
                </a:highlight>
              </a:rPr>
              <a:t>QUOTE: ‘Charity went above and beyond, made us welcome and felt like we fit’ </a:t>
            </a:r>
          </a:p>
          <a:p>
            <a:pPr>
              <a:spcAft>
                <a:spcPts val="800"/>
              </a:spcAft>
            </a:pPr>
            <a:r>
              <a:rPr lang="en-GB" sz="1200" b="1" i="1">
                <a:highlight>
                  <a:srgbClr val="FFFF00"/>
                </a:highlight>
              </a:rPr>
              <a:t>QUOTE: ‘Autism West Midlands helped us see what help we needed to seek. Private assessments and support were accessible when we needed them urgently. ‘</a:t>
            </a:r>
          </a:p>
          <a:p>
            <a:pPr marL="0" indent="0">
              <a:buNone/>
            </a:pPr>
            <a:endParaRPr lang="en-GB" sz="1600"/>
          </a:p>
        </p:txBody>
      </p:sp>
      <p:sp>
        <p:nvSpPr>
          <p:cNvPr id="4" name="Text Placeholder 3">
            <a:extLst>
              <a:ext uri="{FF2B5EF4-FFF2-40B4-BE49-F238E27FC236}">
                <a16:creationId xmlns:a16="http://schemas.microsoft.com/office/drawing/2014/main" id="{47A40A0B-4D73-4B06-9DEF-CF0AE9869AD1}"/>
              </a:ext>
            </a:extLst>
          </p:cNvPr>
          <p:cNvSpPr>
            <a:spLocks noGrp="1"/>
          </p:cNvSpPr>
          <p:nvPr>
            <p:ph type="body" sz="quarter" idx="14"/>
          </p:nvPr>
        </p:nvSpPr>
        <p:spPr/>
        <p:txBody>
          <a:bodyPr>
            <a:normAutofit/>
          </a:bodyPr>
          <a:lstStyle/>
          <a:p>
            <a:r>
              <a:rPr lang="en-GB" sz="2400" b="1"/>
              <a:t>Parents and Carers – tell us more about what was good about the service</a:t>
            </a:r>
            <a:endParaRPr lang="en-GB" sz="2400"/>
          </a:p>
        </p:txBody>
      </p:sp>
    </p:spTree>
    <p:extLst>
      <p:ext uri="{BB962C8B-B14F-4D97-AF65-F5344CB8AC3E}">
        <p14:creationId xmlns:p14="http://schemas.microsoft.com/office/powerpoint/2010/main" val="298865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522B9-9633-F0EE-4B6C-6360400B98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CF6E41-FF3C-D223-D2CD-0B50EAB4664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3" name="Text Placeholder 2">
            <a:extLst>
              <a:ext uri="{FF2B5EF4-FFF2-40B4-BE49-F238E27FC236}">
                <a16:creationId xmlns:a16="http://schemas.microsoft.com/office/drawing/2014/main" id="{13FDCA64-D591-14B9-E11F-78F8FB8FD197}"/>
              </a:ext>
            </a:extLst>
          </p:cNvPr>
          <p:cNvSpPr>
            <a:spLocks noGrp="1"/>
          </p:cNvSpPr>
          <p:nvPr>
            <p:ph type="body" sz="quarter" idx="15"/>
          </p:nvPr>
        </p:nvSpPr>
        <p:spPr>
          <a:xfrm>
            <a:off x="350838" y="1236663"/>
            <a:ext cx="5745162" cy="4518518"/>
          </a:xfrm>
        </p:spPr>
        <p:txBody>
          <a:bodyPr/>
          <a:lstStyle/>
          <a:p>
            <a:pPr marL="0" indent="0" algn="ctr">
              <a:buNone/>
            </a:pPr>
            <a:endParaRPr lang="en-GB" sz="1600" b="1" u="sng"/>
          </a:p>
          <a:p>
            <a:r>
              <a:rPr lang="en-GB" sz="1600"/>
              <a:t>The range of feedback for this question was notably more diverse than for the previous questions and was very service dependent.</a:t>
            </a:r>
          </a:p>
          <a:p>
            <a:r>
              <a:rPr lang="en-GB" sz="1600"/>
              <a:t>Long waits are clearly still a challenge across a number of services, however notably there is a lack of information available for parents and carers about community and charity support.</a:t>
            </a:r>
          </a:p>
          <a:p>
            <a:r>
              <a:rPr lang="en-GB" sz="1600"/>
              <a:t>For the website-based services, parents and carers felt that they didn’t help, and that the service didn’t understand the needs of their CYP.</a:t>
            </a:r>
          </a:p>
          <a:p>
            <a:pPr marL="0" indent="0">
              <a:buNone/>
            </a:pPr>
            <a:endParaRPr lang="en-GB" sz="1600"/>
          </a:p>
          <a:p>
            <a:pPr lvl="1"/>
            <a:endParaRPr lang="en-GB" sz="1200"/>
          </a:p>
          <a:p>
            <a:pPr marL="0" indent="0">
              <a:buNone/>
            </a:pPr>
            <a:endParaRPr lang="en-GB" sz="1600"/>
          </a:p>
          <a:p>
            <a:endParaRPr lang="en-GB" sz="2000" b="1" u="sng"/>
          </a:p>
        </p:txBody>
      </p:sp>
      <p:sp>
        <p:nvSpPr>
          <p:cNvPr id="4" name="Text Placeholder 3">
            <a:extLst>
              <a:ext uri="{FF2B5EF4-FFF2-40B4-BE49-F238E27FC236}">
                <a16:creationId xmlns:a16="http://schemas.microsoft.com/office/drawing/2014/main" id="{DF6F24CD-F626-B7E8-78D5-F1A0F89A48A4}"/>
              </a:ext>
            </a:extLst>
          </p:cNvPr>
          <p:cNvSpPr>
            <a:spLocks noGrp="1"/>
          </p:cNvSpPr>
          <p:nvPr>
            <p:ph type="body" sz="quarter" idx="14"/>
          </p:nvPr>
        </p:nvSpPr>
        <p:spPr>
          <a:xfrm>
            <a:off x="196929" y="153910"/>
            <a:ext cx="6683705" cy="579422"/>
          </a:xfrm>
        </p:spPr>
        <p:txBody>
          <a:bodyPr>
            <a:normAutofit/>
          </a:bodyPr>
          <a:lstStyle/>
          <a:p>
            <a:r>
              <a:rPr lang="en-GB" sz="2000" b="1"/>
              <a:t>Parents and Carers – What could have been improved</a:t>
            </a:r>
            <a:r>
              <a:rPr lang="en-GB" sz="2400" b="1"/>
              <a:t>?</a:t>
            </a:r>
            <a:endParaRPr lang="en-GB" sz="2400"/>
          </a:p>
        </p:txBody>
      </p:sp>
      <p:sp>
        <p:nvSpPr>
          <p:cNvPr id="6" name="TextBox 5">
            <a:extLst>
              <a:ext uri="{FF2B5EF4-FFF2-40B4-BE49-F238E27FC236}">
                <a16:creationId xmlns:a16="http://schemas.microsoft.com/office/drawing/2014/main" id="{93611079-9EFB-4EFB-FC22-539A5D52BC84}"/>
              </a:ext>
            </a:extLst>
          </p:cNvPr>
          <p:cNvSpPr txBox="1"/>
          <p:nvPr/>
        </p:nvSpPr>
        <p:spPr>
          <a:xfrm>
            <a:off x="3043859" y="3199608"/>
            <a:ext cx="61075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2BB"/>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AA797BE4-D7DE-EB95-7374-51EC5E83A783}"/>
              </a:ext>
            </a:extLst>
          </p:cNvPr>
          <p:cNvGraphicFramePr>
            <a:graphicFrameLocks noGrp="1"/>
          </p:cNvGraphicFramePr>
          <p:nvPr>
            <p:extLst>
              <p:ext uri="{D42A27DB-BD31-4B8C-83A1-F6EECF244321}">
                <p14:modId xmlns:p14="http://schemas.microsoft.com/office/powerpoint/2010/main" val="901524363"/>
              </p:ext>
            </p:extLst>
          </p:nvPr>
        </p:nvGraphicFramePr>
        <p:xfrm>
          <a:off x="6686225" y="0"/>
          <a:ext cx="5505775" cy="6857998"/>
        </p:xfrm>
        <a:graphic>
          <a:graphicData uri="http://schemas.openxmlformats.org/drawingml/2006/table">
            <a:tbl>
              <a:tblPr/>
              <a:tblGrid>
                <a:gridCol w="2214847">
                  <a:extLst>
                    <a:ext uri="{9D8B030D-6E8A-4147-A177-3AD203B41FA5}">
                      <a16:colId xmlns:a16="http://schemas.microsoft.com/office/drawing/2014/main" val="190679403"/>
                    </a:ext>
                  </a:extLst>
                </a:gridCol>
                <a:gridCol w="1096976">
                  <a:extLst>
                    <a:ext uri="{9D8B030D-6E8A-4147-A177-3AD203B41FA5}">
                      <a16:colId xmlns:a16="http://schemas.microsoft.com/office/drawing/2014/main" val="3309974252"/>
                    </a:ext>
                  </a:extLst>
                </a:gridCol>
                <a:gridCol w="1096976">
                  <a:extLst>
                    <a:ext uri="{9D8B030D-6E8A-4147-A177-3AD203B41FA5}">
                      <a16:colId xmlns:a16="http://schemas.microsoft.com/office/drawing/2014/main" val="2256212127"/>
                    </a:ext>
                  </a:extLst>
                </a:gridCol>
                <a:gridCol w="1096976">
                  <a:extLst>
                    <a:ext uri="{9D8B030D-6E8A-4147-A177-3AD203B41FA5}">
                      <a16:colId xmlns:a16="http://schemas.microsoft.com/office/drawing/2014/main" val="1710331232"/>
                    </a:ext>
                  </a:extLst>
                </a:gridCol>
              </a:tblGrid>
              <a:tr h="246987">
                <a:tc>
                  <a:txBody>
                    <a:bodyPr/>
                    <a:lstStyle/>
                    <a:p>
                      <a:pPr algn="l" fontAlgn="ctr"/>
                      <a:r>
                        <a:rPr lang="en-GB" sz="1100" b="1" i="0" u="none" strike="noStrike" dirty="0">
                          <a:solidFill>
                            <a:srgbClr val="000000"/>
                          </a:solidFill>
                          <a:effectLst/>
                          <a:latin typeface="Arial" panose="020B0604020202020204" pitchFamily="34" charset="0"/>
                        </a:rPr>
                        <a:t> Service</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tc>
                  <a:txBody>
                    <a:bodyPr/>
                    <a:lstStyle/>
                    <a:p>
                      <a:pPr algn="ctr" fontAlgn="ctr"/>
                      <a:r>
                        <a:rPr lang="en-GB" sz="700" b="1" i="0" u="none" strike="noStrike">
                          <a:solidFill>
                            <a:srgbClr val="000000"/>
                          </a:solidFill>
                          <a:effectLst/>
                          <a:latin typeface="Arial" panose="020B0604020202020204" pitchFamily="34" charset="0"/>
                        </a:rPr>
                        <a:t>#1</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tc>
                  <a:txBody>
                    <a:bodyPr/>
                    <a:lstStyle/>
                    <a:p>
                      <a:pPr algn="ctr" fontAlgn="ctr"/>
                      <a:r>
                        <a:rPr lang="en-GB" sz="700" b="1" i="0" u="none" strike="noStrike">
                          <a:solidFill>
                            <a:srgbClr val="000000"/>
                          </a:solidFill>
                          <a:effectLst/>
                          <a:latin typeface="Arial" panose="020B0604020202020204" pitchFamily="34" charset="0"/>
                        </a:rPr>
                        <a:t>#2</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tc>
                  <a:txBody>
                    <a:bodyPr/>
                    <a:lstStyle/>
                    <a:p>
                      <a:pPr algn="ctr" fontAlgn="ctr"/>
                      <a:r>
                        <a:rPr lang="en-GB" sz="700" b="1" i="0" u="none" strike="noStrike">
                          <a:solidFill>
                            <a:srgbClr val="000000"/>
                          </a:solidFill>
                          <a:effectLst/>
                          <a:latin typeface="Arial" panose="020B0604020202020204" pitchFamily="34" charset="0"/>
                        </a:rPr>
                        <a:t>#3</a:t>
                      </a:r>
                    </a:p>
                  </a:txBody>
                  <a:tcPr marL="5224" marR="5224" marT="5224"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3"/>
                    </a:solidFill>
                  </a:tcPr>
                </a:tc>
                <a:extLst>
                  <a:ext uri="{0D108BD9-81ED-4DB2-BD59-A6C34878D82A}">
                    <a16:rowId xmlns:a16="http://schemas.microsoft.com/office/drawing/2014/main" val="230031330"/>
                  </a:ext>
                </a:extLst>
              </a:tr>
              <a:tr h="601001">
                <a:tc>
                  <a:txBody>
                    <a:bodyPr/>
                    <a:lstStyle/>
                    <a:p>
                      <a:pPr algn="l" fontAlgn="ctr"/>
                      <a:r>
                        <a:rPr lang="en-GB" sz="800" b="0" i="0" u="none" strike="noStrike">
                          <a:solidFill>
                            <a:srgbClr val="000000"/>
                          </a:solidFill>
                          <a:effectLst/>
                          <a:latin typeface="Arial" panose="020B0604020202020204" pitchFamily="34" charset="0"/>
                        </a:rPr>
                        <a:t>Help at school: Support from a school counsellor, teacher, SENCo, social prescriber, visiting therapists, or youth workers.</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My child or young person had a long wait to get help.</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AEDFB"/>
                    </a:solidFill>
                  </a:tcPr>
                </a:tc>
                <a:tc>
                  <a:txBody>
                    <a:bodyPr/>
                    <a:lstStyle/>
                    <a:p>
                      <a:pPr algn="ctr" rtl="0" fontAlgn="ctr"/>
                      <a:r>
                        <a:rPr lang="en-GB" sz="800" b="0" i="0" u="none" strike="noStrike">
                          <a:solidFill>
                            <a:srgbClr val="222222"/>
                          </a:solidFill>
                          <a:effectLst/>
                          <a:latin typeface="Arial" panose="020B0604020202020204" pitchFamily="34" charset="0"/>
                        </a:rPr>
                        <a:t>The long wait made things worse for my child or family</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1"/>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extLst>
                  <a:ext uri="{0D108BD9-81ED-4DB2-BD59-A6C34878D82A}">
                    <a16:rowId xmlns:a16="http://schemas.microsoft.com/office/drawing/2014/main" val="3589949472"/>
                  </a:ext>
                </a:extLst>
              </a:tr>
              <a:tr h="601001">
                <a:tc>
                  <a:txBody>
                    <a:bodyPr/>
                    <a:lstStyle/>
                    <a:p>
                      <a:pPr algn="l" fontAlgn="ctr"/>
                      <a:r>
                        <a:rPr lang="en-GB" sz="800" b="0" i="0" u="none" strike="noStrike">
                          <a:solidFill>
                            <a:srgbClr val="000000"/>
                          </a:solidFill>
                          <a:effectLst/>
                          <a:latin typeface="Arial" panose="020B0604020202020204" pitchFamily="34" charset="0"/>
                        </a:rPr>
                        <a:t>Local authority, early help or parenting/family support.</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My child or young person had a long wait to get help.</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AEDFB"/>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rtl="0" fontAlgn="ctr"/>
                      <a:r>
                        <a:rPr lang="en-GB" sz="800" b="0" i="0" u="none" strike="noStrike">
                          <a:solidFill>
                            <a:srgbClr val="222222"/>
                          </a:solidFill>
                          <a:effectLst/>
                          <a:latin typeface="Arial" panose="020B0604020202020204" pitchFamily="34" charset="0"/>
                        </a:rPr>
                        <a:t>The long wait made things worse for my child or family</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590598894"/>
                  </a:ext>
                </a:extLst>
              </a:tr>
              <a:tr h="601001">
                <a:tc>
                  <a:txBody>
                    <a:bodyPr/>
                    <a:lstStyle/>
                    <a:p>
                      <a:pPr algn="l" fontAlgn="ctr"/>
                      <a:r>
                        <a:rPr lang="en-GB" sz="800" b="0" i="0" u="none" strike="noStrike">
                          <a:solidFill>
                            <a:srgbClr val="000000"/>
                          </a:solidFill>
                          <a:effectLst/>
                          <a:latin typeface="Arial" panose="020B0604020202020204" pitchFamily="34" charset="0"/>
                        </a:rPr>
                        <a:t>Community support: This could include youth clubs, scouts, drama groups, or sports teams, as well as social prescribing.</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I didn’t know what help was available for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extLst>
                  <a:ext uri="{0D108BD9-81ED-4DB2-BD59-A6C34878D82A}">
                    <a16:rowId xmlns:a16="http://schemas.microsoft.com/office/drawing/2014/main" val="1603403263"/>
                  </a:ext>
                </a:extLst>
              </a:tr>
              <a:tr h="601001">
                <a:tc>
                  <a:txBody>
                    <a:bodyPr/>
                    <a:lstStyle/>
                    <a:p>
                      <a:pPr algn="l" fontAlgn="ctr"/>
                      <a:r>
                        <a:rPr lang="en-GB" sz="800" b="0" i="0" u="none" strike="noStrike">
                          <a:solidFill>
                            <a:srgbClr val="000000"/>
                          </a:solidFill>
                          <a:effectLst/>
                          <a:latin typeface="Arial" panose="020B0604020202020204" pitchFamily="34" charset="0"/>
                        </a:rPr>
                        <a:t>Charities or local groups: Help from mental health charities, support groups, or local organisations.</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rtl="0" fontAlgn="ctr"/>
                      <a:r>
                        <a:rPr lang="en-GB" sz="800" b="0" i="0" u="none" strike="noStrike">
                          <a:solidFill>
                            <a:srgbClr val="222222"/>
                          </a:solidFill>
                          <a:effectLst/>
                          <a:latin typeface="Arial" panose="020B0604020202020204" pitchFamily="34" charset="0"/>
                        </a:rPr>
                        <a:t>I didn’t know what help was available for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643038425"/>
                  </a:ext>
                </a:extLst>
              </a:tr>
              <a:tr h="601001">
                <a:tc>
                  <a:txBody>
                    <a:bodyPr/>
                    <a:lstStyle/>
                    <a:p>
                      <a:pPr algn="l" fontAlgn="ctr"/>
                      <a:r>
                        <a:rPr lang="en-GB" sz="800" b="0" i="0" u="none" strike="noStrike">
                          <a:solidFill>
                            <a:srgbClr val="000000"/>
                          </a:solidFill>
                          <a:effectLst/>
                          <a:latin typeface="Arial" panose="020B0604020202020204" pitchFamily="34" charset="0"/>
                        </a:rPr>
                        <a:t>BeeU Services: Support for my emotional wellbeing and mental health (including the waiting well initiative).</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My child or young person had a long wait to get help.</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AEDFB"/>
                    </a:solidFill>
                  </a:tcPr>
                </a:tc>
                <a:tc>
                  <a:txBody>
                    <a:bodyPr/>
                    <a:lstStyle/>
                    <a:p>
                      <a:pPr algn="ctr" rtl="0" fontAlgn="ctr"/>
                      <a:r>
                        <a:rPr lang="en-GB" sz="800" b="0" i="0" u="none" strike="noStrike">
                          <a:solidFill>
                            <a:srgbClr val="222222"/>
                          </a:solidFill>
                          <a:effectLst/>
                          <a:latin typeface="Arial" panose="020B0604020202020204" pitchFamily="34" charset="0"/>
                        </a:rPr>
                        <a:t>The long wait made things worse for my child or family</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algn="ctr" rtl="0" fontAlgn="ctr"/>
                      <a:r>
                        <a:rPr lang="en-GB" sz="800" b="0" i="0" u="none" strike="noStrike">
                          <a:solidFill>
                            <a:srgbClr val="222222"/>
                          </a:solidFill>
                          <a:effectLst/>
                          <a:latin typeface="Arial" panose="020B0604020202020204" pitchFamily="34" charset="0"/>
                        </a:rPr>
                        <a:t>I couldn’t get the help I needed; they didn’t understand my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739479103"/>
                  </a:ext>
                </a:extLst>
              </a:tr>
              <a:tr h="601001">
                <a:tc>
                  <a:txBody>
                    <a:bodyPr/>
                    <a:lstStyle/>
                    <a:p>
                      <a:pPr algn="l" fontAlgn="ctr"/>
                      <a:r>
                        <a:rPr lang="en-GB" sz="800" b="0" i="0" u="none" strike="noStrike">
                          <a:solidFill>
                            <a:srgbClr val="000000"/>
                          </a:solidFill>
                          <a:effectLst/>
                          <a:latin typeface="Arial" panose="020B0604020202020204" pitchFamily="34" charset="0"/>
                        </a:rPr>
                        <a:t>Talking therapies: Talking to someone about your feelings (ages 16+).</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My child or young person had a long wait to get help.</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AEDFB"/>
                    </a:solidFill>
                  </a:tcPr>
                </a:tc>
                <a:tc>
                  <a:txBody>
                    <a:bodyPr/>
                    <a:lstStyle/>
                    <a:p>
                      <a:pPr algn="ctr" rtl="0" fontAlgn="ctr"/>
                      <a:r>
                        <a:rPr lang="en-GB" sz="800" b="0" i="0" u="none" strike="noStrike">
                          <a:solidFill>
                            <a:srgbClr val="222222"/>
                          </a:solidFill>
                          <a:effectLst/>
                          <a:latin typeface="Arial" panose="020B0604020202020204" pitchFamily="34" charset="0"/>
                        </a:rPr>
                        <a:t>The long wait made things worse for my child or family</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extLst>
                  <a:ext uri="{0D108BD9-81ED-4DB2-BD59-A6C34878D82A}">
                    <a16:rowId xmlns:a16="http://schemas.microsoft.com/office/drawing/2014/main" val="2618985145"/>
                  </a:ext>
                </a:extLst>
              </a:tr>
              <a:tr h="601001">
                <a:tc>
                  <a:txBody>
                    <a:bodyPr/>
                    <a:lstStyle/>
                    <a:p>
                      <a:pPr algn="l" fontAlgn="ctr"/>
                      <a:r>
                        <a:rPr lang="en-GB" sz="800" b="0" i="0" u="none" strike="noStrike">
                          <a:solidFill>
                            <a:srgbClr val="000000"/>
                          </a:solidFill>
                          <a:effectLst/>
                          <a:latin typeface="Arial" panose="020B0604020202020204" pitchFamily="34" charset="0"/>
                        </a:rPr>
                        <a:t>Doctor's help: Support from a General Practitioner (GP) or a nurse at your GP surgery (e.g. a mental health nurse practitioner).</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rtl="0" fontAlgn="ctr"/>
                      <a:r>
                        <a:rPr lang="en-GB" sz="800" b="0" i="0" u="none" strike="noStrike">
                          <a:solidFill>
                            <a:srgbClr val="222222"/>
                          </a:solidFill>
                          <a:effectLst/>
                          <a:latin typeface="Arial" panose="020B0604020202020204" pitchFamily="34" charset="0"/>
                        </a:rPr>
                        <a:t>I didn’t know what help was available for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702276895"/>
                  </a:ext>
                </a:extLst>
              </a:tr>
              <a:tr h="601001">
                <a:tc>
                  <a:txBody>
                    <a:bodyPr/>
                    <a:lstStyle/>
                    <a:p>
                      <a:pPr algn="l" fontAlgn="ctr"/>
                      <a:r>
                        <a:rPr lang="en-GB" sz="800" b="0" i="0" u="none" strike="noStrike">
                          <a:solidFill>
                            <a:srgbClr val="000000"/>
                          </a:solidFill>
                          <a:effectLst/>
                          <a:latin typeface="Arial" panose="020B0604020202020204" pitchFamily="34" charset="0"/>
                        </a:rPr>
                        <a:t>School nurse or health visitor.</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rtl="0" fontAlgn="ctr"/>
                      <a:r>
                        <a:rPr lang="en-GB" sz="800" b="0" i="0" u="none" strike="noStrike">
                          <a:solidFill>
                            <a:srgbClr val="222222"/>
                          </a:solidFill>
                          <a:effectLst/>
                          <a:latin typeface="Arial" panose="020B0604020202020204" pitchFamily="34" charset="0"/>
                        </a:rPr>
                        <a:t>I didn’t know what help was available for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378602731"/>
                  </a:ext>
                </a:extLst>
              </a:tr>
              <a:tr h="601001">
                <a:tc>
                  <a:txBody>
                    <a:bodyPr/>
                    <a:lstStyle/>
                    <a:p>
                      <a:pPr algn="l" fontAlgn="ctr"/>
                      <a:r>
                        <a:rPr lang="en-GB" sz="800" b="0" i="0" u="none" strike="noStrike">
                          <a:solidFill>
                            <a:srgbClr val="000000"/>
                          </a:solidFill>
                          <a:effectLst/>
                          <a:latin typeface="Arial" panose="020B0604020202020204" pitchFamily="34" charset="0"/>
                        </a:rPr>
                        <a:t>Kooth: A website where you can talk about feelings and mental health.</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rtl="0" fontAlgn="ctr"/>
                      <a:r>
                        <a:rPr lang="en-GB" sz="800" b="0" i="0" u="none" strike="noStrike">
                          <a:solidFill>
                            <a:srgbClr val="222222"/>
                          </a:solidFill>
                          <a:effectLst/>
                          <a:latin typeface="Arial" panose="020B0604020202020204" pitchFamily="34" charset="0"/>
                        </a:rPr>
                        <a:t>I didn’t feel like the service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3686793734"/>
                  </a:ext>
                </a:extLst>
              </a:tr>
              <a:tr h="601001">
                <a:tc>
                  <a:txBody>
                    <a:bodyPr/>
                    <a:lstStyle/>
                    <a:p>
                      <a:pPr algn="l" fontAlgn="ctr"/>
                      <a:r>
                        <a:rPr lang="en-GB" sz="800" b="0" i="0" u="none" strike="noStrike">
                          <a:solidFill>
                            <a:srgbClr val="000000"/>
                          </a:solidFill>
                          <a:effectLst/>
                          <a:latin typeface="Arial" panose="020B0604020202020204" pitchFamily="34" charset="0"/>
                        </a:rPr>
                        <a:t>Helios: Online help for mental health, autism, or ADHD.</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The support didn’t help; they needed something different.</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AF2D0"/>
                    </a:solidFill>
                  </a:tcPr>
                </a:tc>
                <a:tc>
                  <a:txBody>
                    <a:bodyPr/>
                    <a:lstStyle/>
                    <a:p>
                      <a:pPr algn="ctr" rtl="0" fontAlgn="ctr"/>
                      <a:r>
                        <a:rPr lang="en-GB" sz="800" b="0" i="0" u="none" strike="noStrike">
                          <a:solidFill>
                            <a:srgbClr val="222222"/>
                          </a:solidFill>
                          <a:effectLst/>
                          <a:latin typeface="Arial" panose="020B0604020202020204" pitchFamily="34" charset="0"/>
                        </a:rPr>
                        <a:t>They couldn’t get the help they needed; the service didn’t understand their needs.</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2CEEF"/>
                    </a:solidFill>
                  </a:tcPr>
                </a:tc>
                <a:tc>
                  <a:txBody>
                    <a:bodyPr/>
                    <a:lstStyle/>
                    <a:p>
                      <a:pPr algn="ctr" rtl="0" fontAlgn="ctr"/>
                      <a:r>
                        <a:rPr lang="en-GB" sz="800" b="0" i="0" u="none" strike="noStrike">
                          <a:solidFill>
                            <a:srgbClr val="222222"/>
                          </a:solidFill>
                          <a:effectLst/>
                          <a:latin typeface="Arial" panose="020B0604020202020204" pitchFamily="34" charset="0"/>
                        </a:rPr>
                        <a:t>I didn’t feel like the service cared about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1516588849"/>
                  </a:ext>
                </a:extLst>
              </a:tr>
              <a:tr h="601001">
                <a:tc>
                  <a:txBody>
                    <a:bodyPr/>
                    <a:lstStyle/>
                    <a:p>
                      <a:pPr algn="l" fontAlgn="ctr"/>
                      <a:r>
                        <a:rPr lang="en-GB" sz="800" b="0" i="0" u="none" strike="noStrike">
                          <a:solidFill>
                            <a:srgbClr val="000000"/>
                          </a:solidFill>
                          <a:effectLst/>
                          <a:latin typeface="Arial" panose="020B0604020202020204" pitchFamily="34" charset="0"/>
                        </a:rPr>
                        <a:t>Neurodevelopmental Assessments: Checks for autism or ADHD.</a:t>
                      </a:r>
                    </a:p>
                  </a:txBody>
                  <a:tcPr marL="78355" marR="5224" marT="5224" marB="0" anchor="ctr">
                    <a:lnL w="12700" cap="flat" cmpd="sng" algn="ctr">
                      <a:solidFill>
                        <a:srgbClr val="CCCCCC"/>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algn="ctr" rtl="0" fontAlgn="ctr"/>
                      <a:r>
                        <a:rPr lang="en-GB" sz="800" b="0" i="0" u="none" strike="noStrike">
                          <a:solidFill>
                            <a:srgbClr val="222222"/>
                          </a:solidFill>
                          <a:effectLst/>
                          <a:latin typeface="Arial" panose="020B0604020202020204" pitchFamily="34" charset="0"/>
                        </a:rPr>
                        <a:t>My child or young person had a long wait to get help.</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CAEDFB"/>
                    </a:solidFill>
                  </a:tcPr>
                </a:tc>
                <a:tc>
                  <a:txBody>
                    <a:bodyPr/>
                    <a:lstStyle/>
                    <a:p>
                      <a:pPr algn="ctr" rtl="0" fontAlgn="ctr"/>
                      <a:r>
                        <a:rPr lang="en-GB" sz="800" b="0" i="0" u="none" strike="noStrike">
                          <a:solidFill>
                            <a:srgbClr val="222222"/>
                          </a:solidFill>
                          <a:effectLst/>
                          <a:latin typeface="Arial" panose="020B0604020202020204" pitchFamily="34" charset="0"/>
                        </a:rPr>
                        <a:t>The long wait made things worse for my child or family</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chemeClr val="bg1"/>
                    </a:solidFill>
                  </a:tcPr>
                </a:tc>
                <a:tc>
                  <a:txBody>
                    <a:bodyPr/>
                    <a:lstStyle/>
                    <a:p>
                      <a:pPr algn="ctr" rtl="0" fontAlgn="ctr"/>
                      <a:r>
                        <a:rPr lang="en-GB" sz="800" b="0" i="0" u="none" strike="noStrike" dirty="0">
                          <a:solidFill>
                            <a:srgbClr val="222222"/>
                          </a:solidFill>
                          <a:effectLst/>
                          <a:latin typeface="Arial" panose="020B0604020202020204" pitchFamily="34" charset="0"/>
                        </a:rPr>
                        <a:t>I didn’t know what help was available for my child or young person.</a:t>
                      </a:r>
                    </a:p>
                  </a:txBody>
                  <a:tcPr marL="5224" marR="5224" marT="5224"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399721927"/>
                  </a:ext>
                </a:extLst>
              </a:tr>
            </a:tbl>
          </a:graphicData>
        </a:graphic>
      </p:graphicFrame>
    </p:spTree>
    <p:extLst>
      <p:ext uri="{BB962C8B-B14F-4D97-AF65-F5344CB8AC3E}">
        <p14:creationId xmlns:p14="http://schemas.microsoft.com/office/powerpoint/2010/main" val="389414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8F7FF-1459-B90D-6704-ED5491A97577}"/>
              </a:ext>
            </a:extLst>
          </p:cNvPr>
          <p:cNvSpPr>
            <a:spLocks noGrp="1"/>
          </p:cNvSpPr>
          <p:nvPr>
            <p:ph type="sldNum" sz="quarter" idx="4"/>
          </p:nvPr>
        </p:nvSpPr>
        <p:spPr/>
        <p:txBody>
          <a:bodyPr/>
          <a:lstStyle/>
          <a:p>
            <a:fld id="{B9E0ACF9-11E2-1D4B-A28D-78BD04ABBE89}" type="slidenum">
              <a:rPr lang="en-US" smtClean="0"/>
              <a:pPr/>
              <a:t>24</a:t>
            </a:fld>
            <a:endParaRPr lang="en-US"/>
          </a:p>
        </p:txBody>
      </p:sp>
      <p:sp>
        <p:nvSpPr>
          <p:cNvPr id="3" name="Text Placeholder 2">
            <a:extLst>
              <a:ext uri="{FF2B5EF4-FFF2-40B4-BE49-F238E27FC236}">
                <a16:creationId xmlns:a16="http://schemas.microsoft.com/office/drawing/2014/main" id="{1F8F13EE-BE2A-6BFA-F106-D4C1C769E8CE}"/>
              </a:ext>
            </a:extLst>
          </p:cNvPr>
          <p:cNvSpPr>
            <a:spLocks noGrp="1"/>
          </p:cNvSpPr>
          <p:nvPr>
            <p:ph type="body" sz="quarter" idx="15"/>
          </p:nvPr>
        </p:nvSpPr>
        <p:spPr>
          <a:xfrm>
            <a:off x="328612" y="1179214"/>
            <a:ext cx="11534775" cy="4499572"/>
          </a:xfrm>
        </p:spPr>
        <p:txBody>
          <a:bodyPr/>
          <a:lstStyle/>
          <a:p>
            <a:pPr marL="0" indent="0">
              <a:buNone/>
            </a:pPr>
            <a:endParaRPr lang="en-GB" sz="1100"/>
          </a:p>
          <a:p>
            <a:pPr marL="0" indent="0">
              <a:buNone/>
            </a:pPr>
            <a:endParaRPr lang="en-GB" sz="1100"/>
          </a:p>
          <a:p>
            <a:pPr marL="0" indent="0">
              <a:buNone/>
            </a:pPr>
            <a:endParaRPr lang="en-GB" sz="1100"/>
          </a:p>
          <a:p>
            <a:pPr marL="0" indent="0">
              <a:buNone/>
            </a:pPr>
            <a:endParaRPr lang="en-GB" sz="1100"/>
          </a:p>
          <a:p>
            <a:pPr marL="0" indent="0">
              <a:buNone/>
            </a:pPr>
            <a:endParaRPr lang="en-GB" sz="1100"/>
          </a:p>
          <a:p>
            <a:pPr marL="0" indent="0">
              <a:buNone/>
            </a:pPr>
            <a:endParaRPr lang="en-GB" sz="1100"/>
          </a:p>
          <a:p>
            <a:pPr marL="0" indent="0">
              <a:buNone/>
            </a:pPr>
            <a:endParaRPr lang="en-GB" sz="1100"/>
          </a:p>
        </p:txBody>
      </p:sp>
      <p:sp>
        <p:nvSpPr>
          <p:cNvPr id="4" name="Text Placeholder 3">
            <a:extLst>
              <a:ext uri="{FF2B5EF4-FFF2-40B4-BE49-F238E27FC236}">
                <a16:creationId xmlns:a16="http://schemas.microsoft.com/office/drawing/2014/main" id="{F6D97C7E-568B-2BBB-FC67-9EAFC9A6FBE8}"/>
              </a:ext>
            </a:extLst>
          </p:cNvPr>
          <p:cNvSpPr>
            <a:spLocks noGrp="1"/>
          </p:cNvSpPr>
          <p:nvPr>
            <p:ph type="body" sz="quarter" idx="14"/>
          </p:nvPr>
        </p:nvSpPr>
        <p:spPr>
          <a:xfrm>
            <a:off x="328612" y="70858"/>
            <a:ext cx="9341604" cy="794225"/>
          </a:xfrm>
        </p:spPr>
        <p:txBody>
          <a:bodyPr>
            <a:normAutofit/>
          </a:bodyPr>
          <a:lstStyle/>
          <a:p>
            <a:r>
              <a:rPr lang="en-GB" sz="2400" b="1"/>
              <a:t>Parents and Carers – tell us more about what could be improved</a:t>
            </a:r>
            <a:endParaRPr lang="en-GB" sz="2400"/>
          </a:p>
        </p:txBody>
      </p:sp>
      <p:sp>
        <p:nvSpPr>
          <p:cNvPr id="6" name="TextBox 5">
            <a:extLst>
              <a:ext uri="{FF2B5EF4-FFF2-40B4-BE49-F238E27FC236}">
                <a16:creationId xmlns:a16="http://schemas.microsoft.com/office/drawing/2014/main" id="{4EFAA57A-EC70-9DAE-4A3D-CE814092E5E8}"/>
              </a:ext>
            </a:extLst>
          </p:cNvPr>
          <p:cNvSpPr txBox="1"/>
          <p:nvPr/>
        </p:nvSpPr>
        <p:spPr>
          <a:xfrm>
            <a:off x="328612" y="967411"/>
            <a:ext cx="11069701" cy="5318957"/>
          </a:xfrm>
          <a:prstGeom prst="rect">
            <a:avLst/>
          </a:prstGeom>
          <a:solidFill>
            <a:schemeClr val="bg1"/>
          </a:solidFill>
        </p:spPr>
        <p:txBody>
          <a:bodyPr wrap="square" lIns="91440" tIns="45720" rIns="91440" bIns="45720" rtlCol="0" anchor="t">
            <a:spAutoFit/>
          </a:bodyPr>
          <a:lstStyle/>
          <a:p>
            <a:pPr>
              <a:lnSpc>
                <a:spcPct val="107000"/>
              </a:lnSpc>
              <a:spcAft>
                <a:spcPts val="800"/>
              </a:spcAft>
              <a:buNone/>
            </a:pPr>
            <a:r>
              <a:rPr lang="en-GB" sz="1200" b="1">
                <a:solidFill>
                  <a:schemeClr val="tx2"/>
                </a:solidFill>
                <a:latin typeface="Franklin Gothic Book" panose="020B0503020102020204" pitchFamily="34" charset="0"/>
              </a:rPr>
              <a:t>Many of the comments were based on personal experience and highlighted difficulties rather than stating what changes someone would suggest. The suggestions have therefore been extrapolated where appropriate.</a:t>
            </a:r>
          </a:p>
          <a:p>
            <a:pPr>
              <a:lnSpc>
                <a:spcPct val="107000"/>
              </a:lnSpc>
              <a:buNone/>
            </a:pPr>
            <a:r>
              <a:rPr lang="en-GB" sz="1200" b="1">
                <a:solidFill>
                  <a:schemeClr val="tx2"/>
                </a:solidFill>
                <a:latin typeface="Franklin Gothic Book" panose="020B0503020102020204" pitchFamily="34" charset="0"/>
              </a:rPr>
              <a:t>1.     Better Communication with Parents &amp; Agencies</a:t>
            </a:r>
          </a:p>
          <a:p>
            <a:pPr marL="342900" lvl="0" indent="-342900">
              <a:lnSpc>
                <a:spcPct val="107000"/>
              </a:lnSpc>
              <a:buSzPts val="1000"/>
              <a:buFont typeface="Symbol" panose="05050102010706020507" pitchFamily="18" charset="2"/>
              <a:buChar char=""/>
              <a:tabLst>
                <a:tab pos="457200" algn="l"/>
              </a:tabLst>
            </a:pPr>
            <a:r>
              <a:rPr lang="en-GB" sz="1200">
                <a:solidFill>
                  <a:schemeClr val="tx2"/>
                </a:solidFill>
                <a:latin typeface="Franklin Gothic Book" panose="020B0503020102020204" pitchFamily="34" charset="0"/>
              </a:rPr>
              <a:t>Comments ranged from simple suggested changes like professional’s answering emails, appointment notifications, ‘</a:t>
            </a:r>
            <a:r>
              <a:rPr lang="en-GB" sz="1200" b="1" i="1">
                <a:solidFill>
                  <a:schemeClr val="tx2"/>
                </a:solidFill>
                <a:highlight>
                  <a:srgbClr val="FFFF00"/>
                </a:highlight>
                <a:latin typeface="Franklin Gothic Book" panose="020B0503020102020204" pitchFamily="34" charset="0"/>
              </a:rPr>
              <a:t>being believed</a:t>
            </a:r>
            <a:r>
              <a:rPr lang="en-GB" sz="1200">
                <a:solidFill>
                  <a:schemeClr val="tx2"/>
                </a:solidFill>
                <a:latin typeface="Franklin Gothic Book" panose="020B0503020102020204" pitchFamily="34" charset="0"/>
              </a:rPr>
              <a:t>’ and ‘</a:t>
            </a:r>
            <a:r>
              <a:rPr lang="en-GB" sz="1200" b="1" i="1">
                <a:solidFill>
                  <a:schemeClr val="tx2"/>
                </a:solidFill>
                <a:highlight>
                  <a:srgbClr val="FFFF00"/>
                </a:highlight>
                <a:latin typeface="Franklin Gothic Book" panose="020B0503020102020204" pitchFamily="34" charset="0"/>
              </a:rPr>
              <a:t>not having to beg</a:t>
            </a:r>
            <a:r>
              <a:rPr lang="en-GB" sz="1200" i="1">
                <a:solidFill>
                  <a:schemeClr val="tx2"/>
                </a:solidFill>
                <a:latin typeface="Franklin Gothic Book" panose="020B0503020102020204" pitchFamily="34" charset="0"/>
              </a:rPr>
              <a:t>’, </a:t>
            </a:r>
            <a:r>
              <a:rPr lang="en-GB" sz="1200">
                <a:solidFill>
                  <a:schemeClr val="tx2"/>
                </a:solidFill>
                <a:latin typeface="Franklin Gothic Book" panose="020B0503020102020204" pitchFamily="34" charset="0"/>
              </a:rPr>
              <a:t>and timely responses.</a:t>
            </a:r>
          </a:p>
          <a:p>
            <a:pPr marL="342900" lvl="0" indent="-342900">
              <a:lnSpc>
                <a:spcPct val="107000"/>
              </a:lnSpc>
              <a:buSzPts val="1000"/>
              <a:buFont typeface="Symbol" panose="05050102010706020507" pitchFamily="18" charset="2"/>
              <a:buChar char=""/>
              <a:tabLst>
                <a:tab pos="457200" algn="l"/>
              </a:tabLst>
            </a:pPr>
            <a:r>
              <a:rPr lang="en-GB" sz="1200">
                <a:solidFill>
                  <a:schemeClr val="tx2"/>
                </a:solidFill>
                <a:latin typeface="Franklin Gothic Book" panose="020B0503020102020204" pitchFamily="34" charset="0"/>
              </a:rPr>
              <a:t>Suggestions: Parent liaison officers, school-run support networks, improved signposting by all services, and clearer information on what services are available. </a:t>
            </a:r>
          </a:p>
          <a:p>
            <a:pPr marL="342900" indent="-342900">
              <a:lnSpc>
                <a:spcPct val="107000"/>
              </a:lnSpc>
              <a:buSzPts val="1000"/>
              <a:buFont typeface="Symbol" panose="05050102010706020507" pitchFamily="18" charset="2"/>
              <a:buChar char=""/>
              <a:tabLst>
                <a:tab pos="457200" algn="l"/>
              </a:tabLst>
            </a:pPr>
            <a:r>
              <a:rPr lang="en-GB" sz="1200" b="1">
                <a:solidFill>
                  <a:schemeClr val="tx2"/>
                </a:solidFill>
                <a:latin typeface="Franklin Gothic Book"/>
              </a:rPr>
              <a:t>QUOTE: </a:t>
            </a:r>
            <a:r>
              <a:rPr lang="en-GB" sz="1200" b="1">
                <a:solidFill>
                  <a:schemeClr val="tx2"/>
                </a:solidFill>
                <a:highlight>
                  <a:srgbClr val="FFFF00"/>
                </a:highlight>
                <a:latin typeface="Franklin Gothic Book"/>
              </a:rPr>
              <a:t>‘</a:t>
            </a:r>
            <a:r>
              <a:rPr lang="en-GB" sz="1200" b="1" i="1">
                <a:solidFill>
                  <a:schemeClr val="tx2"/>
                </a:solidFill>
                <a:highlight>
                  <a:srgbClr val="FFFF00"/>
                </a:highlight>
                <a:latin typeface="Franklin Gothic Book"/>
              </a:rPr>
              <a:t>Better awareness for parents and young people about support available and how parents can support their children in the absence of adequate provisions in the Health Service.’</a:t>
            </a:r>
            <a:r>
              <a:rPr lang="en-GB" sz="1200" b="1" i="1">
                <a:solidFill>
                  <a:schemeClr val="tx2"/>
                </a:solidFill>
                <a:latin typeface="Franklin Gothic Book"/>
              </a:rPr>
              <a:t> and </a:t>
            </a:r>
            <a:r>
              <a:rPr lang="en-GB" sz="1200" b="1" i="1">
                <a:solidFill>
                  <a:schemeClr val="tx2"/>
                </a:solidFill>
                <a:highlight>
                  <a:srgbClr val="FFFF00"/>
                </a:highlight>
                <a:latin typeface="Franklin Gothic Book"/>
              </a:rPr>
              <a:t>‘helping me understand what is the process by outlining the steps and procedures. Clear communication and detail in what is needed for each appointment, what is it for and how to prepare for it. A timeline! not having an idea at all how long you have to wait is a horrendous position to be in.’ </a:t>
            </a:r>
          </a:p>
          <a:p>
            <a:pPr marL="342900" indent="-342900">
              <a:lnSpc>
                <a:spcPct val="107000"/>
              </a:lnSpc>
              <a:buSzPts val="1000"/>
              <a:buFont typeface="Symbol" panose="05050102010706020507" pitchFamily="18" charset="2"/>
              <a:buChar char=""/>
              <a:tabLst>
                <a:tab pos="457200" algn="l"/>
              </a:tabLst>
            </a:pPr>
            <a:endParaRPr lang="en-GB" sz="1200" b="1">
              <a:solidFill>
                <a:schemeClr val="tx2"/>
              </a:solidFill>
              <a:latin typeface="Franklin Gothic Book" panose="020B0503020102020204" pitchFamily="34" charset="0"/>
            </a:endParaRPr>
          </a:p>
          <a:p>
            <a:pPr>
              <a:lnSpc>
                <a:spcPct val="107000"/>
              </a:lnSpc>
              <a:buNone/>
            </a:pPr>
            <a:r>
              <a:rPr lang="en-GB" sz="1200" b="1">
                <a:solidFill>
                  <a:schemeClr val="tx2"/>
                </a:solidFill>
                <a:latin typeface="Franklin Gothic Book" panose="020B0503020102020204" pitchFamily="34" charset="0"/>
              </a:rPr>
              <a:t>2.     Qualities of Mental Health Professionals &amp; Support</a:t>
            </a:r>
          </a:p>
          <a:p>
            <a:pPr marL="342900" indent="-342900">
              <a:lnSpc>
                <a:spcPct val="107000"/>
              </a:lnSpc>
              <a:buSzPts val="1000"/>
              <a:buFont typeface="Symbol" panose="05050102010706020507" pitchFamily="18" charset="2"/>
              <a:buChar char=""/>
              <a:tabLst>
                <a:tab pos="457200" algn="l"/>
              </a:tabLst>
            </a:pPr>
            <a:r>
              <a:rPr lang="en-GB" sz="1200">
                <a:solidFill>
                  <a:schemeClr val="tx2"/>
                </a:solidFill>
                <a:latin typeface="Franklin Gothic Book" panose="020B0503020102020204" pitchFamily="34" charset="0"/>
              </a:rPr>
              <a:t>Comments relating to the mental health professional – improved staff training for the school including SENCOs, GP and mental health staff, particularly to improve the knowledge of neurodiversity and dyslexia.</a:t>
            </a:r>
          </a:p>
          <a:p>
            <a:pPr marL="342900" indent="-342900">
              <a:lnSpc>
                <a:spcPct val="107000"/>
              </a:lnSpc>
              <a:buSzPts val="1000"/>
              <a:buFont typeface="Symbol" panose="05050102010706020507" pitchFamily="18" charset="2"/>
              <a:buChar char=""/>
              <a:tabLst>
                <a:tab pos="457200" algn="l"/>
              </a:tabLst>
            </a:pPr>
            <a:r>
              <a:rPr lang="en-GB" sz="1200">
                <a:solidFill>
                  <a:schemeClr val="tx2"/>
                </a:solidFill>
                <a:latin typeface="Franklin Gothic Book" panose="020B0503020102020204" pitchFamily="34" charset="0"/>
              </a:rPr>
              <a:t>Continuity of staff for long-term sick leave, supportive changeovers from one staff to another and </a:t>
            </a:r>
            <a:r>
              <a:rPr lang="en-GB" sz="1200" b="1" i="1">
                <a:solidFill>
                  <a:schemeClr val="tx2"/>
                </a:solidFill>
                <a:highlight>
                  <a:srgbClr val="FFFF00"/>
                </a:highlight>
                <a:latin typeface="Franklin Gothic Book" panose="020B0503020102020204" pitchFamily="34" charset="0"/>
              </a:rPr>
              <a:t>‘not having to retell your story’.</a:t>
            </a:r>
          </a:p>
          <a:p>
            <a:pPr>
              <a:lnSpc>
                <a:spcPct val="107000"/>
              </a:lnSpc>
              <a:buSzPts val="1000"/>
              <a:tabLst>
                <a:tab pos="457200" algn="l"/>
              </a:tabLst>
            </a:pPr>
            <a:endParaRPr lang="en-GB" sz="1200" b="1">
              <a:solidFill>
                <a:schemeClr val="tx2"/>
              </a:solidFill>
              <a:latin typeface="Franklin Gothic Book" panose="020B0503020102020204" pitchFamily="34" charset="0"/>
            </a:endParaRPr>
          </a:p>
          <a:p>
            <a:pPr>
              <a:lnSpc>
                <a:spcPct val="107000"/>
              </a:lnSpc>
              <a:buNone/>
            </a:pPr>
            <a:r>
              <a:rPr lang="en-GB" sz="1200" b="1">
                <a:solidFill>
                  <a:schemeClr val="tx2"/>
                </a:solidFill>
                <a:latin typeface="Franklin Gothic Book" panose="020B0503020102020204" pitchFamily="34" charset="0"/>
              </a:rPr>
              <a:t>3.     Qualities of Mental Health Services</a:t>
            </a:r>
          </a:p>
          <a:p>
            <a:pPr marL="342900" indent="-342900">
              <a:lnSpc>
                <a:spcPct val="107000"/>
              </a:lnSpc>
              <a:buSzPts val="1000"/>
              <a:buFont typeface="Symbol" panose="05050102010706020507" pitchFamily="18" charset="2"/>
              <a:buChar char=""/>
              <a:tabLst>
                <a:tab pos="457200" algn="l"/>
              </a:tabLst>
            </a:pPr>
            <a:r>
              <a:rPr lang="en-GB" sz="1200" b="1">
                <a:solidFill>
                  <a:schemeClr val="tx2"/>
                </a:solidFill>
                <a:latin typeface="Franklin Gothic Book" panose="020B0503020102020204" pitchFamily="34" charset="0"/>
              </a:rPr>
              <a:t>Clear diagnostic pathways </a:t>
            </a:r>
            <a:r>
              <a:rPr lang="en-GB" sz="1200">
                <a:solidFill>
                  <a:schemeClr val="tx2"/>
                </a:solidFill>
                <a:latin typeface="Franklin Gothic Book" panose="020B0503020102020204" pitchFamily="34" charset="0"/>
              </a:rPr>
              <a:t>which </a:t>
            </a:r>
            <a:r>
              <a:rPr lang="en-GB" sz="1200" b="1" i="1">
                <a:solidFill>
                  <a:schemeClr val="tx2"/>
                </a:solidFill>
                <a:highlight>
                  <a:srgbClr val="FFFF00"/>
                </a:highlight>
                <a:latin typeface="Franklin Gothic Book" panose="020B0503020102020204" pitchFamily="34" charset="0"/>
              </a:rPr>
              <a:t>support</a:t>
            </a:r>
            <a:r>
              <a:rPr lang="en-GB" sz="1200">
                <a:solidFill>
                  <a:schemeClr val="tx2"/>
                </a:solidFill>
                <a:latin typeface="Franklin Gothic Book" panose="020B0503020102020204" pitchFamily="34" charset="0"/>
              </a:rPr>
              <a:t> education transitions. Quote: </a:t>
            </a:r>
            <a:r>
              <a:rPr lang="en-GB" sz="1200" b="1" i="1">
                <a:solidFill>
                  <a:schemeClr val="tx2"/>
                </a:solidFill>
                <a:highlight>
                  <a:srgbClr val="FFFF00"/>
                </a:highlight>
                <a:latin typeface="Franklin Gothic Book" panose="020B0503020102020204" pitchFamily="34" charset="0"/>
              </a:rPr>
              <a:t>I would like to see a formal diagnostic pathway locally for children and adults for LD. It is incredibly important for people with hidden disabilities to be correctly understood and identified especially when transitioning into adulthood. </a:t>
            </a:r>
            <a:endParaRPr lang="en-GB" sz="1200">
              <a:solidFill>
                <a:schemeClr val="tx2"/>
              </a:solidFill>
              <a:latin typeface="Franklin Gothic Book" panose="020B0503020102020204" pitchFamily="34" charset="0"/>
            </a:endParaRPr>
          </a:p>
          <a:p>
            <a:pPr marL="342900" lvl="0" indent="-342900">
              <a:lnSpc>
                <a:spcPct val="107000"/>
              </a:lnSpc>
              <a:buSzPts val="1000"/>
              <a:buFont typeface="Symbol" panose="05050102010706020507" pitchFamily="18" charset="2"/>
              <a:buChar char=""/>
              <a:tabLst>
                <a:tab pos="457200" algn="l"/>
              </a:tabLst>
            </a:pPr>
            <a:r>
              <a:rPr lang="en-GB" sz="1200" b="1">
                <a:solidFill>
                  <a:schemeClr val="tx2"/>
                </a:solidFill>
                <a:latin typeface="Franklin Gothic Book" panose="020B0503020102020204" pitchFamily="34" charset="0"/>
              </a:rPr>
              <a:t>Referral process &amp; waiting times</a:t>
            </a:r>
            <a:r>
              <a:rPr lang="en-GB" sz="1200">
                <a:solidFill>
                  <a:schemeClr val="tx2"/>
                </a:solidFill>
                <a:latin typeface="Franklin Gothic Book" panose="020B0503020102020204" pitchFamily="34" charset="0"/>
              </a:rPr>
              <a:t>: </a:t>
            </a:r>
          </a:p>
          <a:p>
            <a:pPr marL="742950" lvl="1" indent="-285750">
              <a:lnSpc>
                <a:spcPct val="107000"/>
              </a:lnSpc>
              <a:buSzPts val="1000"/>
              <a:buFont typeface="Courier New" panose="02070309020205020404" pitchFamily="49" charset="0"/>
              <a:buChar char="o"/>
              <a:tabLst>
                <a:tab pos="914400" algn="l"/>
              </a:tabLst>
            </a:pPr>
            <a:r>
              <a:rPr lang="en-GB" sz="1200">
                <a:solidFill>
                  <a:schemeClr val="tx2"/>
                </a:solidFill>
                <a:latin typeface="Franklin Gothic Book" panose="020B0503020102020204" pitchFamily="34" charset="0"/>
              </a:rPr>
              <a:t>Comments about waiting times and the referral process were intrinsically linked.</a:t>
            </a:r>
          </a:p>
          <a:p>
            <a:pPr marL="742950" lvl="1" indent="-285750">
              <a:lnSpc>
                <a:spcPct val="107000"/>
              </a:lnSpc>
              <a:buSzPts val="1000"/>
              <a:buFont typeface="Courier New" panose="02070309020205020404" pitchFamily="49" charset="0"/>
              <a:buChar char="o"/>
              <a:tabLst>
                <a:tab pos="914400" algn="l"/>
              </a:tabLst>
            </a:pPr>
            <a:r>
              <a:rPr lang="en-GB" sz="1200">
                <a:solidFill>
                  <a:schemeClr val="tx2"/>
                </a:solidFill>
                <a:latin typeface="Franklin Gothic Book" panose="020B0503020102020204" pitchFamily="34" charset="0"/>
              </a:rPr>
              <a:t>Clear information for referrers: Defined criteria for acceptance to prevent multiple referrals; guidance/education for GPs and schools to improve referral process.</a:t>
            </a:r>
          </a:p>
          <a:p>
            <a:pPr marL="1200150" lvl="2" indent="-285750">
              <a:lnSpc>
                <a:spcPct val="107000"/>
              </a:lnSpc>
              <a:buSzPts val="1000"/>
              <a:buFont typeface="Courier New" panose="02070309020205020404" pitchFamily="49" charset="0"/>
              <a:buChar char="o"/>
              <a:tabLst>
                <a:tab pos="914400" algn="l"/>
              </a:tabLst>
            </a:pPr>
            <a:r>
              <a:rPr lang="en-GB" sz="1200">
                <a:solidFill>
                  <a:schemeClr val="tx2"/>
                </a:solidFill>
                <a:latin typeface="Franklin Gothic Book"/>
              </a:rPr>
              <a:t>Consistent with all other question, the most frequent comments centre on reducing waiting times for acceptance to the service and a reduction in internal pathway onward referral waiting times.</a:t>
            </a:r>
          </a:p>
          <a:p>
            <a:pPr marL="1200150" lvl="2" indent="-285750">
              <a:lnSpc>
                <a:spcPct val="107000"/>
              </a:lnSpc>
              <a:buSzPts val="1000"/>
              <a:buFont typeface="Courier New" panose="02070309020205020404" pitchFamily="49" charset="0"/>
              <a:buChar char="o"/>
              <a:tabLst>
                <a:tab pos="914400" algn="l"/>
              </a:tabLst>
            </a:pPr>
            <a:r>
              <a:rPr lang="en-GB" sz="1200">
                <a:solidFill>
                  <a:schemeClr val="tx2"/>
                </a:solidFill>
                <a:latin typeface="Franklin Gothic Book"/>
              </a:rPr>
              <a:t>Clear identification of the process of referral when a child is home schooled</a:t>
            </a:r>
          </a:p>
          <a:p>
            <a:pPr marL="742950" lvl="1" indent="-285750">
              <a:lnSpc>
                <a:spcPct val="107000"/>
              </a:lnSpc>
              <a:buSzPts val="1000"/>
              <a:buFont typeface="Courier New" panose="02070309020205020404" pitchFamily="49" charset="0"/>
              <a:buChar char="o"/>
              <a:tabLst>
                <a:tab pos="914400" algn="l"/>
              </a:tabLst>
            </a:pPr>
            <a:r>
              <a:rPr lang="en-GB" sz="1200">
                <a:solidFill>
                  <a:schemeClr val="tx2"/>
                </a:solidFill>
                <a:latin typeface="Franklin Gothic Book" panose="020B0503020102020204" pitchFamily="34" charset="0"/>
              </a:rPr>
              <a:t>Support while waiting for services: Quote: </a:t>
            </a:r>
            <a:r>
              <a:rPr lang="en-GB" sz="1200" b="1" i="1">
                <a:solidFill>
                  <a:schemeClr val="tx2"/>
                </a:solidFill>
                <a:highlight>
                  <a:srgbClr val="FFFF00"/>
                </a:highlight>
                <a:latin typeface="Franklin Gothic Book" panose="020B0503020102020204" pitchFamily="34" charset="0"/>
              </a:rPr>
              <a:t>That the waiting times are shorter and there is support while waiting. </a:t>
            </a:r>
          </a:p>
        </p:txBody>
      </p:sp>
    </p:spTree>
    <p:extLst>
      <p:ext uri="{BB962C8B-B14F-4D97-AF65-F5344CB8AC3E}">
        <p14:creationId xmlns:p14="http://schemas.microsoft.com/office/powerpoint/2010/main" val="407516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DCA88C-1D6E-E178-8C14-150D9C2EA59B}"/>
              </a:ext>
            </a:extLst>
          </p:cNvPr>
          <p:cNvSpPr>
            <a:spLocks noGrp="1"/>
          </p:cNvSpPr>
          <p:nvPr>
            <p:ph type="sldNum" sz="quarter" idx="4"/>
          </p:nvPr>
        </p:nvSpPr>
        <p:spPr/>
        <p:txBody>
          <a:bodyPr/>
          <a:lstStyle/>
          <a:p>
            <a:fld id="{B9E0ACF9-11E2-1D4B-A28D-78BD04ABBE89}" type="slidenum">
              <a:rPr lang="en-US" smtClean="0"/>
              <a:pPr/>
              <a:t>25</a:t>
            </a:fld>
            <a:endParaRPr lang="en-US"/>
          </a:p>
        </p:txBody>
      </p:sp>
      <p:sp>
        <p:nvSpPr>
          <p:cNvPr id="3" name="Text Placeholder 2">
            <a:extLst>
              <a:ext uri="{FF2B5EF4-FFF2-40B4-BE49-F238E27FC236}">
                <a16:creationId xmlns:a16="http://schemas.microsoft.com/office/drawing/2014/main" id="{EEA51440-16BC-FDA3-6C5B-B68E39204687}"/>
              </a:ext>
            </a:extLst>
          </p:cNvPr>
          <p:cNvSpPr>
            <a:spLocks noGrp="1"/>
          </p:cNvSpPr>
          <p:nvPr>
            <p:ph type="body" sz="quarter" idx="15"/>
          </p:nvPr>
        </p:nvSpPr>
        <p:spPr>
          <a:xfrm>
            <a:off x="421158" y="946952"/>
            <a:ext cx="11212546" cy="5759147"/>
          </a:xfrm>
          <a:solidFill>
            <a:schemeClr val="bg1"/>
          </a:solidFill>
        </p:spPr>
        <p:txBody>
          <a:bodyPr/>
          <a:lstStyle/>
          <a:p>
            <a:pPr marL="342900" lvl="0" indent="-342900">
              <a:lnSpc>
                <a:spcPct val="100000"/>
              </a:lnSpc>
              <a:spcBef>
                <a:spcPts val="0"/>
              </a:spcBef>
              <a:buSzPts val="1000"/>
              <a:buFont typeface="Symbol" panose="05050102010706020507" pitchFamily="18" charset="2"/>
              <a:buChar char=""/>
              <a:tabLst>
                <a:tab pos="457200" algn="l"/>
              </a:tabLst>
            </a:pPr>
            <a:r>
              <a:rPr lang="en-GB" sz="1200" b="1">
                <a:solidFill>
                  <a:schemeClr val="tx2"/>
                </a:solidFill>
                <a:latin typeface="Franklin Gothic Book" panose="020B0503020102020204" pitchFamily="34" charset="0"/>
              </a:rPr>
              <a:t>Specific service feedback: </a:t>
            </a:r>
          </a:p>
          <a:p>
            <a:pPr marL="742950" lvl="1" indent="-285750">
              <a:lnSpc>
                <a:spcPct val="100000"/>
              </a:lnSpc>
              <a:spcBef>
                <a:spcPts val="0"/>
              </a:spcBef>
              <a:buSzPts val="1000"/>
              <a:buFont typeface="Courier New" panose="02070309020205020404" pitchFamily="49" charset="0"/>
              <a:buChar char="o"/>
              <a:tabLst>
                <a:tab pos="914400" algn="l"/>
              </a:tabLst>
            </a:pPr>
            <a:r>
              <a:rPr lang="en-GB" sz="1200" b="1" err="1">
                <a:solidFill>
                  <a:schemeClr val="tx2"/>
                </a:solidFill>
                <a:latin typeface="Franklin Gothic Book" panose="020B0503020102020204" pitchFamily="34" charset="0"/>
              </a:rPr>
              <a:t>BeeU</a:t>
            </a:r>
            <a:r>
              <a:rPr lang="en-GB" sz="1200" b="1">
                <a:solidFill>
                  <a:schemeClr val="tx2"/>
                </a:solidFill>
                <a:latin typeface="Franklin Gothic Book" panose="020B0503020102020204" pitchFamily="34" charset="0"/>
              </a:rPr>
              <a:t>: </a:t>
            </a:r>
            <a:r>
              <a:rPr lang="en-GB" sz="1200">
                <a:solidFill>
                  <a:schemeClr val="tx2"/>
                </a:solidFill>
                <a:latin typeface="Franklin Gothic Book" panose="020B0503020102020204" pitchFamily="34" charset="0"/>
              </a:rPr>
              <a:t>More staff, consistency of staff and handovers, be accessible, and clear referral system.</a:t>
            </a:r>
          </a:p>
          <a:p>
            <a:pPr marL="742950" lvl="1" indent="-285750">
              <a:lnSpc>
                <a:spcPct val="100000"/>
              </a:lnSpc>
              <a:spcBef>
                <a:spcPts val="0"/>
              </a:spcBef>
              <a:buSzPts val="1000"/>
              <a:buFont typeface="Courier New" panose="02070309020205020404" pitchFamily="49" charset="0"/>
              <a:buChar char="o"/>
              <a:tabLst>
                <a:tab pos="914400" algn="l"/>
              </a:tabLst>
            </a:pPr>
            <a:r>
              <a:rPr lang="en-GB" sz="1200" b="1" err="1">
                <a:solidFill>
                  <a:schemeClr val="tx2"/>
                </a:solidFill>
                <a:latin typeface="Franklin Gothic Book" panose="020B0503020102020204" pitchFamily="34" charset="0"/>
              </a:rPr>
              <a:t>Kooth</a:t>
            </a:r>
            <a:r>
              <a:rPr lang="en-GB" sz="1200" b="1">
                <a:solidFill>
                  <a:schemeClr val="tx2"/>
                </a:solidFill>
                <a:latin typeface="Franklin Gothic Book" panose="020B0503020102020204" pitchFamily="34" charset="0"/>
              </a:rPr>
              <a:t>: </a:t>
            </a:r>
            <a:r>
              <a:rPr lang="en-GB" sz="1200">
                <a:solidFill>
                  <a:schemeClr val="tx2"/>
                </a:solidFill>
                <a:latin typeface="Franklin Gothic Book" panose="020B0503020102020204" pitchFamily="34" charset="0"/>
              </a:rPr>
              <a:t>Be more personal and caring.</a:t>
            </a:r>
          </a:p>
          <a:p>
            <a:pPr marL="742950" lvl="1" indent="-285750">
              <a:lnSpc>
                <a:spcPct val="100000"/>
              </a:lnSpc>
              <a:spcBef>
                <a:spcPts val="0"/>
              </a:spcBef>
              <a:buSzPts val="1000"/>
              <a:buFont typeface="Courier New" panose="02070309020205020404" pitchFamily="49" charset="0"/>
              <a:buChar char="o"/>
              <a:tabLst>
                <a:tab pos="914400" algn="l"/>
              </a:tabLst>
            </a:pPr>
            <a:r>
              <a:rPr lang="en-GB" sz="1200" b="1">
                <a:solidFill>
                  <a:schemeClr val="tx2"/>
                </a:solidFill>
                <a:latin typeface="Franklin Gothic Book" panose="020B0503020102020204" pitchFamily="34" charset="0"/>
              </a:rPr>
              <a:t>Mental Health School Teams: </a:t>
            </a:r>
            <a:r>
              <a:rPr lang="en-GB" sz="1200">
                <a:solidFill>
                  <a:schemeClr val="tx2"/>
                </a:solidFill>
                <a:latin typeface="Franklin Gothic Book" panose="020B0503020102020204" pitchFamily="34" charset="0"/>
              </a:rPr>
              <a:t>Regular contact with children.</a:t>
            </a:r>
          </a:p>
          <a:p>
            <a:pPr marL="742950" lvl="1" indent="-285750">
              <a:lnSpc>
                <a:spcPct val="100000"/>
              </a:lnSpc>
              <a:spcBef>
                <a:spcPts val="0"/>
              </a:spcBef>
              <a:buSzPts val="1000"/>
              <a:buFont typeface="Courier New" panose="02070309020205020404" pitchFamily="49" charset="0"/>
              <a:buChar char="o"/>
              <a:tabLst>
                <a:tab pos="914400" algn="l"/>
              </a:tabLst>
            </a:pPr>
            <a:r>
              <a:rPr lang="en-GB" sz="1200" b="1">
                <a:solidFill>
                  <a:schemeClr val="tx2"/>
                </a:solidFill>
                <a:latin typeface="Franklin Gothic Book" panose="020B0503020102020204" pitchFamily="34" charset="0"/>
              </a:rPr>
              <a:t>Local Authority: </a:t>
            </a:r>
            <a:r>
              <a:rPr lang="en-GB" sz="1200">
                <a:solidFill>
                  <a:schemeClr val="tx2"/>
                </a:solidFill>
                <a:latin typeface="Franklin Gothic Book" panose="020B0503020102020204" pitchFamily="34" charset="0"/>
              </a:rPr>
              <a:t>Better understanding of neurodiverse needs, timely Education, Health, and Care Plan (EHCPs).</a:t>
            </a:r>
          </a:p>
          <a:p>
            <a:pPr marL="742950" lvl="1" indent="-285750">
              <a:lnSpc>
                <a:spcPct val="100000"/>
              </a:lnSpc>
              <a:spcBef>
                <a:spcPts val="0"/>
              </a:spcBef>
              <a:buSzPts val="1000"/>
              <a:buFont typeface="Courier New" panose="02070309020205020404" pitchFamily="49" charset="0"/>
              <a:buChar char="o"/>
              <a:tabLst>
                <a:tab pos="914400" algn="l"/>
              </a:tabLst>
            </a:pPr>
            <a:r>
              <a:rPr lang="en-GB" sz="1200" b="1">
                <a:solidFill>
                  <a:schemeClr val="tx2"/>
                </a:solidFill>
                <a:latin typeface="Franklin Gothic Book" panose="020B0503020102020204" pitchFamily="34" charset="0"/>
              </a:rPr>
              <a:t>SENCO:  </a:t>
            </a:r>
            <a:r>
              <a:rPr lang="en-GB" sz="1200">
                <a:solidFill>
                  <a:schemeClr val="tx2"/>
                </a:solidFill>
                <a:latin typeface="Franklin Gothic Book" panose="020B0503020102020204" pitchFamily="34" charset="0"/>
              </a:rPr>
              <a:t>Ease of access and supportive (some SENCOs were reported as excellent and others hard to access help).</a:t>
            </a:r>
          </a:p>
          <a:p>
            <a:pPr marL="742950" lvl="1" indent="-285750">
              <a:lnSpc>
                <a:spcPct val="100000"/>
              </a:lnSpc>
              <a:spcBef>
                <a:spcPts val="0"/>
              </a:spcBef>
              <a:buSzPts val="1000"/>
              <a:buFont typeface="Courier New" panose="02070309020205020404" pitchFamily="49" charset="0"/>
              <a:buChar char="o"/>
              <a:tabLst>
                <a:tab pos="914400" algn="l"/>
              </a:tabLst>
            </a:pPr>
            <a:r>
              <a:rPr lang="en-GB" sz="1200" b="1">
                <a:solidFill>
                  <a:schemeClr val="tx2"/>
                </a:solidFill>
                <a:latin typeface="Franklin Gothic Book" panose="020B0503020102020204" pitchFamily="34" charset="0"/>
              </a:rPr>
              <a:t>Talking Therapies: </a:t>
            </a:r>
            <a:r>
              <a:rPr lang="en-GB" sz="1200">
                <a:solidFill>
                  <a:schemeClr val="tx2"/>
                </a:solidFill>
                <a:latin typeface="Franklin Gothic Book" panose="020B0503020102020204" pitchFamily="34" charset="0"/>
              </a:rPr>
              <a:t>more accessibility. </a:t>
            </a:r>
            <a:r>
              <a:rPr lang="en-GB" sz="1200" b="1">
                <a:solidFill>
                  <a:schemeClr val="tx2"/>
                </a:solidFill>
                <a:latin typeface="Franklin Gothic Book" panose="020B0503020102020204" pitchFamily="34" charset="0"/>
              </a:rPr>
              <a:t>Quote:</a:t>
            </a:r>
            <a:r>
              <a:rPr lang="en-GB" sz="1200">
                <a:solidFill>
                  <a:schemeClr val="tx2"/>
                </a:solidFill>
                <a:latin typeface="Franklin Gothic Book" panose="020B0503020102020204" pitchFamily="34" charset="0"/>
              </a:rPr>
              <a:t> </a:t>
            </a:r>
            <a:r>
              <a:rPr lang="en-GB" sz="1200" b="1" i="1">
                <a:solidFill>
                  <a:schemeClr val="tx2"/>
                </a:solidFill>
                <a:highlight>
                  <a:srgbClr val="FFFF00"/>
                </a:highlight>
                <a:latin typeface="Franklin Gothic Book" panose="020B0503020102020204" pitchFamily="34" charset="0"/>
              </a:rPr>
              <a:t>Have accessible talking therapy more readily available. Actual long-term support not just when they are at crisis point. Consistency. </a:t>
            </a:r>
          </a:p>
          <a:p>
            <a:pPr marL="342900" indent="-342900">
              <a:lnSpc>
                <a:spcPct val="100000"/>
              </a:lnSpc>
              <a:spcBef>
                <a:spcPts val="0"/>
              </a:spcBef>
              <a:buSzPts val="1000"/>
              <a:buFont typeface="Symbol" panose="05050102010706020507" pitchFamily="18" charset="2"/>
              <a:buChar char=""/>
              <a:tabLst>
                <a:tab pos="457200" algn="l"/>
              </a:tabLst>
            </a:pPr>
            <a:r>
              <a:rPr lang="en-GB" sz="1200" b="1"/>
              <a:t>Venue &amp; Accessibility</a:t>
            </a:r>
          </a:p>
          <a:p>
            <a:pPr marL="742950" lvl="1" indent="-285750">
              <a:lnSpc>
                <a:spcPct val="107000"/>
              </a:lnSpc>
              <a:spcBef>
                <a:spcPts val="0"/>
              </a:spcBef>
              <a:buSzPts val="1000"/>
              <a:buFont typeface="Courier New" panose="02070309020205020404" pitchFamily="49" charset="0"/>
              <a:buChar char="o"/>
              <a:tabLst>
                <a:tab pos="914400" algn="l"/>
              </a:tabLst>
            </a:pPr>
            <a:r>
              <a:rPr lang="en-GB" sz="1200"/>
              <a:t>Local appointments, assessments, and drop ins. A few people suggested using family hubs or community/charity venues.</a:t>
            </a:r>
          </a:p>
          <a:p>
            <a:pPr marL="342900" indent="-342900">
              <a:lnSpc>
                <a:spcPct val="107000"/>
              </a:lnSpc>
              <a:spcBef>
                <a:spcPts val="0"/>
              </a:spcBef>
              <a:buSzPts val="1000"/>
              <a:buFont typeface="Symbol" panose="05050102010706020507" pitchFamily="18" charset="2"/>
              <a:buChar char=""/>
              <a:tabLst>
                <a:tab pos="457200" algn="l"/>
              </a:tabLst>
            </a:pPr>
            <a:r>
              <a:rPr lang="en-GB" sz="1200" b="1"/>
              <a:t>Service Philosophy</a:t>
            </a:r>
          </a:p>
          <a:p>
            <a:pPr lvl="1">
              <a:lnSpc>
                <a:spcPct val="100000"/>
              </a:lnSpc>
              <a:spcBef>
                <a:spcPts val="0"/>
              </a:spcBef>
              <a:buSzPts val="1000"/>
              <a:buFont typeface="Courier New" panose="02070309020205020404" pitchFamily="49" charset="0"/>
              <a:buChar char="o"/>
              <a:tabLst>
                <a:tab pos="457200" algn="l"/>
              </a:tabLst>
            </a:pPr>
            <a:r>
              <a:rPr lang="en-GB" sz="1200"/>
              <a:t>Person-centred approach: Working with parent carers.</a:t>
            </a:r>
          </a:p>
          <a:p>
            <a:pPr marL="342900" lvl="0" indent="-342900">
              <a:lnSpc>
                <a:spcPct val="100000"/>
              </a:lnSpc>
              <a:spcBef>
                <a:spcPts val="0"/>
              </a:spcBef>
              <a:buSzPts val="1000"/>
              <a:buFont typeface="Symbol" panose="05050102010706020507" pitchFamily="18" charset="2"/>
              <a:buChar char=""/>
              <a:tabLst>
                <a:tab pos="457200" algn="l"/>
              </a:tabLst>
            </a:pPr>
            <a:r>
              <a:rPr lang="en-GB" sz="1200" b="1"/>
              <a:t>Experts by experience </a:t>
            </a:r>
          </a:p>
          <a:p>
            <a:pPr lvl="1">
              <a:lnSpc>
                <a:spcPct val="100000"/>
              </a:lnSpc>
              <a:spcBef>
                <a:spcPts val="0"/>
              </a:spcBef>
              <a:buSzPts val="1000"/>
              <a:buFont typeface="Courier New" panose="02070309020205020404" pitchFamily="49" charset="0"/>
              <a:buChar char="o"/>
              <a:tabLst>
                <a:tab pos="457200" algn="l"/>
              </a:tabLst>
            </a:pPr>
            <a:r>
              <a:rPr lang="en-GB" sz="1200"/>
              <a:t>Involving those with lived experience in service design.</a:t>
            </a:r>
          </a:p>
          <a:p>
            <a:pPr marL="342900" indent="-342900">
              <a:lnSpc>
                <a:spcPct val="100000"/>
              </a:lnSpc>
              <a:spcBef>
                <a:spcPts val="0"/>
              </a:spcBef>
              <a:buSzPts val="1000"/>
              <a:buFont typeface="Symbol" panose="05050102010706020507" pitchFamily="18" charset="2"/>
              <a:buChar char=""/>
              <a:tabLst>
                <a:tab pos="457200" algn="l"/>
              </a:tabLst>
            </a:pPr>
            <a:r>
              <a:rPr lang="en-GB" sz="1200" b="1"/>
              <a:t>Improved neurodiverse pathways</a:t>
            </a:r>
          </a:p>
          <a:p>
            <a:pPr lvl="1">
              <a:lnSpc>
                <a:spcPct val="100000"/>
              </a:lnSpc>
              <a:spcBef>
                <a:spcPts val="0"/>
              </a:spcBef>
              <a:buSzPts val="1000"/>
              <a:buFont typeface="Courier New" panose="02070309020205020404" pitchFamily="49" charset="0"/>
              <a:buChar char="o"/>
              <a:tabLst>
                <a:tab pos="457200" algn="l"/>
              </a:tabLst>
            </a:pPr>
            <a:r>
              <a:rPr lang="en-GB" sz="1200" b="1"/>
              <a:t>Quote: </a:t>
            </a:r>
            <a:r>
              <a:rPr lang="en-GB" sz="1200" b="1" i="1">
                <a:highlight>
                  <a:srgbClr val="FFFF00"/>
                </a:highlight>
              </a:rPr>
              <a:t>ADHD service wasn't very good with follow up on meds and exploring other avenues. When my child didn't engage as they wanted they kept discharging them leaving them floundering. This is poor as people with ADHD tend to struggle with appointments, taking meds and executive functioning and I don't feel this was taken into account. </a:t>
            </a:r>
          </a:p>
          <a:p>
            <a:pPr marL="342900" indent="-342900">
              <a:lnSpc>
                <a:spcPct val="100000"/>
              </a:lnSpc>
              <a:spcBef>
                <a:spcPts val="0"/>
              </a:spcBef>
              <a:buSzPts val="1000"/>
              <a:buFont typeface="Symbol" panose="05050102010706020507" pitchFamily="18" charset="2"/>
              <a:buChar char=""/>
              <a:tabLst>
                <a:tab pos="457200" algn="l"/>
              </a:tabLst>
            </a:pPr>
            <a:r>
              <a:rPr lang="en-GB" sz="1200" b="1"/>
              <a:t>Improved diversity awareness</a:t>
            </a:r>
          </a:p>
          <a:p>
            <a:pPr lvl="1">
              <a:lnSpc>
                <a:spcPct val="100000"/>
              </a:lnSpc>
              <a:spcBef>
                <a:spcPts val="0"/>
              </a:spcBef>
              <a:buSzPts val="1000"/>
              <a:buFont typeface="Courier New" panose="02070309020205020404" pitchFamily="49" charset="0"/>
              <a:buChar char="o"/>
              <a:tabLst>
                <a:tab pos="457200" algn="l"/>
              </a:tabLst>
            </a:pPr>
            <a:r>
              <a:rPr lang="en-GB" sz="1200" b="1"/>
              <a:t>Quote: </a:t>
            </a:r>
            <a:r>
              <a:rPr lang="en-GB" sz="1200" b="1" i="1">
                <a:highlight>
                  <a:srgbClr val="FFFF00"/>
                </a:highlight>
              </a:rPr>
              <a:t>Cultural and religious needs were not considered in assessment. Staff need to be trained further to respect and acknowledge diversity. Also to be mindful of other people’s worldviews. Assessment questions need to consider the risk of </a:t>
            </a:r>
            <a:r>
              <a:rPr lang="en-GB" sz="1200" b="1" i="1" err="1">
                <a:highlight>
                  <a:srgbClr val="FFFF00"/>
                </a:highlight>
              </a:rPr>
              <a:t>retraumatisation</a:t>
            </a:r>
            <a:r>
              <a:rPr lang="en-GB" sz="1200" b="1" i="1">
                <a:highlight>
                  <a:srgbClr val="FFFF00"/>
                </a:highlight>
              </a:rPr>
              <a:t>. </a:t>
            </a:r>
          </a:p>
          <a:p>
            <a:pPr marL="342900" indent="-342900">
              <a:lnSpc>
                <a:spcPct val="100000"/>
              </a:lnSpc>
              <a:spcBef>
                <a:spcPts val="0"/>
              </a:spcBef>
              <a:buSzPts val="1000"/>
              <a:buFont typeface="Symbol" panose="05050102010706020507" pitchFamily="18" charset="2"/>
              <a:buChar char=""/>
              <a:tabLst>
                <a:tab pos="457200" algn="l"/>
              </a:tabLst>
            </a:pPr>
            <a:r>
              <a:rPr lang="en-GB" sz="1200" b="1"/>
              <a:t>General comments on service provision</a:t>
            </a:r>
          </a:p>
          <a:p>
            <a:pPr marL="457200">
              <a:lnSpc>
                <a:spcPct val="100000"/>
              </a:lnSpc>
              <a:spcBef>
                <a:spcPts val="0"/>
              </a:spcBef>
              <a:buSzPts val="1000"/>
              <a:buFont typeface="Courier New" panose="02070309020205020404" pitchFamily="49" charset="0"/>
              <a:buChar char="o"/>
              <a:tabLst>
                <a:tab pos="457200" algn="l"/>
              </a:tabLst>
            </a:pPr>
            <a:r>
              <a:rPr lang="en-GB" sz="1200"/>
              <a:t>More support and help available</a:t>
            </a:r>
          </a:p>
          <a:p>
            <a:pPr marL="457200">
              <a:lnSpc>
                <a:spcPct val="100000"/>
              </a:lnSpc>
              <a:spcBef>
                <a:spcPts val="0"/>
              </a:spcBef>
              <a:buSzPts val="1000"/>
              <a:buFont typeface="Courier New" panose="02070309020205020404" pitchFamily="49" charset="0"/>
              <a:buChar char="o"/>
              <a:tabLst>
                <a:tab pos="457200" algn="l"/>
              </a:tabLst>
            </a:pPr>
            <a:r>
              <a:rPr lang="en-GB" sz="1200"/>
              <a:t>Help during crisis periods including mental health support in the Emergency departments.</a:t>
            </a:r>
          </a:p>
          <a:p>
            <a:pPr indent="0">
              <a:lnSpc>
                <a:spcPct val="100000"/>
              </a:lnSpc>
              <a:spcBef>
                <a:spcPts val="0"/>
              </a:spcBef>
              <a:buSzPts val="1000"/>
              <a:buNone/>
              <a:tabLst>
                <a:tab pos="457200" algn="l"/>
              </a:tabLst>
            </a:pPr>
            <a:endParaRPr lang="en-GB" sz="1200"/>
          </a:p>
          <a:p>
            <a:pPr>
              <a:lnSpc>
                <a:spcPct val="100000"/>
              </a:lnSpc>
              <a:spcBef>
                <a:spcPts val="0"/>
              </a:spcBef>
              <a:buNone/>
            </a:pPr>
            <a:r>
              <a:rPr lang="en-GB" sz="1200" b="1" u="sng"/>
              <a:t>4.        School-Based Support</a:t>
            </a:r>
          </a:p>
          <a:p>
            <a:pPr marL="800100" lvl="1" indent="-342900">
              <a:lnSpc>
                <a:spcPct val="100000"/>
              </a:lnSpc>
              <a:spcBef>
                <a:spcPts val="0"/>
              </a:spcBef>
              <a:buSzPts val="1000"/>
              <a:buFont typeface="Symbol" panose="05050102010706020507" pitchFamily="18" charset="2"/>
              <a:buChar char=""/>
              <a:tabLst>
                <a:tab pos="457200" algn="l"/>
              </a:tabLst>
            </a:pPr>
            <a:r>
              <a:rPr lang="en-GB" sz="1200"/>
              <a:t>More social prescribing based within schools.</a:t>
            </a:r>
          </a:p>
          <a:p>
            <a:pPr marL="800100" lvl="1" indent="-342900">
              <a:lnSpc>
                <a:spcPct val="100000"/>
              </a:lnSpc>
              <a:spcBef>
                <a:spcPts val="0"/>
              </a:spcBef>
              <a:buSzPts val="1000"/>
              <a:buFont typeface="Symbol" panose="05050102010706020507" pitchFamily="18" charset="2"/>
              <a:buChar char=""/>
              <a:tabLst>
                <a:tab pos="457200" algn="l"/>
              </a:tabLst>
            </a:pPr>
            <a:r>
              <a:rPr lang="en-GB" sz="1200"/>
              <a:t>Increased staff training including for school leadership. </a:t>
            </a:r>
          </a:p>
          <a:p>
            <a:pPr marL="800100" lvl="1" indent="-342900">
              <a:lnSpc>
                <a:spcPct val="100000"/>
              </a:lnSpc>
              <a:spcBef>
                <a:spcPts val="0"/>
              </a:spcBef>
              <a:buSzPts val="1000"/>
              <a:buFont typeface="Symbol" panose="05050102010706020507" pitchFamily="18" charset="2"/>
              <a:buChar char=""/>
              <a:tabLst>
                <a:tab pos="457200" algn="l"/>
              </a:tabLst>
            </a:pPr>
            <a:r>
              <a:rPr lang="en-GB" sz="1200"/>
              <a:t>Improved communication and support especially around SEN.</a:t>
            </a:r>
          </a:p>
          <a:p>
            <a:pPr marL="800100" lvl="1" indent="-342900">
              <a:lnSpc>
                <a:spcPct val="100000"/>
              </a:lnSpc>
              <a:spcBef>
                <a:spcPts val="0"/>
              </a:spcBef>
              <a:buSzPts val="1000"/>
              <a:buFont typeface="Symbol" panose="05050102010706020507" pitchFamily="18" charset="2"/>
              <a:buChar char=""/>
              <a:tabLst>
                <a:tab pos="457200" algn="l"/>
              </a:tabLst>
            </a:pPr>
            <a:r>
              <a:rPr lang="en-GB" sz="1200"/>
              <a:t>Comments frequently linked with the referral process, communication and support while waiting for help.</a:t>
            </a:r>
          </a:p>
          <a:p>
            <a:pPr marL="0" indent="0">
              <a:buNone/>
            </a:pPr>
            <a:endParaRPr lang="en-GB" sz="1000"/>
          </a:p>
        </p:txBody>
      </p:sp>
      <p:sp>
        <p:nvSpPr>
          <p:cNvPr id="4" name="Text Placeholder 3">
            <a:extLst>
              <a:ext uri="{FF2B5EF4-FFF2-40B4-BE49-F238E27FC236}">
                <a16:creationId xmlns:a16="http://schemas.microsoft.com/office/drawing/2014/main" id="{9D092B03-C5A5-55BF-B168-9E21B4DC891C}"/>
              </a:ext>
            </a:extLst>
          </p:cNvPr>
          <p:cNvSpPr>
            <a:spLocks noGrp="1"/>
          </p:cNvSpPr>
          <p:nvPr>
            <p:ph type="body" sz="quarter" idx="14"/>
          </p:nvPr>
        </p:nvSpPr>
        <p:spPr/>
        <p:txBody>
          <a:bodyPr>
            <a:normAutofit/>
          </a:bodyPr>
          <a:lstStyle/>
          <a:p>
            <a:r>
              <a:rPr lang="en-GB" sz="2400" b="1"/>
              <a:t>Parents and Carers – tell us more about what could be improved </a:t>
            </a:r>
            <a:r>
              <a:rPr lang="en-GB" sz="2400" b="1" err="1"/>
              <a:t>cont</a:t>
            </a:r>
            <a:r>
              <a:rPr lang="en-GB" sz="2400" b="1"/>
              <a:t>/…</a:t>
            </a:r>
            <a:endParaRPr lang="en-GB" sz="2400"/>
          </a:p>
          <a:p>
            <a:endParaRPr lang="en-GB" sz="1100">
              <a:solidFill>
                <a:schemeClr val="tx2"/>
              </a:solidFill>
              <a:latin typeface="Franklin Gothic Book" panose="020B0503020102020204" pitchFamily="34" charset="0"/>
              <a:cs typeface="+mn-cs"/>
            </a:endParaRPr>
          </a:p>
        </p:txBody>
      </p:sp>
    </p:spTree>
    <p:extLst>
      <p:ext uri="{BB962C8B-B14F-4D97-AF65-F5344CB8AC3E}">
        <p14:creationId xmlns:p14="http://schemas.microsoft.com/office/powerpoint/2010/main" val="2612708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F235-99CE-20ED-87C1-D0624BE007F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CF6F45-34D6-F409-EAEE-59D814361B5F}"/>
              </a:ext>
            </a:extLst>
          </p:cNvPr>
          <p:cNvSpPr>
            <a:spLocks noGrp="1"/>
          </p:cNvSpPr>
          <p:nvPr>
            <p:ph type="sldNum" sz="quarter" idx="4"/>
          </p:nvPr>
        </p:nvSpPr>
        <p:spPr/>
        <p:txBody>
          <a:bodyPr/>
          <a:lstStyle/>
          <a:p>
            <a:fld id="{B9E0ACF9-11E2-1D4B-A28D-78BD04ABBE89}" type="slidenum">
              <a:rPr lang="en-US" smtClean="0"/>
              <a:pPr/>
              <a:t>26</a:t>
            </a:fld>
            <a:endParaRPr lang="en-US"/>
          </a:p>
        </p:txBody>
      </p:sp>
      <p:sp>
        <p:nvSpPr>
          <p:cNvPr id="3" name="Text Placeholder 2">
            <a:extLst>
              <a:ext uri="{FF2B5EF4-FFF2-40B4-BE49-F238E27FC236}">
                <a16:creationId xmlns:a16="http://schemas.microsoft.com/office/drawing/2014/main" id="{40908D28-0D72-B3D8-FF9C-71FEDEF0B31F}"/>
              </a:ext>
            </a:extLst>
          </p:cNvPr>
          <p:cNvSpPr>
            <a:spLocks noGrp="1"/>
          </p:cNvSpPr>
          <p:nvPr>
            <p:ph type="body" sz="quarter" idx="15"/>
          </p:nvPr>
        </p:nvSpPr>
        <p:spPr>
          <a:xfrm>
            <a:off x="350839" y="1236663"/>
            <a:ext cx="6698144" cy="4518518"/>
          </a:xfrm>
        </p:spPr>
        <p:txBody>
          <a:bodyPr/>
          <a:lstStyle/>
          <a:p>
            <a:r>
              <a:rPr lang="en-GB" sz="1600"/>
              <a:t>Responses are heavily weighted towards professional services, focused largely on school and college networks, and mental health professionals.  The weighting of mental health professionals over GPs suggests support for the MDT setup within Primary Care, as for many this is where they access support.</a:t>
            </a:r>
          </a:p>
          <a:p>
            <a:r>
              <a:rPr lang="en-GB" sz="1600"/>
              <a:t>There are differences when this table is broken down by respondent type.</a:t>
            </a:r>
          </a:p>
          <a:p>
            <a:pPr lvl="1"/>
            <a:r>
              <a:rPr lang="en-GB" sz="1400"/>
              <a:t>When a CYP answers on their own behalf, they are twice as likely to suggest online platforms, compared to their parents/carers or other trusted adults.  Equally, they are more likely to recommend friends and family networks.</a:t>
            </a:r>
          </a:p>
          <a:p>
            <a:pPr lvl="1"/>
            <a:r>
              <a:rPr lang="en-GB" sz="1400"/>
              <a:t>Trusted adult responders lean heavily on local organisations (three times as likely) and community links (twice as likely), whilst are significantly less likely to recommend healthcare professionals (GP half as likely, and MH professional a third as likely)</a:t>
            </a:r>
          </a:p>
          <a:p>
            <a:pPr lvl="1"/>
            <a:r>
              <a:rPr lang="en-GB" sz="1400"/>
              <a:t>Parents and Carers strongly lean towards recommending professional routes of support and are less likely to identify friends and family networks, and online platforms.</a:t>
            </a:r>
          </a:p>
        </p:txBody>
      </p:sp>
      <p:sp>
        <p:nvSpPr>
          <p:cNvPr id="4" name="Text Placeholder 3">
            <a:extLst>
              <a:ext uri="{FF2B5EF4-FFF2-40B4-BE49-F238E27FC236}">
                <a16:creationId xmlns:a16="http://schemas.microsoft.com/office/drawing/2014/main" id="{B25183C6-21F3-3214-2F5D-A4A39B67A934}"/>
              </a:ext>
            </a:extLst>
          </p:cNvPr>
          <p:cNvSpPr>
            <a:spLocks noGrp="1"/>
          </p:cNvSpPr>
          <p:nvPr>
            <p:ph type="body" sz="quarter" idx="14"/>
          </p:nvPr>
        </p:nvSpPr>
        <p:spPr/>
        <p:txBody>
          <a:bodyPr>
            <a:normAutofit/>
          </a:bodyPr>
          <a:lstStyle/>
          <a:p>
            <a:pPr marL="0" indent="0">
              <a:lnSpc>
                <a:spcPct val="120000"/>
              </a:lnSpc>
              <a:buNone/>
            </a:pPr>
            <a:r>
              <a:rPr lang="en-GB" sz="1900" b="1"/>
              <a:t>Q: What would be good sources of support and information on emotional wellbeing and mental health for children and young people?</a:t>
            </a:r>
          </a:p>
        </p:txBody>
      </p:sp>
      <p:graphicFrame>
        <p:nvGraphicFramePr>
          <p:cNvPr id="5" name="Table 4">
            <a:extLst>
              <a:ext uri="{FF2B5EF4-FFF2-40B4-BE49-F238E27FC236}">
                <a16:creationId xmlns:a16="http://schemas.microsoft.com/office/drawing/2014/main" id="{CFB2F481-B00A-984D-AC48-E2F1742301ED}"/>
              </a:ext>
            </a:extLst>
          </p:cNvPr>
          <p:cNvGraphicFramePr>
            <a:graphicFrameLocks noGrp="1"/>
          </p:cNvGraphicFramePr>
          <p:nvPr>
            <p:extLst>
              <p:ext uri="{D42A27DB-BD31-4B8C-83A1-F6EECF244321}">
                <p14:modId xmlns:p14="http://schemas.microsoft.com/office/powerpoint/2010/main" val="2259186278"/>
              </p:ext>
            </p:extLst>
          </p:nvPr>
        </p:nvGraphicFramePr>
        <p:xfrm>
          <a:off x="7853745" y="1400810"/>
          <a:ext cx="3882984" cy="3560742"/>
        </p:xfrm>
        <a:graphic>
          <a:graphicData uri="http://schemas.openxmlformats.org/drawingml/2006/table">
            <a:tbl>
              <a:tblPr/>
              <a:tblGrid>
                <a:gridCol w="2891584">
                  <a:extLst>
                    <a:ext uri="{9D8B030D-6E8A-4147-A177-3AD203B41FA5}">
                      <a16:colId xmlns:a16="http://schemas.microsoft.com/office/drawing/2014/main" val="4079630674"/>
                    </a:ext>
                  </a:extLst>
                </a:gridCol>
                <a:gridCol w="991400">
                  <a:extLst>
                    <a:ext uri="{9D8B030D-6E8A-4147-A177-3AD203B41FA5}">
                      <a16:colId xmlns:a16="http://schemas.microsoft.com/office/drawing/2014/main" val="4042193438"/>
                    </a:ext>
                  </a:extLst>
                </a:gridCol>
              </a:tblGrid>
              <a:tr h="316980">
                <a:tc>
                  <a:txBody>
                    <a:bodyPr/>
                    <a:lstStyle/>
                    <a:p>
                      <a:pPr algn="l" fontAlgn="ctr"/>
                      <a:r>
                        <a:rPr lang="en-GB" sz="1400" b="0" i="0" u="none" strike="noStrike">
                          <a:solidFill>
                            <a:srgbClr val="000000"/>
                          </a:solidFill>
                          <a:effectLst/>
                          <a:latin typeface="Arial" panose="020B0604020202020204" pitchFamily="34" charset="0"/>
                        </a:rPr>
                        <a:t>School or college</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202</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1813527"/>
                  </a:ext>
                </a:extLst>
              </a:tr>
              <a:tr h="496602">
                <a:tc>
                  <a:txBody>
                    <a:bodyPr/>
                    <a:lstStyle/>
                    <a:p>
                      <a:pPr algn="l" fontAlgn="ctr"/>
                      <a:r>
                        <a:rPr lang="en-GB" sz="1400" b="0" i="0" u="none" strike="noStrike">
                          <a:solidFill>
                            <a:srgbClr val="000000"/>
                          </a:solidFill>
                          <a:effectLst/>
                          <a:latin typeface="Arial" panose="020B0604020202020204" pitchFamily="34" charset="0"/>
                        </a:rPr>
                        <a:t>A mental health professional (e.g., counsellor, therapist)</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191</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1113924513"/>
                  </a:ext>
                </a:extLst>
              </a:tr>
              <a:tr h="316980">
                <a:tc>
                  <a:txBody>
                    <a:bodyPr/>
                    <a:lstStyle/>
                    <a:p>
                      <a:pPr algn="l" fontAlgn="ctr"/>
                      <a:r>
                        <a:rPr lang="en-GB" sz="1400" b="0" i="0" u="none" strike="noStrike">
                          <a:solidFill>
                            <a:srgbClr val="000000"/>
                          </a:solidFill>
                          <a:effectLst/>
                          <a:latin typeface="Arial" panose="020B0604020202020204" pitchFamily="34" charset="0"/>
                        </a:rPr>
                        <a:t>GP (doctor or nurse)</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129</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3684203826"/>
                  </a:ext>
                </a:extLst>
              </a:tr>
              <a:tr h="316980">
                <a:tc>
                  <a:txBody>
                    <a:bodyPr/>
                    <a:lstStyle/>
                    <a:p>
                      <a:pPr algn="l" fontAlgn="ctr"/>
                      <a:r>
                        <a:rPr lang="en-GB" sz="1400" b="0" i="0" u="none" strike="noStrike">
                          <a:solidFill>
                            <a:srgbClr val="000000"/>
                          </a:solidFill>
                          <a:effectLst/>
                          <a:latin typeface="Arial" panose="020B0604020202020204" pitchFamily="34" charset="0"/>
                        </a:rPr>
                        <a:t>Friends and family</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88</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4028533579"/>
                  </a:ext>
                </a:extLst>
              </a:tr>
              <a:tr h="982638">
                <a:tc>
                  <a:txBody>
                    <a:bodyPr/>
                    <a:lstStyle/>
                    <a:p>
                      <a:pPr algn="l" fontAlgn="ctr"/>
                      <a:r>
                        <a:rPr lang="en-GB" sz="1400" b="0" i="0" u="none" strike="noStrike">
                          <a:solidFill>
                            <a:srgbClr val="000000"/>
                          </a:solidFill>
                          <a:effectLst/>
                          <a:latin typeface="Arial" panose="020B0604020202020204" pitchFamily="34" charset="0"/>
                        </a:rPr>
                        <a:t>Local organisations (such as Youth Clubs, Scouts, Girl guides, Arts &amp; Drama clubs and sports clubs etc)</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83</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2151347913"/>
                  </a:ext>
                </a:extLst>
              </a:tr>
              <a:tr h="316980">
                <a:tc>
                  <a:txBody>
                    <a:bodyPr/>
                    <a:lstStyle/>
                    <a:p>
                      <a:pPr algn="l" fontAlgn="ctr"/>
                      <a:r>
                        <a:rPr lang="en-GB" sz="1400" b="0" i="0" u="none" strike="noStrike">
                          <a:solidFill>
                            <a:srgbClr val="000000"/>
                          </a:solidFill>
                          <a:effectLst/>
                          <a:latin typeface="Arial" panose="020B0604020202020204" pitchFamily="34" charset="0"/>
                        </a:rPr>
                        <a:t>In my local community</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66</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25651500"/>
                  </a:ext>
                </a:extLst>
              </a:tr>
              <a:tr h="496602">
                <a:tc>
                  <a:txBody>
                    <a:bodyPr/>
                    <a:lstStyle/>
                    <a:p>
                      <a:pPr algn="l" fontAlgn="ctr"/>
                      <a:r>
                        <a:rPr lang="en-GB" sz="1400" b="0" i="0" u="none" strike="noStrike">
                          <a:solidFill>
                            <a:srgbClr val="000000"/>
                          </a:solidFill>
                          <a:effectLst/>
                          <a:latin typeface="Arial" panose="020B0604020202020204" pitchFamily="34" charset="0"/>
                        </a:rPr>
                        <a:t>Online platforms (e.g., apps, websites)</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61</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2179146573"/>
                  </a:ext>
                </a:extLst>
              </a:tr>
              <a:tr h="316980">
                <a:tc>
                  <a:txBody>
                    <a:bodyPr/>
                    <a:lstStyle/>
                    <a:p>
                      <a:pPr algn="l" fontAlgn="ctr"/>
                      <a:r>
                        <a:rPr lang="en-GB" sz="1400" b="0" i="0" u="none" strike="noStrike">
                          <a:solidFill>
                            <a:srgbClr val="000000"/>
                          </a:solidFill>
                          <a:effectLst/>
                          <a:latin typeface="Arial" panose="020B0604020202020204" pitchFamily="34" charset="0"/>
                        </a:rPr>
                        <a:t>Other (please specify):</a:t>
                      </a:r>
                    </a:p>
                  </a:txBody>
                  <a:tcPr marL="6350" marR="6350" marT="635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F5F3"/>
                    </a:solidFill>
                  </a:tcPr>
                </a:tc>
                <a:extLst>
                  <a:ext uri="{0D108BD9-81ED-4DB2-BD59-A6C34878D82A}">
                    <a16:rowId xmlns:a16="http://schemas.microsoft.com/office/drawing/2014/main" val="1402935827"/>
                  </a:ext>
                </a:extLst>
              </a:tr>
            </a:tbl>
          </a:graphicData>
        </a:graphic>
      </p:graphicFrame>
    </p:spTree>
    <p:extLst>
      <p:ext uri="{BB962C8B-B14F-4D97-AF65-F5344CB8AC3E}">
        <p14:creationId xmlns:p14="http://schemas.microsoft.com/office/powerpoint/2010/main" val="2782871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DDA9-0CE9-9EEC-ACC1-8E4B964121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141316-05AD-CE11-6DF4-A7465D8697FB}"/>
              </a:ext>
            </a:extLst>
          </p:cNvPr>
          <p:cNvSpPr>
            <a:spLocks noGrp="1"/>
          </p:cNvSpPr>
          <p:nvPr>
            <p:ph type="sldNum" sz="quarter" idx="4"/>
          </p:nvPr>
        </p:nvSpPr>
        <p:spPr/>
        <p:txBody>
          <a:bodyPr/>
          <a:lstStyle/>
          <a:p>
            <a:fld id="{B9E0ACF9-11E2-1D4B-A28D-78BD04ABBE89}" type="slidenum">
              <a:rPr lang="en-US" smtClean="0"/>
              <a:pPr/>
              <a:t>27</a:t>
            </a:fld>
            <a:endParaRPr lang="en-US"/>
          </a:p>
        </p:txBody>
      </p:sp>
      <p:sp>
        <p:nvSpPr>
          <p:cNvPr id="3" name="Text Placeholder 2">
            <a:extLst>
              <a:ext uri="{FF2B5EF4-FFF2-40B4-BE49-F238E27FC236}">
                <a16:creationId xmlns:a16="http://schemas.microsoft.com/office/drawing/2014/main" id="{03215F45-4AD2-0AAD-DD40-B2D4DE8F1BA2}"/>
              </a:ext>
            </a:extLst>
          </p:cNvPr>
          <p:cNvSpPr>
            <a:spLocks noGrp="1"/>
          </p:cNvSpPr>
          <p:nvPr>
            <p:ph type="body" sz="quarter" idx="15"/>
          </p:nvPr>
        </p:nvSpPr>
        <p:spPr>
          <a:xfrm>
            <a:off x="350838" y="1086416"/>
            <a:ext cx="10124021" cy="4943192"/>
          </a:xfrm>
        </p:spPr>
        <p:txBody>
          <a:bodyPr>
            <a:normAutofit fontScale="77500" lnSpcReduction="20000"/>
          </a:bodyPr>
          <a:lstStyle/>
          <a:p>
            <a:pPr>
              <a:buNone/>
            </a:pPr>
            <a:r>
              <a:rPr lang="en-GB" sz="2600" b="1"/>
              <a:t>Main Themes:</a:t>
            </a:r>
          </a:p>
          <a:p>
            <a:pPr>
              <a:buNone/>
            </a:pPr>
            <a:r>
              <a:rPr lang="en-GB" sz="2100" b="1"/>
              <a:t>1. Preferred Locations for Support</a:t>
            </a:r>
          </a:p>
          <a:p>
            <a:pPr lvl="1">
              <a:buFont typeface="Arial" panose="020B0604020202020204" pitchFamily="34" charset="0"/>
              <a:buChar char="•"/>
            </a:pPr>
            <a:r>
              <a:rPr lang="en-GB" b="1"/>
              <a:t>Schools (Top Mentioned Location)</a:t>
            </a:r>
            <a:endParaRPr lang="en-GB"/>
          </a:p>
          <a:p>
            <a:pPr marL="1009663" lvl="2" indent="-285750"/>
            <a:r>
              <a:rPr lang="en-GB"/>
              <a:t>On-site mental health professionals, parent support, weekly triage meetings, and neurodiverse/SEN staff training.</a:t>
            </a:r>
          </a:p>
          <a:p>
            <a:pPr marL="1009663" lvl="2" indent="-285750"/>
            <a:r>
              <a:rPr lang="en-GB" b="1">
                <a:highlight>
                  <a:srgbClr val="FFFF00"/>
                </a:highlight>
              </a:rPr>
              <a:t>Quote:</a:t>
            </a:r>
            <a:r>
              <a:rPr lang="en-GB">
                <a:highlight>
                  <a:srgbClr val="FFFF00"/>
                </a:highlight>
              </a:rPr>
              <a:t> </a:t>
            </a:r>
            <a:r>
              <a:rPr lang="en-GB" i="1">
                <a:highlight>
                  <a:srgbClr val="FFFF00"/>
                </a:highlight>
              </a:rPr>
              <a:t>"</a:t>
            </a:r>
            <a:r>
              <a:rPr lang="en-GB" b="1" i="1">
                <a:highlight>
                  <a:srgbClr val="FFFF00"/>
                </a:highlight>
              </a:rPr>
              <a:t>School is the first-place children face difficulties. Support should be available for teachers, parents, and children when needed</a:t>
            </a:r>
            <a:r>
              <a:rPr lang="en-GB" i="1"/>
              <a:t>."</a:t>
            </a:r>
            <a:endParaRPr lang="en-GB"/>
          </a:p>
          <a:p>
            <a:pPr lvl="1">
              <a:buFont typeface="Arial" panose="020B0604020202020204" pitchFamily="34" charset="0"/>
              <a:buChar char="•"/>
            </a:pPr>
            <a:r>
              <a:rPr lang="en-GB" b="1"/>
              <a:t>Other Locations &amp; Services:</a:t>
            </a:r>
            <a:endParaRPr lang="en-GB"/>
          </a:p>
          <a:p>
            <a:pPr marL="1009663" lvl="2" indent="-285750"/>
            <a:r>
              <a:rPr lang="en-GB" b="1"/>
              <a:t>Local Services:</a:t>
            </a:r>
            <a:r>
              <a:rPr lang="en-GB"/>
              <a:t> Drop-in centres, family hubs (e.g., South Shropshire).</a:t>
            </a:r>
          </a:p>
          <a:p>
            <a:pPr marL="1009663" lvl="2" indent="-285750"/>
            <a:r>
              <a:rPr lang="en-GB" b="1"/>
              <a:t>Online Support:</a:t>
            </a:r>
            <a:r>
              <a:rPr lang="en-GB"/>
              <a:t> Social media, NHS websites, pharmacy websites.</a:t>
            </a:r>
          </a:p>
          <a:p>
            <a:pPr marL="1009663" lvl="2" indent="-285750"/>
            <a:r>
              <a:rPr lang="en-GB" b="1"/>
              <a:t>GP Practices:</a:t>
            </a:r>
            <a:r>
              <a:rPr lang="en-GB"/>
              <a:t> More mental health support &amp; prescribing power for children.</a:t>
            </a:r>
          </a:p>
          <a:p>
            <a:pPr marL="1009663" lvl="2" indent="-285750"/>
            <a:r>
              <a:rPr lang="en-GB" b="1"/>
              <a:t>Community Groups:</a:t>
            </a:r>
            <a:r>
              <a:rPr lang="en-GB"/>
              <a:t> AISS support, SEN parent groups, youth workers, places of worship, outdoor spaces.</a:t>
            </a:r>
          </a:p>
          <a:p>
            <a:pPr marL="1009663" lvl="2" indent="-285750"/>
            <a:r>
              <a:rPr lang="en-GB" b="1"/>
              <a:t>Local Authority:</a:t>
            </a:r>
            <a:r>
              <a:rPr lang="en-GB"/>
              <a:t> Early help and family support hubs.</a:t>
            </a:r>
          </a:p>
          <a:p>
            <a:pPr lvl="1">
              <a:buNone/>
            </a:pPr>
            <a:endParaRPr lang="en-GB" b="1"/>
          </a:p>
          <a:p>
            <a:pPr>
              <a:buNone/>
            </a:pPr>
            <a:r>
              <a:rPr lang="en-GB" sz="2100" b="1"/>
              <a:t>2. Service Expectations &amp; Feedback</a:t>
            </a:r>
          </a:p>
          <a:p>
            <a:pPr lvl="1">
              <a:buFont typeface="Arial" panose="020B0604020202020204" pitchFamily="34" charset="0"/>
              <a:buChar char="•"/>
            </a:pPr>
            <a:r>
              <a:rPr lang="en-GB" b="1"/>
              <a:t>Desired Service Features:</a:t>
            </a:r>
            <a:endParaRPr lang="en-GB"/>
          </a:p>
          <a:p>
            <a:pPr marL="1009663" lvl="2" indent="-285750"/>
            <a:r>
              <a:rPr lang="en-GB"/>
              <a:t>Dedicated teams, personal advocates, face-to-face &amp; 24/7 support.</a:t>
            </a:r>
          </a:p>
          <a:p>
            <a:pPr marL="1009663" lvl="2" indent="-285750"/>
            <a:r>
              <a:rPr lang="en-GB"/>
              <a:t>Holistic, person-centred, free training for parents, non-judgmental support.</a:t>
            </a:r>
          </a:p>
          <a:p>
            <a:pPr lvl="1">
              <a:buFont typeface="Arial" panose="020B0604020202020204" pitchFamily="34" charset="0"/>
              <a:buChar char="•"/>
            </a:pPr>
            <a:r>
              <a:rPr lang="en-GB" b="1"/>
              <a:t>Named Services:</a:t>
            </a:r>
            <a:endParaRPr lang="en-GB"/>
          </a:p>
          <a:p>
            <a:pPr marL="1009663" lvl="2" indent="-285750"/>
            <a:r>
              <a:rPr lang="en-GB" b="1" err="1"/>
              <a:t>BeeU</a:t>
            </a:r>
            <a:r>
              <a:rPr lang="en-GB" b="1"/>
              <a:t>:</a:t>
            </a:r>
            <a:r>
              <a:rPr lang="en-GB"/>
              <a:t> Increased age range, counselling, local appointments.</a:t>
            </a:r>
          </a:p>
          <a:p>
            <a:pPr marL="1009663" lvl="2" indent="-285750"/>
            <a:r>
              <a:rPr lang="en-GB" b="1"/>
              <a:t>Beam:</a:t>
            </a:r>
            <a:r>
              <a:rPr lang="en-GB"/>
              <a:t> More locations needed.</a:t>
            </a:r>
          </a:p>
          <a:p>
            <a:pPr lvl="1">
              <a:buFont typeface="Arial" panose="020B0604020202020204" pitchFamily="34" charset="0"/>
              <a:buChar char="•"/>
            </a:pPr>
            <a:r>
              <a:rPr lang="en-GB" b="1"/>
              <a:t>Waiting Times:</a:t>
            </a:r>
            <a:endParaRPr lang="en-GB"/>
          </a:p>
          <a:p>
            <a:pPr marL="1009663" lvl="2" indent="-285750"/>
            <a:r>
              <a:rPr lang="en-GB"/>
              <a:t>Shorter waits, earlier intervention, support for parents/carers during waiting periods.</a:t>
            </a:r>
          </a:p>
          <a:p>
            <a:pPr marL="1009663" lvl="2" indent="-285750">
              <a:lnSpc>
                <a:spcPct val="120000"/>
              </a:lnSpc>
            </a:pPr>
            <a:r>
              <a:rPr lang="en-GB" b="1">
                <a:highlight>
                  <a:srgbClr val="FFFF00"/>
                </a:highlight>
              </a:rPr>
              <a:t>Quotes:</a:t>
            </a:r>
            <a:br>
              <a:rPr lang="en-GB">
                <a:highlight>
                  <a:srgbClr val="FFFF00"/>
                </a:highlight>
              </a:rPr>
            </a:br>
            <a:r>
              <a:rPr lang="en-GB" b="1" i="1">
                <a:highlight>
                  <a:srgbClr val="FFFF00"/>
                </a:highlight>
              </a:rPr>
              <a:t>“Long wait times were a major issue, but worse was that once I got seen, nothing was available to help me.”</a:t>
            </a:r>
            <a:br>
              <a:rPr lang="en-GB" b="1" i="1">
                <a:highlight>
                  <a:srgbClr val="FFFF00"/>
                </a:highlight>
              </a:rPr>
            </a:br>
            <a:r>
              <a:rPr lang="en-GB" b="1" i="1">
                <a:highlight>
                  <a:srgbClr val="FFFF00"/>
                </a:highlight>
              </a:rPr>
              <a:t>“There are long waits, and I feel cut off – you have to fight to get anywhere.”</a:t>
            </a:r>
          </a:p>
        </p:txBody>
      </p:sp>
      <p:sp>
        <p:nvSpPr>
          <p:cNvPr id="4" name="Text Placeholder 3">
            <a:extLst>
              <a:ext uri="{FF2B5EF4-FFF2-40B4-BE49-F238E27FC236}">
                <a16:creationId xmlns:a16="http://schemas.microsoft.com/office/drawing/2014/main" id="{DFF7EE37-E322-FF7B-7241-7CC0C813162A}"/>
              </a:ext>
            </a:extLst>
          </p:cNvPr>
          <p:cNvSpPr>
            <a:spLocks noGrp="1"/>
          </p:cNvSpPr>
          <p:nvPr>
            <p:ph type="body" sz="quarter" idx="14"/>
          </p:nvPr>
        </p:nvSpPr>
        <p:spPr>
          <a:xfrm>
            <a:off x="350838" y="162963"/>
            <a:ext cx="9341604" cy="587495"/>
          </a:xfrm>
        </p:spPr>
        <p:txBody>
          <a:bodyPr>
            <a:normAutofit/>
          </a:bodyPr>
          <a:lstStyle/>
          <a:p>
            <a:pPr marL="0" indent="0">
              <a:buNone/>
            </a:pPr>
            <a:r>
              <a:rPr lang="en-GB" sz="2000" b="1"/>
              <a:t>Tell us more about where support should be available</a:t>
            </a:r>
          </a:p>
        </p:txBody>
      </p:sp>
      <p:sp>
        <p:nvSpPr>
          <p:cNvPr id="5" name="TextBox 4">
            <a:extLst>
              <a:ext uri="{FF2B5EF4-FFF2-40B4-BE49-F238E27FC236}">
                <a16:creationId xmlns:a16="http://schemas.microsoft.com/office/drawing/2014/main" id="{3E6C66F8-5A6B-8B67-9326-72F354D587ED}"/>
              </a:ext>
            </a:extLst>
          </p:cNvPr>
          <p:cNvSpPr txBox="1"/>
          <p:nvPr/>
        </p:nvSpPr>
        <p:spPr>
          <a:xfrm>
            <a:off x="1674891" y="6283105"/>
            <a:ext cx="8637006" cy="646331"/>
          </a:xfrm>
          <a:prstGeom prst="rect">
            <a:avLst/>
          </a:prstGeom>
          <a:noFill/>
        </p:spPr>
        <p:txBody>
          <a:bodyPr wrap="square" rtlCol="0">
            <a:spAutoFit/>
          </a:bodyPr>
          <a:lstStyle/>
          <a:p>
            <a:r>
              <a:rPr lang="en-GB"/>
              <a:t>Note: This is a sub-question of Q20 What would be good sources of support and information on emotional wellbeing and mental health for children and young people?</a:t>
            </a:r>
          </a:p>
        </p:txBody>
      </p:sp>
    </p:spTree>
    <p:extLst>
      <p:ext uri="{BB962C8B-B14F-4D97-AF65-F5344CB8AC3E}">
        <p14:creationId xmlns:p14="http://schemas.microsoft.com/office/powerpoint/2010/main" val="2827647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DCCB4-976A-8F3F-A841-1AB91E43D90F}"/>
              </a:ext>
            </a:extLst>
          </p:cNvPr>
          <p:cNvSpPr>
            <a:spLocks noGrp="1"/>
          </p:cNvSpPr>
          <p:nvPr>
            <p:ph type="sldNum" sz="quarter" idx="4"/>
          </p:nvPr>
        </p:nvSpPr>
        <p:spPr/>
        <p:txBody>
          <a:bodyPr/>
          <a:lstStyle/>
          <a:p>
            <a:fld id="{B9E0ACF9-11E2-1D4B-A28D-78BD04ABBE89}" type="slidenum">
              <a:rPr lang="en-US" smtClean="0"/>
              <a:pPr/>
              <a:t>28</a:t>
            </a:fld>
            <a:endParaRPr lang="en-US"/>
          </a:p>
        </p:txBody>
      </p:sp>
      <p:sp>
        <p:nvSpPr>
          <p:cNvPr id="5" name="Text Placeholder 2">
            <a:extLst>
              <a:ext uri="{FF2B5EF4-FFF2-40B4-BE49-F238E27FC236}">
                <a16:creationId xmlns:a16="http://schemas.microsoft.com/office/drawing/2014/main" id="{DE7A19C4-0B3E-1A04-56DC-38E576390313}"/>
              </a:ext>
            </a:extLst>
          </p:cNvPr>
          <p:cNvSpPr>
            <a:spLocks noGrp="1"/>
          </p:cNvSpPr>
          <p:nvPr>
            <p:ph type="body" sz="quarter" idx="15"/>
          </p:nvPr>
        </p:nvSpPr>
        <p:spPr>
          <a:xfrm>
            <a:off x="350838" y="1236663"/>
            <a:ext cx="6304605" cy="4518518"/>
          </a:xfrm>
        </p:spPr>
        <p:txBody>
          <a:bodyPr/>
          <a:lstStyle/>
          <a:p>
            <a:r>
              <a:rPr lang="en-GB" sz="1600"/>
              <a:t>Respondents were presented with six options and asked to rank in order of importance.  Across each pathway, there is a strong preference towards the top three factors listed to the right.</a:t>
            </a:r>
          </a:p>
          <a:p>
            <a:r>
              <a:rPr lang="en-GB" sz="1600"/>
              <a:t>The comments to support this question talk frequently about the importance of building trust with an individual, feeling heard and respected, and support being available at the time it is needed, with minimal barriers.</a:t>
            </a:r>
          </a:p>
          <a:p>
            <a:r>
              <a:rPr lang="en-GB" sz="1600"/>
              <a:t>Support should be local, and equitable across the county.  In a number of instances, there is also reference to an individual’s circumstances being considered, for example where school is a source of trauma, this should be a key consideration when deciding on where and when support should be offered.</a:t>
            </a:r>
            <a:endParaRPr lang="en-GB" sz="1400"/>
          </a:p>
        </p:txBody>
      </p:sp>
      <p:sp>
        <p:nvSpPr>
          <p:cNvPr id="4" name="Text Placeholder 3">
            <a:extLst>
              <a:ext uri="{FF2B5EF4-FFF2-40B4-BE49-F238E27FC236}">
                <a16:creationId xmlns:a16="http://schemas.microsoft.com/office/drawing/2014/main" id="{5A6B6713-CE14-912F-ABF7-C2E92662A5A6}"/>
              </a:ext>
            </a:extLst>
          </p:cNvPr>
          <p:cNvSpPr>
            <a:spLocks noGrp="1"/>
          </p:cNvSpPr>
          <p:nvPr>
            <p:ph type="body" sz="quarter" idx="14"/>
          </p:nvPr>
        </p:nvSpPr>
        <p:spPr/>
        <p:txBody>
          <a:bodyPr>
            <a:normAutofit/>
          </a:bodyPr>
          <a:lstStyle/>
          <a:p>
            <a:pPr marL="0" indent="0">
              <a:lnSpc>
                <a:spcPct val="120000"/>
              </a:lnSpc>
              <a:buNone/>
            </a:pPr>
            <a:r>
              <a:rPr lang="en-GB" sz="1900" b="1"/>
              <a:t>What is important to you (or your child and/or young person) when accessing emotional wellbeing and/ or mental health services?</a:t>
            </a:r>
          </a:p>
        </p:txBody>
      </p:sp>
      <p:graphicFrame>
        <p:nvGraphicFramePr>
          <p:cNvPr id="7" name="Table 6">
            <a:extLst>
              <a:ext uri="{FF2B5EF4-FFF2-40B4-BE49-F238E27FC236}">
                <a16:creationId xmlns:a16="http://schemas.microsoft.com/office/drawing/2014/main" id="{5D7C9650-34D0-71BB-4EBC-CD7B06C65281}"/>
              </a:ext>
            </a:extLst>
          </p:cNvPr>
          <p:cNvGraphicFramePr>
            <a:graphicFrameLocks noGrp="1"/>
          </p:cNvGraphicFramePr>
          <p:nvPr>
            <p:extLst>
              <p:ext uri="{D42A27DB-BD31-4B8C-83A1-F6EECF244321}">
                <p14:modId xmlns:p14="http://schemas.microsoft.com/office/powerpoint/2010/main" val="3639566020"/>
              </p:ext>
            </p:extLst>
          </p:nvPr>
        </p:nvGraphicFramePr>
        <p:xfrm>
          <a:off x="6891336" y="981322"/>
          <a:ext cx="5300664" cy="5029200"/>
        </p:xfrm>
        <a:graphic>
          <a:graphicData uri="http://schemas.openxmlformats.org/drawingml/2006/table">
            <a:tbl>
              <a:tblPr/>
              <a:tblGrid>
                <a:gridCol w="3710464">
                  <a:extLst>
                    <a:ext uri="{9D8B030D-6E8A-4147-A177-3AD203B41FA5}">
                      <a16:colId xmlns:a16="http://schemas.microsoft.com/office/drawing/2014/main" val="2185838590"/>
                    </a:ext>
                  </a:extLst>
                </a:gridCol>
                <a:gridCol w="795100">
                  <a:extLst>
                    <a:ext uri="{9D8B030D-6E8A-4147-A177-3AD203B41FA5}">
                      <a16:colId xmlns:a16="http://schemas.microsoft.com/office/drawing/2014/main" val="2688264736"/>
                    </a:ext>
                  </a:extLst>
                </a:gridCol>
                <a:gridCol w="795100">
                  <a:extLst>
                    <a:ext uri="{9D8B030D-6E8A-4147-A177-3AD203B41FA5}">
                      <a16:colId xmlns:a16="http://schemas.microsoft.com/office/drawing/2014/main" val="2261536495"/>
                    </a:ext>
                  </a:extLst>
                </a:gridCol>
              </a:tblGrid>
              <a:tr h="0">
                <a:tc>
                  <a:txBody>
                    <a:bodyPr/>
                    <a:lstStyle/>
                    <a:p>
                      <a:pPr algn="l" fontAlgn="ctr"/>
                      <a:endParaRPr lang="en-GB" b="0">
                        <a:effectLst/>
                      </a:endParaRPr>
                    </a:p>
                  </a:txBody>
                  <a:tcPr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b="0">
                          <a:effectLst/>
                        </a:rPr>
                        <a:t>Total Score </a:t>
                      </a:r>
                      <a:r>
                        <a:rPr lang="en-GB" b="0" baseline="30000">
                          <a:effectLst/>
                        </a:rPr>
                        <a:t>1</a:t>
                      </a:r>
                      <a:endParaRPr lang="en-GB" b="0">
                        <a:effectLst/>
                      </a:endParaRPr>
                    </a:p>
                  </a:txBody>
                  <a:tcPr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b="0">
                          <a:effectLst/>
                        </a:rPr>
                        <a:t>Overall Rank</a:t>
                      </a:r>
                    </a:p>
                  </a:txBody>
                  <a:tcPr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67202406"/>
                  </a:ext>
                </a:extLst>
              </a:tr>
              <a:tr h="0">
                <a:tc>
                  <a:txBody>
                    <a:bodyPr/>
                    <a:lstStyle/>
                    <a:p>
                      <a:pPr algn="l" fontAlgn="t"/>
                      <a:r>
                        <a:rPr lang="en-GB" b="0">
                          <a:effectLst/>
                        </a:rPr>
                        <a:t>Feeling comfortable, listened to, and understood.</a:t>
                      </a: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1310</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1</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87137261"/>
                  </a:ext>
                </a:extLst>
              </a:tr>
              <a:tr h="0">
                <a:tc>
                  <a:txBody>
                    <a:bodyPr/>
                    <a:lstStyle/>
                    <a:p>
                      <a:pPr algn="l" fontAlgn="t"/>
                      <a:r>
                        <a:rPr lang="en-GB" b="0">
                          <a:effectLst/>
                        </a:rPr>
                        <a:t>Quick access to support when needed.</a:t>
                      </a: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1275</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2</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87143"/>
                  </a:ext>
                </a:extLst>
              </a:tr>
              <a:tr h="0">
                <a:tc>
                  <a:txBody>
                    <a:bodyPr/>
                    <a:lstStyle/>
                    <a:p>
                      <a:pPr algn="l" fontAlgn="t"/>
                      <a:r>
                        <a:rPr lang="en-GB" b="0">
                          <a:effectLst/>
                        </a:rPr>
                        <a:t>Receiving the right help at the right time</a:t>
                      </a: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1172</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3</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5081237"/>
                  </a:ext>
                </a:extLst>
              </a:tr>
              <a:tr h="0">
                <a:tc>
                  <a:txBody>
                    <a:bodyPr/>
                    <a:lstStyle/>
                    <a:p>
                      <a:pPr algn="l" fontAlgn="t"/>
                      <a:r>
                        <a:rPr lang="en-GB" b="0">
                          <a:effectLst/>
                        </a:rPr>
                        <a:t>Being able to contact the service directly.</a:t>
                      </a: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1028</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4</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0235579"/>
                  </a:ext>
                </a:extLst>
              </a:tr>
              <a:tr h="0">
                <a:tc>
                  <a:txBody>
                    <a:bodyPr/>
                    <a:lstStyle/>
                    <a:p>
                      <a:pPr algn="l" fontAlgn="t"/>
                      <a:r>
                        <a:rPr lang="en-GB" b="0">
                          <a:effectLst/>
                        </a:rPr>
                        <a:t>Easy-to-find and clear information about services.</a:t>
                      </a: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987</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b="0">
                          <a:effectLst/>
                        </a:rPr>
                        <a:t>5</a:t>
                      </a:r>
                      <a:endParaRPr lang="en-GB">
                        <a:effectLst/>
                      </a:endParaRPr>
                    </a:p>
                  </a:txBody>
                  <a:tcP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5951627"/>
                  </a:ext>
                </a:extLst>
              </a:tr>
              <a:tr h="0">
                <a:tc>
                  <a:txBody>
                    <a:bodyPr/>
                    <a:lstStyle/>
                    <a:p>
                      <a:pPr algn="l" fontAlgn="t"/>
                      <a:r>
                        <a:rPr lang="en-GB" b="0">
                          <a:effectLst/>
                        </a:rPr>
                        <a:t>Services making reasonable adjustments to meet individual needs.</a:t>
                      </a:r>
                    </a:p>
                  </a:txBody>
                  <a:tcPr>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buNone/>
                      </a:pPr>
                      <a:r>
                        <a:rPr lang="en-GB" b="0">
                          <a:effectLst/>
                        </a:rPr>
                        <a:t>717</a:t>
                      </a:r>
                      <a:endParaRPr lang="en-GB">
                        <a:effectLst/>
                      </a:endParaRPr>
                    </a:p>
                  </a:txBody>
                  <a:tcPr>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buNone/>
                      </a:pPr>
                      <a:r>
                        <a:rPr lang="en-GB" b="0">
                          <a:effectLst/>
                        </a:rPr>
                        <a:t>6</a:t>
                      </a:r>
                      <a:endParaRPr lang="en-GB">
                        <a:effectLst/>
                      </a:endParaRPr>
                    </a:p>
                  </a:txBody>
                  <a:tcPr>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24018393"/>
                  </a:ext>
                </a:extLst>
              </a:tr>
            </a:tbl>
          </a:graphicData>
        </a:graphic>
      </p:graphicFrame>
    </p:spTree>
    <p:extLst>
      <p:ext uri="{BB962C8B-B14F-4D97-AF65-F5344CB8AC3E}">
        <p14:creationId xmlns:p14="http://schemas.microsoft.com/office/powerpoint/2010/main" val="186789844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E9E6E-C036-30FA-2AFE-4E4F96E28369}"/>
              </a:ext>
            </a:extLst>
          </p:cNvPr>
          <p:cNvSpPr>
            <a:spLocks noGrp="1"/>
          </p:cNvSpPr>
          <p:nvPr>
            <p:ph type="body" sz="quarter" idx="15"/>
          </p:nvPr>
        </p:nvSpPr>
        <p:spPr>
          <a:xfrm>
            <a:off x="306388" y="896293"/>
            <a:ext cx="11579226" cy="5961707"/>
          </a:xfrm>
          <a:solidFill>
            <a:schemeClr val="bg1"/>
          </a:solidFill>
        </p:spPr>
        <p:txBody>
          <a:bodyPr>
            <a:normAutofit fontScale="25000" lnSpcReduction="20000"/>
          </a:bodyPr>
          <a:lstStyle/>
          <a:p>
            <a:pPr>
              <a:buNone/>
            </a:pPr>
            <a:r>
              <a:rPr lang="en-GB" sz="6400" b="1"/>
              <a:t>Main Themes:</a:t>
            </a:r>
          </a:p>
          <a:p>
            <a:pPr>
              <a:buNone/>
            </a:pPr>
            <a:r>
              <a:rPr lang="en-GB" sz="5600" b="1"/>
              <a:t>1. Qualities of Mental Health Professionals &amp; Support</a:t>
            </a:r>
          </a:p>
          <a:p>
            <a:pPr lvl="1">
              <a:buNone/>
            </a:pPr>
            <a:endParaRPr lang="en-GB" sz="1600" b="1"/>
          </a:p>
          <a:p>
            <a:pPr lvl="2"/>
            <a:r>
              <a:rPr lang="en-GB" sz="4400" b="1"/>
              <a:t>Key Attributes:</a:t>
            </a:r>
            <a:r>
              <a:rPr lang="en-GB" sz="4400"/>
              <a:t> Skilled, experienced, knowledgeable, caring, trustworthy.</a:t>
            </a:r>
          </a:p>
          <a:p>
            <a:pPr lvl="2"/>
            <a:r>
              <a:rPr lang="en-GB" sz="4400" b="1"/>
              <a:t>Effective Communication:</a:t>
            </a:r>
            <a:r>
              <a:rPr lang="en-GB" sz="4400"/>
              <a:t> Use appropriate language in reports, follow through on promises.</a:t>
            </a:r>
          </a:p>
          <a:p>
            <a:pPr lvl="2"/>
            <a:r>
              <a:rPr lang="en-GB" sz="4400" b="1"/>
              <a:t>Impact on Individuals:</a:t>
            </a:r>
            <a:r>
              <a:rPr lang="en-GB" sz="4400"/>
              <a:t> </a:t>
            </a:r>
          </a:p>
          <a:p>
            <a:pPr marL="1314478" lvl="3" indent="-285750"/>
            <a:r>
              <a:rPr lang="en-GB" sz="4400"/>
              <a:t>Feeling listened to, believed, and not judged.</a:t>
            </a:r>
          </a:p>
          <a:p>
            <a:pPr marL="1314478" lvl="3" indent="-285750"/>
            <a:r>
              <a:rPr lang="en-GB" sz="4400"/>
              <a:t>Not dismissed, comfortable, and understood.</a:t>
            </a:r>
          </a:p>
          <a:p>
            <a:pPr marL="1314478" lvl="3" indent="-285750"/>
            <a:r>
              <a:rPr lang="en-GB" sz="4400"/>
              <a:t>Receiving person-centred, individualised support without unnecessary barriers.</a:t>
            </a:r>
            <a:endParaRPr lang="en-GB" sz="4400" b="1"/>
          </a:p>
          <a:p>
            <a:pPr>
              <a:buNone/>
            </a:pPr>
            <a:r>
              <a:rPr lang="en-GB" sz="5600" b="1"/>
              <a:t>2. Qualities of Services</a:t>
            </a:r>
          </a:p>
          <a:p>
            <a:pPr lvl="1">
              <a:buNone/>
            </a:pPr>
            <a:endParaRPr lang="en-GB" sz="1600" b="1"/>
          </a:p>
          <a:p>
            <a:pPr lvl="2"/>
            <a:r>
              <a:rPr lang="en-GB" sz="4400" b="1"/>
              <a:t>Accessibility &amp; Waiting Times:</a:t>
            </a:r>
            <a:endParaRPr lang="en-GB" sz="4400"/>
          </a:p>
          <a:p>
            <a:pPr marL="1314478" lvl="3" indent="-285750"/>
            <a:r>
              <a:rPr lang="en-GB" sz="4400"/>
              <a:t>Support available when needed, with clear timeframes.</a:t>
            </a:r>
          </a:p>
          <a:p>
            <a:pPr marL="1314478" lvl="3" indent="-285750"/>
            <a:r>
              <a:rPr lang="en-GB" sz="4400"/>
              <a:t>Shorter waiting lists and interim support while waiting.</a:t>
            </a:r>
          </a:p>
          <a:p>
            <a:pPr marL="1314478" lvl="3" indent="-285750"/>
            <a:r>
              <a:rPr lang="en-GB" sz="4400"/>
              <a:t>Long delays (1–2 years; some cases up to 4–5 years) causing distress to young people and families.</a:t>
            </a:r>
          </a:p>
          <a:p>
            <a:pPr marL="1314478" lvl="3" indent="-285750"/>
            <a:r>
              <a:rPr lang="en-GB" sz="4400"/>
              <a:t>Some parents resorted to paying for private assessments.</a:t>
            </a:r>
          </a:p>
          <a:p>
            <a:pPr lvl="2"/>
            <a:r>
              <a:rPr lang="en-GB" sz="4400" b="1"/>
              <a:t>Service Features:</a:t>
            </a:r>
            <a:endParaRPr lang="en-GB" sz="4400"/>
          </a:p>
          <a:p>
            <a:pPr marL="1314478" lvl="3" indent="-285750"/>
            <a:r>
              <a:rPr lang="en-GB" sz="4400" b="1"/>
              <a:t>Crisis &amp; Out-of-Hours Support</a:t>
            </a:r>
            <a:r>
              <a:rPr lang="en-GB" sz="4400"/>
              <a:t> available.</a:t>
            </a:r>
          </a:p>
          <a:p>
            <a:pPr marL="1314478" lvl="3" indent="-285750"/>
            <a:r>
              <a:rPr lang="en-GB" sz="4400" b="1"/>
              <a:t>Flexible Appointments</a:t>
            </a:r>
            <a:r>
              <a:rPr lang="en-GB" sz="4400"/>
              <a:t> to accommodate parents/carers and school schedules.</a:t>
            </a:r>
          </a:p>
          <a:p>
            <a:pPr marL="1314478" lvl="3" indent="-285750"/>
            <a:r>
              <a:rPr lang="en-GB" sz="4400" b="1"/>
              <a:t>Early Help &amp; Clear Communication</a:t>
            </a:r>
            <a:r>
              <a:rPr lang="en-GB" sz="4400"/>
              <a:t>: </a:t>
            </a:r>
          </a:p>
          <a:p>
            <a:pPr marL="1752631" lvl="4" indent="-228600">
              <a:buFont typeface="Arial" panose="020B0604020202020204" pitchFamily="34" charset="0"/>
              <a:buChar char="•"/>
            </a:pPr>
            <a:r>
              <a:rPr lang="en-GB" sz="4400"/>
              <a:t>Direct contact, </a:t>
            </a:r>
            <a:r>
              <a:rPr lang="en-GB" sz="4400" b="1" i="1">
                <a:highlight>
                  <a:srgbClr val="FFFF00"/>
                </a:highlight>
              </a:rPr>
              <a:t>‘not fobbed off’.</a:t>
            </a:r>
          </a:p>
          <a:p>
            <a:pPr marL="1752631" lvl="4" indent="-228600">
              <a:buFont typeface="Arial" panose="020B0604020202020204" pitchFamily="34" charset="0"/>
              <a:buChar char="•"/>
            </a:pPr>
            <a:r>
              <a:rPr lang="en-GB" sz="4400"/>
              <a:t>One central point of contact.</a:t>
            </a:r>
          </a:p>
          <a:p>
            <a:pPr marL="1752631" lvl="4" indent="-228600">
              <a:buFont typeface="Arial" panose="020B0604020202020204" pitchFamily="34" charset="0"/>
              <a:buChar char="•"/>
            </a:pPr>
            <a:r>
              <a:rPr lang="en-GB" sz="4400"/>
              <a:t>Clear, accessible service information - descriptions of pathways, self-help information, setting clear expectations. </a:t>
            </a:r>
            <a:r>
              <a:rPr lang="en-GB" sz="4400" b="1" i="1">
                <a:highlight>
                  <a:srgbClr val="FFFF00"/>
                </a:highlight>
              </a:rPr>
              <a:t>Quote: ‘Managing difficulties at home makes parents fail -the system is so complicated and wants us to fail.’</a:t>
            </a:r>
          </a:p>
          <a:p>
            <a:pPr marL="1314478" lvl="3" indent="-285750"/>
            <a:r>
              <a:rPr lang="en-GB" sz="4400" b="1"/>
              <a:t>Choice &amp; Personalisation:</a:t>
            </a:r>
            <a:r>
              <a:rPr lang="en-GB" sz="4400"/>
              <a:t> </a:t>
            </a:r>
          </a:p>
          <a:p>
            <a:pPr marL="1752631" lvl="4" indent="-228600">
              <a:buFont typeface="Arial" panose="020B0604020202020204" pitchFamily="34" charset="0"/>
              <a:buChar char="•"/>
            </a:pPr>
            <a:r>
              <a:rPr lang="en-GB" sz="4400"/>
              <a:t>CYP select professional and support style</a:t>
            </a:r>
          </a:p>
          <a:p>
            <a:pPr marL="1752631" lvl="4" indent="-228600">
              <a:buFont typeface="Arial" panose="020B0604020202020204" pitchFamily="34" charset="0"/>
              <a:buChar char="•"/>
            </a:pPr>
            <a:r>
              <a:rPr lang="en-GB" sz="4400"/>
              <a:t>Family-based included as an option.</a:t>
            </a:r>
          </a:p>
          <a:p>
            <a:pPr marL="1314478" lvl="3" indent="-285750"/>
            <a:r>
              <a:rPr lang="en-GB" sz="4400" b="1"/>
              <a:t>Environment &amp; Location:</a:t>
            </a:r>
            <a:r>
              <a:rPr lang="en-GB" sz="4400"/>
              <a:t> </a:t>
            </a:r>
          </a:p>
          <a:p>
            <a:pPr marL="1752631" lvl="4" indent="-228600">
              <a:buFont typeface="Arial" panose="020B0604020202020204" pitchFamily="34" charset="0"/>
              <a:buChar char="•"/>
            </a:pPr>
            <a:r>
              <a:rPr lang="en-GB" sz="4400"/>
              <a:t>Familiar, comfortable settings (outdoor spaces, community-based, non-clinical). </a:t>
            </a:r>
            <a:r>
              <a:rPr lang="en-GB" sz="4400" b="1" i="1">
                <a:highlight>
                  <a:srgbClr val="FFFF00"/>
                </a:highlight>
              </a:rPr>
              <a:t>Quote: ‘not stuffy clinical’</a:t>
            </a:r>
          </a:p>
          <a:p>
            <a:pPr marL="1752631" lvl="4" indent="-228600">
              <a:buFont typeface="Arial" panose="020B0604020202020204" pitchFamily="34" charset="0"/>
              <a:buChar char="•"/>
            </a:pPr>
            <a:r>
              <a:rPr lang="en-GB" sz="4400"/>
              <a:t>Easy travel access, locally available support.</a:t>
            </a:r>
          </a:p>
          <a:p>
            <a:pPr marL="1524031" lvl="4" indent="0">
              <a:buNone/>
            </a:pPr>
            <a:endParaRPr lang="en-GB" sz="2033"/>
          </a:p>
          <a:p>
            <a:pPr marL="266714" lvl="1" indent="0">
              <a:buNone/>
            </a:pPr>
            <a:r>
              <a:rPr lang="en-GB" sz="6400"/>
              <a:t>🔹 </a:t>
            </a:r>
            <a:r>
              <a:rPr lang="en-GB" sz="6400" b="1"/>
              <a:t>Some respondents felt statutory services were inadequate, with private services being the only effective option.</a:t>
            </a:r>
          </a:p>
          <a:p>
            <a:pPr marL="0" indent="0">
              <a:buNone/>
            </a:pPr>
            <a:endParaRPr lang="en-GB"/>
          </a:p>
        </p:txBody>
      </p:sp>
      <p:sp>
        <p:nvSpPr>
          <p:cNvPr id="3" name="Text Placeholder 2">
            <a:extLst>
              <a:ext uri="{FF2B5EF4-FFF2-40B4-BE49-F238E27FC236}">
                <a16:creationId xmlns:a16="http://schemas.microsoft.com/office/drawing/2014/main" id="{94DF8E13-361E-7ECB-7271-B1A898E282A4}"/>
              </a:ext>
            </a:extLst>
          </p:cNvPr>
          <p:cNvSpPr>
            <a:spLocks noGrp="1"/>
          </p:cNvSpPr>
          <p:nvPr>
            <p:ph type="body" sz="quarter" idx="14"/>
          </p:nvPr>
        </p:nvSpPr>
        <p:spPr>
          <a:xfrm>
            <a:off x="306388" y="0"/>
            <a:ext cx="9341604" cy="794225"/>
          </a:xfrm>
        </p:spPr>
        <p:txBody>
          <a:bodyPr>
            <a:normAutofit fontScale="25000" lnSpcReduction="20000"/>
          </a:bodyPr>
          <a:lstStyle/>
          <a:p>
            <a:pPr>
              <a:lnSpc>
                <a:spcPct val="140000"/>
              </a:lnSpc>
            </a:pPr>
            <a:r>
              <a:rPr lang="en-GB" sz="7600" b="1"/>
              <a:t>Tell  us more about what is important to you (or your child and/or young person) when accessing emotional wellbeing and/ or mental health services? </a:t>
            </a:r>
          </a:p>
          <a:p>
            <a:endParaRPr lang="en-GB"/>
          </a:p>
        </p:txBody>
      </p:sp>
      <p:sp>
        <p:nvSpPr>
          <p:cNvPr id="4" name="TextBox 3">
            <a:extLst>
              <a:ext uri="{FF2B5EF4-FFF2-40B4-BE49-F238E27FC236}">
                <a16:creationId xmlns:a16="http://schemas.microsoft.com/office/drawing/2014/main" id="{C4908077-0F79-8ED8-BFB4-712985B4121D}"/>
              </a:ext>
            </a:extLst>
          </p:cNvPr>
          <p:cNvSpPr txBox="1"/>
          <p:nvPr/>
        </p:nvSpPr>
        <p:spPr>
          <a:xfrm>
            <a:off x="8519311" y="1258432"/>
            <a:ext cx="3114392" cy="3139321"/>
          </a:xfrm>
          <a:prstGeom prst="rect">
            <a:avLst/>
          </a:prstGeom>
          <a:noFill/>
        </p:spPr>
        <p:txBody>
          <a:bodyPr wrap="square" rtlCol="0">
            <a:spAutoFit/>
          </a:bodyPr>
          <a:lstStyle/>
          <a:p>
            <a:pPr>
              <a:buNone/>
            </a:pPr>
            <a:r>
              <a:rPr lang="en-GB" sz="2000" b="1" i="1">
                <a:highlight>
                  <a:srgbClr val="FFFF00"/>
                </a:highlight>
              </a:rPr>
              <a:t>Quote: ‘These are all important and difficult to rank, they should all be a priority in commissioning services for young people’</a:t>
            </a:r>
          </a:p>
          <a:p>
            <a:pPr lvl="1">
              <a:buNone/>
            </a:pPr>
            <a:endParaRPr lang="en-GB" sz="4000" b="1"/>
          </a:p>
          <a:p>
            <a:endParaRPr lang="en-GB"/>
          </a:p>
        </p:txBody>
      </p:sp>
    </p:spTree>
    <p:extLst>
      <p:ext uri="{BB962C8B-B14F-4D97-AF65-F5344CB8AC3E}">
        <p14:creationId xmlns:p14="http://schemas.microsoft.com/office/powerpoint/2010/main" val="191358140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4F83D-FC5B-52A2-CDFA-145D0905B1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C5CCA8-A4E8-37E1-F44A-4D8BE27E91D2}"/>
              </a:ext>
            </a:extLst>
          </p:cNvPr>
          <p:cNvSpPr>
            <a:spLocks noGrp="1"/>
          </p:cNvSpPr>
          <p:nvPr>
            <p:ph type="body" sz="quarter" idx="14"/>
          </p:nvPr>
        </p:nvSpPr>
        <p:spPr/>
        <p:txBody>
          <a:bodyPr vert="horz" lIns="91440" tIns="45720" rIns="91440" bIns="45720" rtlCol="0" anchor="t">
            <a:noAutofit/>
          </a:bodyPr>
          <a:lstStyle/>
          <a:p>
            <a:r>
              <a:rPr lang="en-GB">
                <a:latin typeface="Franklin Gothic Heavy"/>
                <a:cs typeface="Arial"/>
              </a:rPr>
              <a:t>Introduction</a:t>
            </a:r>
            <a:endParaRPr lang="en-US"/>
          </a:p>
        </p:txBody>
      </p:sp>
      <p:sp>
        <p:nvSpPr>
          <p:cNvPr id="3" name="Text Placeholder 2">
            <a:extLst>
              <a:ext uri="{FF2B5EF4-FFF2-40B4-BE49-F238E27FC236}">
                <a16:creationId xmlns:a16="http://schemas.microsoft.com/office/drawing/2014/main" id="{EC7FB0BA-9491-D103-73FB-43234EA49EAA}"/>
              </a:ext>
            </a:extLst>
          </p:cNvPr>
          <p:cNvSpPr>
            <a:spLocks noGrp="1"/>
          </p:cNvSpPr>
          <p:nvPr>
            <p:ph type="body" sz="quarter" idx="13"/>
          </p:nvPr>
        </p:nvSpPr>
        <p:spPr/>
        <p:txBody>
          <a:bodyPr vert="horz" lIns="91440" tIns="45720" rIns="91440" bIns="45720" numCol="2" rtlCol="0" anchor="t">
            <a:noAutofit/>
          </a:bodyPr>
          <a:lstStyle/>
          <a:p>
            <a:endParaRPr lang="en-GB" sz="2100"/>
          </a:p>
          <a:p>
            <a:endParaRPr lang="en-GB"/>
          </a:p>
          <a:p>
            <a:endParaRPr lang="en-GB"/>
          </a:p>
        </p:txBody>
      </p:sp>
    </p:spTree>
    <p:extLst>
      <p:ext uri="{BB962C8B-B14F-4D97-AF65-F5344CB8AC3E}">
        <p14:creationId xmlns:p14="http://schemas.microsoft.com/office/powerpoint/2010/main" val="240213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43C6-76D4-72C2-02FE-31AEA8E0AA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626F9-7D7E-AE2E-211A-49EA994BCB07}"/>
              </a:ext>
            </a:extLst>
          </p:cNvPr>
          <p:cNvSpPr>
            <a:spLocks noGrp="1"/>
          </p:cNvSpPr>
          <p:nvPr>
            <p:ph type="sldNum" sz="quarter" idx="4"/>
          </p:nvPr>
        </p:nvSpPr>
        <p:spPr/>
        <p:txBody>
          <a:bodyPr/>
          <a:lstStyle/>
          <a:p>
            <a:fld id="{B9E0ACF9-11E2-1D4B-A28D-78BD04ABBE89}" type="slidenum">
              <a:rPr lang="en-US" smtClean="0"/>
              <a:pPr/>
              <a:t>30</a:t>
            </a:fld>
            <a:endParaRPr lang="en-US"/>
          </a:p>
        </p:txBody>
      </p:sp>
      <p:sp>
        <p:nvSpPr>
          <p:cNvPr id="3" name="Text Placeholder 2">
            <a:extLst>
              <a:ext uri="{FF2B5EF4-FFF2-40B4-BE49-F238E27FC236}">
                <a16:creationId xmlns:a16="http://schemas.microsoft.com/office/drawing/2014/main" id="{6AC9966B-B1D7-A279-334C-A593A268E2EE}"/>
              </a:ext>
            </a:extLst>
          </p:cNvPr>
          <p:cNvSpPr>
            <a:spLocks noGrp="1"/>
          </p:cNvSpPr>
          <p:nvPr>
            <p:ph type="body" sz="quarter" idx="15"/>
          </p:nvPr>
        </p:nvSpPr>
        <p:spPr>
          <a:xfrm>
            <a:off x="350839" y="1236663"/>
            <a:ext cx="6431926" cy="4518518"/>
          </a:xfrm>
        </p:spPr>
        <p:txBody>
          <a:bodyPr lIns="91440" tIns="45720" rIns="91440" bIns="45720" anchor="t"/>
          <a:lstStyle/>
          <a:p>
            <a:r>
              <a:rPr lang="en-GB" sz="1600">
                <a:latin typeface="Franklin Gothic Book"/>
              </a:rPr>
              <a:t>Respondents across each pathway are keen to see greater quantity of resources provided in schools and communities, both in format delivered by trusted adults, but also to aid self-help.</a:t>
            </a:r>
          </a:p>
          <a:p>
            <a:r>
              <a:rPr lang="en-GB" sz="1600">
                <a:latin typeface="Franklin Gothic Book"/>
              </a:rPr>
              <a:t>Similar to the previous question, there is an expectation that the delivery of this is the responsibility of professionals working with young children, e.g. teachers and MH practitioners, particularly from CYP and their parents.  Notably again, there is a greater expectation from other trusted adults that youth workers and family and friends should play a greater role, whilst young people are more likely to look online to access these materials.</a:t>
            </a:r>
          </a:p>
        </p:txBody>
      </p:sp>
      <p:sp>
        <p:nvSpPr>
          <p:cNvPr id="4" name="Text Placeholder 3">
            <a:extLst>
              <a:ext uri="{FF2B5EF4-FFF2-40B4-BE49-F238E27FC236}">
                <a16:creationId xmlns:a16="http://schemas.microsoft.com/office/drawing/2014/main" id="{D57CEF95-1CA1-2DF3-A6DA-F5A15A59C067}"/>
              </a:ext>
            </a:extLst>
          </p:cNvPr>
          <p:cNvSpPr>
            <a:spLocks noGrp="1"/>
          </p:cNvSpPr>
          <p:nvPr>
            <p:ph type="body" sz="quarter" idx="14"/>
          </p:nvPr>
        </p:nvSpPr>
        <p:spPr/>
        <p:txBody>
          <a:bodyPr>
            <a:normAutofit/>
          </a:bodyPr>
          <a:lstStyle/>
          <a:p>
            <a:pPr marL="0" indent="0">
              <a:lnSpc>
                <a:spcPct val="120000"/>
              </a:lnSpc>
              <a:buNone/>
            </a:pPr>
            <a:r>
              <a:rPr lang="en-GB" sz="1900" b="1"/>
              <a:t>How can children and young people look after their own emotional wellbeing and mental health? (Please rank in order of importance).</a:t>
            </a:r>
          </a:p>
        </p:txBody>
      </p:sp>
      <p:graphicFrame>
        <p:nvGraphicFramePr>
          <p:cNvPr id="5" name="Table 4">
            <a:extLst>
              <a:ext uri="{FF2B5EF4-FFF2-40B4-BE49-F238E27FC236}">
                <a16:creationId xmlns:a16="http://schemas.microsoft.com/office/drawing/2014/main" id="{73C67585-B157-50F4-BAA6-F7F5AFFA318A}"/>
              </a:ext>
            </a:extLst>
          </p:cNvPr>
          <p:cNvGraphicFramePr>
            <a:graphicFrameLocks noGrp="1"/>
          </p:cNvGraphicFramePr>
          <p:nvPr>
            <p:extLst>
              <p:ext uri="{D42A27DB-BD31-4B8C-83A1-F6EECF244321}">
                <p14:modId xmlns:p14="http://schemas.microsoft.com/office/powerpoint/2010/main" val="2344861986"/>
              </p:ext>
            </p:extLst>
          </p:nvPr>
        </p:nvGraphicFramePr>
        <p:xfrm>
          <a:off x="6928628" y="1020956"/>
          <a:ext cx="5263372" cy="4580781"/>
        </p:xfrm>
        <a:graphic>
          <a:graphicData uri="http://schemas.openxmlformats.org/drawingml/2006/table">
            <a:tbl>
              <a:tblPr/>
              <a:tblGrid>
                <a:gridCol w="3684360">
                  <a:extLst>
                    <a:ext uri="{9D8B030D-6E8A-4147-A177-3AD203B41FA5}">
                      <a16:colId xmlns:a16="http://schemas.microsoft.com/office/drawing/2014/main" val="1193980680"/>
                    </a:ext>
                  </a:extLst>
                </a:gridCol>
                <a:gridCol w="789506">
                  <a:extLst>
                    <a:ext uri="{9D8B030D-6E8A-4147-A177-3AD203B41FA5}">
                      <a16:colId xmlns:a16="http://schemas.microsoft.com/office/drawing/2014/main" val="3152394909"/>
                    </a:ext>
                  </a:extLst>
                </a:gridCol>
                <a:gridCol w="789506">
                  <a:extLst>
                    <a:ext uri="{9D8B030D-6E8A-4147-A177-3AD203B41FA5}">
                      <a16:colId xmlns:a16="http://schemas.microsoft.com/office/drawing/2014/main" val="2915112871"/>
                    </a:ext>
                  </a:extLst>
                </a:gridCol>
              </a:tblGrid>
              <a:tr h="585757">
                <a:tc>
                  <a:txBody>
                    <a:bodyPr/>
                    <a:lstStyle/>
                    <a:p>
                      <a:pPr algn="l" fontAlgn="ctr"/>
                      <a:endParaRPr lang="en-GB" sz="1600" b="0">
                        <a:effectLst/>
                      </a:endParaRPr>
                    </a:p>
                  </a:txBody>
                  <a:tcPr marL="83680" marR="83680" marT="41840" marB="41840"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600" b="0">
                          <a:effectLst/>
                        </a:rPr>
                        <a:t>Total Score </a:t>
                      </a:r>
                      <a:r>
                        <a:rPr lang="en-GB" sz="1600" b="0" baseline="30000">
                          <a:effectLst/>
                        </a:rPr>
                        <a:t>1</a:t>
                      </a:r>
                      <a:endParaRPr lang="en-GB" sz="1600" b="0">
                        <a:effectLst/>
                      </a:endParaRPr>
                    </a:p>
                  </a:txBody>
                  <a:tcPr marL="83680" marR="83680" marT="41840" marB="41840"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600" b="0">
                          <a:effectLst/>
                        </a:rPr>
                        <a:t>Overall Rank</a:t>
                      </a:r>
                    </a:p>
                  </a:txBody>
                  <a:tcPr marL="83680" marR="83680" marT="41840" marB="41840"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52452871"/>
                  </a:ext>
                </a:extLst>
              </a:tr>
              <a:tr h="836796">
                <a:tc>
                  <a:txBody>
                    <a:bodyPr/>
                    <a:lstStyle/>
                    <a:p>
                      <a:pPr algn="l" fontAlgn="t"/>
                      <a:r>
                        <a:rPr lang="en-GB" sz="1600" b="0">
                          <a:effectLst/>
                        </a:rPr>
                        <a:t>Teaching everyone about emotional wellbeing and mental health in schools and communities.</a:t>
                      </a: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1445</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1</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73742311"/>
                  </a:ext>
                </a:extLst>
              </a:tr>
              <a:tr h="334718">
                <a:tc>
                  <a:txBody>
                    <a:bodyPr/>
                    <a:lstStyle/>
                    <a:p>
                      <a:pPr algn="l" fontAlgn="t"/>
                      <a:r>
                        <a:rPr lang="en-GB" sz="1600" b="0">
                          <a:effectLst/>
                        </a:rPr>
                        <a:t>Providing resources for self-help.</a:t>
                      </a: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1442</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2</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17445273"/>
                  </a:ext>
                </a:extLst>
              </a:tr>
              <a:tr h="585757">
                <a:tc>
                  <a:txBody>
                    <a:bodyPr/>
                    <a:lstStyle/>
                    <a:p>
                      <a:pPr algn="l" fontAlgn="t"/>
                      <a:r>
                        <a:rPr lang="en-GB" sz="1600" b="0">
                          <a:effectLst/>
                        </a:rPr>
                        <a:t>Access to support groups with other young people to share and talk.</a:t>
                      </a: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1437</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3</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00248022"/>
                  </a:ext>
                </a:extLst>
              </a:tr>
              <a:tr h="585757">
                <a:tc>
                  <a:txBody>
                    <a:bodyPr/>
                    <a:lstStyle/>
                    <a:p>
                      <a:pPr algn="l" fontAlgn="t"/>
                      <a:r>
                        <a:rPr lang="en-GB" sz="1600" b="0">
                          <a:effectLst/>
                        </a:rPr>
                        <a:t>Encouraging healthy habits, like doing exercise or relaxing with mindfulness.</a:t>
                      </a: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1387</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4</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13259764"/>
                  </a:ext>
                </a:extLst>
              </a:tr>
              <a:tr h="836796">
                <a:tc>
                  <a:txBody>
                    <a:bodyPr/>
                    <a:lstStyle/>
                    <a:p>
                      <a:pPr algn="l" fontAlgn="t"/>
                      <a:r>
                        <a:rPr lang="en-GB" sz="1600" b="0">
                          <a:effectLst/>
                        </a:rPr>
                        <a:t>More community activities for children and/or families like sport or creative activities.</a:t>
                      </a: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1223</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GB" sz="1600" b="0">
                          <a:effectLst/>
                        </a:rPr>
                        <a:t>5</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2981556"/>
                  </a:ext>
                </a:extLst>
              </a:tr>
              <a:tr h="585757">
                <a:tc>
                  <a:txBody>
                    <a:bodyPr/>
                    <a:lstStyle/>
                    <a:p>
                      <a:pPr algn="l" fontAlgn="t"/>
                      <a:r>
                        <a:rPr lang="en-GB" sz="1600" b="0">
                          <a:effectLst/>
                        </a:rPr>
                        <a:t>Running more workshops or classes about mental health.</a:t>
                      </a:r>
                    </a:p>
                  </a:txBody>
                  <a:tcPr marL="83680" marR="83680" marT="41840" marB="41840">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buNone/>
                      </a:pPr>
                      <a:r>
                        <a:rPr lang="en-GB" sz="1600" b="0">
                          <a:effectLst/>
                        </a:rPr>
                        <a:t>983</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buNone/>
                      </a:pPr>
                      <a:r>
                        <a:rPr lang="en-GB" sz="1600" b="0">
                          <a:effectLst/>
                        </a:rPr>
                        <a:t>6</a:t>
                      </a:r>
                      <a:endParaRPr lang="en-GB" sz="1600">
                        <a:effectLst/>
                      </a:endParaRPr>
                    </a:p>
                  </a:txBody>
                  <a:tcPr marL="83680" marR="83680" marT="41840" marB="41840">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61572122"/>
                  </a:ext>
                </a:extLst>
              </a:tr>
            </a:tbl>
          </a:graphicData>
        </a:graphic>
      </p:graphicFrame>
    </p:spTree>
    <p:extLst>
      <p:ext uri="{BB962C8B-B14F-4D97-AF65-F5344CB8AC3E}">
        <p14:creationId xmlns:p14="http://schemas.microsoft.com/office/powerpoint/2010/main" val="101295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E3AA3-BF56-2895-0093-FD0B2474A4F0}"/>
              </a:ext>
            </a:extLst>
          </p:cNvPr>
          <p:cNvSpPr>
            <a:spLocks noGrp="1"/>
          </p:cNvSpPr>
          <p:nvPr>
            <p:ph type="body" sz="quarter" idx="15"/>
          </p:nvPr>
        </p:nvSpPr>
        <p:spPr>
          <a:xfrm>
            <a:off x="410093" y="923454"/>
            <a:ext cx="7900987" cy="5754437"/>
          </a:xfrm>
          <a:solidFill>
            <a:schemeClr val="bg1"/>
          </a:solidFill>
        </p:spPr>
        <p:txBody>
          <a:bodyPr>
            <a:noAutofit/>
          </a:bodyPr>
          <a:lstStyle/>
          <a:p>
            <a:pPr>
              <a:lnSpc>
                <a:spcPct val="107000"/>
              </a:lnSpc>
              <a:spcAft>
                <a:spcPts val="800"/>
              </a:spcAft>
              <a:buNone/>
            </a:pPr>
            <a:r>
              <a:rPr lang="en-GB" sz="1200" b="1" kern="100">
                <a:effectLst/>
                <a:ea typeface="Aptos" panose="020B0004020202020204" pitchFamily="34" charset="0"/>
                <a:cs typeface="Times New Roman" panose="02020603050405020304" pitchFamily="18" charset="0"/>
              </a:rPr>
              <a:t>The variety of diverse answers reflects the diversity of need. Comments can be themed into two main groups:</a:t>
            </a:r>
          </a:p>
          <a:p>
            <a:pPr marL="342900" lvl="0" indent="-342900">
              <a:lnSpc>
                <a:spcPct val="107000"/>
              </a:lnSpc>
              <a:spcAft>
                <a:spcPts val="800"/>
              </a:spcAft>
              <a:buFont typeface="+mj-lt"/>
              <a:buAutoNum type="arabicPeriod"/>
            </a:pPr>
            <a:r>
              <a:rPr lang="en-GB" sz="1200" b="1" kern="100">
                <a:effectLst/>
                <a:ea typeface="Aptos" panose="020B0004020202020204" pitchFamily="34" charset="0"/>
                <a:cs typeface="Times New Roman" panose="02020603050405020304" pitchFamily="18" charset="0"/>
              </a:rPr>
              <a:t>Self help options</a:t>
            </a:r>
            <a:endParaRPr lang="en-GB" sz="1200" kern="100">
              <a:effectLst/>
              <a:ea typeface="Aptos" panose="020B0004020202020204" pitchFamily="34" charset="0"/>
              <a:cs typeface="Times New Roman" panose="02020603050405020304" pitchFamily="18" charset="0"/>
            </a:endParaRPr>
          </a:p>
          <a:p>
            <a:pPr marL="228600">
              <a:lnSpc>
                <a:spcPct val="107000"/>
              </a:lnSpc>
              <a:spcAft>
                <a:spcPts val="800"/>
              </a:spcAft>
              <a:buNone/>
            </a:pPr>
            <a:r>
              <a:rPr lang="en-GB" sz="1200" b="1" kern="100">
                <a:effectLst/>
                <a:ea typeface="Aptos" panose="020B0004020202020204" pitchFamily="34" charset="0"/>
                <a:cs typeface="Times New Roman" panose="02020603050405020304" pitchFamily="18" charset="0"/>
              </a:rPr>
              <a:t>Common Themes: </a:t>
            </a:r>
          </a:p>
          <a:p>
            <a:pPr>
              <a:lnSpc>
                <a:spcPct val="107000"/>
              </a:lnSpc>
            </a:pPr>
            <a:r>
              <a:rPr lang="en-GB" sz="1200" b="1" kern="100">
                <a:effectLst/>
                <a:ea typeface="Aptos" panose="020B0004020202020204" pitchFamily="34" charset="0"/>
                <a:cs typeface="Times New Roman" panose="02020603050405020304" pitchFamily="18" charset="0"/>
              </a:rPr>
              <a:t>Access to resources</a:t>
            </a:r>
            <a:r>
              <a:rPr lang="en-GB" sz="1200" kern="100">
                <a:effectLst/>
                <a:ea typeface="Aptos" panose="020B0004020202020204" pitchFamily="34" charset="0"/>
                <a:cs typeface="Times New Roman" panose="02020603050405020304" pitchFamily="18" charset="0"/>
              </a:rPr>
              <a:t>: Self-help materials, courses, and literature to understand thoughts and emotions. </a:t>
            </a:r>
          </a:p>
          <a:p>
            <a:pPr>
              <a:lnSpc>
                <a:spcPct val="107000"/>
              </a:lnSpc>
            </a:pPr>
            <a:r>
              <a:rPr lang="en-GB" sz="1200" b="1" kern="100">
                <a:effectLst/>
                <a:ea typeface="Aptos" panose="020B0004020202020204" pitchFamily="34" charset="0"/>
                <a:cs typeface="Times New Roman" panose="02020603050405020304" pitchFamily="18" charset="0"/>
              </a:rPr>
              <a:t>Talking about mental health</a:t>
            </a:r>
            <a:r>
              <a:rPr lang="en-GB" sz="1200" kern="100">
                <a:effectLst/>
                <a:ea typeface="Aptos" panose="020B0004020202020204" pitchFamily="34" charset="0"/>
                <a:cs typeface="Times New Roman" panose="02020603050405020304" pitchFamily="18" charset="0"/>
              </a:rPr>
              <a:t>: Open discussions at home, school, and in everyday life. </a:t>
            </a:r>
          </a:p>
          <a:p>
            <a:pPr>
              <a:lnSpc>
                <a:spcPct val="107000"/>
              </a:lnSpc>
            </a:pPr>
            <a:r>
              <a:rPr lang="en-GB" sz="1200" kern="100">
                <a:effectLst/>
                <a:ea typeface="Aptos" panose="020B0004020202020204" pitchFamily="34" charset="0"/>
                <a:cs typeface="Times New Roman" panose="02020603050405020304" pitchFamily="18" charset="0"/>
              </a:rPr>
              <a:t> </a:t>
            </a:r>
            <a:r>
              <a:rPr lang="en-GB" sz="1200" b="1" kern="100">
                <a:effectLst/>
                <a:ea typeface="Aptos" panose="020B0004020202020204" pitchFamily="34" charset="0"/>
                <a:cs typeface="Times New Roman" panose="02020603050405020304" pitchFamily="18" charset="0"/>
              </a:rPr>
              <a:t>Social media</a:t>
            </a:r>
            <a:r>
              <a:rPr lang="en-GB" sz="1200" kern="100">
                <a:effectLst/>
                <a:ea typeface="Aptos" panose="020B0004020202020204" pitchFamily="34" charset="0"/>
                <a:cs typeface="Times New Roman" panose="02020603050405020304" pitchFamily="18" charset="0"/>
              </a:rPr>
              <a:t>: Learning from relevant posts about mental well-being. </a:t>
            </a:r>
          </a:p>
          <a:p>
            <a:pPr>
              <a:lnSpc>
                <a:spcPct val="107000"/>
              </a:lnSpc>
            </a:pPr>
            <a:r>
              <a:rPr lang="en-GB" sz="1200" b="1" kern="100">
                <a:effectLst/>
                <a:ea typeface="Aptos" panose="020B0004020202020204" pitchFamily="34" charset="0"/>
                <a:cs typeface="Times New Roman" panose="02020603050405020304" pitchFamily="18" charset="0"/>
              </a:rPr>
              <a:t>Healthy routines</a:t>
            </a:r>
            <a:r>
              <a:rPr lang="en-GB" sz="1200" kern="100">
                <a:effectLst/>
                <a:ea typeface="Aptos" panose="020B0004020202020204" pitchFamily="34" charset="0"/>
                <a:cs typeface="Times New Roman" panose="02020603050405020304" pitchFamily="18" charset="0"/>
              </a:rPr>
              <a:t>: Understanding personal triggers and what impacts mental health. </a:t>
            </a:r>
          </a:p>
          <a:p>
            <a:pPr>
              <a:lnSpc>
                <a:spcPct val="107000"/>
              </a:lnSpc>
            </a:pPr>
            <a:r>
              <a:rPr lang="en-GB" sz="1200" b="1" kern="100">
                <a:effectLst/>
                <a:ea typeface="Aptos" panose="020B0004020202020204" pitchFamily="34" charset="0"/>
                <a:cs typeface="Times New Roman" panose="02020603050405020304" pitchFamily="18" charset="0"/>
              </a:rPr>
              <a:t>Support networks</a:t>
            </a:r>
            <a:r>
              <a:rPr lang="en-GB" sz="1200" kern="100">
                <a:effectLst/>
                <a:ea typeface="Aptos" panose="020B0004020202020204" pitchFamily="34" charset="0"/>
                <a:cs typeface="Times New Roman" panose="02020603050405020304" pitchFamily="18" charset="0"/>
              </a:rPr>
              <a:t>: Seeking help from parents, friends, and group activities. </a:t>
            </a:r>
            <a:r>
              <a:rPr lang="en-GB" sz="1200" b="1" kern="100">
                <a:effectLst/>
                <a:highlight>
                  <a:srgbClr val="FFFF00"/>
                </a:highlight>
                <a:ea typeface="Aptos" panose="020B0004020202020204" pitchFamily="34" charset="0"/>
                <a:cs typeface="Times New Roman" panose="02020603050405020304" pitchFamily="18" charset="0"/>
              </a:rPr>
              <a:t>Quote: </a:t>
            </a:r>
            <a:r>
              <a:rPr lang="en-GB" sz="1200" b="1" i="1" kern="100">
                <a:effectLst/>
                <a:highlight>
                  <a:srgbClr val="FFFF00"/>
                </a:highlight>
                <a:ea typeface="Aptos" panose="020B0004020202020204" pitchFamily="34" charset="0"/>
                <a:cs typeface="Times New Roman" panose="02020603050405020304" pitchFamily="18" charset="0"/>
              </a:rPr>
              <a:t>‘Drop in’s and more awareness of what’s available’, ’I think if there’s more available support groups, students may feel more comfortable talking about their problems because they can know other people are going through something similar’</a:t>
            </a:r>
            <a:endParaRPr lang="en-GB" sz="1200" kern="100">
              <a:effectLst/>
              <a:ea typeface="Aptos" panose="020B0004020202020204" pitchFamily="34" charset="0"/>
              <a:cs typeface="Times New Roman" panose="02020603050405020304" pitchFamily="18" charset="0"/>
            </a:endParaRPr>
          </a:p>
          <a:p>
            <a:pPr>
              <a:lnSpc>
                <a:spcPct val="107000"/>
              </a:lnSpc>
            </a:pPr>
            <a:r>
              <a:rPr lang="en-GB" sz="1200" b="1" kern="100">
                <a:effectLst/>
                <a:ea typeface="Aptos" panose="020B0004020202020204" pitchFamily="34" charset="0"/>
                <a:cs typeface="Times New Roman" panose="02020603050405020304" pitchFamily="18" charset="0"/>
              </a:rPr>
              <a:t>Societal change</a:t>
            </a:r>
            <a:r>
              <a:rPr lang="en-GB" sz="1200" kern="100">
                <a:effectLst/>
                <a:ea typeface="Aptos" panose="020B0004020202020204" pitchFamily="34" charset="0"/>
                <a:cs typeface="Times New Roman" panose="02020603050405020304" pitchFamily="18" charset="0"/>
              </a:rPr>
              <a:t>: Normalising mental health discussions for broader acceptance. </a:t>
            </a:r>
          </a:p>
          <a:p>
            <a:pPr>
              <a:lnSpc>
                <a:spcPct val="107000"/>
              </a:lnSpc>
            </a:pPr>
            <a:r>
              <a:rPr lang="en-GB" sz="1200" b="1" kern="100">
                <a:effectLst/>
                <a:ea typeface="Aptos" panose="020B0004020202020204" pitchFamily="34" charset="0"/>
                <a:cs typeface="Times New Roman" panose="02020603050405020304" pitchFamily="18" charset="0"/>
              </a:rPr>
              <a:t>Individualised support</a:t>
            </a:r>
            <a:r>
              <a:rPr lang="en-GB" sz="1200" kern="100">
                <a:effectLst/>
                <a:ea typeface="Aptos" panose="020B0004020202020204" pitchFamily="34" charset="0"/>
                <a:cs typeface="Times New Roman" panose="02020603050405020304" pitchFamily="18" charset="0"/>
              </a:rPr>
              <a:t>: Some feel structured support (e.g., emotional well-being education) may increase anxiety rather than help.</a:t>
            </a:r>
          </a:p>
          <a:p>
            <a:pPr marL="228600">
              <a:lnSpc>
                <a:spcPct val="107000"/>
              </a:lnSpc>
              <a:spcAft>
                <a:spcPts val="800"/>
              </a:spcAft>
              <a:buNone/>
            </a:pPr>
            <a:endParaRPr lang="en-GB" sz="1200" kern="100">
              <a:ea typeface="Aptos" panose="020B0004020202020204" pitchFamily="34" charset="0"/>
              <a:cs typeface="Times New Roman" panose="02020603050405020304" pitchFamily="18" charset="0"/>
            </a:endParaRPr>
          </a:p>
          <a:p>
            <a:pPr marL="342900" indent="-342900">
              <a:lnSpc>
                <a:spcPct val="107000"/>
              </a:lnSpc>
              <a:spcAft>
                <a:spcPts val="800"/>
              </a:spcAft>
              <a:buAutoNum type="arabicPeriod" startAt="2"/>
            </a:pPr>
            <a:r>
              <a:rPr lang="en-GB" sz="1200" b="1" kern="100">
                <a:cs typeface="Times New Roman" panose="02020603050405020304" pitchFamily="18" charset="0"/>
              </a:rPr>
              <a:t>Seeking help from emotional wellbeing and mental health services</a:t>
            </a:r>
          </a:p>
          <a:p>
            <a:pPr marL="0" indent="0">
              <a:lnSpc>
                <a:spcPct val="107000"/>
              </a:lnSpc>
              <a:spcAft>
                <a:spcPts val="800"/>
              </a:spcAft>
              <a:buNone/>
            </a:pPr>
            <a:r>
              <a:rPr lang="en-GB" sz="1200" b="1" kern="100">
                <a:effectLst/>
                <a:ea typeface="Aptos" panose="020B0004020202020204" pitchFamily="34" charset="0"/>
                <a:cs typeface="Times New Roman" panose="02020603050405020304" pitchFamily="18" charset="0"/>
              </a:rPr>
              <a:t>Common Themes: </a:t>
            </a:r>
          </a:p>
          <a:p>
            <a:pPr>
              <a:lnSpc>
                <a:spcPct val="107000"/>
              </a:lnSpc>
              <a:spcBef>
                <a:spcPts val="0"/>
              </a:spcBef>
            </a:pPr>
            <a:r>
              <a:rPr lang="en-GB" sz="1200" b="1" kern="100">
                <a:effectLst/>
                <a:ea typeface="Aptos" panose="020B0004020202020204" pitchFamily="34" charset="0"/>
                <a:cs typeface="Times New Roman" panose="02020603050405020304" pitchFamily="18" charset="0"/>
              </a:rPr>
              <a:t>Seeking help when needed: </a:t>
            </a:r>
            <a:r>
              <a:rPr lang="en-GB" sz="1200" kern="100">
                <a:effectLst/>
                <a:ea typeface="Aptos" panose="020B0004020202020204" pitchFamily="34" charset="0"/>
                <a:cs typeface="Times New Roman" panose="02020603050405020304" pitchFamily="18" charset="0"/>
              </a:rPr>
              <a:t>Recognising when self-help isn't enough. </a:t>
            </a:r>
            <a:r>
              <a:rPr lang="en-GB" sz="1200" b="1" i="1" kern="100">
                <a:effectLst/>
                <a:highlight>
                  <a:srgbClr val="FFFF00"/>
                </a:highlight>
                <a:ea typeface="Aptos" panose="020B0004020202020204" pitchFamily="34" charset="0"/>
                <a:cs typeface="Times New Roman" panose="02020603050405020304" pitchFamily="18" charset="0"/>
              </a:rPr>
              <a:t>"When you need medication, you need someone to help. When you feel like me you make bad choices like smoking cannabis because you are desperate.“</a:t>
            </a:r>
          </a:p>
          <a:p>
            <a:pPr>
              <a:lnSpc>
                <a:spcPct val="107000"/>
              </a:lnSpc>
              <a:spcBef>
                <a:spcPts val="0"/>
              </a:spcBef>
            </a:pPr>
            <a:r>
              <a:rPr lang="en-GB" sz="1200" b="1" kern="100">
                <a:effectLst/>
                <a:ea typeface="Aptos" panose="020B0004020202020204" pitchFamily="34" charset="0"/>
                <a:cs typeface="Times New Roman" panose="02020603050405020304" pitchFamily="18" charset="0"/>
              </a:rPr>
              <a:t>Understanding services: </a:t>
            </a:r>
            <a:r>
              <a:rPr lang="en-GB" sz="1200" kern="100">
                <a:effectLst/>
                <a:ea typeface="Aptos" panose="020B0004020202020204" pitchFamily="34" charset="0"/>
                <a:cs typeface="Times New Roman" panose="02020603050405020304" pitchFamily="18" charset="0"/>
              </a:rPr>
              <a:t>Clearer criteria for help/referrals and available support.</a:t>
            </a:r>
          </a:p>
          <a:p>
            <a:pPr>
              <a:lnSpc>
                <a:spcPct val="107000"/>
              </a:lnSpc>
              <a:spcBef>
                <a:spcPts val="0"/>
              </a:spcBef>
            </a:pPr>
            <a:r>
              <a:rPr lang="en-GB" sz="1200" b="1" kern="100">
                <a:effectLst/>
                <a:ea typeface="Aptos" panose="020B0004020202020204" pitchFamily="34" charset="0"/>
                <a:cs typeface="Times New Roman" panose="02020603050405020304" pitchFamily="18" charset="0"/>
              </a:rPr>
              <a:t>Local support hubs &amp; face-to-face appointments: </a:t>
            </a:r>
            <a:r>
              <a:rPr lang="en-GB" sz="1200" kern="100">
                <a:effectLst/>
                <a:ea typeface="Aptos" panose="020B0004020202020204" pitchFamily="34" charset="0"/>
                <a:cs typeface="Times New Roman" panose="02020603050405020304" pitchFamily="18" charset="0"/>
              </a:rPr>
              <a:t>Using hubs and direct services.</a:t>
            </a:r>
          </a:p>
          <a:p>
            <a:pPr>
              <a:lnSpc>
                <a:spcPct val="107000"/>
              </a:lnSpc>
              <a:spcBef>
                <a:spcPts val="0"/>
              </a:spcBef>
            </a:pPr>
            <a:r>
              <a:rPr lang="en-GB" sz="1200" b="1" kern="100">
                <a:effectLst/>
                <a:ea typeface="Aptos" panose="020B0004020202020204" pitchFamily="34" charset="0"/>
                <a:cs typeface="Times New Roman" panose="02020603050405020304" pitchFamily="18" charset="0"/>
              </a:rPr>
              <a:t>Calls for more mental health professionals: </a:t>
            </a:r>
            <a:r>
              <a:rPr lang="en-GB" sz="1200" kern="100">
                <a:effectLst/>
                <a:ea typeface="Aptos" panose="020B0004020202020204" pitchFamily="34" charset="0"/>
                <a:cs typeface="Times New Roman" panose="02020603050405020304" pitchFamily="18" charset="0"/>
              </a:rPr>
              <a:t>not everyone can take care of their own mental health </a:t>
            </a:r>
            <a:r>
              <a:rPr lang="en-GB" sz="1200" b="1" i="1" kern="100">
                <a:effectLst/>
                <a:highlight>
                  <a:srgbClr val="FFFF00"/>
                </a:highlight>
                <a:ea typeface="Aptos" panose="020B0004020202020204" pitchFamily="34" charset="0"/>
                <a:cs typeface="Times New Roman" panose="02020603050405020304" pitchFamily="18" charset="0"/>
              </a:rPr>
              <a:t>"Make more mental health professionals available“ and "Go into primary schools to support younger children."</a:t>
            </a:r>
          </a:p>
          <a:p>
            <a:pPr marL="0" indent="0">
              <a:lnSpc>
                <a:spcPct val="107000"/>
              </a:lnSpc>
              <a:spcAft>
                <a:spcPts val="800"/>
              </a:spcAft>
              <a:buNone/>
            </a:pPr>
            <a:endParaRPr lang="en-GB" sz="1050" b="1" kern="100">
              <a:effectLs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676C54B-1C5D-9AA4-4A71-E0715E092A92}"/>
              </a:ext>
            </a:extLst>
          </p:cNvPr>
          <p:cNvSpPr>
            <a:spLocks noGrp="1"/>
          </p:cNvSpPr>
          <p:nvPr>
            <p:ph type="body" sz="quarter" idx="14"/>
          </p:nvPr>
        </p:nvSpPr>
        <p:spPr>
          <a:xfrm>
            <a:off x="346719" y="129229"/>
            <a:ext cx="9363830" cy="794225"/>
          </a:xfrm>
        </p:spPr>
        <p:txBody>
          <a:bodyPr>
            <a:normAutofit/>
          </a:bodyPr>
          <a:lstStyle/>
          <a:p>
            <a:r>
              <a:rPr lang="en-GB" sz="1900" b="1"/>
              <a:t>Tell us more about how can children and young people look after their own emotional wellbeing and mental health? </a:t>
            </a:r>
          </a:p>
        </p:txBody>
      </p:sp>
      <p:sp>
        <p:nvSpPr>
          <p:cNvPr id="8" name="TextBox 7">
            <a:extLst>
              <a:ext uri="{FF2B5EF4-FFF2-40B4-BE49-F238E27FC236}">
                <a16:creationId xmlns:a16="http://schemas.microsoft.com/office/drawing/2014/main" id="{87F0290B-009C-0656-2CED-26C9196DE5EF}"/>
              </a:ext>
            </a:extLst>
          </p:cNvPr>
          <p:cNvSpPr txBox="1"/>
          <p:nvPr/>
        </p:nvSpPr>
        <p:spPr>
          <a:xfrm>
            <a:off x="8474044" y="2525917"/>
            <a:ext cx="3307862" cy="2592184"/>
          </a:xfrm>
          <a:prstGeom prst="rect">
            <a:avLst/>
          </a:prstGeom>
          <a:solidFill>
            <a:schemeClr val="bg1">
              <a:lumMod val="95000"/>
            </a:schemeClr>
          </a:solidFill>
          <a:ln>
            <a:solidFill>
              <a:schemeClr val="tx2"/>
            </a:solidFill>
          </a:ln>
        </p:spPr>
        <p:txBody>
          <a:bodyPr wrap="square" rtlCol="0">
            <a:spAutoFit/>
          </a:bodyPr>
          <a:lstStyle/>
          <a:p>
            <a:pPr marL="0" indent="0">
              <a:lnSpc>
                <a:spcPct val="107000"/>
              </a:lnSpc>
              <a:spcAft>
                <a:spcPts val="800"/>
              </a:spcAft>
              <a:buNone/>
            </a:pPr>
            <a:r>
              <a:rPr lang="en-GB" sz="1100" b="1"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The Role of Schools:</a:t>
            </a:r>
            <a:r>
              <a:rPr lang="en-GB" sz="1100"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 </a:t>
            </a:r>
          </a:p>
          <a:p>
            <a:pPr>
              <a:lnSpc>
                <a:spcPct val="120000"/>
              </a:lnSpc>
              <a:spcBef>
                <a:spcPts val="0"/>
              </a:spcBef>
            </a:pPr>
            <a:r>
              <a:rPr lang="en-GB" sz="1100" kern="100">
                <a:solidFill>
                  <a:schemeClr val="tx2"/>
                </a:solidFill>
                <a:latin typeface="Franklin Gothic Book" panose="020B0503020102020204" pitchFamily="34" charset="0"/>
                <a:ea typeface="Aptos" panose="020B0004020202020204" pitchFamily="34" charset="0"/>
                <a:cs typeface="Times New Roman" panose="02020603050405020304" pitchFamily="18" charset="0"/>
              </a:rPr>
              <a:t>Schools were the </a:t>
            </a:r>
            <a:r>
              <a:rPr lang="en-GB" sz="1100"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most frequently mentioned source to enable children and young people to take care of their own mental health. </a:t>
            </a:r>
          </a:p>
          <a:p>
            <a:pPr>
              <a:lnSpc>
                <a:spcPct val="120000"/>
              </a:lnSpc>
              <a:spcBef>
                <a:spcPts val="0"/>
              </a:spcBef>
            </a:pPr>
            <a:r>
              <a:rPr lang="en-GB" sz="1100" b="1"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Comments indicated schools should be: </a:t>
            </a:r>
          </a:p>
          <a:p>
            <a:pPr marL="628650" lvl="1" indent="-171450">
              <a:lnSpc>
                <a:spcPct val="120000"/>
              </a:lnSpc>
              <a:spcBef>
                <a:spcPts val="0"/>
              </a:spcBef>
              <a:buFont typeface="Arial" panose="020B0604020202020204" pitchFamily="34" charset="0"/>
              <a:buChar char="•"/>
            </a:pPr>
            <a:r>
              <a:rPr lang="en-GB" sz="1100"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less pressured, more nurturing environments.</a:t>
            </a:r>
          </a:p>
          <a:p>
            <a:pPr marL="628650" lvl="1" indent="-171450">
              <a:lnSpc>
                <a:spcPct val="120000"/>
              </a:lnSpc>
              <a:spcBef>
                <a:spcPts val="0"/>
              </a:spcBef>
              <a:buFont typeface="Arial" panose="020B0604020202020204" pitchFamily="34" charset="0"/>
              <a:buChar char="•"/>
            </a:pPr>
            <a:r>
              <a:rPr lang="en-GB" sz="1100"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have opportunities to </a:t>
            </a:r>
            <a:r>
              <a:rPr lang="en-GB" sz="1100" b="1" i="1"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a:t>
            </a:r>
            <a:r>
              <a:rPr lang="en-GB" sz="1100" b="1" i="1" kern="100">
                <a:solidFill>
                  <a:schemeClr val="tx2"/>
                </a:solidFill>
                <a:effectLst/>
                <a:highlight>
                  <a:srgbClr val="FFFF00"/>
                </a:highlight>
                <a:latin typeface="Franklin Gothic Book" panose="020B0503020102020204" pitchFamily="34" charset="0"/>
                <a:ea typeface="Aptos" panose="020B0004020202020204" pitchFamily="34" charset="0"/>
                <a:cs typeface="Times New Roman" panose="02020603050405020304" pitchFamily="18" charset="0"/>
              </a:rPr>
              <a:t>talk about tough times</a:t>
            </a:r>
            <a:r>
              <a:rPr lang="en-GB" sz="1100" b="1" i="1"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 </a:t>
            </a:r>
          </a:p>
          <a:p>
            <a:pPr marL="628650" lvl="1" indent="-171450">
              <a:lnSpc>
                <a:spcPct val="120000"/>
              </a:lnSpc>
              <a:spcBef>
                <a:spcPts val="0"/>
              </a:spcBef>
              <a:buFont typeface="Arial" panose="020B0604020202020204" pitchFamily="34" charset="0"/>
              <a:buChar char="•"/>
            </a:pPr>
            <a:r>
              <a:rPr lang="en-GB" sz="1100"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have </a:t>
            </a:r>
            <a:r>
              <a:rPr lang="en-GB" sz="1100" b="1" i="1" kern="100">
                <a:solidFill>
                  <a:schemeClr val="tx2"/>
                </a:solidFill>
                <a:effectLst/>
                <a:highlight>
                  <a:srgbClr val="FFFF00"/>
                </a:highlight>
                <a:latin typeface="Franklin Gothic Book" panose="020B0503020102020204" pitchFamily="34" charset="0"/>
                <a:ea typeface="Aptos" panose="020B0004020202020204" pitchFamily="34" charset="0"/>
                <a:cs typeface="Times New Roman" panose="02020603050405020304" pitchFamily="18" charset="0"/>
              </a:rPr>
              <a:t>‘neuro affirming practices and education’</a:t>
            </a:r>
          </a:p>
          <a:p>
            <a:pPr marL="628650" lvl="1" indent="-171450">
              <a:lnSpc>
                <a:spcPct val="120000"/>
              </a:lnSpc>
              <a:spcBef>
                <a:spcPts val="0"/>
              </a:spcBef>
              <a:buFont typeface="Arial" panose="020B0604020202020204" pitchFamily="34" charset="0"/>
              <a:buChar char="•"/>
            </a:pPr>
            <a:r>
              <a:rPr lang="en-GB" sz="1100" kern="100">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receive the right funding.</a:t>
            </a:r>
            <a:r>
              <a:rPr lang="en-GB" sz="1100" b="1">
                <a:solidFill>
                  <a:schemeClr val="tx2"/>
                </a:solidFill>
                <a:effectLst/>
                <a:latin typeface="Franklin Gothic Book" panose="020B0503020102020204" pitchFamily="34" charset="0"/>
                <a:ea typeface="Aptos" panose="020B0004020202020204" pitchFamily="34" charset="0"/>
                <a:cs typeface="Times New Roman" panose="02020603050405020304" pitchFamily="18" charset="0"/>
              </a:rPr>
              <a:t> </a:t>
            </a:r>
            <a:endParaRPr lang="en-GB" sz="110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652489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5B4CC0-8787-8AD6-EE8C-CB2AAC75D08C}"/>
              </a:ext>
            </a:extLst>
          </p:cNvPr>
          <p:cNvSpPr>
            <a:spLocks noGrp="1"/>
          </p:cNvSpPr>
          <p:nvPr>
            <p:ph type="body" sz="quarter" idx="14"/>
          </p:nvPr>
        </p:nvSpPr>
        <p:spPr>
          <a:xfrm>
            <a:off x="405159" y="99589"/>
            <a:ext cx="9341604" cy="794225"/>
          </a:xfrm>
        </p:spPr>
        <p:txBody>
          <a:bodyPr>
            <a:normAutofit/>
          </a:bodyPr>
          <a:lstStyle/>
          <a:p>
            <a:r>
              <a:rPr lang="en-GB" sz="2100" b="1"/>
              <a:t>Who could help provide the support you’ve described, and where could it be accessed? </a:t>
            </a:r>
          </a:p>
          <a:p>
            <a:endParaRPr lang="en-GB"/>
          </a:p>
        </p:txBody>
      </p:sp>
      <p:pic>
        <p:nvPicPr>
          <p:cNvPr id="9" name="Picture 8">
            <a:extLst>
              <a:ext uri="{FF2B5EF4-FFF2-40B4-BE49-F238E27FC236}">
                <a16:creationId xmlns:a16="http://schemas.microsoft.com/office/drawing/2014/main" id="{FB839A3D-92D6-D6B6-3483-6713ADD52AFF}"/>
              </a:ext>
            </a:extLst>
          </p:cNvPr>
          <p:cNvPicPr>
            <a:picLocks noChangeAspect="1"/>
          </p:cNvPicPr>
          <p:nvPr/>
        </p:nvPicPr>
        <p:blipFill>
          <a:blip r:embed="rId2"/>
          <a:stretch>
            <a:fillRect/>
          </a:stretch>
        </p:blipFill>
        <p:spPr>
          <a:xfrm>
            <a:off x="561975" y="1266825"/>
            <a:ext cx="11068050" cy="4324350"/>
          </a:xfrm>
          <a:prstGeom prst="rect">
            <a:avLst/>
          </a:prstGeom>
        </p:spPr>
      </p:pic>
    </p:spTree>
    <p:extLst>
      <p:ext uri="{BB962C8B-B14F-4D97-AF65-F5344CB8AC3E}">
        <p14:creationId xmlns:p14="http://schemas.microsoft.com/office/powerpoint/2010/main" val="425315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12775-5DF8-9BD9-06C6-39506F6EF0FA}"/>
              </a:ext>
            </a:extLst>
          </p:cNvPr>
          <p:cNvSpPr>
            <a:spLocks noGrp="1"/>
          </p:cNvSpPr>
          <p:nvPr>
            <p:ph type="body" sz="quarter" idx="15"/>
          </p:nvPr>
        </p:nvSpPr>
        <p:spPr>
          <a:xfrm>
            <a:off x="500627" y="887672"/>
            <a:ext cx="11534775" cy="5549342"/>
          </a:xfrm>
        </p:spPr>
        <p:txBody>
          <a:bodyPr>
            <a:normAutofit fontScale="25000" lnSpcReduction="20000"/>
          </a:bodyPr>
          <a:lstStyle/>
          <a:p>
            <a:pPr>
              <a:lnSpc>
                <a:spcPct val="107000"/>
              </a:lnSpc>
              <a:spcBef>
                <a:spcPts val="0"/>
              </a:spcBef>
              <a:buNone/>
            </a:pPr>
            <a:r>
              <a:rPr lang="en-GB" sz="7200" b="1" kern="100">
                <a:effectLst/>
                <a:ea typeface="Aptos" panose="020B0004020202020204" pitchFamily="34" charset="0"/>
                <a:cs typeface="Times New Roman" panose="02020603050405020304" pitchFamily="18" charset="0"/>
              </a:rPr>
              <a:t>Main themes</a:t>
            </a:r>
          </a:p>
          <a:p>
            <a:pPr>
              <a:lnSpc>
                <a:spcPct val="107000"/>
              </a:lnSpc>
              <a:spcBef>
                <a:spcPts val="0"/>
              </a:spcBef>
              <a:buNone/>
            </a:pPr>
            <a:endParaRPr lang="en-GB" sz="4800" kern="100">
              <a:effectLst/>
              <a:ea typeface="Aptos" panose="020B0004020202020204" pitchFamily="34" charset="0"/>
              <a:cs typeface="Times New Roman" panose="02020603050405020304" pitchFamily="18" charset="0"/>
            </a:endParaRPr>
          </a:p>
          <a:p>
            <a:pPr>
              <a:lnSpc>
                <a:spcPct val="107000"/>
              </a:lnSpc>
              <a:spcBef>
                <a:spcPts val="0"/>
              </a:spcBef>
              <a:buNone/>
            </a:pPr>
            <a:r>
              <a:rPr lang="en-GB" sz="4800" b="1" kern="100">
                <a:effectLst/>
                <a:ea typeface="Aptos" panose="020B0004020202020204" pitchFamily="34" charset="0"/>
                <a:cs typeface="Times New Roman" panose="02020603050405020304" pitchFamily="18" charset="0"/>
              </a:rPr>
              <a:t>1. </a:t>
            </a:r>
            <a:r>
              <a:rPr lang="en-GB" sz="5600" b="1" kern="100">
                <a:effectLst/>
                <a:ea typeface="Aptos" panose="020B0004020202020204" pitchFamily="34" charset="0"/>
                <a:cs typeface="Times New Roman" panose="02020603050405020304" pitchFamily="18" charset="0"/>
              </a:rPr>
              <a:t>Large-scale societal change</a:t>
            </a:r>
            <a:endParaRPr lang="en-GB" sz="5600" kern="100">
              <a:effectLst/>
              <a:ea typeface="Aptos" panose="020B0004020202020204" pitchFamily="34" charset="0"/>
              <a:cs typeface="Times New Roman" panose="02020603050405020304" pitchFamily="18" charset="0"/>
            </a:endParaRPr>
          </a:p>
          <a:p>
            <a:pPr marL="609614" lvl="1"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A holistic, society-wide approach is needed, involving the Government, Department for Education, and all services working together.</a:t>
            </a:r>
          </a:p>
          <a:p>
            <a:pPr marL="266714" lvl="1" indent="0">
              <a:lnSpc>
                <a:spcPct val="107000"/>
              </a:lnSpc>
              <a:spcBef>
                <a:spcPts val="0"/>
              </a:spcBef>
              <a:buSzPts val="1000"/>
              <a:buNone/>
              <a:tabLst>
                <a:tab pos="457200" algn="l"/>
              </a:tabLst>
            </a:pPr>
            <a:endParaRPr lang="en-GB" sz="4534" kern="100">
              <a:effectLst/>
              <a:ea typeface="Aptos" panose="020B0004020202020204" pitchFamily="34" charset="0"/>
              <a:cs typeface="Times New Roman" panose="02020603050405020304" pitchFamily="18" charset="0"/>
            </a:endParaRPr>
          </a:p>
          <a:p>
            <a:pPr>
              <a:lnSpc>
                <a:spcPct val="107000"/>
              </a:lnSpc>
              <a:spcBef>
                <a:spcPts val="0"/>
              </a:spcBef>
              <a:buNone/>
            </a:pPr>
            <a:r>
              <a:rPr lang="en-GB" sz="4800" b="1" kern="100">
                <a:effectLst/>
                <a:ea typeface="Aptos" panose="020B0004020202020204" pitchFamily="34" charset="0"/>
                <a:cs typeface="Times New Roman" panose="02020603050405020304" pitchFamily="18" charset="0"/>
              </a:rPr>
              <a:t>2. </a:t>
            </a:r>
            <a:r>
              <a:rPr lang="en-GB" sz="5600" b="1" kern="100">
                <a:effectLst/>
                <a:ea typeface="Aptos" panose="020B0004020202020204" pitchFamily="34" charset="0"/>
                <a:cs typeface="Times New Roman" panose="02020603050405020304" pitchFamily="18" charset="0"/>
              </a:rPr>
              <a:t>Mental health &amp; other services</a:t>
            </a:r>
            <a:endParaRPr lang="en-GB" sz="5600" kern="100">
              <a:effectLst/>
              <a:ea typeface="Aptos" panose="020B0004020202020204" pitchFamily="34" charset="0"/>
              <a:cs typeface="Times New Roman" panose="02020603050405020304" pitchFamily="18" charset="0"/>
            </a:endParaRPr>
          </a:p>
          <a:p>
            <a:pPr marL="609614" lvl="1"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The need for high-quality professionals across mental health services, including: </a:t>
            </a:r>
          </a:p>
          <a:p>
            <a:pPr marL="1009663" lvl="2"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Talking therapies</a:t>
            </a:r>
          </a:p>
          <a:p>
            <a:pPr marL="1009663" lvl="2"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Psychiatrists &amp; local mental health teams</a:t>
            </a:r>
          </a:p>
          <a:p>
            <a:pPr marL="1009663" lvl="2"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Face-to-face appointments</a:t>
            </a:r>
          </a:p>
          <a:p>
            <a:pPr marL="1009663" lvl="2"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Specialist organisations (e.g., MIND, Shropshire AISS)</a:t>
            </a:r>
          </a:p>
          <a:p>
            <a:pPr marL="609614" lvl="1"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Building trust in services: </a:t>
            </a:r>
          </a:p>
          <a:p>
            <a:pPr marL="1009663" lvl="2" indent="-285750">
              <a:lnSpc>
                <a:spcPct val="107000"/>
              </a:lnSpc>
              <a:spcBef>
                <a:spcPts val="0"/>
              </a:spcBef>
              <a:buSzPts val="1000"/>
              <a:buFont typeface="Courier New" panose="02070309020205020404" pitchFamily="49" charset="0"/>
              <a:buChar char="o"/>
              <a:tabLst>
                <a:tab pos="914400" algn="l"/>
              </a:tabLst>
            </a:pPr>
            <a:r>
              <a:rPr lang="en-GB" sz="4800" b="1" i="1" kern="100">
                <a:effectLst/>
                <a:highlight>
                  <a:srgbClr val="FFFF00"/>
                </a:highlight>
                <a:ea typeface="Aptos" panose="020B0004020202020204" pitchFamily="34" charset="0"/>
                <a:cs typeface="Times New Roman" panose="02020603050405020304" pitchFamily="18" charset="0"/>
              </a:rPr>
              <a:t>Quote: "They need to trust what you are telling them and what your family is saying, and not dismiss you.“</a:t>
            </a:r>
          </a:p>
          <a:p>
            <a:pPr marL="723913" lvl="2" indent="0">
              <a:lnSpc>
                <a:spcPct val="107000"/>
              </a:lnSpc>
              <a:spcBef>
                <a:spcPts val="0"/>
              </a:spcBef>
              <a:buSzPts val="1000"/>
              <a:buNone/>
              <a:tabLst>
                <a:tab pos="914400" algn="l"/>
              </a:tabLst>
            </a:pPr>
            <a:endParaRPr lang="en-GB" sz="4800" kern="100">
              <a:effectLst/>
              <a:ea typeface="Aptos" panose="020B0004020202020204" pitchFamily="34" charset="0"/>
              <a:cs typeface="Times New Roman" panose="02020603050405020304" pitchFamily="18" charset="0"/>
            </a:endParaRPr>
          </a:p>
          <a:p>
            <a:pPr>
              <a:lnSpc>
                <a:spcPct val="107000"/>
              </a:lnSpc>
              <a:spcBef>
                <a:spcPts val="0"/>
              </a:spcBef>
              <a:buNone/>
            </a:pPr>
            <a:r>
              <a:rPr lang="en-GB" sz="4800" b="1" kern="100">
                <a:effectLst/>
                <a:ea typeface="Aptos" panose="020B0004020202020204" pitchFamily="34" charset="0"/>
                <a:cs typeface="Times New Roman" panose="02020603050405020304" pitchFamily="18" charset="0"/>
              </a:rPr>
              <a:t>3. </a:t>
            </a:r>
            <a:r>
              <a:rPr lang="en-GB" sz="5600" b="1" kern="100">
                <a:effectLst/>
                <a:ea typeface="Aptos" panose="020B0004020202020204" pitchFamily="34" charset="0"/>
                <a:cs typeface="Times New Roman" panose="02020603050405020304" pitchFamily="18" charset="0"/>
              </a:rPr>
              <a:t>Local authority support</a:t>
            </a:r>
            <a:endParaRPr lang="en-GB" sz="5600" kern="100">
              <a:effectLst/>
              <a:ea typeface="Aptos" panose="020B0004020202020204" pitchFamily="34" charset="0"/>
              <a:cs typeface="Times New Roman" panose="02020603050405020304" pitchFamily="18" charset="0"/>
            </a:endParaRPr>
          </a:p>
          <a:p>
            <a:pPr marL="609614" lvl="1"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The role of social prescribers, family hubs, social workers, and personal advisors in providing support for families.</a:t>
            </a:r>
          </a:p>
          <a:p>
            <a:pPr marL="609614" lvl="1"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Calls for parent education on children’s mental health through schools, in-person classes, or online sessions: </a:t>
            </a:r>
          </a:p>
          <a:p>
            <a:pPr marL="1009663" lvl="2" indent="-285750">
              <a:lnSpc>
                <a:spcPct val="107000"/>
              </a:lnSpc>
              <a:spcBef>
                <a:spcPts val="0"/>
              </a:spcBef>
              <a:buSzPts val="1000"/>
              <a:buFont typeface="Courier New" panose="02070309020205020404" pitchFamily="49" charset="0"/>
              <a:buChar char="o"/>
              <a:tabLst>
                <a:tab pos="914400" algn="l"/>
              </a:tabLst>
            </a:pPr>
            <a:r>
              <a:rPr lang="en-GB" sz="4800" b="1" i="1" kern="100">
                <a:effectLst/>
                <a:highlight>
                  <a:srgbClr val="FFFF00"/>
                </a:highlight>
                <a:ea typeface="Aptos" panose="020B0004020202020204" pitchFamily="34" charset="0"/>
                <a:cs typeface="Times New Roman" panose="02020603050405020304" pitchFamily="18" charset="0"/>
              </a:rPr>
              <a:t>Quote: "Could the council help with educating parents about supporting children's mental health? Either through school, with classes in school, or online through Zoom.“</a:t>
            </a:r>
          </a:p>
          <a:p>
            <a:pPr marL="1009663" lvl="2" indent="-285750">
              <a:lnSpc>
                <a:spcPct val="107000"/>
              </a:lnSpc>
              <a:spcBef>
                <a:spcPts val="0"/>
              </a:spcBef>
              <a:buSzPts val="1000"/>
              <a:buFont typeface="Courier New" panose="02070309020205020404" pitchFamily="49" charset="0"/>
              <a:buChar char="o"/>
              <a:tabLst>
                <a:tab pos="914400" algn="l"/>
              </a:tabLst>
            </a:pPr>
            <a:endParaRPr lang="en-GB" sz="5600" kern="100">
              <a:effectLst/>
              <a:ea typeface="Aptos" panose="020B0004020202020204" pitchFamily="34" charset="0"/>
              <a:cs typeface="Times New Roman" panose="02020603050405020304" pitchFamily="18" charset="0"/>
            </a:endParaRPr>
          </a:p>
          <a:p>
            <a:pPr>
              <a:lnSpc>
                <a:spcPct val="107000"/>
              </a:lnSpc>
              <a:spcBef>
                <a:spcPts val="0"/>
              </a:spcBef>
              <a:buNone/>
            </a:pPr>
            <a:r>
              <a:rPr lang="en-GB" sz="5600" b="1" kern="100">
                <a:effectLst/>
                <a:ea typeface="Aptos" panose="020B0004020202020204" pitchFamily="34" charset="0"/>
                <a:cs typeface="Times New Roman" panose="02020603050405020304" pitchFamily="18" charset="0"/>
              </a:rPr>
              <a:t>4. Community-Based Support</a:t>
            </a:r>
            <a:endParaRPr lang="en-GB" sz="5600" kern="100">
              <a:effectLst/>
              <a:ea typeface="Aptos" panose="020B0004020202020204" pitchFamily="34" charset="0"/>
              <a:cs typeface="Times New Roman" panose="02020603050405020304" pitchFamily="18" charset="0"/>
            </a:endParaRPr>
          </a:p>
          <a:p>
            <a:pPr marL="342900" lvl="0"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Non-specialist organisations that support emotional well-being, including: </a:t>
            </a:r>
          </a:p>
          <a:p>
            <a:pPr marL="742950" lvl="1"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Youth groups, yoga groups, places of worship</a:t>
            </a:r>
          </a:p>
          <a:p>
            <a:pPr marL="742950" lvl="1"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SEND parent groups &amp; local charities (e.g., The Hive)</a:t>
            </a:r>
          </a:p>
          <a:p>
            <a:pPr marL="342900" lvl="0"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The role of schools &amp; youth workers in mental health support: </a:t>
            </a:r>
          </a:p>
          <a:p>
            <a:pPr marL="742950" lvl="1" indent="-285750">
              <a:lnSpc>
                <a:spcPct val="107000"/>
              </a:lnSpc>
              <a:spcBef>
                <a:spcPts val="0"/>
              </a:spcBef>
              <a:buSzPts val="1000"/>
              <a:buFont typeface="Courier New" panose="02070309020205020404" pitchFamily="49" charset="0"/>
              <a:buChar char="o"/>
              <a:tabLst>
                <a:tab pos="914400" algn="l"/>
              </a:tabLst>
            </a:pPr>
            <a:r>
              <a:rPr lang="en-GB" sz="4800" b="1" i="1" kern="100">
                <a:effectLst/>
                <a:highlight>
                  <a:srgbClr val="FFFF00"/>
                </a:highlight>
                <a:ea typeface="Aptos" panose="020B0004020202020204" pitchFamily="34" charset="0"/>
                <a:cs typeface="Times New Roman" panose="02020603050405020304" pitchFamily="18" charset="0"/>
              </a:rPr>
              <a:t>Quote: "Teachers could do more to help. A youth worker comes to my school and helps sometimes."</a:t>
            </a:r>
            <a:endParaRPr lang="en-GB" sz="4800" kern="100">
              <a:effectLst/>
              <a:ea typeface="Aptos" panose="020B0004020202020204" pitchFamily="34" charset="0"/>
              <a:cs typeface="Times New Roman" panose="02020603050405020304" pitchFamily="18" charset="0"/>
            </a:endParaRPr>
          </a:p>
          <a:p>
            <a:pPr marL="342900" lvl="0" indent="-342900">
              <a:lnSpc>
                <a:spcPct val="107000"/>
              </a:lnSpc>
              <a:spcBef>
                <a:spcPts val="0"/>
              </a:spcBef>
              <a:buSzPts val="1000"/>
              <a:buFont typeface="Symbol" panose="05050102010706020507" pitchFamily="18" charset="2"/>
              <a:buChar char=""/>
              <a:tabLst>
                <a:tab pos="457200" algn="l"/>
              </a:tabLst>
            </a:pPr>
            <a:r>
              <a:rPr lang="en-GB" sz="4800" kern="100">
                <a:effectLst/>
                <a:ea typeface="Aptos" panose="020B0004020202020204" pitchFamily="34" charset="0"/>
                <a:cs typeface="Times New Roman" panose="02020603050405020304" pitchFamily="18" charset="0"/>
              </a:rPr>
              <a:t>Innovative suggestions to enhance accessibility, such as: </a:t>
            </a:r>
          </a:p>
          <a:p>
            <a:pPr marL="742950" lvl="1"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A mental health app</a:t>
            </a:r>
          </a:p>
          <a:p>
            <a:pPr marL="742950" lvl="1"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Online forums for young people to share experiences</a:t>
            </a:r>
          </a:p>
          <a:p>
            <a:pPr marL="742950" lvl="1" indent="-285750">
              <a:lnSpc>
                <a:spcPct val="107000"/>
              </a:lnSpc>
              <a:spcBef>
                <a:spcPts val="0"/>
              </a:spcBef>
              <a:buSzPts val="1000"/>
              <a:buFont typeface="Courier New" panose="02070309020205020404" pitchFamily="49" charset="0"/>
              <a:buChar char="o"/>
              <a:tabLst>
                <a:tab pos="914400" algn="l"/>
              </a:tabLst>
            </a:pPr>
            <a:r>
              <a:rPr lang="en-GB" sz="4800" kern="100">
                <a:effectLst/>
                <a:ea typeface="Aptos" panose="020B0004020202020204" pitchFamily="34" charset="0"/>
                <a:cs typeface="Times New Roman" panose="02020603050405020304" pitchFamily="18" charset="0"/>
              </a:rPr>
              <a:t>Text reminders for mental health appointments.</a:t>
            </a:r>
          </a:p>
          <a:p>
            <a:pPr marL="742950" lvl="1" indent="-285750">
              <a:lnSpc>
                <a:spcPct val="107000"/>
              </a:lnSpc>
              <a:spcBef>
                <a:spcPts val="0"/>
              </a:spcBef>
              <a:buSzPts val="1000"/>
              <a:buFont typeface="Courier New" panose="02070309020205020404" pitchFamily="49" charset="0"/>
              <a:buChar char="o"/>
              <a:tabLst>
                <a:tab pos="914400" algn="l"/>
              </a:tabLst>
            </a:pPr>
            <a:endParaRPr lang="en-GB" sz="4800" kern="100">
              <a:effectLst/>
              <a:ea typeface="Aptos" panose="020B0004020202020204" pitchFamily="34" charset="0"/>
              <a:cs typeface="Times New Roman" panose="02020603050405020304" pitchFamily="18" charset="0"/>
            </a:endParaRPr>
          </a:p>
          <a:p>
            <a:pPr algn="ctr">
              <a:lnSpc>
                <a:spcPct val="107000"/>
              </a:lnSpc>
              <a:spcBef>
                <a:spcPts val="0"/>
              </a:spcBef>
              <a:buNone/>
            </a:pPr>
            <a:r>
              <a:rPr lang="en-GB" sz="5600" kern="100">
                <a:effectLst/>
                <a:ea typeface="Aptos" panose="020B0004020202020204" pitchFamily="34" charset="0"/>
                <a:cs typeface="Segoe UI Emoji" panose="020B0502040204020203" pitchFamily="34" charset="0"/>
              </a:rPr>
              <a:t>🔹</a:t>
            </a:r>
            <a:r>
              <a:rPr lang="en-GB" sz="5600" kern="100">
                <a:effectLst/>
                <a:ea typeface="Aptos" panose="020B0004020202020204" pitchFamily="34" charset="0"/>
                <a:cs typeface="Times New Roman" panose="02020603050405020304" pitchFamily="18" charset="0"/>
              </a:rPr>
              <a:t> </a:t>
            </a:r>
            <a:r>
              <a:rPr lang="en-GB" sz="5600" b="1" kern="100">
                <a:effectLst/>
                <a:highlight>
                  <a:srgbClr val="FFFF00"/>
                </a:highlight>
                <a:ea typeface="Aptos" panose="020B0004020202020204" pitchFamily="34" charset="0"/>
                <a:cs typeface="Times New Roman" panose="02020603050405020304" pitchFamily="18" charset="0"/>
              </a:rPr>
              <a:t>QUOTE:</a:t>
            </a:r>
            <a:r>
              <a:rPr lang="en-GB" sz="5600" kern="100">
                <a:effectLst/>
                <a:highlight>
                  <a:srgbClr val="FFFF00"/>
                </a:highlight>
                <a:ea typeface="Aptos" panose="020B0004020202020204" pitchFamily="34" charset="0"/>
                <a:cs typeface="Times New Roman" panose="02020603050405020304" pitchFamily="18" charset="0"/>
              </a:rPr>
              <a:t> </a:t>
            </a:r>
            <a:r>
              <a:rPr lang="en-GB" sz="5600" b="1" kern="100">
                <a:effectLst/>
                <a:highlight>
                  <a:srgbClr val="FFFF00"/>
                </a:highlight>
                <a:ea typeface="Aptos" panose="020B0004020202020204" pitchFamily="34" charset="0"/>
                <a:cs typeface="Times New Roman" panose="02020603050405020304" pitchFamily="18" charset="0"/>
              </a:rPr>
              <a:t>"Depends on individual needs—no single service can meet everyone’s needs."</a:t>
            </a:r>
            <a:endParaRPr lang="en-GB" sz="5600" kern="100">
              <a:effectLst/>
              <a:ea typeface="Aptos" panose="020B0004020202020204" pitchFamily="34" charset="0"/>
              <a:cs typeface="Times New Roman" panose="02020603050405020304" pitchFamily="18" charset="0"/>
            </a:endParaRPr>
          </a:p>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GB"/>
          </a:p>
        </p:txBody>
      </p:sp>
      <p:sp>
        <p:nvSpPr>
          <p:cNvPr id="3" name="Text Placeholder 2">
            <a:extLst>
              <a:ext uri="{FF2B5EF4-FFF2-40B4-BE49-F238E27FC236}">
                <a16:creationId xmlns:a16="http://schemas.microsoft.com/office/drawing/2014/main" id="{3B0B0C15-6797-6E6A-0D6D-7BAAFF79E870}"/>
              </a:ext>
            </a:extLst>
          </p:cNvPr>
          <p:cNvSpPr>
            <a:spLocks noGrp="1"/>
          </p:cNvSpPr>
          <p:nvPr>
            <p:ph type="body" sz="quarter" idx="14"/>
          </p:nvPr>
        </p:nvSpPr>
        <p:spPr>
          <a:xfrm>
            <a:off x="350838" y="127181"/>
            <a:ext cx="9341604" cy="760491"/>
          </a:xfrm>
        </p:spPr>
        <p:txBody>
          <a:bodyPr>
            <a:normAutofit/>
          </a:bodyPr>
          <a:lstStyle/>
          <a:p>
            <a:r>
              <a:rPr lang="en-GB" sz="1900" b="1"/>
              <a:t>Tell us more about who could help provide the support you’ve described, and where could it be accessed </a:t>
            </a:r>
          </a:p>
          <a:p>
            <a:endParaRPr lang="en-GB"/>
          </a:p>
        </p:txBody>
      </p:sp>
    </p:spTree>
    <p:extLst>
      <p:ext uri="{BB962C8B-B14F-4D97-AF65-F5344CB8AC3E}">
        <p14:creationId xmlns:p14="http://schemas.microsoft.com/office/powerpoint/2010/main" val="4228402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952F8-99E8-71C5-E958-5CB81724D6A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9DE64F-B58A-01B9-49FA-8CBC44BAF5E4}"/>
              </a:ext>
            </a:extLst>
          </p:cNvPr>
          <p:cNvSpPr>
            <a:spLocks noGrp="1"/>
          </p:cNvSpPr>
          <p:nvPr>
            <p:ph type="sldNum" sz="quarter" idx="4"/>
          </p:nvPr>
        </p:nvSpPr>
        <p:spPr/>
        <p:txBody>
          <a:bodyPr/>
          <a:lstStyle/>
          <a:p>
            <a:fld id="{B9E0ACF9-11E2-1D4B-A28D-78BD04ABBE89}" type="slidenum">
              <a:rPr lang="en-US" smtClean="0"/>
              <a:pPr/>
              <a:t>34</a:t>
            </a:fld>
            <a:endParaRPr lang="en-US"/>
          </a:p>
        </p:txBody>
      </p:sp>
      <p:sp>
        <p:nvSpPr>
          <p:cNvPr id="3" name="Text Placeholder 2">
            <a:extLst>
              <a:ext uri="{FF2B5EF4-FFF2-40B4-BE49-F238E27FC236}">
                <a16:creationId xmlns:a16="http://schemas.microsoft.com/office/drawing/2014/main" id="{63C5284E-2266-499F-DE66-194E5230C98C}"/>
              </a:ext>
            </a:extLst>
          </p:cNvPr>
          <p:cNvSpPr>
            <a:spLocks noGrp="1"/>
          </p:cNvSpPr>
          <p:nvPr>
            <p:ph type="body" sz="quarter" idx="15"/>
          </p:nvPr>
        </p:nvSpPr>
        <p:spPr>
          <a:xfrm>
            <a:off x="350838" y="1236663"/>
            <a:ext cx="11605093" cy="4518518"/>
          </a:xfrm>
        </p:spPr>
        <p:txBody>
          <a:bodyPr/>
          <a:lstStyle/>
          <a:p>
            <a:r>
              <a:rPr lang="en-GB" sz="1600"/>
              <a:t>There is a strong preference amongst all three pathways for support to be delivered in-person, with no more than a quarter of respondents from each route telling us that online would be their preference.</a:t>
            </a:r>
          </a:p>
          <a:p>
            <a:r>
              <a:rPr lang="en-GB" sz="1600"/>
              <a:t>Parents responding on behalf of a child were half as likely to show a preference for online support as other trusted adults or the CYP themselves.</a:t>
            </a:r>
          </a:p>
          <a:p>
            <a:r>
              <a:rPr lang="en-GB" sz="1600"/>
              <a:t>Respondents who told us that have a disability were more likely to prefer online support (21% vs 13%), particularly those with learning disabilities or sensory impairments.</a:t>
            </a:r>
          </a:p>
          <a:p>
            <a:r>
              <a:rPr lang="en-GB" sz="1600"/>
              <a:t>The young the CYP is, the most likely they are to show a preference for in-person support.  When parents respond on behalf of a child, 68% of those aged 6-11 show a preference for in-person, however by the time they are 18+, this has declined to 38%.  </a:t>
            </a:r>
          </a:p>
        </p:txBody>
      </p:sp>
      <p:sp>
        <p:nvSpPr>
          <p:cNvPr id="4" name="Text Placeholder 3">
            <a:extLst>
              <a:ext uri="{FF2B5EF4-FFF2-40B4-BE49-F238E27FC236}">
                <a16:creationId xmlns:a16="http://schemas.microsoft.com/office/drawing/2014/main" id="{0D366BD1-2F40-BC83-3074-8C0F3D93BF7F}"/>
              </a:ext>
            </a:extLst>
          </p:cNvPr>
          <p:cNvSpPr>
            <a:spLocks noGrp="1"/>
          </p:cNvSpPr>
          <p:nvPr>
            <p:ph type="body" sz="quarter" idx="14"/>
          </p:nvPr>
        </p:nvSpPr>
        <p:spPr/>
        <p:txBody>
          <a:bodyPr>
            <a:normAutofit/>
          </a:bodyPr>
          <a:lstStyle/>
          <a:p>
            <a:pPr marL="0" indent="0">
              <a:lnSpc>
                <a:spcPct val="120000"/>
              </a:lnSpc>
              <a:buNone/>
            </a:pPr>
            <a:r>
              <a:rPr lang="en-GB" sz="1900" b="1"/>
              <a:t>Do you think a child/young person would prefer to talk online or in-person about emotional wellbeing or mental health issues?</a:t>
            </a:r>
          </a:p>
        </p:txBody>
      </p:sp>
      <p:graphicFrame>
        <p:nvGraphicFramePr>
          <p:cNvPr id="9" name="Table 8">
            <a:extLst>
              <a:ext uri="{FF2B5EF4-FFF2-40B4-BE49-F238E27FC236}">
                <a16:creationId xmlns:a16="http://schemas.microsoft.com/office/drawing/2014/main" id="{66B9C7B2-37F3-0128-160F-770B666526EF}"/>
              </a:ext>
            </a:extLst>
          </p:cNvPr>
          <p:cNvGraphicFramePr>
            <a:graphicFrameLocks noGrp="1"/>
          </p:cNvGraphicFramePr>
          <p:nvPr>
            <p:extLst>
              <p:ext uri="{D42A27DB-BD31-4B8C-83A1-F6EECF244321}">
                <p14:modId xmlns:p14="http://schemas.microsoft.com/office/powerpoint/2010/main" val="3048795386"/>
              </p:ext>
            </p:extLst>
          </p:nvPr>
        </p:nvGraphicFramePr>
        <p:xfrm>
          <a:off x="5821379" y="3715783"/>
          <a:ext cx="6370623" cy="3154545"/>
        </p:xfrm>
        <a:graphic>
          <a:graphicData uri="http://schemas.openxmlformats.org/drawingml/2006/table">
            <a:tbl>
              <a:tblPr/>
              <a:tblGrid>
                <a:gridCol w="1154098">
                  <a:extLst>
                    <a:ext uri="{9D8B030D-6E8A-4147-A177-3AD203B41FA5}">
                      <a16:colId xmlns:a16="http://schemas.microsoft.com/office/drawing/2014/main" val="1298040826"/>
                    </a:ext>
                  </a:extLst>
                </a:gridCol>
                <a:gridCol w="1492634">
                  <a:extLst>
                    <a:ext uri="{9D8B030D-6E8A-4147-A177-3AD203B41FA5}">
                      <a16:colId xmlns:a16="http://schemas.microsoft.com/office/drawing/2014/main" val="3028668150"/>
                    </a:ext>
                  </a:extLst>
                </a:gridCol>
                <a:gridCol w="1492634">
                  <a:extLst>
                    <a:ext uri="{9D8B030D-6E8A-4147-A177-3AD203B41FA5}">
                      <a16:colId xmlns:a16="http://schemas.microsoft.com/office/drawing/2014/main" val="48592394"/>
                    </a:ext>
                  </a:extLst>
                </a:gridCol>
                <a:gridCol w="1492634">
                  <a:extLst>
                    <a:ext uri="{9D8B030D-6E8A-4147-A177-3AD203B41FA5}">
                      <a16:colId xmlns:a16="http://schemas.microsoft.com/office/drawing/2014/main" val="2994126891"/>
                    </a:ext>
                  </a:extLst>
                </a:gridCol>
                <a:gridCol w="738623">
                  <a:extLst>
                    <a:ext uri="{9D8B030D-6E8A-4147-A177-3AD203B41FA5}">
                      <a16:colId xmlns:a16="http://schemas.microsoft.com/office/drawing/2014/main" val="3500148188"/>
                    </a:ext>
                  </a:extLst>
                </a:gridCol>
              </a:tblGrid>
              <a:tr h="1924297">
                <a:tc>
                  <a:txBody>
                    <a:bodyPr/>
                    <a:lstStyle/>
                    <a:p>
                      <a:pPr algn="l" fontAlgn="ctr"/>
                      <a:r>
                        <a:rPr lang="en-GB" sz="1400" b="0" i="0" u="none" strike="noStrike">
                          <a:solidFill>
                            <a:srgbClr val="222222"/>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I am a young person aged 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I am a trusted adult facilitating a child or young person to complete the survey.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I am a parent or carer of a child or young person.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Overall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927591099"/>
                  </a:ext>
                </a:extLst>
              </a:tr>
              <a:tr h="332171">
                <a:tc>
                  <a:txBody>
                    <a:bodyPr/>
                    <a:lstStyle/>
                    <a:p>
                      <a:pPr algn="l" fontAlgn="ctr"/>
                      <a:r>
                        <a:rPr lang="en-GB" sz="1400" b="0" i="0" u="none" strike="noStrike">
                          <a:solidFill>
                            <a:srgbClr val="222222"/>
                          </a:solidFill>
                          <a:effectLst/>
                          <a:latin typeface="Arial" panose="020B0604020202020204" pitchFamily="34" charset="0"/>
                        </a:rPr>
                        <a:t>Online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90962865"/>
                  </a:ext>
                </a:extLst>
              </a:tr>
              <a:tr h="332171">
                <a:tc>
                  <a:txBody>
                    <a:bodyPr/>
                    <a:lstStyle/>
                    <a:p>
                      <a:pPr algn="l" fontAlgn="ctr"/>
                      <a:r>
                        <a:rPr lang="en-GB" sz="1400" b="0" i="0" u="none" strike="noStrike">
                          <a:solidFill>
                            <a:srgbClr val="222222"/>
                          </a:solidFill>
                          <a:effectLst/>
                          <a:latin typeface="Arial" panose="020B0604020202020204" pitchFamily="34" charset="0"/>
                        </a:rPr>
                        <a:t>In-person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25259608"/>
                  </a:ext>
                </a:extLst>
              </a:tr>
              <a:tr h="565906">
                <a:tc>
                  <a:txBody>
                    <a:bodyPr/>
                    <a:lstStyle/>
                    <a:p>
                      <a:pPr algn="l" fontAlgn="ctr"/>
                      <a:r>
                        <a:rPr lang="en-GB" sz="1400" b="0" i="0" u="none" strike="noStrike">
                          <a:solidFill>
                            <a:srgbClr val="222222"/>
                          </a:solidFill>
                          <a:effectLst/>
                          <a:latin typeface="Arial" panose="020B0604020202020204" pitchFamily="34" charset="0"/>
                        </a:rPr>
                        <a:t>No preference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6E6DC"/>
                    </a:solidFill>
                  </a:tcPr>
                </a:tc>
                <a:tc>
                  <a:txBody>
                    <a:bodyPr/>
                    <a:lstStyle/>
                    <a:p>
                      <a:pPr algn="ctr" fontAlgn="ctr"/>
                      <a:r>
                        <a:rPr lang="en-GB" sz="1400" b="0" i="0" u="none" strike="noStrike">
                          <a:solidFill>
                            <a:srgbClr val="222222"/>
                          </a:solidFill>
                          <a:effectLst/>
                          <a:latin typeface="Arial" panose="020B060402020202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222222"/>
                          </a:solidFill>
                          <a:effectLst/>
                          <a:latin typeface="Arial" panose="020B06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41399639"/>
                  </a:ext>
                </a:extLst>
              </a:tr>
            </a:tbl>
          </a:graphicData>
        </a:graphic>
      </p:graphicFrame>
      <p:pic>
        <p:nvPicPr>
          <p:cNvPr id="5" name="Picture 4">
            <a:extLst>
              <a:ext uri="{FF2B5EF4-FFF2-40B4-BE49-F238E27FC236}">
                <a16:creationId xmlns:a16="http://schemas.microsoft.com/office/drawing/2014/main" id="{FA346142-D3C9-E0A9-8316-77D502368712}"/>
              </a:ext>
            </a:extLst>
          </p:cNvPr>
          <p:cNvPicPr>
            <a:picLocks noChangeAspect="1"/>
          </p:cNvPicPr>
          <p:nvPr/>
        </p:nvPicPr>
        <p:blipFill>
          <a:blip r:embed="rId3"/>
          <a:stretch>
            <a:fillRect/>
          </a:stretch>
        </p:blipFill>
        <p:spPr>
          <a:xfrm>
            <a:off x="534154" y="3715783"/>
            <a:ext cx="4725909" cy="3154545"/>
          </a:xfrm>
          <a:prstGeom prst="rect">
            <a:avLst/>
          </a:prstGeom>
        </p:spPr>
      </p:pic>
    </p:spTree>
    <p:extLst>
      <p:ext uri="{BB962C8B-B14F-4D97-AF65-F5344CB8AC3E}">
        <p14:creationId xmlns:p14="http://schemas.microsoft.com/office/powerpoint/2010/main" val="5214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F418BF-663B-92EB-75CC-5D5AF999C5D7}"/>
              </a:ext>
            </a:extLst>
          </p:cNvPr>
          <p:cNvSpPr>
            <a:spLocks noGrp="1"/>
          </p:cNvSpPr>
          <p:nvPr>
            <p:ph type="body" sz="quarter" idx="14"/>
          </p:nvPr>
        </p:nvSpPr>
        <p:spPr/>
        <p:txBody>
          <a:bodyPr/>
          <a:lstStyle/>
          <a:p>
            <a:r>
              <a:rPr lang="en-GB"/>
              <a:t>Challenging Perceptions Engagement Report Summary</a:t>
            </a:r>
          </a:p>
        </p:txBody>
      </p:sp>
    </p:spTree>
    <p:extLst>
      <p:ext uri="{BB962C8B-B14F-4D97-AF65-F5344CB8AC3E}">
        <p14:creationId xmlns:p14="http://schemas.microsoft.com/office/powerpoint/2010/main" val="39793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92EF-FC94-78AA-2AC0-6DD5F5514C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510FED-DB82-EC08-2588-6375581E32D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prstClr val="black"/>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prstClr val="black"/>
              </a:solidFill>
              <a:effectLst/>
              <a:uLnTx/>
              <a:uFillTx/>
              <a:latin typeface="Franklin Gothic Demi" panose="020B0603020102020204" pitchFamily="34" charset="0"/>
              <a:ea typeface="+mn-ea"/>
              <a:cs typeface="+mn-cs"/>
            </a:endParaRPr>
          </a:p>
        </p:txBody>
      </p:sp>
      <p:sp>
        <p:nvSpPr>
          <p:cNvPr id="3" name="Text Placeholder 2">
            <a:extLst>
              <a:ext uri="{FF2B5EF4-FFF2-40B4-BE49-F238E27FC236}">
                <a16:creationId xmlns:a16="http://schemas.microsoft.com/office/drawing/2014/main" id="{7D9F705F-9CFD-56F6-4A19-1350E106B6D4}"/>
              </a:ext>
            </a:extLst>
          </p:cNvPr>
          <p:cNvSpPr>
            <a:spLocks noGrp="1"/>
          </p:cNvSpPr>
          <p:nvPr>
            <p:ph type="body" sz="quarter" idx="15"/>
          </p:nvPr>
        </p:nvSpPr>
        <p:spPr>
          <a:xfrm>
            <a:off x="441372" y="1245717"/>
            <a:ext cx="10114967" cy="4747678"/>
          </a:xfrm>
        </p:spPr>
        <p:txBody>
          <a:bodyPr>
            <a:normAutofit fontScale="70000" lnSpcReduction="20000"/>
          </a:bodyPr>
          <a:lstStyle/>
          <a:p>
            <a:r>
              <a:rPr lang="en-GB"/>
              <a:t>Challenging Perceptions are a Telford based organisation who aim to empower young adults to explore and address mental health issues and wellbeing.  On our behalf, they shared our survey and materials with local people who have previously accessed the </a:t>
            </a:r>
            <a:r>
              <a:rPr lang="en-GB" err="1"/>
              <a:t>BeeU</a:t>
            </a:r>
            <a:r>
              <a:rPr lang="en-GB"/>
              <a:t> service.  This comprised of 26 engagement sessions, with a total of 118 CYP.  A summary of the feedback they shared is below, with the full report available here </a:t>
            </a:r>
            <a:r>
              <a:rPr lang="en-GB">
                <a:highlight>
                  <a:srgbClr val="FFFF00"/>
                </a:highlight>
              </a:rPr>
              <a:t>[ADD LINK].</a:t>
            </a:r>
          </a:p>
          <a:p>
            <a:pPr marL="0" indent="0">
              <a:buNone/>
            </a:pPr>
            <a:endParaRPr lang="en-GB">
              <a:highlight>
                <a:srgbClr val="FFFF00"/>
              </a:highlight>
            </a:endParaRPr>
          </a:p>
          <a:p>
            <a:r>
              <a:rPr lang="en-GB" b="1"/>
              <a:t>Overall Report Conclusion:</a:t>
            </a:r>
          </a:p>
          <a:p>
            <a:pPr>
              <a:buNone/>
            </a:pPr>
            <a:r>
              <a:rPr lang="en-GB"/>
              <a:t>	Accessing </a:t>
            </a:r>
            <a:r>
              <a:rPr lang="en-GB" err="1"/>
              <a:t>BeeU</a:t>
            </a:r>
            <a:r>
              <a:rPr lang="en-GB"/>
              <a:t> presents major challenges, especially for neurodiverse individuals, due to </a:t>
            </a:r>
            <a:r>
              <a:rPr lang="en-GB" b="1"/>
              <a:t>long wait times, poor communication, inconsistent care, and overmedication</a:t>
            </a:r>
            <a:r>
              <a:rPr lang="en-GB"/>
              <a:t>. While some benefits exist, </a:t>
            </a:r>
            <a:r>
              <a:rPr lang="en-GB" b="1"/>
              <a:t>improvements in training, staffing, communication, greater consistency, and personalised care</a:t>
            </a:r>
            <a:r>
              <a:rPr lang="en-GB"/>
              <a:t> are needed.</a:t>
            </a:r>
          </a:p>
          <a:p>
            <a:pPr>
              <a:buNone/>
            </a:pPr>
            <a:r>
              <a:rPr lang="en-GB"/>
              <a:t>	</a:t>
            </a:r>
          </a:p>
          <a:p>
            <a:pPr>
              <a:buNone/>
            </a:pPr>
            <a:r>
              <a:rPr lang="en-GB"/>
              <a:t>	</a:t>
            </a:r>
            <a:r>
              <a:rPr lang="en-GB" b="1"/>
              <a:t>Key concerns include:</a:t>
            </a:r>
          </a:p>
          <a:p>
            <a:pPr lvl="1">
              <a:buFont typeface="Arial" panose="020B0604020202020204" pitchFamily="34" charset="0"/>
              <a:buChar char="•"/>
            </a:pPr>
            <a:r>
              <a:rPr lang="en-GB" sz="2000"/>
              <a:t>A gap in support for neurodiverse individuals.</a:t>
            </a:r>
          </a:p>
          <a:p>
            <a:pPr lvl="1">
              <a:buFont typeface="Arial" panose="020B0604020202020204" pitchFamily="34" charset="0"/>
              <a:buChar char="•"/>
            </a:pPr>
            <a:r>
              <a:rPr lang="en-GB" sz="2000"/>
              <a:t>The lack of focus on long-term coping strategies</a:t>
            </a:r>
          </a:p>
          <a:p>
            <a:pPr lvl="1">
              <a:buFont typeface="Arial" panose="020B0604020202020204" pitchFamily="34" charset="0"/>
              <a:buChar char="•"/>
            </a:pPr>
            <a:r>
              <a:rPr lang="en-GB" sz="2000"/>
              <a:t>The need for a more accessible, empathetic approach in both community-based services and educational settings.</a:t>
            </a:r>
          </a:p>
          <a:p>
            <a:pPr marL="228611" lvl="1" indent="-228611">
              <a:buNone/>
            </a:pPr>
            <a:endParaRPr lang="en-GB" sz="1300"/>
          </a:p>
          <a:p>
            <a:pPr marL="228611" lvl="1" indent="-228611">
              <a:buNone/>
            </a:pPr>
            <a:r>
              <a:rPr lang="en-GB" sz="1300"/>
              <a:t>	</a:t>
            </a:r>
            <a:r>
              <a:rPr lang="en-GB" sz="2100"/>
              <a:t>The report concluded that addressing these issues is essential to creating a more effective, compassionate, and responsive mental health support system.</a:t>
            </a:r>
          </a:p>
          <a:p>
            <a:pPr lvl="1"/>
            <a:endParaRPr lang="en-GB" sz="2100"/>
          </a:p>
          <a:p>
            <a:r>
              <a:rPr lang="en-GB"/>
              <a:t>When asked to describe local CAMHS services, the feedback was notably negative in sentiment, with respondents using words such as ‘dismissive’, ‘challenging’, ‘underfunded’ and ‘inconsistent’.</a:t>
            </a:r>
            <a:br>
              <a:rPr lang="en-GB"/>
            </a:br>
            <a:endParaRPr lang="en-GB"/>
          </a:p>
        </p:txBody>
      </p:sp>
      <p:sp>
        <p:nvSpPr>
          <p:cNvPr id="4" name="Text Placeholder 3">
            <a:extLst>
              <a:ext uri="{FF2B5EF4-FFF2-40B4-BE49-F238E27FC236}">
                <a16:creationId xmlns:a16="http://schemas.microsoft.com/office/drawing/2014/main" id="{04D1EE09-E3C2-E1E3-BBA6-3DB36576440E}"/>
              </a:ext>
            </a:extLst>
          </p:cNvPr>
          <p:cNvSpPr>
            <a:spLocks noGrp="1"/>
          </p:cNvSpPr>
          <p:nvPr>
            <p:ph type="body" sz="quarter" idx="14"/>
          </p:nvPr>
        </p:nvSpPr>
        <p:spPr/>
        <p:txBody>
          <a:bodyPr/>
          <a:lstStyle/>
          <a:p>
            <a:r>
              <a:rPr lang="en-GB"/>
              <a:t>Challenging Perceptions Engagement Summary</a:t>
            </a:r>
          </a:p>
        </p:txBody>
      </p:sp>
      <p:pic>
        <p:nvPicPr>
          <p:cNvPr id="5" name="Picture 4">
            <a:extLst>
              <a:ext uri="{FF2B5EF4-FFF2-40B4-BE49-F238E27FC236}">
                <a16:creationId xmlns:a16="http://schemas.microsoft.com/office/drawing/2014/main" id="{BD9C0598-F2FE-A4FA-B4A3-243E94BF339C}"/>
              </a:ext>
            </a:extLst>
          </p:cNvPr>
          <p:cNvPicPr>
            <a:picLocks noChangeAspect="1"/>
          </p:cNvPicPr>
          <p:nvPr/>
        </p:nvPicPr>
        <p:blipFill>
          <a:blip r:embed="rId2"/>
          <a:stretch>
            <a:fillRect/>
          </a:stretch>
        </p:blipFill>
        <p:spPr>
          <a:xfrm>
            <a:off x="8710882" y="5425316"/>
            <a:ext cx="3481118" cy="1432684"/>
          </a:xfrm>
          <a:prstGeom prst="rect">
            <a:avLst/>
          </a:prstGeom>
        </p:spPr>
      </p:pic>
    </p:spTree>
    <p:extLst>
      <p:ext uri="{BB962C8B-B14F-4D97-AF65-F5344CB8AC3E}">
        <p14:creationId xmlns:p14="http://schemas.microsoft.com/office/powerpoint/2010/main" val="1743048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E30C6-39D1-0754-EA76-6727F3F18120}"/>
              </a:ext>
            </a:extLst>
          </p:cNvPr>
          <p:cNvSpPr>
            <a:spLocks noGrp="1"/>
          </p:cNvSpPr>
          <p:nvPr>
            <p:ph type="body" sz="quarter" idx="14"/>
          </p:nvPr>
        </p:nvSpPr>
        <p:spPr>
          <a:xfrm>
            <a:off x="4129331" y="3602352"/>
            <a:ext cx="7361629" cy="2593288"/>
          </a:xfrm>
        </p:spPr>
        <p:txBody>
          <a:bodyPr/>
          <a:lstStyle/>
          <a:p>
            <a:r>
              <a:rPr lang="en-GB" dirty="0"/>
              <a:t>Summary</a:t>
            </a:r>
          </a:p>
        </p:txBody>
      </p:sp>
    </p:spTree>
    <p:extLst>
      <p:ext uri="{BB962C8B-B14F-4D97-AF65-F5344CB8AC3E}">
        <p14:creationId xmlns:p14="http://schemas.microsoft.com/office/powerpoint/2010/main" val="274817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4423C38-C91C-000E-9209-436B790576D6}"/>
              </a:ext>
            </a:extLst>
          </p:cNvPr>
          <p:cNvSpPr>
            <a:spLocks noGrp="1"/>
          </p:cNvSpPr>
          <p:nvPr>
            <p:ph type="body" sz="quarter" idx="15"/>
          </p:nvPr>
        </p:nvSpPr>
        <p:spPr>
          <a:xfrm>
            <a:off x="328612" y="1024225"/>
            <a:ext cx="11534775" cy="4951701"/>
          </a:xfrm>
        </p:spPr>
        <p:txBody>
          <a:bodyPr/>
          <a:lstStyle/>
          <a:p>
            <a:r>
              <a:rPr lang="en-GB" sz="1800" b="1"/>
              <a:t>What Matters Most to Children &amp; Young People</a:t>
            </a:r>
          </a:p>
          <a:p>
            <a:pPr marL="0" indent="0">
              <a:buNone/>
            </a:pPr>
            <a:r>
              <a:rPr lang="en-GB" sz="1800"/>
              <a:t>When a child or young person needs to access emotional wellbeing and/or mental health services, respondents tell us it is of greatest importance that the they are ‘</a:t>
            </a:r>
            <a:r>
              <a:rPr lang="en-GB" sz="1800" b="1"/>
              <a:t>comfortable, listened to and understood</a:t>
            </a:r>
            <a:r>
              <a:rPr lang="en-GB" sz="1800"/>
              <a:t>’, able to access support when needed quickly, and receive the right help at the right time. There is a strong preference towards the delivery of in-person interventions, and only 16% of respondents show a preference for online contact.</a:t>
            </a:r>
          </a:p>
          <a:p>
            <a:r>
              <a:rPr lang="en-GB" sz="1800" b="1"/>
              <a:t>Where People Expect Support &amp; Information</a:t>
            </a:r>
          </a:p>
          <a:p>
            <a:pPr marL="0" indent="0">
              <a:buNone/>
            </a:pPr>
            <a:r>
              <a:rPr lang="en-GB" sz="1800"/>
              <a:t>Respondents show a clear reliance on traditional professional contacts as the expected source of support and information on mental health conditions.  “</a:t>
            </a:r>
            <a:r>
              <a:rPr lang="en-GB" sz="1800" b="1"/>
              <a:t>School and College</a:t>
            </a:r>
            <a:r>
              <a:rPr lang="en-GB" sz="1800"/>
              <a:t>”, </a:t>
            </a:r>
            <a:r>
              <a:rPr lang="en-GB" sz="1800" b="1"/>
              <a:t>GP practices</a:t>
            </a:r>
            <a:r>
              <a:rPr lang="en-GB" sz="1800"/>
              <a:t>, and </a:t>
            </a:r>
            <a:r>
              <a:rPr lang="en-GB" sz="1800" b="1"/>
              <a:t>mental health professionals </a:t>
            </a:r>
            <a:r>
              <a:rPr lang="en-GB" sz="1800"/>
              <a:t>score notably higher than all other forms of intervention.  The comments received to support this frequently reference ‘</a:t>
            </a:r>
            <a:r>
              <a:rPr lang="en-GB" sz="1800" b="1"/>
              <a:t>safe spaces</a:t>
            </a:r>
            <a:r>
              <a:rPr lang="en-GB" sz="1800"/>
              <a:t>’ and ‘</a:t>
            </a:r>
            <a:r>
              <a:rPr lang="en-GB" sz="1800" b="1"/>
              <a:t>trusted and known individuals</a:t>
            </a:r>
            <a:r>
              <a:rPr lang="en-GB" sz="1800"/>
              <a:t>’,  also noting the lack of a formalised wait time to access these individuals.</a:t>
            </a:r>
          </a:p>
          <a:p>
            <a:r>
              <a:rPr lang="en-GB" sz="1800" b="1"/>
              <a:t>Feedback on Services Used</a:t>
            </a:r>
          </a:p>
          <a:p>
            <a:pPr marL="0" indent="0">
              <a:buNone/>
            </a:pPr>
            <a:r>
              <a:rPr lang="en-GB" sz="1800"/>
              <a:t>When asked about services they have accessed previously, across all interventions delivered by an individual the ‘caring’ delivery was most frequently identified as a strength, particularly for those who have engaged with their GP, local charities, and the local authority. </a:t>
            </a:r>
            <a:r>
              <a:rPr lang="en-GB" sz="1800" err="1"/>
              <a:t>BeeU</a:t>
            </a:r>
            <a:r>
              <a:rPr lang="en-GB" sz="1800"/>
              <a:t> and Crisis Services scored highly on a suitable and welcoming venue. While local authorities preformed well on individual-focused factors and ease of access, notably fewer people felt that the CYP could be themselves or that the venue was suitable/welcoming.</a:t>
            </a:r>
          </a:p>
          <a:p>
            <a:endParaRPr lang="en-GB" sz="1800"/>
          </a:p>
          <a:p>
            <a:endParaRPr lang="en-GB" sz="1800"/>
          </a:p>
        </p:txBody>
      </p:sp>
      <p:sp>
        <p:nvSpPr>
          <p:cNvPr id="7" name="Text Placeholder 6">
            <a:extLst>
              <a:ext uri="{FF2B5EF4-FFF2-40B4-BE49-F238E27FC236}">
                <a16:creationId xmlns:a16="http://schemas.microsoft.com/office/drawing/2014/main" id="{6768F768-4138-DFB9-1FC7-1D1DEDBC92F7}"/>
              </a:ext>
            </a:extLst>
          </p:cNvPr>
          <p:cNvSpPr>
            <a:spLocks noGrp="1"/>
          </p:cNvSpPr>
          <p:nvPr>
            <p:ph type="body" sz="quarter" idx="14"/>
          </p:nvPr>
        </p:nvSpPr>
        <p:spPr/>
        <p:txBody>
          <a:bodyPr lIns="91440" tIns="45720" rIns="91440" bIns="45720" anchor="t">
            <a:normAutofit/>
          </a:bodyPr>
          <a:lstStyle/>
          <a:p>
            <a:r>
              <a:rPr lang="en-GB">
                <a:latin typeface="Franklin Gothic Demi"/>
                <a:cs typeface="Arial"/>
              </a:rPr>
              <a:t>Key Headlines </a:t>
            </a:r>
          </a:p>
        </p:txBody>
      </p:sp>
    </p:spTree>
    <p:extLst>
      <p:ext uri="{BB962C8B-B14F-4D97-AF65-F5344CB8AC3E}">
        <p14:creationId xmlns:p14="http://schemas.microsoft.com/office/powerpoint/2010/main" val="1672260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FF44-4721-E9CC-9345-2406BB282E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FFC7F-EF6B-9300-4E92-1B92A0EFC6CC}"/>
              </a:ext>
            </a:extLst>
          </p:cNvPr>
          <p:cNvSpPr>
            <a:spLocks noGrp="1"/>
          </p:cNvSpPr>
          <p:nvPr>
            <p:ph type="sldNum" sz="quarter" idx="4"/>
          </p:nvPr>
        </p:nvSpPr>
        <p:spPr/>
        <p:txBody>
          <a:bodyPr/>
          <a:lstStyle/>
          <a:p>
            <a:fld id="{B9E0ACF9-11E2-1D4B-A28D-78BD04ABBE89}" type="slidenum">
              <a:rPr lang="en-US" smtClean="0"/>
              <a:pPr/>
              <a:t>39</a:t>
            </a:fld>
            <a:endParaRPr lang="en-US"/>
          </a:p>
        </p:txBody>
      </p:sp>
      <p:sp>
        <p:nvSpPr>
          <p:cNvPr id="3" name="Text Placeholder 2">
            <a:extLst>
              <a:ext uri="{FF2B5EF4-FFF2-40B4-BE49-F238E27FC236}">
                <a16:creationId xmlns:a16="http://schemas.microsoft.com/office/drawing/2014/main" id="{C5DF2917-70E6-2C5C-41DF-48E1B3CA1E8A}"/>
              </a:ext>
            </a:extLst>
          </p:cNvPr>
          <p:cNvSpPr>
            <a:spLocks noGrp="1"/>
          </p:cNvSpPr>
          <p:nvPr>
            <p:ph type="body" sz="quarter" idx="15"/>
          </p:nvPr>
        </p:nvSpPr>
        <p:spPr>
          <a:xfrm>
            <a:off x="350838" y="981671"/>
            <a:ext cx="11534775" cy="5681679"/>
          </a:xfrm>
          <a:solidFill>
            <a:schemeClr val="bg1"/>
          </a:solidFill>
        </p:spPr>
        <p:txBody>
          <a:bodyPr/>
          <a:lstStyle/>
          <a:p>
            <a:r>
              <a:rPr lang="en-GB" sz="1800" b="1"/>
              <a:t>Waiting Times and Referral Process:</a:t>
            </a:r>
          </a:p>
          <a:p>
            <a:pPr lvl="1">
              <a:buSzPts val="1000"/>
              <a:tabLst>
                <a:tab pos="457200" algn="l"/>
              </a:tabLst>
            </a:pPr>
            <a:r>
              <a:rPr lang="en-GB" sz="1600"/>
              <a:t>Long waiting lists are a real challenge </a:t>
            </a:r>
          </a:p>
          <a:p>
            <a:pPr lvl="1">
              <a:buSzPts val="1000"/>
              <a:tabLst>
                <a:tab pos="457200" algn="l"/>
              </a:tabLst>
            </a:pPr>
            <a:r>
              <a:rPr lang="en-GB" sz="1600"/>
              <a:t>Establish clear, transparent referral criteria to prevent patients from being passed between services without progress.</a:t>
            </a:r>
          </a:p>
          <a:p>
            <a:pPr lvl="1">
              <a:buSzPts val="1000"/>
              <a:tabLst>
                <a:tab pos="457200" algn="l"/>
              </a:tabLst>
            </a:pPr>
            <a:r>
              <a:rPr lang="en-GB" sz="1600"/>
              <a:t>Ensure visible and transparent waiting times so patients and families are informed about their position on the list.</a:t>
            </a:r>
          </a:p>
          <a:p>
            <a:pPr lvl="1">
              <a:buSzPts val="1000"/>
              <a:tabLst>
                <a:tab pos="457200" algn="l"/>
              </a:tabLst>
            </a:pPr>
            <a:r>
              <a:rPr lang="en-GB" sz="1600"/>
              <a:t>Provide enhanced tertiary support (supported waiting) for those awaiting treatment to prevent deterioration.</a:t>
            </a:r>
          </a:p>
          <a:p>
            <a:r>
              <a:rPr lang="en-GB" sz="1800" b="1"/>
              <a:t>Access to Services:</a:t>
            </a:r>
          </a:p>
          <a:p>
            <a:pPr lvl="1"/>
            <a:r>
              <a:rPr lang="en-GB" sz="1600"/>
              <a:t>Ensure equitable access to services across all geographic areas to prevent disparities, with services available rurally where possible, and not centralised on the two large towns.</a:t>
            </a:r>
          </a:p>
          <a:p>
            <a:pPr lvl="1"/>
            <a:r>
              <a:rPr lang="en-GB" sz="1600"/>
              <a:t>Improve awareness of available services for parents, carers, and VCSE. </a:t>
            </a:r>
          </a:p>
          <a:p>
            <a:pPr lvl="1"/>
            <a:r>
              <a:rPr lang="en-GB" sz="1600"/>
              <a:t>Enable direct contact between a newly diagnosed patients and the relevant services for a smoother transition and timely support.</a:t>
            </a:r>
          </a:p>
          <a:p>
            <a:pPr lvl="1"/>
            <a:r>
              <a:rPr lang="en-GB" sz="1600"/>
              <a:t>Establish a clear re-entry pathway for individuals needing support after discharge, ensuring they can easily access services again without unnecessary delays.</a:t>
            </a:r>
          </a:p>
          <a:p>
            <a:r>
              <a:rPr lang="en-GB" sz="1800" b="1"/>
              <a:t>Range of Support and Treatment:</a:t>
            </a:r>
          </a:p>
          <a:p>
            <a:pPr lvl="1"/>
            <a:r>
              <a:rPr lang="en-GB" sz="1600"/>
              <a:t>Patients want choice throughout the process, individuality of support, and a sense of control over their own health outcomes.</a:t>
            </a:r>
          </a:p>
          <a:p>
            <a:pPr lvl="1"/>
            <a:r>
              <a:rPr lang="en-GB" sz="1600"/>
              <a:t>Offer a choice between individual and family-based treatments to suit different needs.</a:t>
            </a:r>
          </a:p>
          <a:p>
            <a:pPr lvl="1"/>
            <a:r>
              <a:rPr lang="en-GB" sz="1600"/>
              <a:t>Choice of professional to enhance trust and therapeutic relationships.</a:t>
            </a:r>
          </a:p>
          <a:p>
            <a:pPr lvl="1"/>
            <a:r>
              <a:rPr lang="en-GB" sz="1600"/>
              <a:t>Balance online and face-to-face support, ensuring face-to-face options remain available for those who prefer them.</a:t>
            </a:r>
          </a:p>
          <a:p>
            <a:pPr lvl="1"/>
            <a:r>
              <a:rPr lang="en-GB" sz="1600"/>
              <a:t>Clarify diagnostic and medication pathways for children and young people (CYP), ensuring patients and caregivers fully understand the process.</a:t>
            </a:r>
          </a:p>
          <a:p>
            <a:pPr marL="457200" lvl="1" indent="0">
              <a:buNone/>
            </a:pPr>
            <a:endParaRPr lang="en-GB"/>
          </a:p>
        </p:txBody>
      </p:sp>
      <p:sp>
        <p:nvSpPr>
          <p:cNvPr id="4" name="Text Placeholder 3">
            <a:extLst>
              <a:ext uri="{FF2B5EF4-FFF2-40B4-BE49-F238E27FC236}">
                <a16:creationId xmlns:a16="http://schemas.microsoft.com/office/drawing/2014/main" id="{31DCE1C4-4DD8-D40C-3FE4-18CA30D29E9D}"/>
              </a:ext>
            </a:extLst>
          </p:cNvPr>
          <p:cNvSpPr>
            <a:spLocks noGrp="1"/>
          </p:cNvSpPr>
          <p:nvPr>
            <p:ph type="body" sz="quarter" idx="14"/>
          </p:nvPr>
        </p:nvSpPr>
        <p:spPr/>
        <p:txBody>
          <a:bodyPr>
            <a:normAutofit fontScale="92500" lnSpcReduction="20000"/>
          </a:bodyPr>
          <a:lstStyle/>
          <a:p>
            <a:r>
              <a:rPr lang="en-GB"/>
              <a:t>Key themes and areas for improvement for CAMHS/</a:t>
            </a:r>
            <a:r>
              <a:rPr lang="en-GB" err="1"/>
              <a:t>BeeU</a:t>
            </a:r>
            <a:endParaRPr lang="en-GB"/>
          </a:p>
        </p:txBody>
      </p:sp>
    </p:spTree>
    <p:extLst>
      <p:ext uri="{BB962C8B-B14F-4D97-AF65-F5344CB8AC3E}">
        <p14:creationId xmlns:p14="http://schemas.microsoft.com/office/powerpoint/2010/main" val="22347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F5CD31-E55A-7D8E-D2FB-A74B143EFCAF}"/>
              </a:ext>
            </a:extLst>
          </p:cNvPr>
          <p:cNvSpPr>
            <a:spLocks noGrp="1"/>
          </p:cNvSpPr>
          <p:nvPr>
            <p:ph type="sldNum" sz="quarter" idx="4"/>
          </p:nvPr>
        </p:nvSpPr>
        <p:spPr/>
        <p:txBody>
          <a:bodyPr/>
          <a:lstStyle/>
          <a:p>
            <a:fld id="{B9E0ACF9-11E2-1D4B-A28D-78BD04ABBE89}" type="slidenum">
              <a:rPr lang="en-US" smtClean="0"/>
              <a:pPr/>
              <a:t>4</a:t>
            </a:fld>
            <a:endParaRPr lang="en-US"/>
          </a:p>
        </p:txBody>
      </p:sp>
      <p:sp>
        <p:nvSpPr>
          <p:cNvPr id="2" name="Text Placeholder 1">
            <a:extLst>
              <a:ext uri="{FF2B5EF4-FFF2-40B4-BE49-F238E27FC236}">
                <a16:creationId xmlns:a16="http://schemas.microsoft.com/office/drawing/2014/main" id="{C63E662D-1653-A095-E05D-AAE257829EAE}"/>
              </a:ext>
            </a:extLst>
          </p:cNvPr>
          <p:cNvSpPr>
            <a:spLocks noGrp="1"/>
          </p:cNvSpPr>
          <p:nvPr>
            <p:ph type="body" sz="quarter" idx="15"/>
          </p:nvPr>
        </p:nvSpPr>
        <p:spPr>
          <a:xfrm>
            <a:off x="350838" y="1227610"/>
            <a:ext cx="9091926" cy="4747678"/>
          </a:xfrm>
        </p:spPr>
        <p:txBody>
          <a:bodyPr/>
          <a:lstStyle/>
          <a:p>
            <a:r>
              <a:rPr lang="en-GB" sz="2000"/>
              <a:t>Child and Adolescent Mental Health Services (CAMHS) in Shropshire, Telford and Wrekin (STW) are currently delivered by Midlands Partnership University NHS Foundation Trust (MPFT) and is called </a:t>
            </a:r>
            <a:r>
              <a:rPr lang="en-GB" sz="2000" err="1"/>
              <a:t>BeeU</a:t>
            </a:r>
            <a:r>
              <a:rPr lang="en-GB" sz="2000"/>
              <a:t>. </a:t>
            </a:r>
          </a:p>
          <a:p>
            <a:r>
              <a:rPr lang="en-GB" sz="2000"/>
              <a:t>The current contract for CAMHS services has been in place since 2018 and NHS STW are now required to re-procure this service to meet our legal and statutory responsibilities in ensuring the best quality, value for money and outcomes for the local population.</a:t>
            </a:r>
          </a:p>
          <a:p>
            <a:r>
              <a:rPr lang="en-GB" sz="2000"/>
              <a:t>To coincide with the contract end date, NHS STW were keen to engage with local residents and users of the current </a:t>
            </a:r>
            <a:r>
              <a:rPr lang="en-GB" sz="2000" err="1"/>
              <a:t>BeeU</a:t>
            </a:r>
            <a:r>
              <a:rPr lang="en-GB" sz="2000"/>
              <a:t> service to inform the refresh and redefine of local children and young people’s emotional wellbeing and mental health services before being recommissioned later in the year. </a:t>
            </a:r>
          </a:p>
          <a:p>
            <a:r>
              <a:rPr lang="en-GB" sz="2000"/>
              <a:t>For the commissioning of services NHS STW is following the Provider Selection Regime (PSR) which came into force on 1 January 2024.</a:t>
            </a:r>
          </a:p>
          <a:p>
            <a:endParaRPr lang="en-GB" sz="2100"/>
          </a:p>
        </p:txBody>
      </p:sp>
      <p:sp>
        <p:nvSpPr>
          <p:cNvPr id="10" name="TextBox 6">
            <a:extLst>
              <a:ext uri="{FF2B5EF4-FFF2-40B4-BE49-F238E27FC236}">
                <a16:creationId xmlns:a16="http://schemas.microsoft.com/office/drawing/2014/main" id="{D58E057B-0B3E-AAD1-F66A-2FF3DD3BEF68}"/>
              </a:ext>
            </a:extLst>
          </p:cNvPr>
          <p:cNvSpPr txBox="1">
            <a:spLocks noGrp="1"/>
          </p:cNvSpPr>
          <p:nvPr>
            <p:ph type="body" sz="quarter" idx="14"/>
          </p:nvPr>
        </p:nvSpPr>
        <p:spPr>
          <a:xfrm>
            <a:off x="350838" y="0"/>
            <a:ext cx="9341604" cy="546432"/>
          </a:xfrm>
          <a:prstGeom prst="rect">
            <a:avLst/>
          </a:prstGeom>
        </p:spPr>
        <p:txBody>
          <a:bodyPr wrap="square" lIns="0" tIns="0" rIns="0" bIns="0" rtlCol="0" anchor="t">
            <a:spAutoFit/>
          </a:bodyPr>
          <a:lstStyle/>
          <a:p>
            <a:pPr defTabSz="609630">
              <a:lnSpc>
                <a:spcPts val="4667"/>
              </a:lnSpc>
            </a:pPr>
            <a:r>
              <a:rPr lang="en-US">
                <a:solidFill>
                  <a:srgbClr val="FFFFFF"/>
                </a:solidFill>
                <a:latin typeface="Franklin Gothic Demi"/>
                <a:ea typeface="Frutiger 2"/>
                <a:cs typeface="Frutiger 2"/>
                <a:sym typeface="Frutiger 2"/>
              </a:rPr>
              <a:t>Background</a:t>
            </a:r>
            <a:r>
              <a:rPr lang="en-US" sz="3200">
                <a:solidFill>
                  <a:srgbClr val="FFFFFF"/>
                </a:solidFill>
                <a:latin typeface="Franklin Gothic Demi"/>
                <a:ea typeface="Frutiger 2"/>
                <a:cs typeface="Frutiger 2"/>
                <a:sym typeface="Frutiger 2"/>
              </a:rPr>
              <a:t> and context</a:t>
            </a:r>
          </a:p>
        </p:txBody>
      </p:sp>
      <p:pic>
        <p:nvPicPr>
          <p:cNvPr id="4" name="Graphic 3" descr="Graphic of a meeting with three people">
            <a:extLst>
              <a:ext uri="{FF2B5EF4-FFF2-40B4-BE49-F238E27FC236}">
                <a16:creationId xmlns:a16="http://schemas.microsoft.com/office/drawing/2014/main" id="{3B6D5A73-5E27-637B-B36F-E9191C82F7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8735" y="939373"/>
            <a:ext cx="1625997" cy="1625997"/>
          </a:xfrm>
          <a:prstGeom prst="rect">
            <a:avLst/>
          </a:prstGeom>
        </p:spPr>
      </p:pic>
      <p:pic>
        <p:nvPicPr>
          <p:cNvPr id="8" name="Picture 7">
            <a:extLst>
              <a:ext uri="{FF2B5EF4-FFF2-40B4-BE49-F238E27FC236}">
                <a16:creationId xmlns:a16="http://schemas.microsoft.com/office/drawing/2014/main" id="{C324D446-B49D-9FAB-E0AB-3013AF068FC7}"/>
              </a:ext>
            </a:extLst>
          </p:cNvPr>
          <p:cNvPicPr>
            <a:picLocks noChangeAspect="1"/>
          </p:cNvPicPr>
          <p:nvPr/>
        </p:nvPicPr>
        <p:blipFill>
          <a:blip r:embed="rId4"/>
          <a:stretch>
            <a:fillRect/>
          </a:stretch>
        </p:blipFill>
        <p:spPr>
          <a:xfrm>
            <a:off x="9692442" y="2545433"/>
            <a:ext cx="1627773" cy="3218967"/>
          </a:xfrm>
          <a:prstGeom prst="rect">
            <a:avLst/>
          </a:prstGeom>
        </p:spPr>
      </p:pic>
    </p:spTree>
    <p:extLst>
      <p:ext uri="{BB962C8B-B14F-4D97-AF65-F5344CB8AC3E}">
        <p14:creationId xmlns:p14="http://schemas.microsoft.com/office/powerpoint/2010/main" val="127251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358F0-7BC5-A99E-907F-B67B14D5403D}"/>
              </a:ext>
            </a:extLst>
          </p:cNvPr>
          <p:cNvSpPr>
            <a:spLocks noGrp="1"/>
          </p:cNvSpPr>
          <p:nvPr>
            <p:ph type="sldNum" sz="quarter" idx="4"/>
          </p:nvPr>
        </p:nvSpPr>
        <p:spPr/>
        <p:txBody>
          <a:bodyPr/>
          <a:lstStyle/>
          <a:p>
            <a:fld id="{B9E0ACF9-11E2-1D4B-A28D-78BD04ABBE89}" type="slidenum">
              <a:rPr lang="en-US" smtClean="0"/>
              <a:pPr/>
              <a:t>40</a:t>
            </a:fld>
            <a:endParaRPr lang="en-US"/>
          </a:p>
        </p:txBody>
      </p:sp>
      <p:sp>
        <p:nvSpPr>
          <p:cNvPr id="3" name="Text Placeholder 2">
            <a:extLst>
              <a:ext uri="{FF2B5EF4-FFF2-40B4-BE49-F238E27FC236}">
                <a16:creationId xmlns:a16="http://schemas.microsoft.com/office/drawing/2014/main" id="{D027E0FD-BF43-ED25-5C2C-96548302CC12}"/>
              </a:ext>
            </a:extLst>
          </p:cNvPr>
          <p:cNvSpPr>
            <a:spLocks noGrp="1"/>
          </p:cNvSpPr>
          <p:nvPr>
            <p:ph type="body" sz="quarter" idx="15"/>
          </p:nvPr>
        </p:nvSpPr>
        <p:spPr>
          <a:xfrm>
            <a:off x="350838" y="991786"/>
            <a:ext cx="11534775" cy="4874427"/>
          </a:xfrm>
          <a:solidFill>
            <a:schemeClr val="bg1"/>
          </a:solidFill>
        </p:spPr>
        <p:txBody>
          <a:bodyPr/>
          <a:lstStyle/>
          <a:p>
            <a:r>
              <a:rPr lang="en-GB" sz="1800" b="1"/>
              <a:t>Quality of Therapists and Care:</a:t>
            </a:r>
          </a:p>
          <a:p>
            <a:pPr lvl="1"/>
            <a:r>
              <a:rPr lang="en-GB" sz="1800"/>
              <a:t>Prioritise therapist expertise, training, and continuity of care to improve patient experience.</a:t>
            </a:r>
          </a:p>
          <a:p>
            <a:pPr lvl="1"/>
            <a:r>
              <a:rPr lang="en-GB" sz="1800"/>
              <a:t>Ensure therapists receive specialised neurodiversity training to better support autistic individuals and those with ADHD. Have an understanding neurodiversity in the context of a multiple diagnosis.</a:t>
            </a:r>
          </a:p>
          <a:p>
            <a:pPr lvl="1"/>
            <a:r>
              <a:rPr lang="en-GB" sz="1800"/>
              <a:t>An enhanced level of support and elevated care must be targeted at transition points in the CYPs life, for example between primary and secondary school, or during the change of a service or therapist.</a:t>
            </a:r>
          </a:p>
          <a:p>
            <a:r>
              <a:rPr lang="en-GB" sz="1800" b="1"/>
              <a:t>Communication between Schools, Mental Health Services, Primary care and Parents/CYP: </a:t>
            </a:r>
          </a:p>
          <a:p>
            <a:pPr lvl="1">
              <a:lnSpc>
                <a:spcPct val="100000"/>
              </a:lnSpc>
              <a:spcBef>
                <a:spcPts val="0"/>
              </a:spcBef>
              <a:spcAft>
                <a:spcPts val="800"/>
              </a:spcAft>
              <a:buSzPts val="1000"/>
              <a:tabLst>
                <a:tab pos="457200" algn="l"/>
              </a:tabLst>
            </a:pPr>
            <a:r>
              <a:rPr lang="en-GB" sz="1800"/>
              <a:t>Develop stronger coordination across schools, mental health services, primary care, and parents/CYP for a more integrated approach.</a:t>
            </a:r>
          </a:p>
          <a:p>
            <a:pPr lvl="1">
              <a:lnSpc>
                <a:spcPct val="100000"/>
              </a:lnSpc>
              <a:spcBef>
                <a:spcPts val="0"/>
              </a:spcBef>
              <a:spcAft>
                <a:spcPts val="800"/>
              </a:spcAft>
              <a:buSzPts val="1000"/>
              <a:tabLst>
                <a:tab pos="457200" algn="l"/>
              </a:tabLst>
            </a:pPr>
            <a:r>
              <a:rPr lang="en-GB" sz="1800"/>
              <a:t>Providers should do more to manage expectations on wait times </a:t>
            </a:r>
            <a:r>
              <a:rPr lang="en-GB" sz="1800" kern="100">
                <a:effectLst/>
                <a:ea typeface="Aptos" panose="020B0004020202020204" pitchFamily="34" charset="0"/>
                <a:cs typeface="Times New Roman" panose="02020603050405020304" pitchFamily="18" charset="0"/>
              </a:rPr>
              <a:t>and provide regular updates to keep families informed.</a:t>
            </a:r>
          </a:p>
          <a:p>
            <a:pPr lvl="1">
              <a:lnSpc>
                <a:spcPct val="100000"/>
              </a:lnSpc>
              <a:spcBef>
                <a:spcPts val="0"/>
              </a:spcBef>
              <a:spcAft>
                <a:spcPts val="800"/>
              </a:spcAft>
              <a:buSzPts val="1000"/>
              <a:tabLst>
                <a:tab pos="457200" algn="l"/>
              </a:tabLst>
            </a:pPr>
            <a:r>
              <a:rPr lang="en-GB" sz="1800" kern="100">
                <a:cs typeface="Times New Roman" panose="02020603050405020304" pitchFamily="18" charset="0"/>
              </a:rPr>
              <a:t>Improve basic</a:t>
            </a:r>
            <a:r>
              <a:rPr lang="en-GB" sz="1800"/>
              <a:t> communication processes, such as responding to emails promptly and ensuring direct contact with key professionals so that patients feel informed and able to manage their conditions whilst waiting for /receiving treatment.</a:t>
            </a:r>
          </a:p>
          <a:p>
            <a:pPr lvl="1">
              <a:lnSpc>
                <a:spcPct val="100000"/>
              </a:lnSpc>
              <a:spcBef>
                <a:spcPts val="0"/>
              </a:spcBef>
              <a:spcAft>
                <a:spcPts val="800"/>
              </a:spcAft>
              <a:buSzPts val="1000"/>
              <a:tabLst>
                <a:tab pos="457200" algn="l"/>
              </a:tabLst>
            </a:pPr>
            <a:r>
              <a:rPr lang="en-GB" sz="1800" kern="100">
                <a:effectLst/>
                <a:ea typeface="Aptos" panose="020B0004020202020204" pitchFamily="34" charset="0"/>
                <a:cs typeface="Times New Roman" panose="02020603050405020304" pitchFamily="18" charset="0"/>
              </a:rPr>
              <a:t>Increase mental health presence in schools and primary care settings to provide immediate, accessible support.</a:t>
            </a:r>
          </a:p>
          <a:p>
            <a:endParaRPr lang="en-GB"/>
          </a:p>
        </p:txBody>
      </p:sp>
      <p:sp>
        <p:nvSpPr>
          <p:cNvPr id="4" name="Text Placeholder 3">
            <a:extLst>
              <a:ext uri="{FF2B5EF4-FFF2-40B4-BE49-F238E27FC236}">
                <a16:creationId xmlns:a16="http://schemas.microsoft.com/office/drawing/2014/main" id="{DE7C0D1E-7B1F-0DB4-DC90-6010077B8CD3}"/>
              </a:ext>
            </a:extLst>
          </p:cNvPr>
          <p:cNvSpPr>
            <a:spLocks noGrp="1"/>
          </p:cNvSpPr>
          <p:nvPr>
            <p:ph type="body" sz="quarter" idx="14"/>
          </p:nvPr>
        </p:nvSpPr>
        <p:spPr/>
        <p:txBody>
          <a:bodyPr/>
          <a:lstStyle/>
          <a:p>
            <a:r>
              <a:rPr lang="en-GB"/>
              <a:t>Key Themes </a:t>
            </a:r>
            <a:r>
              <a:rPr lang="en-GB" err="1"/>
              <a:t>Cont</a:t>
            </a:r>
            <a:r>
              <a:rPr lang="en-GB"/>
              <a:t>/…</a:t>
            </a:r>
          </a:p>
        </p:txBody>
      </p:sp>
    </p:spTree>
    <p:extLst>
      <p:ext uri="{BB962C8B-B14F-4D97-AF65-F5344CB8AC3E}">
        <p14:creationId xmlns:p14="http://schemas.microsoft.com/office/powerpoint/2010/main" val="2646933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53CCB5-D731-E224-4C87-B7C60393B177}"/>
              </a:ext>
            </a:extLst>
          </p:cNvPr>
          <p:cNvSpPr>
            <a:spLocks noGrp="1"/>
          </p:cNvSpPr>
          <p:nvPr>
            <p:ph type="body" sz="quarter" idx="14"/>
          </p:nvPr>
        </p:nvSpPr>
        <p:spPr>
          <a:xfrm>
            <a:off x="4119171" y="2578224"/>
            <a:ext cx="7361629" cy="2593288"/>
          </a:xfrm>
        </p:spPr>
        <p:txBody>
          <a:bodyPr/>
          <a:lstStyle/>
          <a:p>
            <a:pPr>
              <a:lnSpc>
                <a:spcPct val="100000"/>
              </a:lnSpc>
            </a:pPr>
            <a:r>
              <a:rPr lang="en-GB" dirty="0"/>
              <a:t>‘You Said, </a:t>
            </a:r>
          </a:p>
          <a:p>
            <a:pPr>
              <a:lnSpc>
                <a:spcPct val="100000"/>
              </a:lnSpc>
            </a:pPr>
            <a:r>
              <a:rPr lang="en-GB" sz="8800" dirty="0"/>
              <a:t>We Did’</a:t>
            </a:r>
            <a:endParaRPr lang="en-GB" dirty="0"/>
          </a:p>
        </p:txBody>
      </p:sp>
      <p:sp>
        <p:nvSpPr>
          <p:cNvPr id="2" name="Slide Number Placeholder 1">
            <a:extLst>
              <a:ext uri="{FF2B5EF4-FFF2-40B4-BE49-F238E27FC236}">
                <a16:creationId xmlns:a16="http://schemas.microsoft.com/office/drawing/2014/main" id="{AD1696FE-34A4-660D-E7EB-957B0C89F172}"/>
              </a:ext>
            </a:extLst>
          </p:cNvPr>
          <p:cNvSpPr>
            <a:spLocks noGrp="1"/>
          </p:cNvSpPr>
          <p:nvPr>
            <p:ph type="sldNum" sz="quarter" idx="4294967295"/>
          </p:nvPr>
        </p:nvSpPr>
        <p:spPr>
          <a:xfrm>
            <a:off x="11480800" y="6403975"/>
            <a:ext cx="711200" cy="365125"/>
          </a:xfrm>
        </p:spPr>
        <p:txBody>
          <a:bodyPr/>
          <a:lstStyle/>
          <a:p>
            <a:fld id="{B9E0ACF9-11E2-1D4B-A28D-78BD04ABBE89}" type="slidenum">
              <a:rPr lang="en-US" smtClean="0"/>
              <a:pPr/>
              <a:t>41</a:t>
            </a:fld>
            <a:endParaRPr lang="en-US"/>
          </a:p>
        </p:txBody>
      </p:sp>
    </p:spTree>
    <p:extLst>
      <p:ext uri="{BB962C8B-B14F-4D97-AF65-F5344CB8AC3E}">
        <p14:creationId xmlns:p14="http://schemas.microsoft.com/office/powerpoint/2010/main" val="2997668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64299E-3CCA-43E4-1E9F-6155BAADBAB0}"/>
              </a:ext>
            </a:extLst>
          </p:cNvPr>
          <p:cNvSpPr>
            <a:spLocks noGrp="1"/>
          </p:cNvSpPr>
          <p:nvPr>
            <p:ph type="body" sz="quarter" idx="14"/>
          </p:nvPr>
        </p:nvSpPr>
        <p:spPr/>
        <p:txBody>
          <a:bodyPr>
            <a:normAutofit/>
          </a:bodyPr>
          <a:lstStyle/>
          <a:p>
            <a:r>
              <a:rPr lang="en-GB" b="1" dirty="0"/>
              <a:t>‘You said’: What do people want improving?</a:t>
            </a:r>
          </a:p>
          <a:p>
            <a:endParaRPr lang="en-GB" dirty="0"/>
          </a:p>
        </p:txBody>
      </p:sp>
      <p:sp>
        <p:nvSpPr>
          <p:cNvPr id="5" name="Text Placeholder 4">
            <a:extLst>
              <a:ext uri="{FF2B5EF4-FFF2-40B4-BE49-F238E27FC236}">
                <a16:creationId xmlns:a16="http://schemas.microsoft.com/office/drawing/2014/main" id="{A35D72B9-3374-1BE2-0A2D-4E93888161FD}"/>
              </a:ext>
            </a:extLst>
          </p:cNvPr>
          <p:cNvSpPr>
            <a:spLocks noGrp="1"/>
          </p:cNvSpPr>
          <p:nvPr>
            <p:ph type="body" sz="quarter" idx="15"/>
          </p:nvPr>
        </p:nvSpPr>
        <p:spPr>
          <a:xfrm>
            <a:off x="328612" y="980630"/>
            <a:ext cx="11534775" cy="5657914"/>
          </a:xfrm>
        </p:spPr>
        <p:txBody>
          <a:bodyPr/>
          <a:lstStyle/>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Reduce waiting times and improve access (timeliness and ease of understanding and access services)</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Expand the referral options</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One single point of referral to make it easier to navigate</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Offer effective interim support while waiting to receive a service</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Create an online information tool for service users, parents and service providers to benefit from</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Enhance the referral pathway and process through a simplified easier to navigate system</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Establish one shared or linked digital system used by all organisations involved in the care of CYP</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Ensure cross sharing of information across multiple agencies and organisations to ensure services are as safe and effective as possible, and to reduce the risk of individuals having to repeat their story, or risks of missing information</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Improve data reporting, monitoring and performance</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Strengthen communication and involvement with key stakeholders, families and children and young people.</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Invest in or develop a more preventative and early support focused service</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Improve training and development</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Improve MDT working and multi-agency sharing of information through one digital portal, and more links with youth and support services in communities.</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Ensure full integrated teams involved in care planning, delivery, monitoring, discharge and aftercare, including the CYP and their carer/parent.</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Improve communication and education on what support and information is available</a:t>
            </a:r>
          </a:p>
          <a:p>
            <a:pPr>
              <a:lnSpc>
                <a:spcPct val="107000"/>
              </a:lnSpc>
              <a:spcBef>
                <a:spcPts val="600"/>
              </a:spcBef>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Offer differential delivery models that ensure patient-centred needs-led care</a:t>
            </a:r>
          </a:p>
          <a:p>
            <a:pPr>
              <a:lnSpc>
                <a:spcPct val="107000"/>
              </a:lnSpc>
              <a:spcBef>
                <a:spcPts val="600"/>
              </a:spcBef>
              <a:spcAft>
                <a:spcPts val="800"/>
              </a:spcAft>
            </a:pPr>
            <a:r>
              <a:rPr lang="en-GB" sz="14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Improved support and proactive planning for transition into adult services</a:t>
            </a:r>
          </a:p>
          <a:p>
            <a:endParaRPr lang="en-GB" sz="1100" dirty="0">
              <a:solidFill>
                <a:srgbClr val="002060"/>
              </a:solidFill>
            </a:endParaRPr>
          </a:p>
        </p:txBody>
      </p:sp>
    </p:spTree>
    <p:extLst>
      <p:ext uri="{BB962C8B-B14F-4D97-AF65-F5344CB8AC3E}">
        <p14:creationId xmlns:p14="http://schemas.microsoft.com/office/powerpoint/2010/main" val="2419733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EF5BA8-35AA-D1AB-BE41-C0F526E3309C}"/>
              </a:ext>
            </a:extLst>
          </p:cNvPr>
          <p:cNvSpPr>
            <a:spLocks noGrp="1"/>
          </p:cNvSpPr>
          <p:nvPr>
            <p:ph type="sldNum" sz="quarter" idx="4"/>
          </p:nvPr>
        </p:nvSpPr>
        <p:spPr/>
        <p:txBody>
          <a:bodyPr/>
          <a:lstStyle/>
          <a:p>
            <a:fld id="{B9E0ACF9-11E2-1D4B-A28D-78BD04ABBE89}" type="slidenum">
              <a:rPr lang="en-US" smtClean="0"/>
              <a:pPr/>
              <a:t>43</a:t>
            </a:fld>
            <a:endParaRPr lang="en-US"/>
          </a:p>
        </p:txBody>
      </p:sp>
      <p:sp>
        <p:nvSpPr>
          <p:cNvPr id="3" name="Text Placeholder 2">
            <a:extLst>
              <a:ext uri="{FF2B5EF4-FFF2-40B4-BE49-F238E27FC236}">
                <a16:creationId xmlns:a16="http://schemas.microsoft.com/office/drawing/2014/main" id="{98AE0CEB-5958-175E-63E3-E83AAC21FF63}"/>
              </a:ext>
            </a:extLst>
          </p:cNvPr>
          <p:cNvSpPr>
            <a:spLocks noGrp="1"/>
          </p:cNvSpPr>
          <p:nvPr>
            <p:ph type="body" sz="quarter" idx="14"/>
          </p:nvPr>
        </p:nvSpPr>
        <p:spPr/>
        <p:txBody>
          <a:bodyPr/>
          <a:lstStyle/>
          <a:p>
            <a:r>
              <a:rPr lang="en-GB" dirty="0"/>
              <a:t>‘We did’: What’s changing?</a:t>
            </a:r>
          </a:p>
        </p:txBody>
      </p:sp>
      <p:sp>
        <p:nvSpPr>
          <p:cNvPr id="4" name="Text Placeholder 3">
            <a:extLst>
              <a:ext uri="{FF2B5EF4-FFF2-40B4-BE49-F238E27FC236}">
                <a16:creationId xmlns:a16="http://schemas.microsoft.com/office/drawing/2014/main" id="{44A6B437-39CF-9EBD-AD2C-FFE9430D3BC5}"/>
              </a:ext>
            </a:extLst>
          </p:cNvPr>
          <p:cNvSpPr>
            <a:spLocks noGrp="1"/>
          </p:cNvSpPr>
          <p:nvPr>
            <p:ph type="body" sz="quarter" idx="15"/>
          </p:nvPr>
        </p:nvSpPr>
        <p:spPr>
          <a:xfrm>
            <a:off x="259398" y="962342"/>
            <a:ext cx="11534775" cy="5870927"/>
          </a:xfrm>
        </p:spPr>
        <p:txBody>
          <a:bodyPr/>
          <a:lstStyle/>
          <a:p>
            <a:pPr marL="285750" indent="-285750">
              <a:spcBef>
                <a:spcPts val="600"/>
              </a:spcBef>
            </a:pPr>
            <a:r>
              <a:rPr lang="en-GB" sz="1150" dirty="0">
                <a:solidFill>
                  <a:srgbClr val="002060"/>
                </a:solidFill>
              </a:rPr>
              <a:t>Improved comms, awareness and understanding of what services are available locally and how to access them</a:t>
            </a:r>
          </a:p>
          <a:p>
            <a:pPr marL="285750" indent="-285750">
              <a:spcBef>
                <a:spcPts val="600"/>
              </a:spcBef>
            </a:pPr>
            <a:r>
              <a:rPr lang="en-GB" sz="1150" dirty="0">
                <a:solidFill>
                  <a:srgbClr val="002060"/>
                </a:solidFill>
              </a:rPr>
              <a:t>Use of an online digital screening, information and support system</a:t>
            </a:r>
          </a:p>
          <a:p>
            <a:pPr marL="285750" indent="-285750">
              <a:spcBef>
                <a:spcPts val="600"/>
              </a:spcBef>
            </a:pPr>
            <a:r>
              <a:rPr lang="en-GB" sz="1150" dirty="0">
                <a:solidFill>
                  <a:srgbClr val="002060"/>
                </a:solidFill>
              </a:rPr>
              <a:t>One single point of referral that is easy to understand and navigate for all</a:t>
            </a:r>
          </a:p>
          <a:p>
            <a:pPr marL="285750" indent="-285750">
              <a:spcBef>
                <a:spcPts val="600"/>
              </a:spcBef>
            </a:pPr>
            <a:r>
              <a:rPr lang="en-GB" sz="1150" dirty="0">
                <a:solidFill>
                  <a:srgbClr val="002060"/>
                </a:solidFill>
              </a:rPr>
              <a:t>Triage team who actively direct individuals to the most appropriate care setting or service in a timely way, and never just discharged or rejected</a:t>
            </a:r>
          </a:p>
          <a:p>
            <a:pPr marL="285750" indent="-285750">
              <a:spcBef>
                <a:spcPts val="600"/>
              </a:spcBef>
            </a:pPr>
            <a:r>
              <a:rPr lang="en-GB" sz="1150" dirty="0">
                <a:solidFill>
                  <a:srgbClr val="002060"/>
                </a:solidFill>
              </a:rPr>
              <a:t>Improved and enhanced offer of support, education and information to families, parents and carers</a:t>
            </a:r>
          </a:p>
          <a:p>
            <a:pPr marL="285750" indent="-285750">
              <a:spcBef>
                <a:spcPts val="600"/>
              </a:spcBef>
            </a:pPr>
            <a:r>
              <a:rPr lang="en-GB" sz="1150" dirty="0">
                <a:solidFill>
                  <a:srgbClr val="002060"/>
                </a:solidFill>
              </a:rPr>
              <a:t>One digital system that is accessed and used by all involved in the care of those CYP</a:t>
            </a:r>
          </a:p>
          <a:p>
            <a:pPr marL="285750" indent="-285750">
              <a:spcBef>
                <a:spcPts val="600"/>
              </a:spcBef>
            </a:pPr>
            <a:r>
              <a:rPr lang="en-GB" sz="1150" dirty="0">
                <a:solidFill>
                  <a:srgbClr val="002060"/>
                </a:solidFill>
              </a:rPr>
              <a:t>Linked to the above, cross sharing of information across multiple agencies including health, mental health, social care etc.</a:t>
            </a:r>
          </a:p>
          <a:p>
            <a:pPr marL="285750" indent="-285750">
              <a:spcBef>
                <a:spcPts val="600"/>
              </a:spcBef>
            </a:pPr>
            <a:r>
              <a:rPr lang="en-GB" sz="1150" dirty="0">
                <a:solidFill>
                  <a:srgbClr val="002060"/>
                </a:solidFill>
              </a:rPr>
              <a:t>Truly integrated multi-agency working at every level from referral, through support, treatment and discharge and beyond, also involving the CYP and their family/parents/carers.</a:t>
            </a:r>
          </a:p>
          <a:p>
            <a:pPr marL="285750" indent="-285750">
              <a:spcBef>
                <a:spcPts val="600"/>
              </a:spcBef>
            </a:pPr>
            <a:r>
              <a:rPr lang="en-GB" sz="1150" dirty="0">
                <a:solidFill>
                  <a:srgbClr val="002060"/>
                </a:solidFill>
              </a:rPr>
              <a:t>Age range of service 0-25 to bridge transition into adult services.  Proactive pre-planning to commence when CYP are 16/17 that enables supportive effective transition into adult services, and the buffer from 18-25 bridges that transition gap.</a:t>
            </a:r>
          </a:p>
          <a:p>
            <a:pPr marL="285750" indent="-285750">
              <a:spcBef>
                <a:spcPts val="600"/>
              </a:spcBef>
            </a:pPr>
            <a:r>
              <a:rPr lang="en-GB" sz="1150" dirty="0">
                <a:solidFill>
                  <a:srgbClr val="002060"/>
                </a:solidFill>
              </a:rPr>
              <a:t>Any discharged or stood down individuals are providing with information on their journey, outcomes, and next steps leaving them with tools and strategies for coping in future.</a:t>
            </a:r>
          </a:p>
          <a:p>
            <a:pPr marL="285750" indent="-285750">
              <a:spcBef>
                <a:spcPts val="600"/>
              </a:spcBef>
            </a:pPr>
            <a:r>
              <a:rPr lang="en-GB" sz="1150" dirty="0">
                <a:solidFill>
                  <a:srgbClr val="002060"/>
                </a:solidFill>
              </a:rPr>
              <a:t>Any discharged or stood down individuals to be monitored for 6 months to fast-track reinstating support and interventions should they relapse, to prevent the need for new referrals.</a:t>
            </a:r>
          </a:p>
          <a:p>
            <a:pPr marL="285750" indent="-285750">
              <a:spcBef>
                <a:spcPts val="600"/>
              </a:spcBef>
            </a:pPr>
            <a:r>
              <a:rPr lang="en-GB" sz="1150" dirty="0">
                <a:solidFill>
                  <a:srgbClr val="002060"/>
                </a:solidFill>
              </a:rPr>
              <a:t>A service model focused more heavily on early identification of needs, early help &amp; support and prevention with the nationally recommended I-Thrive model at its core.</a:t>
            </a:r>
          </a:p>
          <a:p>
            <a:pPr marL="285750" indent="-285750">
              <a:spcBef>
                <a:spcPts val="600"/>
              </a:spcBef>
            </a:pPr>
            <a:r>
              <a:rPr lang="en-GB" sz="1150" dirty="0">
                <a:solidFill>
                  <a:srgbClr val="002060"/>
                </a:solidFill>
              </a:rPr>
              <a:t>A differential delivery model that is agile in its approach and can flex to meet the unique needs of the individual, ensuring true patient-centred care.  This can include telephone, virtual online, face to face, social media chat, support groups, targeted outreach to areas prone to inequalities such as remote rural locations, and areas of deprivation, and offering a range of approaches and information in other languages and braille where necessary.</a:t>
            </a:r>
          </a:p>
          <a:p>
            <a:pPr marL="285750" indent="-285750">
              <a:spcBef>
                <a:spcPts val="600"/>
              </a:spcBef>
            </a:pPr>
            <a:r>
              <a:rPr lang="en-GB" sz="1150" dirty="0">
                <a:solidFill>
                  <a:srgbClr val="002060"/>
                </a:solidFill>
              </a:rPr>
              <a:t>Ensuring a service provided by a culturally competent workforce, and also competent in delivering trauma-informed care.</a:t>
            </a:r>
          </a:p>
          <a:p>
            <a:pPr marL="285750" indent="-285750">
              <a:spcBef>
                <a:spcPts val="600"/>
              </a:spcBef>
            </a:pPr>
            <a:r>
              <a:rPr lang="en-GB" sz="1150" dirty="0">
                <a:solidFill>
                  <a:srgbClr val="002060"/>
                </a:solidFill>
              </a:rPr>
              <a:t>Ensuring ongoing engagement with CYP and their carers, families and parents to inform a cycle of continuous improvement.</a:t>
            </a:r>
          </a:p>
          <a:p>
            <a:pPr marL="285750" indent="-285750">
              <a:spcBef>
                <a:spcPts val="600"/>
              </a:spcBef>
            </a:pPr>
            <a:r>
              <a:rPr lang="en-GB" sz="1150" dirty="0">
                <a:solidFill>
                  <a:srgbClr val="002060"/>
                </a:solidFill>
              </a:rPr>
              <a:t>A smooth and cohesive service that can transition and support CYP through assessment and early help &amp; prevention, through low level support and therapeutic interventions, into acute mental health interventions and crisis support where needed, up and down as their needs determine without any handoffs of gaps.</a:t>
            </a:r>
          </a:p>
          <a:p>
            <a:pPr marL="285750" indent="-285750">
              <a:spcBef>
                <a:spcPts val="600"/>
              </a:spcBef>
            </a:pPr>
            <a:r>
              <a:rPr lang="en-GB" sz="1150" dirty="0">
                <a:solidFill>
                  <a:srgbClr val="002060"/>
                </a:solidFill>
              </a:rPr>
              <a:t>A focus on a </a:t>
            </a:r>
            <a:r>
              <a:rPr lang="en-GB" sz="1150" dirty="0" err="1">
                <a:solidFill>
                  <a:srgbClr val="002060"/>
                </a:solidFill>
              </a:rPr>
              <a:t>demedicalised</a:t>
            </a:r>
            <a:r>
              <a:rPr lang="en-GB" sz="1150" dirty="0">
                <a:solidFill>
                  <a:srgbClr val="002060"/>
                </a:solidFill>
              </a:rPr>
              <a:t> model that encourages early help &amp; support and prevention, and minimises the need for acute interventions and admissions.</a:t>
            </a:r>
          </a:p>
          <a:p>
            <a:pPr marL="285750" indent="-285750">
              <a:spcBef>
                <a:spcPts val="600"/>
              </a:spcBef>
            </a:pPr>
            <a:r>
              <a:rPr lang="en-GB" sz="1150" dirty="0">
                <a:solidFill>
                  <a:srgbClr val="002060"/>
                </a:solidFill>
              </a:rPr>
              <a:t>Ensuring adequate resource to meet ongoing growth in demand that delivers timely access to the right support.</a:t>
            </a:r>
          </a:p>
          <a:p>
            <a:pPr marL="285750" indent="-285750">
              <a:spcBef>
                <a:spcPts val="600"/>
              </a:spcBef>
            </a:pPr>
            <a:r>
              <a:rPr lang="en-GB" sz="1150" dirty="0">
                <a:solidFill>
                  <a:srgbClr val="002060"/>
                </a:solidFill>
              </a:rPr>
              <a:t>Strengthening monitoring metrics and reporting measures to maximise accountability.</a:t>
            </a:r>
          </a:p>
          <a:p>
            <a:pPr marL="285750" indent="-285750">
              <a:spcBef>
                <a:spcPts val="600"/>
              </a:spcBef>
            </a:pPr>
            <a:r>
              <a:rPr lang="en-GB" sz="1150" dirty="0">
                <a:solidFill>
                  <a:srgbClr val="002060"/>
                </a:solidFill>
              </a:rPr>
              <a:t>Improved use of pooled system resource by actively involving and working with public health services, social prescribing, voluntary and care sector and community support groups etc.</a:t>
            </a:r>
          </a:p>
          <a:p>
            <a:pPr marL="0" indent="0">
              <a:spcBef>
                <a:spcPts val="600"/>
              </a:spcBef>
              <a:buNone/>
            </a:pPr>
            <a:endParaRPr lang="en-GB" sz="1200" dirty="0">
              <a:solidFill>
                <a:srgbClr val="002060"/>
              </a:solidFill>
            </a:endParaRPr>
          </a:p>
        </p:txBody>
      </p:sp>
    </p:spTree>
    <p:extLst>
      <p:ext uri="{BB962C8B-B14F-4D97-AF65-F5344CB8AC3E}">
        <p14:creationId xmlns:p14="http://schemas.microsoft.com/office/powerpoint/2010/main" val="864847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D0B993-2B98-EF89-F384-5166789FFB05}"/>
              </a:ext>
            </a:extLst>
          </p:cNvPr>
          <p:cNvSpPr>
            <a:spLocks noGrp="1"/>
          </p:cNvSpPr>
          <p:nvPr>
            <p:ph type="body" sz="quarter" idx="13"/>
          </p:nvPr>
        </p:nvSpPr>
        <p:spPr>
          <a:xfrm>
            <a:off x="2407023" y="2813200"/>
            <a:ext cx="5967299" cy="1329922"/>
          </a:xfrm>
        </p:spPr>
        <p:txBody>
          <a:bodyPr/>
          <a:lstStyle/>
          <a:p>
            <a:r>
              <a:rPr lang="en-GB" dirty="0"/>
              <a:t>Thank you</a:t>
            </a:r>
          </a:p>
        </p:txBody>
      </p:sp>
      <p:sp>
        <p:nvSpPr>
          <p:cNvPr id="2" name="Slide Number Placeholder 1">
            <a:extLst>
              <a:ext uri="{FF2B5EF4-FFF2-40B4-BE49-F238E27FC236}">
                <a16:creationId xmlns:a16="http://schemas.microsoft.com/office/drawing/2014/main" id="{2A86A1C7-438C-8147-CB81-E3B31960D767}"/>
              </a:ext>
            </a:extLst>
          </p:cNvPr>
          <p:cNvSpPr>
            <a:spLocks noGrp="1"/>
          </p:cNvSpPr>
          <p:nvPr>
            <p:ph type="sldNum" sz="quarter" idx="4294967295"/>
          </p:nvPr>
        </p:nvSpPr>
        <p:spPr>
          <a:xfrm>
            <a:off x="11480800" y="6403975"/>
            <a:ext cx="711200" cy="365125"/>
          </a:xfrm>
        </p:spPr>
        <p:txBody>
          <a:bodyPr/>
          <a:lstStyle/>
          <a:p>
            <a:fld id="{B9E0ACF9-11E2-1D4B-A28D-78BD04ABBE89}" type="slidenum">
              <a:rPr lang="en-US" smtClean="0"/>
              <a:pPr/>
              <a:t>44</a:t>
            </a:fld>
            <a:endParaRPr lang="en-US"/>
          </a:p>
        </p:txBody>
      </p:sp>
    </p:spTree>
    <p:extLst>
      <p:ext uri="{BB962C8B-B14F-4D97-AF65-F5344CB8AC3E}">
        <p14:creationId xmlns:p14="http://schemas.microsoft.com/office/powerpoint/2010/main" val="148178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35628-3BB4-C2D9-E129-B38F3EA9DDA5}"/>
              </a:ext>
            </a:extLst>
          </p:cNvPr>
          <p:cNvSpPr>
            <a:spLocks noGrp="1"/>
          </p:cNvSpPr>
          <p:nvPr>
            <p:ph type="body" sz="quarter" idx="13"/>
          </p:nvPr>
        </p:nvSpPr>
        <p:spPr>
          <a:xfrm>
            <a:off x="375922" y="1703982"/>
            <a:ext cx="8007427" cy="3782418"/>
          </a:xfrm>
        </p:spPr>
        <p:txBody>
          <a:bodyPr/>
          <a:lstStyle/>
          <a:p>
            <a:pPr>
              <a:lnSpc>
                <a:spcPct val="107000"/>
              </a:lnSpc>
              <a:spcBef>
                <a:spcPts val="0"/>
              </a:spcBef>
              <a:buNone/>
            </a:pPr>
            <a:r>
              <a:rPr lang="en-GB" sz="1400" b="1" dirty="0">
                <a:effectLst/>
                <a:latin typeface="+mn-lt"/>
                <a:ea typeface="Calibri" panose="020F0502020204030204" pitchFamily="34" charset="0"/>
                <a:cs typeface="Times New Roman" panose="02020603050405020304" pitchFamily="18" charset="0"/>
              </a:rPr>
              <a:t>Acknowledgements</a:t>
            </a:r>
          </a:p>
          <a:p>
            <a:pPr>
              <a:lnSpc>
                <a:spcPct val="107000"/>
              </a:lnSpc>
              <a:spcBef>
                <a:spcPts val="0"/>
              </a:spcBef>
              <a:buNone/>
            </a:pPr>
            <a:endParaRPr lang="en-GB" sz="1200" dirty="0">
              <a:effectLst/>
              <a:latin typeface="+mn-lt"/>
              <a:ea typeface="Calibri" panose="020F0502020204030204" pitchFamily="34" charset="0"/>
              <a:cs typeface="Times New Roman" panose="02020603050405020304" pitchFamily="18" charset="0"/>
            </a:endParaRPr>
          </a:p>
          <a:p>
            <a:pPr>
              <a:lnSpc>
                <a:spcPct val="107000"/>
              </a:lnSpc>
              <a:spcBef>
                <a:spcPts val="0"/>
              </a:spcBef>
              <a:buNone/>
            </a:pPr>
            <a:r>
              <a:rPr lang="en-GB" sz="1200" b="0" dirty="0">
                <a:effectLst/>
                <a:latin typeface="+mn-lt"/>
                <a:ea typeface="Calibri" panose="020F0502020204030204" pitchFamily="34" charset="0"/>
                <a:cs typeface="Times New Roman" panose="02020603050405020304" pitchFamily="18" charset="0"/>
              </a:rPr>
              <a:t>NHS Shropshire, Telford and Wrekin ICB would like to express thanks to the following colleagues and partners for their support in the engaging staff, children, young people, parents and carers and health and care professionals to inform a revised service specification to improve the mental health and wellbeing of children and young people.</a:t>
            </a:r>
          </a:p>
          <a:p>
            <a:pPr>
              <a:lnSpc>
                <a:spcPct val="107000"/>
              </a:lnSpc>
              <a:spcBef>
                <a:spcPts val="0"/>
              </a:spcBef>
              <a:buNone/>
            </a:pPr>
            <a:endParaRPr lang="en-GB" sz="1200" dirty="0">
              <a:effectLst/>
              <a:latin typeface="+mn-lt"/>
              <a:ea typeface="Calibri" panose="020F0502020204030204" pitchFamily="34" charset="0"/>
              <a:cs typeface="Times New Roman" panose="02020603050405020304" pitchFamily="18" charset="0"/>
            </a:endParaRP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Shopshire Council</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Telford and Wrekin Council</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Midlands Partnership University NHS Foundation Trust</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Shropshire Community Health NHS Trust</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Shrewsbury and Telford Hospital NHS Trust</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Challenging Perceptions</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Shropshire Youth Association</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Nova Training</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Smallwood’s Association </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TACT</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All VCSE and faith groups who shared the survey on our behalf</a:t>
            </a:r>
          </a:p>
          <a:p>
            <a:pPr marL="1028700" lvl="1" indent="-342900">
              <a:lnSpc>
                <a:spcPct val="107000"/>
              </a:lnSpc>
              <a:spcBef>
                <a:spcPts val="0"/>
              </a:spcBef>
              <a:buFont typeface="Symbol" panose="05050102010706020507" pitchFamily="18" charset="2"/>
              <a:buChar char=""/>
            </a:pPr>
            <a:r>
              <a:rPr lang="en-GB" sz="1200" dirty="0">
                <a:solidFill>
                  <a:schemeClr val="bg1"/>
                </a:solidFill>
                <a:ea typeface="Calibri" panose="020F0502020204030204" pitchFamily="34" charset="0"/>
                <a:cs typeface="Times New Roman" panose="02020603050405020304" pitchFamily="18" charset="0"/>
              </a:rPr>
              <a:t>Dr. Priya George, ICB GP Clinical Lead</a:t>
            </a:r>
          </a:p>
          <a:p>
            <a:pPr marL="1028700" lvl="1" indent="-342900">
              <a:lnSpc>
                <a:spcPct val="107000"/>
              </a:lnSpc>
              <a:spcBef>
                <a:spcPts val="0"/>
              </a:spcBef>
              <a:buFont typeface="Symbol" panose="05050102010706020507" pitchFamily="18" charset="2"/>
              <a:buChar char=""/>
            </a:pPr>
            <a:r>
              <a:rPr lang="en-GB" sz="1200" dirty="0">
                <a:solidFill>
                  <a:schemeClr val="bg1"/>
                </a:solidFill>
                <a:effectLst/>
                <a:latin typeface="+mn-lt"/>
                <a:ea typeface="Calibri" panose="020F0502020204030204" pitchFamily="34" charset="0"/>
                <a:cs typeface="Times New Roman" panose="02020603050405020304" pitchFamily="18" charset="0"/>
              </a:rPr>
              <a:t>NHS SWT Clinical Advisory Group and GPs</a:t>
            </a:r>
          </a:p>
        </p:txBody>
      </p:sp>
    </p:spTree>
    <p:extLst>
      <p:ext uri="{BB962C8B-B14F-4D97-AF65-F5344CB8AC3E}">
        <p14:creationId xmlns:p14="http://schemas.microsoft.com/office/powerpoint/2010/main" val="157761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47EE7-896D-97B8-9826-83071308A0A4}"/>
              </a:ext>
            </a:extLst>
          </p:cNvPr>
          <p:cNvSpPr>
            <a:spLocks noGrp="1"/>
          </p:cNvSpPr>
          <p:nvPr>
            <p:ph type="body" sz="quarter" idx="15"/>
          </p:nvPr>
        </p:nvSpPr>
        <p:spPr>
          <a:xfrm>
            <a:off x="328612" y="1169741"/>
            <a:ext cx="11534775" cy="4518518"/>
          </a:xfrm>
        </p:spPr>
        <p:txBody>
          <a:bodyPr vert="horz" lIns="91440" tIns="45720" rIns="91440" bIns="45720" rtlCol="0" anchor="t">
            <a:normAutofit fontScale="70000" lnSpcReduction="20000"/>
          </a:bodyPr>
          <a:lstStyle/>
          <a:p>
            <a:pPr>
              <a:lnSpc>
                <a:spcPct val="110000"/>
              </a:lnSpc>
            </a:pPr>
            <a:r>
              <a:rPr lang="en-GB" sz="2900"/>
              <a:t>NHS Shropshire, Telford and Wrekin undertook public engagement to gather the experiences and views of children and young people, parents and carers who have tried to or used CAMHS locally. </a:t>
            </a:r>
          </a:p>
          <a:p>
            <a:pPr>
              <a:lnSpc>
                <a:spcPct val="110000"/>
              </a:lnSpc>
            </a:pPr>
            <a:r>
              <a:rPr lang="en-GB" sz="2900"/>
              <a:t>Feedback from the engagement will shape future services and ensure we meet the diverse needs of the local population. </a:t>
            </a:r>
          </a:p>
          <a:p>
            <a:pPr>
              <a:lnSpc>
                <a:spcPct val="110000"/>
              </a:lnSpc>
            </a:pPr>
            <a:r>
              <a:rPr lang="en-GB" sz="2900"/>
              <a:t>This engagement builds on previous feedback (51 previous reports have been identified) and ensures that the voices of children and young people, parents and carers continue to guide how future emotional wellbeing and mental health services for children and young people in Shropshire, Telford, and Wrekin will be planned and delivered in the future.</a:t>
            </a:r>
          </a:p>
          <a:p>
            <a:pPr>
              <a:lnSpc>
                <a:spcPct val="110000"/>
              </a:lnSpc>
            </a:pPr>
            <a:r>
              <a:rPr lang="en-GB" sz="2900"/>
              <a:t>The engagement aimed to understand the following three core areas:</a:t>
            </a:r>
          </a:p>
          <a:p>
            <a:pPr marL="800100" lvl="2" indent="-342900">
              <a:spcBef>
                <a:spcPts val="1000"/>
              </a:spcBef>
              <a:buSzPts val="1000"/>
              <a:buFont typeface="Wingdings" panose="05000000000000000000" pitchFamily="2" charset="2"/>
              <a:buChar char="Ø"/>
              <a:tabLst>
                <a:tab pos="457200" algn="l"/>
              </a:tabLst>
            </a:pPr>
            <a:r>
              <a:rPr lang="en-GB" sz="2900"/>
              <a:t>What is working well with the current CAMHS.</a:t>
            </a:r>
          </a:p>
          <a:p>
            <a:pPr marL="800100" lvl="2" indent="-342900">
              <a:spcBef>
                <a:spcPts val="1000"/>
              </a:spcBef>
              <a:buSzPts val="1000"/>
              <a:buFont typeface="Wingdings" panose="05000000000000000000" pitchFamily="2" charset="2"/>
              <a:buChar char="Ø"/>
              <a:tabLst>
                <a:tab pos="457200" algn="l"/>
              </a:tabLst>
            </a:pPr>
            <a:r>
              <a:rPr lang="en-GB" sz="2900"/>
              <a:t>Areas for improvement in the service.</a:t>
            </a:r>
          </a:p>
          <a:p>
            <a:pPr marL="800100" lvl="2" indent="-342900">
              <a:spcBef>
                <a:spcPts val="1000"/>
              </a:spcBef>
              <a:buSzPts val="1000"/>
              <a:buFont typeface="Wingdings" panose="05000000000000000000" pitchFamily="2" charset="2"/>
              <a:buChar char="Ø"/>
              <a:tabLst>
                <a:tab pos="457200" algn="l"/>
              </a:tabLst>
            </a:pPr>
            <a:r>
              <a:rPr lang="en-GB" sz="2900"/>
              <a:t>Hopes and expectations for future services.</a:t>
            </a:r>
          </a:p>
          <a:p>
            <a:endParaRPr lang="en-GB" sz="2600">
              <a:solidFill>
                <a:schemeClr val="tx1"/>
              </a:solidFill>
            </a:endParaRPr>
          </a:p>
          <a:p>
            <a:endParaRPr lang="en-GB"/>
          </a:p>
        </p:txBody>
      </p:sp>
      <p:sp>
        <p:nvSpPr>
          <p:cNvPr id="6" name="Text Placeholder 5">
            <a:extLst>
              <a:ext uri="{FF2B5EF4-FFF2-40B4-BE49-F238E27FC236}">
                <a16:creationId xmlns:a16="http://schemas.microsoft.com/office/drawing/2014/main" id="{426437FE-8AFB-CD15-1AC3-86012062E2DF}"/>
              </a:ext>
            </a:extLst>
          </p:cNvPr>
          <p:cNvSpPr>
            <a:spLocks noGrp="1"/>
          </p:cNvSpPr>
          <p:nvPr>
            <p:ph type="body" sz="quarter" idx="14"/>
          </p:nvPr>
        </p:nvSpPr>
        <p:spPr/>
        <p:txBody>
          <a:bodyPr/>
          <a:lstStyle/>
          <a:p>
            <a:r>
              <a:rPr lang="en-GB"/>
              <a:t>Public engagement</a:t>
            </a:r>
          </a:p>
        </p:txBody>
      </p:sp>
    </p:spTree>
    <p:extLst>
      <p:ext uri="{BB962C8B-B14F-4D97-AF65-F5344CB8AC3E}">
        <p14:creationId xmlns:p14="http://schemas.microsoft.com/office/powerpoint/2010/main" val="133074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A7659-1B82-2FAA-7617-305969233470}"/>
              </a:ext>
            </a:extLst>
          </p:cNvPr>
          <p:cNvSpPr>
            <a:spLocks noGrp="1"/>
          </p:cNvSpPr>
          <p:nvPr>
            <p:ph type="sldNum" sz="quarter" idx="4"/>
          </p:nvPr>
        </p:nvSpPr>
        <p:spPr/>
        <p:txBody>
          <a:bodyPr/>
          <a:lstStyle/>
          <a:p>
            <a:fld id="{B9E0ACF9-11E2-1D4B-A28D-78BD04ABBE89}" type="slidenum">
              <a:rPr lang="en-US" smtClean="0"/>
              <a:pPr/>
              <a:t>6</a:t>
            </a:fld>
            <a:endParaRPr lang="en-US"/>
          </a:p>
        </p:txBody>
      </p:sp>
      <p:sp>
        <p:nvSpPr>
          <p:cNvPr id="3" name="Text Placeholder 2">
            <a:extLst>
              <a:ext uri="{FF2B5EF4-FFF2-40B4-BE49-F238E27FC236}">
                <a16:creationId xmlns:a16="http://schemas.microsoft.com/office/drawing/2014/main" id="{E2C3D09F-85B8-5605-BE6F-794D93CDBD4E}"/>
              </a:ext>
            </a:extLst>
          </p:cNvPr>
          <p:cNvSpPr>
            <a:spLocks noGrp="1"/>
          </p:cNvSpPr>
          <p:nvPr>
            <p:ph type="body" sz="quarter" idx="15"/>
          </p:nvPr>
        </p:nvSpPr>
        <p:spPr>
          <a:xfrm>
            <a:off x="328612" y="903694"/>
            <a:ext cx="11534775" cy="5180235"/>
          </a:xfrm>
          <a:solidFill>
            <a:schemeClr val="bg1"/>
          </a:solidFill>
        </p:spPr>
        <p:txBody>
          <a:bodyPr lIns="91440" tIns="45720" rIns="91440" bIns="45720" anchor="t"/>
          <a:lstStyle/>
          <a:p>
            <a:pPr marL="0" indent="0">
              <a:buNone/>
            </a:pPr>
            <a:r>
              <a:rPr lang="en-GB" sz="1800">
                <a:latin typeface="Franklin Gothic Book"/>
              </a:rPr>
              <a:t>The NHS STW communications and engagement team undertook a period of extensive engagement, which ran from 27 January to 7 March 2025, to understand the views and experiences of children and young people, carers and parents. </a:t>
            </a:r>
          </a:p>
          <a:p>
            <a:r>
              <a:rPr lang="en-GB" sz="1800">
                <a:latin typeface="Franklin Gothic Book"/>
              </a:rPr>
              <a:t>An online public survey: A quantitative and qualitative survey was developed with three pathways for specific groups to consistency capture feedback:</a:t>
            </a:r>
          </a:p>
          <a:p>
            <a:pPr marL="457200" lvl="2" indent="0">
              <a:lnSpc>
                <a:spcPct val="100000"/>
              </a:lnSpc>
              <a:spcBef>
                <a:spcPts val="0"/>
              </a:spcBef>
              <a:spcAft>
                <a:spcPts val="800"/>
              </a:spcAft>
              <a:buNone/>
            </a:pPr>
            <a:r>
              <a:rPr lang="en-GB" sz="1800">
                <a:latin typeface="Franklin Gothic Book"/>
              </a:rPr>
              <a:t>1. Children and young people aged 16 and over. </a:t>
            </a:r>
          </a:p>
          <a:p>
            <a:pPr marL="457200" lvl="2" indent="0">
              <a:lnSpc>
                <a:spcPct val="100000"/>
              </a:lnSpc>
              <a:spcBef>
                <a:spcPts val="0"/>
              </a:spcBef>
              <a:spcAft>
                <a:spcPts val="800"/>
              </a:spcAft>
              <a:buNone/>
            </a:pPr>
            <a:r>
              <a:rPr lang="en-GB" sz="1800">
                <a:latin typeface="Franklin Gothic Book"/>
              </a:rPr>
              <a:t>2. Trusted adults helping to facilitate children and young people complete the online survey.</a:t>
            </a:r>
          </a:p>
          <a:p>
            <a:pPr marL="457200" lvl="2" indent="0">
              <a:lnSpc>
                <a:spcPct val="100000"/>
              </a:lnSpc>
              <a:spcBef>
                <a:spcPts val="0"/>
              </a:spcBef>
              <a:spcAft>
                <a:spcPts val="800"/>
              </a:spcAft>
              <a:buNone/>
            </a:pPr>
            <a:r>
              <a:rPr lang="en-GB" sz="1800">
                <a:latin typeface="Franklin Gothic Book"/>
              </a:rPr>
              <a:t>3. Carers/parents.</a:t>
            </a:r>
          </a:p>
          <a:p>
            <a:r>
              <a:rPr lang="en-GB" sz="1800">
                <a:latin typeface="Franklin Gothic Book"/>
              </a:rPr>
              <a:t>Facilitated engagement sessions: To engage as many people as possible we asked professionals (including those working in schools and volunteers) who have established relationships with children and young people (and their families) who have or are using CAMHS to assist in facilitating discussions. Either assisting the child or young person complete the survey directly or be the trusted adult to complete the survey on their behalf.</a:t>
            </a:r>
          </a:p>
          <a:p>
            <a:pPr lvl="1"/>
            <a:r>
              <a:rPr lang="en-GB" sz="1800">
                <a:latin typeface="Franklin Gothic Book"/>
              </a:rPr>
              <a:t>Shropshire Youth Association and Challenging Perceptions (Telford &amp; Wrekin) were also commissioned to help capture the voice of children and young people and/or parents and carers by facilitating survey responses, and conducting face-to-face interviews or focus groups.</a:t>
            </a:r>
          </a:p>
          <a:p>
            <a:r>
              <a:rPr lang="en-GB" sz="1800">
                <a:latin typeface="Franklin Gothic Book"/>
              </a:rPr>
              <a:t>Targeted community outreach: To ensure that we heard the voices from those the harder / high risk groups we conducted community engagement with targeted groups, organisations and community leaders.</a:t>
            </a:r>
          </a:p>
          <a:p>
            <a:endParaRPr lang="en-GB" sz="2000">
              <a:solidFill>
                <a:schemeClr val="tx1"/>
              </a:solidFill>
            </a:endParaRPr>
          </a:p>
        </p:txBody>
      </p:sp>
      <p:sp>
        <p:nvSpPr>
          <p:cNvPr id="4" name="Text Placeholder 3">
            <a:extLst>
              <a:ext uri="{FF2B5EF4-FFF2-40B4-BE49-F238E27FC236}">
                <a16:creationId xmlns:a16="http://schemas.microsoft.com/office/drawing/2014/main" id="{4E7F9AAD-CD98-9573-81F8-86419FC46ACA}"/>
              </a:ext>
            </a:extLst>
          </p:cNvPr>
          <p:cNvSpPr>
            <a:spLocks noGrp="1"/>
          </p:cNvSpPr>
          <p:nvPr>
            <p:ph type="body" sz="quarter" idx="14"/>
          </p:nvPr>
        </p:nvSpPr>
        <p:spPr/>
        <p:txBody>
          <a:bodyPr/>
          <a:lstStyle/>
          <a:p>
            <a:r>
              <a:rPr lang="en-GB"/>
              <a:t>Methodology</a:t>
            </a:r>
          </a:p>
        </p:txBody>
      </p:sp>
    </p:spTree>
    <p:extLst>
      <p:ext uri="{BB962C8B-B14F-4D97-AF65-F5344CB8AC3E}">
        <p14:creationId xmlns:p14="http://schemas.microsoft.com/office/powerpoint/2010/main" val="354843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06F01-7CF7-3658-E7C7-012A489B5260}"/>
              </a:ext>
            </a:extLst>
          </p:cNvPr>
          <p:cNvSpPr>
            <a:spLocks noGrp="1"/>
          </p:cNvSpPr>
          <p:nvPr>
            <p:ph type="body" sz="quarter" idx="14"/>
          </p:nvPr>
        </p:nvSpPr>
        <p:spPr/>
        <p:txBody>
          <a:bodyPr vert="horz" lIns="91440" tIns="45720" rIns="91440" bIns="45720" rtlCol="0" anchor="t">
            <a:normAutofit/>
          </a:bodyPr>
          <a:lstStyle/>
          <a:p>
            <a:r>
              <a:rPr lang="en-GB"/>
              <a:t>Survey questions</a:t>
            </a:r>
          </a:p>
        </p:txBody>
      </p:sp>
      <p:sp>
        <p:nvSpPr>
          <p:cNvPr id="4" name="Text Placeholder 3">
            <a:extLst>
              <a:ext uri="{FF2B5EF4-FFF2-40B4-BE49-F238E27FC236}">
                <a16:creationId xmlns:a16="http://schemas.microsoft.com/office/drawing/2014/main" id="{16AA4242-88CC-88F1-CBC8-4598297008C1}"/>
              </a:ext>
            </a:extLst>
          </p:cNvPr>
          <p:cNvSpPr>
            <a:spLocks noGrp="1"/>
          </p:cNvSpPr>
          <p:nvPr>
            <p:ph type="body" sz="quarter" idx="13"/>
          </p:nvPr>
        </p:nvSpPr>
        <p:spPr>
          <a:xfrm>
            <a:off x="441571" y="1053643"/>
            <a:ext cx="10540283" cy="5102713"/>
          </a:xfrm>
        </p:spPr>
        <p:txBody>
          <a:bodyPr/>
          <a:lstStyle/>
          <a:p>
            <a:pPr>
              <a:lnSpc>
                <a:spcPct val="100000"/>
              </a:lnSpc>
            </a:pPr>
            <a:r>
              <a:rPr lang="en-GB" sz="2000"/>
              <a:t>Which service(s) have you tried to access, or would you like to tell us about today?</a:t>
            </a:r>
          </a:p>
          <a:p>
            <a:pPr lvl="1"/>
            <a:r>
              <a:rPr lang="en-GB" sz="2000">
                <a:solidFill>
                  <a:schemeClr val="tx2"/>
                </a:solidFill>
                <a:latin typeface="Franklin Gothic Book" panose="020B0503020102020204" pitchFamily="34" charset="0"/>
              </a:rPr>
              <a:t>Tell us more about what was good about these services</a:t>
            </a:r>
          </a:p>
          <a:p>
            <a:pPr lvl="1"/>
            <a:r>
              <a:rPr lang="en-GB" sz="2000">
                <a:solidFill>
                  <a:schemeClr val="tx2"/>
                </a:solidFill>
                <a:latin typeface="Franklin Gothic Book" panose="020B0503020102020204" pitchFamily="34" charset="0"/>
              </a:rPr>
              <a:t>Tell us more about what you would change to make things better</a:t>
            </a:r>
          </a:p>
          <a:p>
            <a:pPr>
              <a:lnSpc>
                <a:spcPct val="100000"/>
              </a:lnSpc>
            </a:pPr>
            <a:r>
              <a:rPr lang="en-GB" sz="2000"/>
              <a:t>What would be good sources of support and information on emotional wellbeing and mental health for children and young people?</a:t>
            </a:r>
          </a:p>
          <a:p>
            <a:pPr lvl="1"/>
            <a:r>
              <a:rPr lang="en-GB" sz="2000">
                <a:solidFill>
                  <a:schemeClr val="tx2"/>
                </a:solidFill>
                <a:latin typeface="Franklin Gothic Book" panose="020B0503020102020204" pitchFamily="34" charset="0"/>
              </a:rPr>
              <a:t>Tell us more about where support should be available.</a:t>
            </a:r>
          </a:p>
          <a:p>
            <a:pPr>
              <a:lnSpc>
                <a:spcPct val="100000"/>
              </a:lnSpc>
            </a:pPr>
            <a:r>
              <a:rPr lang="en-GB" sz="2000"/>
              <a:t>Do you think there are any specific groups of children or young people who are overlooked and don’t get the help they need? </a:t>
            </a:r>
          </a:p>
          <a:p>
            <a:pPr>
              <a:lnSpc>
                <a:spcPct val="100000"/>
              </a:lnSpc>
            </a:pPr>
            <a:r>
              <a:rPr lang="en-GB" sz="2000"/>
              <a:t>What is important to you when accessing emotional wellbeing and/or mental health services?</a:t>
            </a:r>
          </a:p>
          <a:p>
            <a:pPr>
              <a:lnSpc>
                <a:spcPct val="100000"/>
              </a:lnSpc>
            </a:pPr>
            <a:r>
              <a:rPr lang="en-GB" sz="2000"/>
              <a:t>How can children and young people look after their own emotional wellbeing and mental health? </a:t>
            </a:r>
          </a:p>
          <a:p>
            <a:pPr>
              <a:lnSpc>
                <a:spcPct val="100000"/>
              </a:lnSpc>
            </a:pPr>
            <a:r>
              <a:rPr lang="en-GB" sz="2000"/>
              <a:t>Who could help provide the support you’ve described, and where could it be accessed? </a:t>
            </a:r>
          </a:p>
          <a:p>
            <a:pPr>
              <a:lnSpc>
                <a:spcPct val="100000"/>
              </a:lnSpc>
            </a:pPr>
            <a:r>
              <a:rPr lang="en-GB" sz="2000"/>
              <a:t>Do you think a child/young person would prefer to talk online or in-person about emotional wellbeing or mental health issues?</a:t>
            </a:r>
          </a:p>
          <a:p>
            <a:pPr>
              <a:lnSpc>
                <a:spcPct val="100000"/>
              </a:lnSpc>
            </a:pPr>
            <a:endParaRPr lang="en-GB" sz="1200" i="0" u="none" strike="noStrike">
              <a:solidFill>
                <a:schemeClr val="accent1"/>
              </a:solidFill>
              <a:effectLst/>
            </a:endParaRPr>
          </a:p>
          <a:p>
            <a:endParaRPr lang="en-GB" sz="1800" b="1" i="0" u="none" strike="noStrike">
              <a:solidFill>
                <a:srgbClr val="333333"/>
              </a:solidFill>
              <a:effectLst/>
              <a:latin typeface="Calibri" panose="020F0502020204030204" pitchFamily="34" charset="0"/>
            </a:endParaRPr>
          </a:p>
          <a:p>
            <a:endParaRPr lang="en-GB" sz="2000">
              <a:solidFill>
                <a:schemeClr val="accent1"/>
              </a:solidFill>
            </a:endParaRPr>
          </a:p>
          <a:p>
            <a:endParaRPr lang="en-GB" sz="1100" b="1" i="0" u="none" strike="noStrike">
              <a:solidFill>
                <a:srgbClr val="333333"/>
              </a:solidFill>
              <a:effectLst/>
              <a:latin typeface="Calibri" panose="020F0502020204030204" pitchFamily="34" charset="0"/>
            </a:endParaRPr>
          </a:p>
          <a:p>
            <a:endParaRPr lang="en-GB" sz="1400" b="1" i="0" u="none" strike="noStrike">
              <a:solidFill>
                <a:srgbClr val="333333"/>
              </a:solidFill>
              <a:effectLst/>
              <a:latin typeface="Calibri" panose="020F0502020204030204" pitchFamily="34" charset="0"/>
            </a:endParaRPr>
          </a:p>
          <a:p>
            <a:endParaRPr lang="en-GB" sz="1800" b="1" i="0" u="none" strike="noStrike">
              <a:solidFill>
                <a:srgbClr val="333333"/>
              </a:solidFill>
              <a:effectLst/>
              <a:latin typeface="Calibri" panose="020F0502020204030204" pitchFamily="34" charset="0"/>
            </a:endParaRPr>
          </a:p>
          <a:p>
            <a:endParaRPr lang="en-GB" sz="2000">
              <a:solidFill>
                <a:schemeClr val="tx1"/>
              </a:solidFill>
            </a:endParaRPr>
          </a:p>
        </p:txBody>
      </p:sp>
    </p:spTree>
    <p:extLst>
      <p:ext uri="{BB962C8B-B14F-4D97-AF65-F5344CB8AC3E}">
        <p14:creationId xmlns:p14="http://schemas.microsoft.com/office/powerpoint/2010/main" val="87314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9AE1D-4308-627B-F450-7400FF2607A2}"/>
              </a:ext>
            </a:extLst>
          </p:cNvPr>
          <p:cNvSpPr>
            <a:spLocks noGrp="1"/>
          </p:cNvSpPr>
          <p:nvPr>
            <p:ph type="body" sz="quarter" idx="14"/>
          </p:nvPr>
        </p:nvSpPr>
        <p:spPr/>
        <p:txBody>
          <a:bodyPr vert="horz" lIns="91440" tIns="45720" rIns="91440" bIns="45720" rtlCol="0" anchor="t">
            <a:normAutofit/>
          </a:bodyPr>
          <a:lstStyle/>
          <a:p>
            <a:r>
              <a:rPr lang="en-GB">
                <a:latin typeface="Franklin Gothic Demi"/>
                <a:cs typeface="Arial"/>
              </a:rPr>
              <a:t>Promotion and distribution</a:t>
            </a:r>
            <a:endParaRPr lang="en-GB"/>
          </a:p>
        </p:txBody>
      </p:sp>
      <p:sp>
        <p:nvSpPr>
          <p:cNvPr id="4" name="Text Placeholder 3">
            <a:extLst>
              <a:ext uri="{FF2B5EF4-FFF2-40B4-BE49-F238E27FC236}">
                <a16:creationId xmlns:a16="http://schemas.microsoft.com/office/drawing/2014/main" id="{B1A3617C-0C71-F2FC-A5D5-73BB101D4CD1}"/>
              </a:ext>
            </a:extLst>
          </p:cNvPr>
          <p:cNvSpPr>
            <a:spLocks noGrp="1"/>
          </p:cNvSpPr>
          <p:nvPr>
            <p:ph type="body" sz="quarter" idx="13"/>
          </p:nvPr>
        </p:nvSpPr>
        <p:spPr>
          <a:xfrm>
            <a:off x="225591" y="1110392"/>
            <a:ext cx="9592493" cy="5740441"/>
          </a:xfrm>
          <a:solidFill>
            <a:schemeClr val="bg1"/>
          </a:solidFill>
        </p:spPr>
        <p:txBody>
          <a:bodyPr/>
          <a:lstStyle/>
          <a:p>
            <a:pPr marL="0" indent="0">
              <a:lnSpc>
                <a:spcPct val="100000"/>
              </a:lnSpc>
              <a:buNone/>
            </a:pPr>
            <a:r>
              <a:rPr lang="en-GB" sz="1800"/>
              <a:t>The survey link was distributed via a stakeholder briefing, a press release to local media and social media (Facebook, Instagram, TikTok, X and LinkedIn). A comms toolkit including the press release, newsletter/website copy, and social media copy/assets were also distributed to partner organisations (including VCSE) and stakeholders across the health and social care system, including:</a:t>
            </a:r>
          </a:p>
          <a:p>
            <a:pPr>
              <a:lnSpc>
                <a:spcPct val="100000"/>
              </a:lnSpc>
            </a:pPr>
            <a:r>
              <a:rPr lang="en-GB" sz="1800"/>
              <a:t>All NHS organisations with Shropshire, Telford and Wrekin including their relevant groups such as the ICB’s People Network, </a:t>
            </a:r>
            <a:r>
              <a:rPr lang="en-GB" sz="1800" err="1"/>
              <a:t>SaTH’s</a:t>
            </a:r>
            <a:r>
              <a:rPr lang="en-GB" sz="1800"/>
              <a:t> </a:t>
            </a:r>
            <a:r>
              <a:rPr lang="en-GB" sz="2000"/>
              <a:t>Young</a:t>
            </a:r>
            <a:r>
              <a:rPr lang="en-GB" sz="1800"/>
              <a:t> People’s Academy, the Maternity and Neonatal Voice Partnership etc</a:t>
            </a:r>
          </a:p>
          <a:p>
            <a:pPr>
              <a:lnSpc>
                <a:spcPct val="100000"/>
              </a:lnSpc>
            </a:pPr>
            <a:r>
              <a:rPr lang="en-GB" sz="1800"/>
              <a:t>Both local authorities' partners including commissioners, CYP, SEND, children in care, education and virtual school, traveller liaison, place leads etc</a:t>
            </a:r>
          </a:p>
          <a:p>
            <a:pPr>
              <a:lnSpc>
                <a:spcPct val="100000"/>
              </a:lnSpc>
            </a:pPr>
            <a:r>
              <a:rPr lang="en-GB" sz="1800"/>
              <a:t>Primary care including Community Connectors and Patient participation groups (PPGs) </a:t>
            </a:r>
          </a:p>
          <a:p>
            <a:pPr>
              <a:lnSpc>
                <a:spcPct val="100000"/>
              </a:lnSpc>
            </a:pPr>
            <a:r>
              <a:rPr lang="en-GB" sz="1800"/>
              <a:t>Parent and mental health forums</a:t>
            </a:r>
          </a:p>
          <a:p>
            <a:pPr>
              <a:lnSpc>
                <a:spcPct val="100000"/>
              </a:lnSpc>
            </a:pPr>
            <a:r>
              <a:rPr lang="en-GB" sz="1800"/>
              <a:t>Elected members: MPs, </a:t>
            </a:r>
            <a:r>
              <a:rPr lang="en-GB" sz="2000"/>
              <a:t>Councillors</a:t>
            </a:r>
            <a:r>
              <a:rPr lang="en-GB" sz="1800"/>
              <a:t>, Town and Parish Councils</a:t>
            </a:r>
          </a:p>
          <a:p>
            <a:pPr>
              <a:lnSpc>
                <a:spcPct val="100000"/>
              </a:lnSpc>
            </a:pPr>
            <a:r>
              <a:rPr lang="en-GB" sz="1800"/>
              <a:t>Schools and colleges</a:t>
            </a:r>
          </a:p>
          <a:p>
            <a:pPr>
              <a:lnSpc>
                <a:spcPct val="100000"/>
              </a:lnSpc>
            </a:pPr>
            <a:r>
              <a:rPr lang="en-GB" sz="1800"/>
              <a:t>VCSE organisations including the VSCA, COG, both Healthwatch organisations, community leaders, under-represented groups and faith groups</a:t>
            </a:r>
          </a:p>
          <a:p>
            <a:pPr>
              <a:lnSpc>
                <a:spcPct val="100000"/>
              </a:lnSpc>
            </a:pPr>
            <a:r>
              <a:rPr lang="en-GB" sz="1800"/>
              <a:t>Local media</a:t>
            </a:r>
          </a:p>
          <a:p>
            <a:endParaRPr lang="en-GB"/>
          </a:p>
        </p:txBody>
      </p:sp>
      <p:pic>
        <p:nvPicPr>
          <p:cNvPr id="5" name="Picture 4" descr="A hands holding paper cutouts of a family&#10;&#10;AI-generated content may be incorrect.">
            <a:extLst>
              <a:ext uri="{FF2B5EF4-FFF2-40B4-BE49-F238E27FC236}">
                <a16:creationId xmlns:a16="http://schemas.microsoft.com/office/drawing/2014/main" id="{CD714801-DC03-8446-9206-25DE0DACC129}"/>
              </a:ext>
            </a:extLst>
          </p:cNvPr>
          <p:cNvPicPr>
            <a:picLocks noChangeAspect="1"/>
          </p:cNvPicPr>
          <p:nvPr/>
        </p:nvPicPr>
        <p:blipFill>
          <a:blip r:embed="rId2"/>
          <a:stretch>
            <a:fillRect/>
          </a:stretch>
        </p:blipFill>
        <p:spPr>
          <a:xfrm>
            <a:off x="9966974" y="931964"/>
            <a:ext cx="2082298" cy="2082298"/>
          </a:xfrm>
          <a:prstGeom prst="rect">
            <a:avLst/>
          </a:prstGeom>
        </p:spPr>
      </p:pic>
      <p:pic>
        <p:nvPicPr>
          <p:cNvPr id="7" name="Picture 6">
            <a:extLst>
              <a:ext uri="{FF2B5EF4-FFF2-40B4-BE49-F238E27FC236}">
                <a16:creationId xmlns:a16="http://schemas.microsoft.com/office/drawing/2014/main" id="{FD78936C-FB21-7BFB-9AFE-16CE27E2FAA5}"/>
              </a:ext>
            </a:extLst>
          </p:cNvPr>
          <p:cNvPicPr>
            <a:picLocks noChangeAspect="1"/>
          </p:cNvPicPr>
          <p:nvPr/>
        </p:nvPicPr>
        <p:blipFill>
          <a:blip r:embed="rId3"/>
          <a:stretch>
            <a:fillRect/>
          </a:stretch>
        </p:blipFill>
        <p:spPr>
          <a:xfrm>
            <a:off x="9981925" y="3358837"/>
            <a:ext cx="2067347" cy="3313568"/>
          </a:xfrm>
          <a:prstGeom prst="rect">
            <a:avLst/>
          </a:prstGeom>
        </p:spPr>
      </p:pic>
    </p:spTree>
    <p:extLst>
      <p:ext uri="{BB962C8B-B14F-4D97-AF65-F5344CB8AC3E}">
        <p14:creationId xmlns:p14="http://schemas.microsoft.com/office/powerpoint/2010/main" val="71736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B3E2A-34DE-40CF-F6E6-8C93D28FC753}"/>
              </a:ext>
            </a:extLst>
          </p:cNvPr>
          <p:cNvSpPr>
            <a:spLocks noGrp="1"/>
          </p:cNvSpPr>
          <p:nvPr>
            <p:ph type="body" sz="quarter" idx="14"/>
          </p:nvPr>
        </p:nvSpPr>
        <p:spPr/>
        <p:txBody>
          <a:bodyPr/>
          <a:lstStyle/>
          <a:p>
            <a:r>
              <a:rPr lang="en-GB"/>
              <a:t>Targeted engagement</a:t>
            </a:r>
          </a:p>
        </p:txBody>
      </p:sp>
      <p:sp>
        <p:nvSpPr>
          <p:cNvPr id="4" name="Text Placeholder 3">
            <a:extLst>
              <a:ext uri="{FF2B5EF4-FFF2-40B4-BE49-F238E27FC236}">
                <a16:creationId xmlns:a16="http://schemas.microsoft.com/office/drawing/2014/main" id="{1D850FA0-C04C-AC61-E71F-F96CBDB87FE0}"/>
              </a:ext>
            </a:extLst>
          </p:cNvPr>
          <p:cNvSpPr>
            <a:spLocks noGrp="1"/>
          </p:cNvSpPr>
          <p:nvPr>
            <p:ph type="body" sz="quarter" idx="13"/>
          </p:nvPr>
        </p:nvSpPr>
        <p:spPr>
          <a:xfrm>
            <a:off x="263949" y="895546"/>
            <a:ext cx="11390783" cy="2110204"/>
          </a:xfrm>
        </p:spPr>
        <p:txBody>
          <a:bodyPr/>
          <a:lstStyle/>
          <a:p>
            <a:pPr marL="0" indent="0">
              <a:lnSpc>
                <a:spcPct val="100000"/>
              </a:lnSpc>
              <a:buNone/>
            </a:pPr>
            <a:r>
              <a:rPr lang="en-GB" sz="1600" dirty="0"/>
              <a:t>Targeted engagement was conducted across Shropshire, Telford, and Wrekin to ensure that the voices of children and young people with protected characteristics were heard. Following the mid-point review of the survey, engagement was further refined to focus on specific postcode areas (including SY13 &amp; SY11—covering Oswestry, Whittington, Ellesmere, Whitchurch, and surrounding areas) and diverse groups. These efforts were also informed and aligned with the advice and guidance given from the CAMHS Task &amp; Finish Group: </a:t>
            </a:r>
          </a:p>
          <a:p>
            <a:pPr marL="0" indent="0">
              <a:lnSpc>
                <a:spcPct val="100000"/>
              </a:lnSpc>
              <a:buNone/>
            </a:pPr>
            <a:endParaRPr lang="en-GB" sz="500" dirty="0"/>
          </a:p>
          <a:p>
            <a:pPr marL="0" indent="0">
              <a:lnSpc>
                <a:spcPct val="100000"/>
              </a:lnSpc>
              <a:buNone/>
            </a:pPr>
            <a:r>
              <a:rPr lang="en-GB" sz="1600" b="1" dirty="0">
                <a:latin typeface="+mn-lt"/>
              </a:rPr>
              <a:t>A list of organisations* involved in engaging those with protected characteristics &amp; feedback from the mid-point review is included below: </a:t>
            </a:r>
          </a:p>
          <a:p>
            <a:pPr marL="0" indent="0">
              <a:lnSpc>
                <a:spcPct val="100000"/>
              </a:lnSpc>
              <a:buNone/>
            </a:pPr>
            <a:endParaRPr lang="en-GB" dirty="0"/>
          </a:p>
        </p:txBody>
      </p:sp>
      <p:sp>
        <p:nvSpPr>
          <p:cNvPr id="5" name="TextBox 4">
            <a:extLst>
              <a:ext uri="{FF2B5EF4-FFF2-40B4-BE49-F238E27FC236}">
                <a16:creationId xmlns:a16="http://schemas.microsoft.com/office/drawing/2014/main" id="{4C9B21BD-D66A-CE61-890C-FDD818C501AA}"/>
              </a:ext>
            </a:extLst>
          </p:cNvPr>
          <p:cNvSpPr txBox="1"/>
          <p:nvPr/>
        </p:nvSpPr>
        <p:spPr>
          <a:xfrm>
            <a:off x="263950" y="2935569"/>
            <a:ext cx="5744964" cy="3754874"/>
          </a:xfrm>
          <a:prstGeom prst="rect">
            <a:avLst/>
          </a:prstGeom>
          <a:solidFill>
            <a:schemeClr val="bg1"/>
          </a:solidFill>
        </p:spPr>
        <p:txBody>
          <a:bodyPr wrap="square" rtlCol="0">
            <a:spAutoFit/>
          </a:bodyPr>
          <a:lstStyle/>
          <a:p>
            <a:pPr>
              <a:lnSpc>
                <a:spcPct val="100000"/>
              </a:lnSpc>
            </a:pPr>
            <a:r>
              <a:rPr lang="en-GB" sz="1400" b="1" dirty="0">
                <a:solidFill>
                  <a:schemeClr val="tx2"/>
                </a:solidFill>
                <a:latin typeface="+mn-lt"/>
              </a:rPr>
              <a:t>Disability</a:t>
            </a:r>
          </a:p>
          <a:p>
            <a:pPr marL="285750" indent="-285750">
              <a:buFont typeface="Arial" panose="020B0604020202020204" pitchFamily="34" charset="0"/>
              <a:buChar char="•"/>
            </a:pPr>
            <a:r>
              <a:rPr lang="en-GB" sz="1400" dirty="0">
                <a:solidFill>
                  <a:schemeClr val="tx2"/>
                </a:solidFill>
                <a:ea typeface="Calibri" panose="020F0502020204030204" pitchFamily="34" charset="0"/>
                <a:cs typeface="Arial" panose="020B0604020202020204" pitchFamily="34" charset="0"/>
              </a:rPr>
              <a:t>Derwen College (LDA, Oswestry and the North of the county)</a:t>
            </a:r>
          </a:p>
          <a:p>
            <a:pPr marL="285750" indent="-285750">
              <a:buFont typeface="Arial" panose="020B0604020202020204" pitchFamily="34" charset="0"/>
              <a:buChar char="•"/>
            </a:pPr>
            <a:r>
              <a:rPr lang="en-GB" sz="1400" dirty="0">
                <a:solidFill>
                  <a:schemeClr val="tx2"/>
                </a:solidFill>
                <a:ea typeface="Calibri" panose="020F0502020204030204" pitchFamily="34" charset="0"/>
                <a:cs typeface="Arial" panose="020B0604020202020204" pitchFamily="34" charset="0"/>
              </a:rPr>
              <a:t>SEND Conference 27 Feb (SEND &amp; LDA)</a:t>
            </a:r>
          </a:p>
          <a:p>
            <a:r>
              <a:rPr lang="en-GB" sz="1400" b="1" dirty="0">
                <a:solidFill>
                  <a:schemeClr val="tx2"/>
                </a:solidFill>
                <a:ea typeface="Calibri" panose="020F0502020204030204" pitchFamily="34" charset="0"/>
                <a:cs typeface="Arial" panose="020B0604020202020204" pitchFamily="34" charset="0"/>
              </a:rPr>
              <a:t>Gender identity and sexual orientation</a:t>
            </a:r>
          </a:p>
          <a:p>
            <a:pPr marL="285750" indent="-285750">
              <a:lnSpc>
                <a:spcPct val="100000"/>
              </a:lnSpc>
              <a:buFont typeface="Arial" panose="020B0604020202020204" pitchFamily="34" charset="0"/>
              <a:buChar char="•"/>
            </a:pPr>
            <a:r>
              <a:rPr lang="en-GB" sz="1400" dirty="0">
                <a:solidFill>
                  <a:schemeClr val="tx2"/>
                </a:solidFill>
                <a:ea typeface="Calibri" panose="020F0502020204030204" pitchFamily="34" charset="0"/>
                <a:cs typeface="Arial" panose="020B0604020202020204" pitchFamily="34" charset="0"/>
              </a:rPr>
              <a:t>Ludlow </a:t>
            </a:r>
            <a:r>
              <a:rPr lang="en-GB" sz="1400" dirty="0" err="1">
                <a:solidFill>
                  <a:schemeClr val="tx2"/>
                </a:solidFill>
                <a:ea typeface="Calibri" panose="020F0502020204030204" pitchFamily="34" charset="0"/>
                <a:cs typeface="Arial" panose="020B0604020202020204" pitchFamily="34" charset="0"/>
              </a:rPr>
              <a:t>Gaymers</a:t>
            </a:r>
            <a:r>
              <a:rPr lang="en-GB" sz="1400" dirty="0">
                <a:solidFill>
                  <a:schemeClr val="tx2"/>
                </a:solidFill>
                <a:ea typeface="Calibri" panose="020F0502020204030204" pitchFamily="34" charset="0"/>
                <a:cs typeface="Arial" panose="020B0604020202020204" pitchFamily="34" charset="0"/>
              </a:rPr>
              <a:t> (LGBTQ+)</a:t>
            </a:r>
          </a:p>
          <a:p>
            <a:pPr marL="285750" indent="-285750">
              <a:lnSpc>
                <a:spcPct val="100000"/>
              </a:lnSpc>
              <a:buFont typeface="Arial" panose="020B0604020202020204" pitchFamily="34" charset="0"/>
              <a:buChar char="•"/>
            </a:pPr>
            <a:r>
              <a:rPr lang="en-GB" sz="1400" dirty="0">
                <a:solidFill>
                  <a:schemeClr val="tx2"/>
                </a:solidFill>
                <a:ea typeface="Calibri" panose="020F0502020204030204" pitchFamily="34" charset="0"/>
                <a:cs typeface="Arial" panose="020B0604020202020204" pitchFamily="34" charset="0"/>
              </a:rPr>
              <a:t>XYZ - SYA Shrewsbury (LGBTQ+)</a:t>
            </a:r>
          </a:p>
          <a:p>
            <a:pPr>
              <a:lnSpc>
                <a:spcPct val="100000"/>
              </a:lnSpc>
            </a:pPr>
            <a:r>
              <a:rPr lang="en-GB" sz="1400" b="1" dirty="0">
                <a:solidFill>
                  <a:schemeClr val="tx2"/>
                </a:solidFill>
                <a:ea typeface="Calibri" panose="020F0502020204030204" pitchFamily="34" charset="0"/>
                <a:cs typeface="Arial" panose="020B0604020202020204" pitchFamily="34" charset="0"/>
              </a:rPr>
              <a:t>Race </a:t>
            </a:r>
          </a:p>
          <a:p>
            <a:pPr marL="285750" indent="-285750">
              <a:buFont typeface="Arial" panose="020B0604020202020204" pitchFamily="34" charset="0"/>
              <a:buChar char="•"/>
            </a:pPr>
            <a:r>
              <a:rPr lang="en-GB" sz="1400" dirty="0">
                <a:solidFill>
                  <a:schemeClr val="tx2"/>
                </a:solidFill>
                <a:ea typeface="Calibri" panose="020F0502020204030204" pitchFamily="34" charset="0"/>
                <a:cs typeface="Arial" panose="020B0604020202020204" pitchFamily="34" charset="0"/>
              </a:rPr>
              <a:t>Methodist Youth Group (Whitchurch)</a:t>
            </a:r>
          </a:p>
          <a:p>
            <a:pPr marL="285750" indent="-285750">
              <a:buFont typeface="Arial" panose="020B0604020202020204" pitchFamily="34" charset="0"/>
              <a:buChar char="•"/>
            </a:pPr>
            <a:r>
              <a:rPr lang="en-GB" sz="1400" dirty="0">
                <a:solidFill>
                  <a:schemeClr val="tx2"/>
                </a:solidFill>
              </a:rPr>
              <a:t>Bulgarian School Oswestry </a:t>
            </a:r>
          </a:p>
          <a:p>
            <a:pPr marL="285750" indent="-285750">
              <a:buFont typeface="Arial" panose="020B0604020202020204" pitchFamily="34" charset="0"/>
              <a:buChar char="•"/>
            </a:pPr>
            <a:r>
              <a:rPr lang="en-GB" sz="1400" dirty="0">
                <a:solidFill>
                  <a:schemeClr val="tx2"/>
                </a:solidFill>
              </a:rPr>
              <a:t>Nova Training (Wellington with a diverse student population)</a:t>
            </a:r>
            <a:r>
              <a:rPr lang="en-GB" sz="1400" dirty="0">
                <a:solidFill>
                  <a:schemeClr val="tx2"/>
                </a:solidFill>
                <a:ea typeface="Calibri" panose="020F0502020204030204" pitchFamily="34" charset="0"/>
                <a:cs typeface="Arial" panose="020B0604020202020204" pitchFamily="34" charset="0"/>
              </a:rPr>
              <a:t> </a:t>
            </a:r>
          </a:p>
          <a:p>
            <a:pPr>
              <a:lnSpc>
                <a:spcPct val="100000"/>
              </a:lnSpc>
            </a:pPr>
            <a:r>
              <a:rPr lang="en-GB" sz="1400" b="1" dirty="0">
                <a:solidFill>
                  <a:schemeClr val="tx2"/>
                </a:solidFill>
                <a:ea typeface="Calibri" panose="020F0502020204030204" pitchFamily="34" charset="0"/>
                <a:cs typeface="Arial" panose="020B0604020202020204" pitchFamily="34" charset="0"/>
              </a:rPr>
              <a:t>Region/belief</a:t>
            </a:r>
          </a:p>
          <a:p>
            <a:pPr marL="285750" indent="-285750">
              <a:buFont typeface="Arial" panose="020B0604020202020204" pitchFamily="34" charset="0"/>
              <a:buChar char="•"/>
            </a:pPr>
            <a:r>
              <a:rPr lang="en-GB" sz="1400" dirty="0">
                <a:solidFill>
                  <a:schemeClr val="tx2"/>
                </a:solidFill>
                <a:ea typeface="Calibri" panose="020F0502020204030204" pitchFamily="34" charset="0"/>
                <a:cs typeface="Arial" panose="020B0604020202020204" pitchFamily="34" charset="0"/>
              </a:rPr>
              <a:t>Muslim Ladies group</a:t>
            </a:r>
          </a:p>
          <a:p>
            <a:pPr marL="285750" indent="-285750">
              <a:lnSpc>
                <a:spcPct val="100000"/>
              </a:lnSpc>
              <a:buFont typeface="Arial" panose="020B0604020202020204" pitchFamily="34" charset="0"/>
              <a:buChar char="•"/>
            </a:pPr>
            <a:r>
              <a:rPr lang="en-GB" sz="1400" dirty="0">
                <a:solidFill>
                  <a:schemeClr val="tx2"/>
                </a:solidFill>
                <a:latin typeface="+mn-lt"/>
              </a:rPr>
              <a:t>T&amp;W Interfaith Council</a:t>
            </a:r>
          </a:p>
          <a:p>
            <a:pPr marL="285750" indent="-285750">
              <a:lnSpc>
                <a:spcPct val="100000"/>
              </a:lnSpc>
              <a:buFont typeface="Arial" panose="020B0604020202020204" pitchFamily="34" charset="0"/>
              <a:buChar char="•"/>
            </a:pPr>
            <a:r>
              <a:rPr lang="en-GB" sz="1400" dirty="0">
                <a:solidFill>
                  <a:schemeClr val="tx2"/>
                </a:solidFill>
                <a:latin typeface="+mn-lt"/>
                <a:ea typeface="Calibri" panose="020F0502020204030204" pitchFamily="34" charset="0"/>
                <a:cs typeface="Arial" panose="020B0604020202020204" pitchFamily="34" charset="0"/>
              </a:rPr>
              <a:t>Chinese Cultural Centre</a:t>
            </a:r>
          </a:p>
          <a:p>
            <a:pPr marL="285750" indent="-285750">
              <a:lnSpc>
                <a:spcPct val="100000"/>
              </a:lnSpc>
              <a:buFont typeface="Arial" panose="020B0604020202020204" pitchFamily="34" charset="0"/>
              <a:buChar char="•"/>
            </a:pPr>
            <a:r>
              <a:rPr lang="en-GB" sz="1400" dirty="0">
                <a:solidFill>
                  <a:schemeClr val="tx2"/>
                </a:solidFill>
                <a:latin typeface="+mn-lt"/>
                <a:ea typeface="Calibri" panose="020F0502020204030204" pitchFamily="34" charset="0"/>
                <a:cs typeface="Arial" panose="020B0604020202020204" pitchFamily="34" charset="0"/>
              </a:rPr>
              <a:t>Colleagues in T&amp;W Council reached out to diverse community connections</a:t>
            </a:r>
          </a:p>
          <a:p>
            <a:pPr marL="285750" indent="-285750">
              <a:lnSpc>
                <a:spcPct val="100000"/>
              </a:lnSpc>
              <a:buFont typeface="Arial" panose="020B0604020202020204" pitchFamily="34" charset="0"/>
              <a:buChar char="•"/>
            </a:pPr>
            <a:endParaRPr lang="en-GB" sz="1400" dirty="0">
              <a:cs typeface="Arial" panose="020B0604020202020204" pitchFamily="34" charset="0"/>
            </a:endParaRPr>
          </a:p>
        </p:txBody>
      </p:sp>
      <p:sp>
        <p:nvSpPr>
          <p:cNvPr id="6" name="TextBox 5">
            <a:extLst>
              <a:ext uri="{FF2B5EF4-FFF2-40B4-BE49-F238E27FC236}">
                <a16:creationId xmlns:a16="http://schemas.microsoft.com/office/drawing/2014/main" id="{D4361400-5360-0678-95B3-BA645F38DD8E}"/>
              </a:ext>
            </a:extLst>
          </p:cNvPr>
          <p:cNvSpPr txBox="1"/>
          <p:nvPr/>
        </p:nvSpPr>
        <p:spPr>
          <a:xfrm>
            <a:off x="6262601" y="2887682"/>
            <a:ext cx="5392132" cy="3754874"/>
          </a:xfrm>
          <a:prstGeom prst="rect">
            <a:avLst/>
          </a:prstGeom>
          <a:noFill/>
        </p:spPr>
        <p:txBody>
          <a:bodyPr wrap="square" rtlCol="0">
            <a:spAutoFit/>
          </a:bodyPr>
          <a:lstStyle/>
          <a:p>
            <a:pPr>
              <a:lnSpc>
                <a:spcPct val="100000"/>
              </a:lnSpc>
            </a:pPr>
            <a:r>
              <a:rPr lang="en-GB" sz="1400" b="1">
                <a:solidFill>
                  <a:schemeClr val="tx2"/>
                </a:solidFill>
                <a:effectLst/>
                <a:latin typeface="+mn-lt"/>
                <a:ea typeface="Calibri" panose="020F0502020204030204" pitchFamily="34" charset="0"/>
                <a:cs typeface="Arial" panose="020B0604020202020204" pitchFamily="34" charset="0"/>
              </a:rPr>
              <a:t>Rurality</a:t>
            </a:r>
          </a:p>
          <a:p>
            <a:pPr marL="285750" indent="-285750">
              <a:lnSpc>
                <a:spcPct val="100000"/>
              </a:lnSpc>
              <a:buFont typeface="Arial" panose="020B0604020202020204" pitchFamily="34" charset="0"/>
              <a:buChar char="•"/>
            </a:pPr>
            <a:r>
              <a:rPr lang="en-GB" sz="1400">
                <a:solidFill>
                  <a:schemeClr val="tx2"/>
                </a:solidFill>
                <a:ea typeface="Calibri" panose="020F0502020204030204" pitchFamily="34" charset="0"/>
                <a:cs typeface="Arial" panose="020B0604020202020204" pitchFamily="34" charset="0"/>
              </a:rPr>
              <a:t>Scouts Shropshire (county-wide organisation, as well as targeting those in Market Drayton), </a:t>
            </a:r>
          </a:p>
          <a:p>
            <a:pPr marL="285750" indent="-285750">
              <a:lnSpc>
                <a:spcPct val="100000"/>
              </a:lnSpc>
              <a:buFont typeface="Arial" panose="020B0604020202020204" pitchFamily="34" charset="0"/>
              <a:buChar char="•"/>
            </a:pPr>
            <a:r>
              <a:rPr lang="en-GB" sz="1400">
                <a:solidFill>
                  <a:schemeClr val="tx2"/>
                </a:solidFill>
                <a:ea typeface="Calibri" panose="020F0502020204030204" pitchFamily="34" charset="0"/>
                <a:cs typeface="Arial" panose="020B0604020202020204" pitchFamily="34" charset="0"/>
              </a:rPr>
              <a:t>Festival Market Drayton have activity groups – these were contacted.</a:t>
            </a:r>
          </a:p>
          <a:p>
            <a:pPr marL="285750" indent="-285750">
              <a:buFont typeface="Arial" panose="020B0604020202020204" pitchFamily="34" charset="0"/>
              <a:buChar char="•"/>
            </a:pPr>
            <a:r>
              <a:rPr lang="en-GB" sz="1400">
                <a:solidFill>
                  <a:schemeClr val="tx2"/>
                </a:solidFill>
                <a:ea typeface="Calibri" panose="020F0502020204030204" pitchFamily="34" charset="0"/>
                <a:cs typeface="Arial" panose="020B0604020202020204" pitchFamily="34" charset="0"/>
              </a:rPr>
              <a:t>Catalyst Youth Trust Network of Youth Leaders (North Shropshire)</a:t>
            </a:r>
          </a:p>
          <a:p>
            <a:pPr marL="285750" indent="-285750">
              <a:lnSpc>
                <a:spcPct val="100000"/>
              </a:lnSpc>
              <a:buFont typeface="Arial" panose="020B0604020202020204" pitchFamily="34" charset="0"/>
              <a:buChar char="•"/>
            </a:pPr>
            <a:r>
              <a:rPr lang="en-GB" sz="1400">
                <a:solidFill>
                  <a:schemeClr val="tx2"/>
                </a:solidFill>
              </a:rPr>
              <a:t>PAVO – cross boarder use of services (North Shropshire)</a:t>
            </a:r>
          </a:p>
          <a:p>
            <a:pPr>
              <a:lnSpc>
                <a:spcPct val="100000"/>
              </a:lnSpc>
            </a:pPr>
            <a:r>
              <a:rPr lang="en-GB" sz="1400" b="1">
                <a:solidFill>
                  <a:schemeClr val="tx2"/>
                </a:solidFill>
                <a:ea typeface="Calibri" panose="020F0502020204030204" pitchFamily="34" charset="0"/>
                <a:cs typeface="Arial" panose="020B0604020202020204" pitchFamily="34" charset="0"/>
              </a:rPr>
              <a:t>Other</a:t>
            </a:r>
            <a:endParaRPr lang="en-GB" sz="1400" b="1">
              <a:solidFill>
                <a:schemeClr val="tx2"/>
              </a:solidFill>
              <a:effectLst/>
              <a:latin typeface="+mn-lt"/>
              <a:ea typeface="Calibri" panose="020F0502020204030204" pitchFamily="34" charset="0"/>
              <a:cs typeface="Arial" panose="020B0604020202020204" pitchFamily="34" charset="0"/>
            </a:endParaRPr>
          </a:p>
          <a:p>
            <a:pPr marL="285750" indent="-285750">
              <a:lnSpc>
                <a:spcPct val="100000"/>
              </a:lnSpc>
              <a:buFont typeface="Arial" panose="020B0604020202020204" pitchFamily="34" charset="0"/>
              <a:buChar char="•"/>
            </a:pPr>
            <a:r>
              <a:rPr lang="en-GB" sz="1400">
                <a:solidFill>
                  <a:schemeClr val="tx2"/>
                </a:solidFill>
                <a:effectLst/>
                <a:latin typeface="+mn-lt"/>
                <a:ea typeface="Calibri" panose="020F0502020204030204" pitchFamily="34" charset="0"/>
                <a:cs typeface="Arial" panose="020B0604020202020204" pitchFamily="34" charset="0"/>
              </a:rPr>
              <a:t>Shropshire Domestic Abuse (following advice of T&amp;F group)</a:t>
            </a:r>
          </a:p>
          <a:p>
            <a:pPr marL="285750" indent="-285750">
              <a:lnSpc>
                <a:spcPct val="100000"/>
              </a:lnSpc>
              <a:buFont typeface="Arial" panose="020B0604020202020204" pitchFamily="34" charset="0"/>
              <a:buChar char="•"/>
            </a:pPr>
            <a:r>
              <a:rPr lang="en-GB" sz="1400">
                <a:solidFill>
                  <a:schemeClr val="tx2"/>
                </a:solidFill>
                <a:effectLst/>
                <a:latin typeface="+mn-lt"/>
                <a:ea typeface="Calibri" panose="020F0502020204030204" pitchFamily="34" charset="0"/>
                <a:cs typeface="Arial" panose="020B0604020202020204" pitchFamily="34" charset="0"/>
              </a:rPr>
              <a:t>Telford After Care Team (substance misuse)</a:t>
            </a:r>
          </a:p>
          <a:p>
            <a:pPr marL="285750" indent="-285750">
              <a:lnSpc>
                <a:spcPct val="100000"/>
              </a:lnSpc>
              <a:buFont typeface="Arial" panose="020B0604020202020204" pitchFamily="34" charset="0"/>
              <a:buChar char="•"/>
            </a:pPr>
            <a:r>
              <a:rPr lang="en-GB" sz="1400" err="1">
                <a:solidFill>
                  <a:schemeClr val="tx2"/>
                </a:solidFill>
                <a:latin typeface="+mn-lt"/>
                <a:ea typeface="Calibri" panose="020F0502020204030204" pitchFamily="34" charset="0"/>
                <a:cs typeface="Arial" panose="020B0604020202020204" pitchFamily="34" charset="0"/>
              </a:rPr>
              <a:t>Smallwoods</a:t>
            </a:r>
            <a:r>
              <a:rPr lang="en-GB" sz="1400">
                <a:solidFill>
                  <a:schemeClr val="tx2"/>
                </a:solidFill>
                <a:latin typeface="+mn-lt"/>
                <a:ea typeface="Calibri" panose="020F0502020204030204" pitchFamily="34" charset="0"/>
                <a:cs typeface="Arial" panose="020B0604020202020204" pitchFamily="34" charset="0"/>
              </a:rPr>
              <a:t> (MH problems and substance misuse)</a:t>
            </a:r>
          </a:p>
          <a:p>
            <a:pPr marL="285750" indent="-285750">
              <a:buFont typeface="Arial" panose="020B0604020202020204" pitchFamily="34" charset="0"/>
              <a:buChar char="•"/>
            </a:pPr>
            <a:r>
              <a:rPr lang="en-GB" sz="1400">
                <a:solidFill>
                  <a:schemeClr val="tx2"/>
                </a:solidFill>
                <a:ea typeface="Calibri" panose="020F0502020204030204" pitchFamily="34" charset="0"/>
                <a:cs typeface="Arial" panose="020B0604020202020204" pitchFamily="34" charset="0"/>
              </a:rPr>
              <a:t>Shropshire Community Trust Child Development Centre (following the advice from the CAMHS T&amp;F group)</a:t>
            </a:r>
          </a:p>
          <a:p>
            <a:pPr marL="285750" indent="-285750">
              <a:lnSpc>
                <a:spcPct val="100000"/>
              </a:lnSpc>
              <a:buFont typeface="Arial" panose="020B0604020202020204" pitchFamily="34" charset="0"/>
              <a:buChar char="•"/>
            </a:pPr>
            <a:r>
              <a:rPr lang="en-GB" sz="1400">
                <a:solidFill>
                  <a:schemeClr val="tx2"/>
                </a:solidFill>
              </a:rPr>
              <a:t>Shropshire Suicide Prevention Group</a:t>
            </a:r>
          </a:p>
          <a:p>
            <a:pPr marL="285750" indent="-285750">
              <a:lnSpc>
                <a:spcPct val="100000"/>
              </a:lnSpc>
              <a:buFont typeface="Arial" panose="020B0604020202020204" pitchFamily="34" charset="0"/>
              <a:buChar char="•"/>
            </a:pPr>
            <a:r>
              <a:rPr lang="en-GB" sz="1400">
                <a:solidFill>
                  <a:schemeClr val="tx2"/>
                </a:solidFill>
              </a:rPr>
              <a:t>The Hive (Shrewsbury and countywide)</a:t>
            </a:r>
          </a:p>
          <a:p>
            <a:pPr marL="285750" indent="-285750">
              <a:lnSpc>
                <a:spcPct val="100000"/>
              </a:lnSpc>
              <a:buFont typeface="Arial" panose="020B0604020202020204" pitchFamily="34" charset="0"/>
              <a:buChar char="•"/>
            </a:pPr>
            <a:r>
              <a:rPr lang="en-GB" sz="1400">
                <a:solidFill>
                  <a:schemeClr val="tx2"/>
                </a:solidFill>
              </a:rPr>
              <a:t>Serco (leisure centres) </a:t>
            </a:r>
          </a:p>
          <a:p>
            <a:pPr marL="285750" indent="-285750">
              <a:lnSpc>
                <a:spcPct val="100000"/>
              </a:lnSpc>
              <a:buFont typeface="Arial" panose="020B0604020202020204" pitchFamily="34" charset="0"/>
              <a:buChar char="•"/>
            </a:pPr>
            <a:r>
              <a:rPr lang="en-GB" sz="1400">
                <a:solidFill>
                  <a:schemeClr val="tx2"/>
                </a:solidFill>
              </a:rPr>
              <a:t>Landau (countywide)</a:t>
            </a:r>
          </a:p>
        </p:txBody>
      </p:sp>
      <p:sp>
        <p:nvSpPr>
          <p:cNvPr id="3" name="TextBox 2">
            <a:extLst>
              <a:ext uri="{FF2B5EF4-FFF2-40B4-BE49-F238E27FC236}">
                <a16:creationId xmlns:a16="http://schemas.microsoft.com/office/drawing/2014/main" id="{1DF7A4B9-4A28-C158-4168-4F220BC02144}"/>
              </a:ext>
            </a:extLst>
          </p:cNvPr>
          <p:cNvSpPr txBox="1"/>
          <p:nvPr/>
        </p:nvSpPr>
        <p:spPr>
          <a:xfrm>
            <a:off x="263950" y="6546457"/>
            <a:ext cx="3304638" cy="276999"/>
          </a:xfrm>
          <a:prstGeom prst="rect">
            <a:avLst/>
          </a:prstGeom>
          <a:noFill/>
        </p:spPr>
        <p:txBody>
          <a:bodyPr wrap="square" rtlCol="0">
            <a:spAutoFit/>
          </a:bodyPr>
          <a:lstStyle/>
          <a:p>
            <a:r>
              <a:rPr lang="en-GB" sz="1200" b="1" i="1" dirty="0">
                <a:latin typeface="+mn-lt"/>
              </a:rPr>
              <a:t>*Please note this is not an exhaustive list</a:t>
            </a:r>
            <a:endParaRPr lang="en-GB" sz="1200" dirty="0"/>
          </a:p>
        </p:txBody>
      </p:sp>
    </p:spTree>
    <p:extLst>
      <p:ext uri="{BB962C8B-B14F-4D97-AF65-F5344CB8AC3E}">
        <p14:creationId xmlns:p14="http://schemas.microsoft.com/office/powerpoint/2010/main" val="3198789980"/>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potx" id="{03322B2A-43A0-43CF-87DE-FA238CB07103}" vid="{414C9976-5179-458A-8134-B06E4FB58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themeOverride>
</file>

<file path=ppt/theme/themeOverride2.xml><?xml version="1.0" encoding="utf-8"?>
<a:themeOverride xmlns:a="http://schemas.openxmlformats.org/drawingml/2006/main">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D80375-79A2-443B-B907-DC855C92DD1C}">
  <we:reference id="e849ddb8-6bbd-4833-bd4b-59030099d63e" version="1.0.0.0" store="EXCatalog" storeType="EXCatalog"/>
  <we:alternateReferences>
    <we:reference id="WA200000113"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66FD29984EFE4DB93574C6D9BD3785" ma:contentTypeVersion="17" ma:contentTypeDescription="Create a new document." ma:contentTypeScope="" ma:versionID="ab2e2025cdabc2c7c52b6736176cae0f">
  <xsd:schema xmlns:xsd="http://www.w3.org/2001/XMLSchema" xmlns:xs="http://www.w3.org/2001/XMLSchema" xmlns:p="http://schemas.microsoft.com/office/2006/metadata/properties" xmlns:ns1="http://schemas.microsoft.com/sharepoint/v3" xmlns:ns2="40e28a1e-619e-45d7-9705-62cdf4a3c4df" xmlns:ns3="60bd91e6-1c00-477a-97d8-8116f91f6a06" targetNamespace="http://schemas.microsoft.com/office/2006/metadata/properties" ma:root="true" ma:fieldsID="191eb30a453bfa21916c9b19ad3971a6" ns1:_="" ns2:_="" ns3:_="">
    <xsd:import namespace="http://schemas.microsoft.com/sharepoint/v3"/>
    <xsd:import namespace="40e28a1e-619e-45d7-9705-62cdf4a3c4df"/>
    <xsd:import namespace="60bd91e6-1c00-477a-97d8-8116f91f6a06"/>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28a1e-619e-45d7-9705-62cdf4a3c4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bd91e6-1c00-477a-97d8-8116f91f6a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c6d912-2f4b-44f9-95b6-5151cdd711b0}" ma:internalName="TaxCatchAll" ma:showField="CatchAllData" ma:web="60bd91e6-1c00-477a-97d8-8116f91f6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0bd91e6-1c00-477a-97d8-8116f91f6a06" xsi:nil="true"/>
    <lcf76f155ced4ddcb4097134ff3c332f xmlns="40e28a1e-619e-45d7-9705-62cdf4a3c4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DA7540-845C-4617-952E-360CA3F2EFF8}"/>
</file>

<file path=customXml/itemProps2.xml><?xml version="1.0" encoding="utf-8"?>
<ds:datastoreItem xmlns:ds="http://schemas.openxmlformats.org/officeDocument/2006/customXml" ds:itemID="{C45884A0-1B3F-44B4-9B65-10CD2CB1E6DC}">
  <ds:schemaRefs>
    <ds:schemaRef ds:uri="http://schemas.microsoft.com/sharepoint/v3/contenttype/forms"/>
  </ds:schemaRefs>
</ds:datastoreItem>
</file>

<file path=customXml/itemProps3.xml><?xml version="1.0" encoding="utf-8"?>
<ds:datastoreItem xmlns:ds="http://schemas.openxmlformats.org/officeDocument/2006/customXml" ds:itemID="{07FE77D2-918E-4A9D-9A4C-44821F6A0F46}">
  <ds:schemaRef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40e28a1e-619e-45d7-9705-62cdf4a3c4df"/>
    <ds:schemaRef ds:uri="http://schemas.openxmlformats.org/package/2006/metadata/core-properties"/>
    <ds:schemaRef ds:uri="http://schemas.microsoft.com/sharepoint/v3"/>
    <ds:schemaRef ds:uri="60bd91e6-1c00-477a-97d8-8116f91f6a06"/>
    <ds:schemaRef ds:uri="http://schemas.microsoft.com/office/2006/metadata/properties"/>
    <ds:schemaRef ds:uri="http://www.w3.org/XML/1998/namespace"/>
    <ds:schemaRef ds:uri="3d4a8339-37d1-49c7-b677-86fece3db6a7"/>
    <ds:schemaRef ds:uri="67f432be-419c-4086-9950-270628f252c2"/>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 STW ICS powerpoint template</Template>
  <TotalTime>84</TotalTime>
  <Words>11427</Words>
  <Application>Microsoft Office PowerPoint</Application>
  <PresentationFormat>Widescreen</PresentationFormat>
  <Paragraphs>943</Paragraphs>
  <Slides>45</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45</vt:i4>
      </vt:variant>
    </vt:vector>
  </HeadingPairs>
  <TitlesOfParts>
    <vt:vector size="59" baseType="lpstr">
      <vt:lpstr>Aptos</vt:lpstr>
      <vt:lpstr>Arial</vt:lpstr>
      <vt:lpstr>Calibri</vt:lpstr>
      <vt:lpstr>Courier New</vt:lpstr>
      <vt:lpstr>Franklin Gothic Book</vt:lpstr>
      <vt:lpstr>Franklin Gothic Demi</vt:lpstr>
      <vt:lpstr>Franklin Gothic Demi Cond</vt:lpstr>
      <vt:lpstr>Franklin Gothic Heavy</vt:lpstr>
      <vt:lpstr>Roboto</vt:lpstr>
      <vt:lpstr>Symbol</vt:lpstr>
      <vt:lpstr>Times New Roman</vt:lpstr>
      <vt:lpstr>Wingdings</vt:lpstr>
      <vt:lpstr>NHS_ICS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Kate (NHS SHROPSHIRE, TELFORD AND WREKIN ICB - M2L0M)</dc:creator>
  <cp:lastModifiedBy>HOPKINS, Harriet (NHS SHROPSHIRE, TELFORD AND WREKIN ICB - M2L0M)</cp:lastModifiedBy>
  <cp:revision>2</cp:revision>
  <dcterms:created xsi:type="dcterms:W3CDTF">2024-05-09T14:49:49Z</dcterms:created>
  <dcterms:modified xsi:type="dcterms:W3CDTF">2025-07-09T19:28:58Z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0x010100CC66FD29984EFE4DB93574C6D9BD3785</vt:lpwstr>
  </property>
  <property fmtid="{D5CDD505-2E9C-101B-9397-08002B2CF9AE}" pid="3" name="MediaServiceImageTags">
    <vt:lpwstr/>
  </property>
</Properties>
</file>