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5"/>
  </p:notesMasterIdLst>
  <p:sldIdLst>
    <p:sldId id="1923" r:id="rId6"/>
    <p:sldId id="2147472999" r:id="rId7"/>
    <p:sldId id="2147473003" r:id="rId8"/>
    <p:sldId id="2147473004" r:id="rId9"/>
    <p:sldId id="256" r:id="rId10"/>
    <p:sldId id="2145707296" r:id="rId11"/>
    <p:sldId id="2147474036" r:id="rId12"/>
    <p:sldId id="2147474039" r:id="rId13"/>
    <p:sldId id="2147474037" r:id="rId14"/>
    <p:sldId id="2147474029" r:id="rId15"/>
    <p:sldId id="2147474035" r:id="rId16"/>
    <p:sldId id="2147474030" r:id="rId17"/>
    <p:sldId id="2147474038" r:id="rId18"/>
    <p:sldId id="2147474040" r:id="rId19"/>
    <p:sldId id="2147474031" r:id="rId20"/>
    <p:sldId id="2147474033" r:id="rId21"/>
    <p:sldId id="2147473001" r:id="rId22"/>
    <p:sldId id="2147473002" r:id="rId23"/>
    <p:sldId id="21474740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7D4"/>
    <a:srgbClr val="FCD9D5"/>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9986" autoAdjust="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NER, James (NHS SHROPSHIRE, TELFORD AND WREKIN ICB - M2L0M)" userId="b4554450-8245-46a4-ae45-928d88dd6581" providerId="ADAL" clId="{34EF1903-3C1A-844C-8F3A-086FE97D708E}"/>
    <pc:docChg chg="custSel modSld">
      <pc:chgData name="MILNER, James (NHS SHROPSHIRE, TELFORD AND WREKIN ICB - M2L0M)" userId="b4554450-8245-46a4-ae45-928d88dd6581" providerId="ADAL" clId="{34EF1903-3C1A-844C-8F3A-086FE97D708E}" dt="2024-02-12T17:12:28.274" v="1" actId="27636"/>
      <pc:docMkLst>
        <pc:docMk/>
      </pc:docMkLst>
      <pc:sldChg chg="modSp mod">
        <pc:chgData name="MILNER, James (NHS SHROPSHIRE, TELFORD AND WREKIN ICB - M2L0M)" userId="b4554450-8245-46a4-ae45-928d88dd6581" providerId="ADAL" clId="{34EF1903-3C1A-844C-8F3A-086FE97D708E}" dt="2024-02-12T17:12:28.274" v="1" actId="27636"/>
        <pc:sldMkLst>
          <pc:docMk/>
          <pc:sldMk cId="2941665702" sldId="2147474034"/>
        </pc:sldMkLst>
        <pc:spChg chg="mod">
          <ac:chgData name="MILNER, James (NHS SHROPSHIRE, TELFORD AND WREKIN ICB - M2L0M)" userId="b4554450-8245-46a4-ae45-928d88dd6581" providerId="ADAL" clId="{34EF1903-3C1A-844C-8F3A-086FE97D708E}" dt="2024-02-12T17:12:28.274" v="1" actId="27636"/>
          <ac:spMkLst>
            <pc:docMk/>
            <pc:sldMk cId="2941665702" sldId="2147474034"/>
            <ac:spMk id="2" creationId="{757C3E72-15EB-2955-ED13-FF608D4A76C6}"/>
          </ac:spMkLst>
        </pc:spChg>
      </pc:sldChg>
    </pc:docChg>
  </pc:docChgLst>
  <pc:docChgLst>
    <pc:chgData name="MILNER, James (NHS SHROPSHIRE, TELFORD AND WREKIN ICB - M2L0M)" userId="b4554450-8245-46a4-ae45-928d88dd6581" providerId="ADAL" clId="{15AB0B3B-10D2-4556-BB79-4E7D0D611380}"/>
    <pc:docChg chg="custSel modSld">
      <pc:chgData name="MILNER, James (NHS SHROPSHIRE, TELFORD AND WREKIN ICB - M2L0M)" userId="b4554450-8245-46a4-ae45-928d88dd6581" providerId="ADAL" clId="{15AB0B3B-10D2-4556-BB79-4E7D0D611380}" dt="2024-01-30T13:28:49.515" v="56" actId="122"/>
      <pc:docMkLst>
        <pc:docMk/>
      </pc:docMkLst>
      <pc:sldChg chg="modSp mod">
        <pc:chgData name="MILNER, James (NHS SHROPSHIRE, TELFORD AND WREKIN ICB - M2L0M)" userId="b4554450-8245-46a4-ae45-928d88dd6581" providerId="ADAL" clId="{15AB0B3B-10D2-4556-BB79-4E7D0D611380}" dt="2024-01-30T13:28:49.515" v="56" actId="122"/>
        <pc:sldMkLst>
          <pc:docMk/>
          <pc:sldMk cId="2475371397" sldId="2147474035"/>
        </pc:sldMkLst>
        <pc:graphicFrameChg chg="mod modGraphic">
          <ac:chgData name="MILNER, James (NHS SHROPSHIRE, TELFORD AND WREKIN ICB - M2L0M)" userId="b4554450-8245-46a4-ae45-928d88dd6581" providerId="ADAL" clId="{15AB0B3B-10D2-4556-BB79-4E7D0D611380}" dt="2024-01-30T13:28:49.515" v="56" actId="122"/>
          <ac:graphicFrameMkLst>
            <pc:docMk/>
            <pc:sldMk cId="2475371397" sldId="2147474035"/>
            <ac:graphicFrameMk id="3" creationId="{3B7C8805-7B36-B03E-F315-B242E4909DBB}"/>
          </ac:graphicFrameMkLst>
        </pc:graphicFrameChg>
      </pc:sldChg>
    </pc:docChg>
  </pc:docChgLst>
  <pc:docChgLst>
    <pc:chgData name="Jacqueline Buxton" userId="e05cc36d-e47a-4495-82c8-ab3db96d51a7" providerId="ADAL" clId="{6DE13EF5-053C-4B5E-886B-8F8CC48FDED5}"/>
    <pc:docChg chg="custSel delSld modSld">
      <pc:chgData name="Jacqueline Buxton" userId="e05cc36d-e47a-4495-82c8-ab3db96d51a7" providerId="ADAL" clId="{6DE13EF5-053C-4B5E-886B-8F8CC48FDED5}" dt="2024-01-26T17:03:52.329" v="4284" actId="20577"/>
      <pc:docMkLst>
        <pc:docMk/>
      </pc:docMkLst>
      <pc:sldChg chg="modSp mod">
        <pc:chgData name="Jacqueline Buxton" userId="e05cc36d-e47a-4495-82c8-ab3db96d51a7" providerId="ADAL" clId="{6DE13EF5-053C-4B5E-886B-8F8CC48FDED5}" dt="2024-01-26T16:51:56.572" v="3877" actId="2711"/>
        <pc:sldMkLst>
          <pc:docMk/>
          <pc:sldMk cId="0" sldId="256"/>
        </pc:sldMkLst>
        <pc:spChg chg="mod">
          <ac:chgData name="Jacqueline Buxton" userId="e05cc36d-e47a-4495-82c8-ab3db96d51a7" providerId="ADAL" clId="{6DE13EF5-053C-4B5E-886B-8F8CC48FDED5}" dt="2024-01-26T16:51:56.572" v="3877" actId="2711"/>
          <ac:spMkLst>
            <pc:docMk/>
            <pc:sldMk cId="0" sldId="256"/>
            <ac:spMk id="2" creationId="{00000000-0000-0000-0000-000000000000}"/>
          </ac:spMkLst>
        </pc:spChg>
      </pc:sldChg>
      <pc:sldChg chg="modSp mod">
        <pc:chgData name="Jacqueline Buxton" userId="e05cc36d-e47a-4495-82c8-ab3db96d51a7" providerId="ADAL" clId="{6DE13EF5-053C-4B5E-886B-8F8CC48FDED5}" dt="2024-01-26T16:57:11.042" v="4007" actId="14100"/>
        <pc:sldMkLst>
          <pc:docMk/>
          <pc:sldMk cId="3830231407" sldId="1923"/>
        </pc:sldMkLst>
        <pc:spChg chg="mod">
          <ac:chgData name="Jacqueline Buxton" userId="e05cc36d-e47a-4495-82c8-ab3db96d51a7" providerId="ADAL" clId="{6DE13EF5-053C-4B5E-886B-8F8CC48FDED5}" dt="2024-01-26T16:57:11.042" v="4007" actId="14100"/>
          <ac:spMkLst>
            <pc:docMk/>
            <pc:sldMk cId="3830231407" sldId="1923"/>
            <ac:spMk id="2" creationId="{623499A9-ADAE-F54A-B49E-F294E7BCE9E8}"/>
          </ac:spMkLst>
        </pc:spChg>
      </pc:sldChg>
      <pc:sldChg chg="modSp mod">
        <pc:chgData name="Jacqueline Buxton" userId="e05cc36d-e47a-4495-82c8-ab3db96d51a7" providerId="ADAL" clId="{6DE13EF5-053C-4B5E-886B-8F8CC48FDED5}" dt="2024-01-26T16:52:11.856" v="3878" actId="2711"/>
        <pc:sldMkLst>
          <pc:docMk/>
          <pc:sldMk cId="3605651207" sldId="2145707296"/>
        </pc:sldMkLst>
        <pc:spChg chg="mod">
          <ac:chgData name="Jacqueline Buxton" userId="e05cc36d-e47a-4495-82c8-ab3db96d51a7" providerId="ADAL" clId="{6DE13EF5-053C-4B5E-886B-8F8CC48FDED5}" dt="2024-01-26T16:52:11.856" v="3878" actId="2711"/>
          <ac:spMkLst>
            <pc:docMk/>
            <pc:sldMk cId="3605651207" sldId="2145707296"/>
            <ac:spMk id="4" creationId="{DC080815-6600-04BF-B75C-E18A437ED1AB}"/>
          </ac:spMkLst>
        </pc:spChg>
      </pc:sldChg>
      <pc:sldChg chg="modSp mod">
        <pc:chgData name="Jacqueline Buxton" userId="e05cc36d-e47a-4495-82c8-ab3db96d51a7" providerId="ADAL" clId="{6DE13EF5-053C-4B5E-886B-8F8CC48FDED5}" dt="2024-01-26T16:51:03.938" v="3876" actId="13926"/>
        <pc:sldMkLst>
          <pc:docMk/>
          <pc:sldMk cId="1962664240" sldId="2147472999"/>
        </pc:sldMkLst>
        <pc:spChg chg="mod">
          <ac:chgData name="Jacqueline Buxton" userId="e05cc36d-e47a-4495-82c8-ab3db96d51a7" providerId="ADAL" clId="{6DE13EF5-053C-4B5E-886B-8F8CC48FDED5}" dt="2024-01-26T16:51:03.938" v="3876" actId="13926"/>
          <ac:spMkLst>
            <pc:docMk/>
            <pc:sldMk cId="1962664240" sldId="2147472999"/>
            <ac:spMk id="6" creationId="{6F14A832-349F-7C56-0FB6-D143099D3016}"/>
          </ac:spMkLst>
        </pc:spChg>
      </pc:sldChg>
      <pc:sldChg chg="modSp mod">
        <pc:chgData name="Jacqueline Buxton" userId="e05cc36d-e47a-4495-82c8-ab3db96d51a7" providerId="ADAL" clId="{6DE13EF5-053C-4B5E-886B-8F8CC48FDED5}" dt="2024-01-26T16:58:38.016" v="4013" actId="14100"/>
        <pc:sldMkLst>
          <pc:docMk/>
          <pc:sldMk cId="2800373974" sldId="2147474029"/>
        </pc:sldMkLst>
        <pc:spChg chg="mod">
          <ac:chgData name="Jacqueline Buxton" userId="e05cc36d-e47a-4495-82c8-ab3db96d51a7" providerId="ADAL" clId="{6DE13EF5-053C-4B5E-886B-8F8CC48FDED5}" dt="2024-01-26T16:58:38.016" v="4013" actId="14100"/>
          <ac:spMkLst>
            <pc:docMk/>
            <pc:sldMk cId="2800373974" sldId="2147474029"/>
            <ac:spMk id="2" creationId="{757C3E72-15EB-2955-ED13-FF608D4A76C6}"/>
          </ac:spMkLst>
        </pc:spChg>
        <pc:spChg chg="mod">
          <ac:chgData name="Jacqueline Buxton" userId="e05cc36d-e47a-4495-82c8-ab3db96d51a7" providerId="ADAL" clId="{6DE13EF5-053C-4B5E-886B-8F8CC48FDED5}" dt="2024-01-26T16:58:27.056" v="4010" actId="14100"/>
          <ac:spMkLst>
            <pc:docMk/>
            <pc:sldMk cId="2800373974" sldId="2147474029"/>
            <ac:spMk id="4" creationId="{DC080815-6600-04BF-B75C-E18A437ED1AB}"/>
          </ac:spMkLst>
        </pc:spChg>
      </pc:sldChg>
      <pc:sldChg chg="modSp mod">
        <pc:chgData name="Jacqueline Buxton" userId="e05cc36d-e47a-4495-82c8-ab3db96d51a7" providerId="ADAL" clId="{6DE13EF5-053C-4B5E-886B-8F8CC48FDED5}" dt="2024-01-26T16:53:47.281" v="3889" actId="2711"/>
        <pc:sldMkLst>
          <pc:docMk/>
          <pc:sldMk cId="433077265" sldId="2147474030"/>
        </pc:sldMkLst>
        <pc:spChg chg="mod">
          <ac:chgData name="Jacqueline Buxton" userId="e05cc36d-e47a-4495-82c8-ab3db96d51a7" providerId="ADAL" clId="{6DE13EF5-053C-4B5E-886B-8F8CC48FDED5}" dt="2024-01-26T16:53:47.281" v="3889" actId="2711"/>
          <ac:spMkLst>
            <pc:docMk/>
            <pc:sldMk cId="433077265" sldId="2147474030"/>
            <ac:spMk id="4" creationId="{DC080815-6600-04BF-B75C-E18A437ED1AB}"/>
          </ac:spMkLst>
        </pc:spChg>
      </pc:sldChg>
      <pc:sldChg chg="modSp mod">
        <pc:chgData name="Jacqueline Buxton" userId="e05cc36d-e47a-4495-82c8-ab3db96d51a7" providerId="ADAL" clId="{6DE13EF5-053C-4B5E-886B-8F8CC48FDED5}" dt="2024-01-26T16:54:02.019" v="3891" actId="27636"/>
        <pc:sldMkLst>
          <pc:docMk/>
          <pc:sldMk cId="1043904719" sldId="2147474031"/>
        </pc:sldMkLst>
        <pc:spChg chg="mod">
          <ac:chgData name="Jacqueline Buxton" userId="e05cc36d-e47a-4495-82c8-ab3db96d51a7" providerId="ADAL" clId="{6DE13EF5-053C-4B5E-886B-8F8CC48FDED5}" dt="2024-01-26T16:54:02.019" v="3891" actId="27636"/>
          <ac:spMkLst>
            <pc:docMk/>
            <pc:sldMk cId="1043904719" sldId="2147474031"/>
            <ac:spMk id="4" creationId="{DC080815-6600-04BF-B75C-E18A437ED1AB}"/>
          </ac:spMkLst>
        </pc:spChg>
      </pc:sldChg>
      <pc:sldChg chg="modSp mod">
        <pc:chgData name="Jacqueline Buxton" userId="e05cc36d-e47a-4495-82c8-ab3db96d51a7" providerId="ADAL" clId="{6DE13EF5-053C-4B5E-886B-8F8CC48FDED5}" dt="2024-01-26T17:03:06.987" v="4222" actId="14100"/>
        <pc:sldMkLst>
          <pc:docMk/>
          <pc:sldMk cId="3043600861" sldId="2147474033"/>
        </pc:sldMkLst>
        <pc:spChg chg="mod">
          <ac:chgData name="Jacqueline Buxton" userId="e05cc36d-e47a-4495-82c8-ab3db96d51a7" providerId="ADAL" clId="{6DE13EF5-053C-4B5E-886B-8F8CC48FDED5}" dt="2024-01-26T16:54:33.731" v="3896" actId="20577"/>
          <ac:spMkLst>
            <pc:docMk/>
            <pc:sldMk cId="3043600861" sldId="2147474033"/>
            <ac:spMk id="2" creationId="{757C3E72-15EB-2955-ED13-FF608D4A76C6}"/>
          </ac:spMkLst>
        </pc:spChg>
        <pc:spChg chg="mod">
          <ac:chgData name="Jacqueline Buxton" userId="e05cc36d-e47a-4495-82c8-ab3db96d51a7" providerId="ADAL" clId="{6DE13EF5-053C-4B5E-886B-8F8CC48FDED5}" dt="2024-01-26T17:03:06.987" v="4222" actId="14100"/>
          <ac:spMkLst>
            <pc:docMk/>
            <pc:sldMk cId="3043600861" sldId="2147474033"/>
            <ac:spMk id="4" creationId="{DC080815-6600-04BF-B75C-E18A437ED1AB}"/>
          </ac:spMkLst>
        </pc:spChg>
      </pc:sldChg>
      <pc:sldChg chg="modSp mod">
        <pc:chgData name="Jacqueline Buxton" userId="e05cc36d-e47a-4495-82c8-ab3db96d51a7" providerId="ADAL" clId="{6DE13EF5-053C-4B5E-886B-8F8CC48FDED5}" dt="2024-01-26T17:03:52.329" v="4284" actId="20577"/>
        <pc:sldMkLst>
          <pc:docMk/>
          <pc:sldMk cId="2941665702" sldId="2147474034"/>
        </pc:sldMkLst>
        <pc:spChg chg="mod">
          <ac:chgData name="Jacqueline Buxton" userId="e05cc36d-e47a-4495-82c8-ab3db96d51a7" providerId="ADAL" clId="{6DE13EF5-053C-4B5E-886B-8F8CC48FDED5}" dt="2024-01-26T17:03:52.329" v="4284" actId="20577"/>
          <ac:spMkLst>
            <pc:docMk/>
            <pc:sldMk cId="2941665702" sldId="2147474034"/>
            <ac:spMk id="2" creationId="{757C3E72-15EB-2955-ED13-FF608D4A76C6}"/>
          </ac:spMkLst>
        </pc:spChg>
        <pc:spChg chg="mod">
          <ac:chgData name="Jacqueline Buxton" userId="e05cc36d-e47a-4495-82c8-ab3db96d51a7" providerId="ADAL" clId="{6DE13EF5-053C-4B5E-886B-8F8CC48FDED5}" dt="2024-01-26T16:55:19.031" v="3897" actId="2711"/>
          <ac:spMkLst>
            <pc:docMk/>
            <pc:sldMk cId="2941665702" sldId="2147474034"/>
            <ac:spMk id="4" creationId="{DC080815-6600-04BF-B75C-E18A437ED1AB}"/>
          </ac:spMkLst>
        </pc:spChg>
      </pc:sldChg>
      <pc:sldChg chg="modSp mod">
        <pc:chgData name="Jacqueline Buxton" userId="e05cc36d-e47a-4495-82c8-ab3db96d51a7" providerId="ADAL" clId="{6DE13EF5-053C-4B5E-886B-8F8CC48FDED5}" dt="2024-01-26T16:53:36.939" v="3888" actId="2711"/>
        <pc:sldMkLst>
          <pc:docMk/>
          <pc:sldMk cId="2475371397" sldId="2147474035"/>
        </pc:sldMkLst>
        <pc:spChg chg="mod">
          <ac:chgData name="Jacqueline Buxton" userId="e05cc36d-e47a-4495-82c8-ab3db96d51a7" providerId="ADAL" clId="{6DE13EF5-053C-4B5E-886B-8F8CC48FDED5}" dt="2024-01-26T16:38:14.343" v="2938" actId="14100"/>
          <ac:spMkLst>
            <pc:docMk/>
            <pc:sldMk cId="2475371397" sldId="2147474035"/>
            <ac:spMk id="2" creationId="{757C3E72-15EB-2955-ED13-FF608D4A76C6}"/>
          </ac:spMkLst>
        </pc:spChg>
        <pc:spChg chg="mod">
          <ac:chgData name="Jacqueline Buxton" userId="e05cc36d-e47a-4495-82c8-ab3db96d51a7" providerId="ADAL" clId="{6DE13EF5-053C-4B5E-886B-8F8CC48FDED5}" dt="2024-01-26T16:53:36.939" v="3888" actId="2711"/>
          <ac:spMkLst>
            <pc:docMk/>
            <pc:sldMk cId="2475371397" sldId="2147474035"/>
            <ac:spMk id="4" creationId="{DC080815-6600-04BF-B75C-E18A437ED1AB}"/>
          </ac:spMkLst>
        </pc:spChg>
      </pc:sldChg>
      <pc:sldChg chg="modSp mod">
        <pc:chgData name="Jacqueline Buxton" userId="e05cc36d-e47a-4495-82c8-ab3db96d51a7" providerId="ADAL" clId="{6DE13EF5-053C-4B5E-886B-8F8CC48FDED5}" dt="2024-01-26T17:00:52.083" v="4015" actId="20577"/>
        <pc:sldMkLst>
          <pc:docMk/>
          <pc:sldMk cId="623312250" sldId="2147474036"/>
        </pc:sldMkLst>
        <pc:spChg chg="mod">
          <ac:chgData name="Jacqueline Buxton" userId="e05cc36d-e47a-4495-82c8-ab3db96d51a7" providerId="ADAL" clId="{6DE13EF5-053C-4B5E-886B-8F8CC48FDED5}" dt="2024-01-26T17:00:52.083" v="4015" actId="20577"/>
          <ac:spMkLst>
            <pc:docMk/>
            <pc:sldMk cId="623312250" sldId="2147474036"/>
            <ac:spMk id="2" creationId="{757C3E72-15EB-2955-ED13-FF608D4A76C6}"/>
          </ac:spMkLst>
        </pc:spChg>
        <pc:spChg chg="mod">
          <ac:chgData name="Jacqueline Buxton" userId="e05cc36d-e47a-4495-82c8-ab3db96d51a7" providerId="ADAL" clId="{6DE13EF5-053C-4B5E-886B-8F8CC48FDED5}" dt="2024-01-26T16:52:24.057" v="3879" actId="2711"/>
          <ac:spMkLst>
            <pc:docMk/>
            <pc:sldMk cId="623312250" sldId="2147474036"/>
            <ac:spMk id="4" creationId="{DC080815-6600-04BF-B75C-E18A437ED1AB}"/>
          </ac:spMkLst>
        </pc:spChg>
      </pc:sldChg>
      <pc:sldChg chg="modSp mod">
        <pc:chgData name="Jacqueline Buxton" userId="e05cc36d-e47a-4495-82c8-ab3db96d51a7" providerId="ADAL" clId="{6DE13EF5-053C-4B5E-886B-8F8CC48FDED5}" dt="2024-01-26T16:52:50.648" v="3881" actId="2711"/>
        <pc:sldMkLst>
          <pc:docMk/>
          <pc:sldMk cId="1692474854" sldId="2147474037"/>
        </pc:sldMkLst>
        <pc:spChg chg="mod">
          <ac:chgData name="Jacqueline Buxton" userId="e05cc36d-e47a-4495-82c8-ab3db96d51a7" providerId="ADAL" clId="{6DE13EF5-053C-4B5E-886B-8F8CC48FDED5}" dt="2024-01-26T15:52:48.129" v="2009" actId="20577"/>
          <ac:spMkLst>
            <pc:docMk/>
            <pc:sldMk cId="1692474854" sldId="2147474037"/>
            <ac:spMk id="2" creationId="{757C3E72-15EB-2955-ED13-FF608D4A76C6}"/>
          </ac:spMkLst>
        </pc:spChg>
        <pc:spChg chg="mod">
          <ac:chgData name="Jacqueline Buxton" userId="e05cc36d-e47a-4495-82c8-ab3db96d51a7" providerId="ADAL" clId="{6DE13EF5-053C-4B5E-886B-8F8CC48FDED5}" dt="2024-01-26T16:52:50.648" v="3881" actId="2711"/>
          <ac:spMkLst>
            <pc:docMk/>
            <pc:sldMk cId="1692474854" sldId="2147474037"/>
            <ac:spMk id="4" creationId="{DC080815-6600-04BF-B75C-E18A437ED1AB}"/>
          </ac:spMkLst>
        </pc:spChg>
        <pc:picChg chg="mod">
          <ac:chgData name="Jacqueline Buxton" userId="e05cc36d-e47a-4495-82c8-ab3db96d51a7" providerId="ADAL" clId="{6DE13EF5-053C-4B5E-886B-8F8CC48FDED5}" dt="2024-01-26T15:52:04.328" v="1882" actId="14100"/>
          <ac:picMkLst>
            <pc:docMk/>
            <pc:sldMk cId="1692474854" sldId="2147474037"/>
            <ac:picMk id="3" creationId="{C032382B-9210-7E8B-B5F6-7147E8C2EBBE}"/>
          </ac:picMkLst>
        </pc:picChg>
      </pc:sldChg>
      <pc:sldChg chg="modSp mod">
        <pc:chgData name="Jacqueline Buxton" userId="e05cc36d-e47a-4495-82c8-ab3db96d51a7" providerId="ADAL" clId="{6DE13EF5-053C-4B5E-886B-8F8CC48FDED5}" dt="2024-01-26T17:02:43.623" v="4221" actId="14100"/>
        <pc:sldMkLst>
          <pc:docMk/>
          <pc:sldMk cId="1372739909" sldId="2147474039"/>
        </pc:sldMkLst>
        <pc:spChg chg="mod">
          <ac:chgData name="Jacqueline Buxton" userId="e05cc36d-e47a-4495-82c8-ab3db96d51a7" providerId="ADAL" clId="{6DE13EF5-053C-4B5E-886B-8F8CC48FDED5}" dt="2024-01-26T17:02:43.623" v="4221" actId="14100"/>
          <ac:spMkLst>
            <pc:docMk/>
            <pc:sldMk cId="1372739909" sldId="2147474039"/>
            <ac:spMk id="2" creationId="{757C3E72-15EB-2955-ED13-FF608D4A76C6}"/>
          </ac:spMkLst>
        </pc:spChg>
        <pc:spChg chg="mod">
          <ac:chgData name="Jacqueline Buxton" userId="e05cc36d-e47a-4495-82c8-ab3db96d51a7" providerId="ADAL" clId="{6DE13EF5-053C-4B5E-886B-8F8CC48FDED5}" dt="2024-01-26T16:52:36.847" v="3880" actId="2711"/>
          <ac:spMkLst>
            <pc:docMk/>
            <pc:sldMk cId="1372739909" sldId="2147474039"/>
            <ac:spMk id="4" creationId="{DC080815-6600-04BF-B75C-E18A437ED1AB}"/>
          </ac:spMkLst>
        </pc:spChg>
      </pc:sldChg>
      <pc:sldChg chg="delSp modSp mod">
        <pc:chgData name="Jacqueline Buxton" userId="e05cc36d-e47a-4495-82c8-ab3db96d51a7" providerId="ADAL" clId="{6DE13EF5-053C-4B5E-886B-8F8CC48FDED5}" dt="2024-01-26T16:34:47.383" v="2887" actId="20577"/>
        <pc:sldMkLst>
          <pc:docMk/>
          <pc:sldMk cId="2654617996" sldId="2147474040"/>
        </pc:sldMkLst>
        <pc:spChg chg="mod">
          <ac:chgData name="Jacqueline Buxton" userId="e05cc36d-e47a-4495-82c8-ab3db96d51a7" providerId="ADAL" clId="{6DE13EF5-053C-4B5E-886B-8F8CC48FDED5}" dt="2024-01-26T16:34:47.383" v="2887" actId="20577"/>
          <ac:spMkLst>
            <pc:docMk/>
            <pc:sldMk cId="2654617996" sldId="2147474040"/>
            <ac:spMk id="2" creationId="{757C3E72-15EB-2955-ED13-FF608D4A76C6}"/>
          </ac:spMkLst>
        </pc:spChg>
        <pc:spChg chg="mod">
          <ac:chgData name="Jacqueline Buxton" userId="e05cc36d-e47a-4495-82c8-ab3db96d51a7" providerId="ADAL" clId="{6DE13EF5-053C-4B5E-886B-8F8CC48FDED5}" dt="2024-01-26T16:00:05.539" v="2619" actId="20577"/>
          <ac:spMkLst>
            <pc:docMk/>
            <pc:sldMk cId="2654617996" sldId="2147474040"/>
            <ac:spMk id="4" creationId="{DC080815-6600-04BF-B75C-E18A437ED1AB}"/>
          </ac:spMkLst>
        </pc:spChg>
        <pc:picChg chg="del">
          <ac:chgData name="Jacqueline Buxton" userId="e05cc36d-e47a-4495-82c8-ab3db96d51a7" providerId="ADAL" clId="{6DE13EF5-053C-4B5E-886B-8F8CC48FDED5}" dt="2024-01-26T15:57:45.011" v="2272" actId="478"/>
          <ac:picMkLst>
            <pc:docMk/>
            <pc:sldMk cId="2654617996" sldId="2147474040"/>
            <ac:picMk id="5" creationId="{5EC83E49-6978-A02C-D7AB-052D2E97D4F1}"/>
          </ac:picMkLst>
        </pc:picChg>
      </pc:sldChg>
      <pc:sldChg chg="del">
        <pc:chgData name="Jacqueline Buxton" userId="e05cc36d-e47a-4495-82c8-ab3db96d51a7" providerId="ADAL" clId="{6DE13EF5-053C-4B5E-886B-8F8CC48FDED5}" dt="2024-01-26T16:43:00.833" v="3385" actId="47"/>
        <pc:sldMkLst>
          <pc:docMk/>
          <pc:sldMk cId="2631855710" sldId="21474740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1D066-00CD-49FE-B0B8-EE783064C838}"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en-GB"/>
        </a:p>
      </dgm:t>
    </dgm:pt>
    <dgm:pt modelId="{81DF5641-89AF-43FB-A4E0-5A648E2CCA3B}">
      <dgm:prSet custT="1"/>
      <dgm:spPr/>
      <dgm:t>
        <a:bodyPr/>
        <a:lstStyle/>
        <a:p>
          <a:pPr algn="l"/>
          <a:r>
            <a:rPr lang="en-GB" sz="2200" b="0">
              <a:solidFill>
                <a:schemeClr val="tx1"/>
              </a:solidFill>
            </a:rPr>
            <a:t>Pharmacy First (clinical pathways)</a:t>
          </a:r>
          <a:endParaRPr lang="en-GB" sz="2200">
            <a:solidFill>
              <a:schemeClr val="tx1"/>
            </a:solidFill>
          </a:endParaRPr>
        </a:p>
      </dgm:t>
    </dgm:pt>
    <dgm:pt modelId="{BC2AFC2A-02F6-41B2-8862-3CD5EAF52C44}" type="parTrans" cxnId="{620FAFDD-8939-48AB-8AE7-36D441100AFB}">
      <dgm:prSet/>
      <dgm:spPr/>
      <dgm:t>
        <a:bodyPr/>
        <a:lstStyle/>
        <a:p>
          <a:pPr algn="l"/>
          <a:endParaRPr lang="en-GB" sz="2200">
            <a:solidFill>
              <a:schemeClr val="tx1"/>
            </a:solidFill>
          </a:endParaRPr>
        </a:p>
      </dgm:t>
    </dgm:pt>
    <dgm:pt modelId="{16D4AFC9-8C72-4EE7-8022-8F6F456CEEA1}" type="sibTrans" cxnId="{620FAFDD-8939-48AB-8AE7-36D441100AFB}">
      <dgm:prSet/>
      <dgm:spPr/>
      <dgm:t>
        <a:bodyPr/>
        <a:lstStyle/>
        <a:p>
          <a:pPr algn="l"/>
          <a:endParaRPr lang="en-GB" sz="2200">
            <a:solidFill>
              <a:schemeClr val="tx1"/>
            </a:solidFill>
          </a:endParaRPr>
        </a:p>
      </dgm:t>
    </dgm:pt>
    <dgm:pt modelId="{E7120CD4-1BE4-48F3-9F78-BD147551260D}">
      <dgm:prSet custT="1"/>
      <dgm:spPr/>
      <dgm:t>
        <a:bodyPr/>
        <a:lstStyle/>
        <a:p>
          <a:pPr algn="l"/>
          <a:r>
            <a:rPr lang="en-GB" sz="2200" b="0" dirty="0">
              <a:solidFill>
                <a:schemeClr val="tx1"/>
              </a:solidFill>
            </a:rPr>
            <a:t>Pharmacy First (referrals for minor illness)  </a:t>
          </a:r>
          <a:endParaRPr lang="en-GB" sz="2200" dirty="0">
            <a:solidFill>
              <a:schemeClr val="tx1"/>
            </a:solidFill>
          </a:endParaRPr>
        </a:p>
      </dgm:t>
    </dgm:pt>
    <dgm:pt modelId="{FBE6193B-C124-4240-8A07-ED5C7C7745CF}" type="parTrans" cxnId="{AB71111B-FD46-4630-AC5E-D46C1B1A899A}">
      <dgm:prSet/>
      <dgm:spPr/>
      <dgm:t>
        <a:bodyPr/>
        <a:lstStyle/>
        <a:p>
          <a:pPr algn="l"/>
          <a:endParaRPr lang="en-GB" sz="2200">
            <a:solidFill>
              <a:schemeClr val="tx1"/>
            </a:solidFill>
          </a:endParaRPr>
        </a:p>
      </dgm:t>
    </dgm:pt>
    <dgm:pt modelId="{3676AF00-F57F-4C19-999C-DE80DAC02254}" type="sibTrans" cxnId="{AB71111B-FD46-4630-AC5E-D46C1B1A899A}">
      <dgm:prSet/>
      <dgm:spPr/>
      <dgm:t>
        <a:bodyPr/>
        <a:lstStyle/>
        <a:p>
          <a:pPr algn="l"/>
          <a:endParaRPr lang="en-GB" sz="2200">
            <a:solidFill>
              <a:schemeClr val="tx1"/>
            </a:solidFill>
          </a:endParaRPr>
        </a:p>
      </dgm:t>
    </dgm:pt>
    <dgm:pt modelId="{CF6A0C58-C34C-4065-A6EA-7BDEE9E02D64}">
      <dgm:prSet custT="1"/>
      <dgm:spPr/>
      <dgm:t>
        <a:bodyPr/>
        <a:lstStyle/>
        <a:p>
          <a:pPr algn="l"/>
          <a:r>
            <a:rPr lang="en-GB" sz="1800" b="0" dirty="0">
              <a:solidFill>
                <a:srgbClr val="FF0000"/>
              </a:solidFill>
            </a:rPr>
            <a:t>Pharmacy First (urgent repeat medicines supply) </a:t>
          </a:r>
        </a:p>
        <a:p>
          <a:pPr algn="l"/>
          <a:r>
            <a:rPr lang="en-GB" sz="1400" b="0" dirty="0">
              <a:solidFill>
                <a:srgbClr val="FF0000"/>
              </a:solidFill>
            </a:rPr>
            <a:t>NB Not from general practices but from NHS 111 and UEC settings</a:t>
          </a:r>
          <a:endParaRPr lang="en-GB" sz="1400" dirty="0">
            <a:solidFill>
              <a:srgbClr val="FF0000"/>
            </a:solidFill>
          </a:endParaRPr>
        </a:p>
      </dgm:t>
    </dgm:pt>
    <dgm:pt modelId="{BB9D34C0-B2D5-4628-AF3F-78AF98149556}" type="parTrans" cxnId="{490AA2DC-1AE4-4CE4-84C3-EAB02C439795}">
      <dgm:prSet/>
      <dgm:spPr/>
      <dgm:t>
        <a:bodyPr/>
        <a:lstStyle/>
        <a:p>
          <a:pPr algn="l"/>
          <a:endParaRPr lang="en-GB" sz="2200">
            <a:solidFill>
              <a:schemeClr val="tx1"/>
            </a:solidFill>
          </a:endParaRPr>
        </a:p>
      </dgm:t>
    </dgm:pt>
    <dgm:pt modelId="{1A4BD5C2-2D9B-421A-8C6E-2B935321FD1C}" type="sibTrans" cxnId="{490AA2DC-1AE4-4CE4-84C3-EAB02C439795}">
      <dgm:prSet/>
      <dgm:spPr/>
      <dgm:t>
        <a:bodyPr/>
        <a:lstStyle/>
        <a:p>
          <a:pPr algn="l"/>
          <a:endParaRPr lang="en-GB" sz="2200">
            <a:solidFill>
              <a:schemeClr val="tx1"/>
            </a:solidFill>
          </a:endParaRPr>
        </a:p>
      </dgm:t>
    </dgm:pt>
    <dgm:pt modelId="{FA7527E1-B365-40E5-B834-CB1E91539178}">
      <dgm:prSet custT="1"/>
      <dgm:spPr/>
      <dgm:t>
        <a:bodyPr/>
        <a:lstStyle/>
        <a:p>
          <a:pPr algn="l"/>
          <a:r>
            <a:rPr lang="en-GB" sz="2200" b="0">
              <a:solidFill>
                <a:schemeClr val="tx1"/>
              </a:solidFill>
            </a:rPr>
            <a:t> new element</a:t>
          </a:r>
          <a:endParaRPr lang="en-GB" sz="2200">
            <a:solidFill>
              <a:schemeClr val="tx1"/>
            </a:solidFill>
          </a:endParaRPr>
        </a:p>
      </dgm:t>
    </dgm:pt>
    <dgm:pt modelId="{C4D28E8D-B3B5-4F5F-9FE4-8E353A5F496C}" type="parTrans" cxnId="{8563CC3A-712E-4DA3-9384-4A56DED4D230}">
      <dgm:prSet/>
      <dgm:spPr/>
      <dgm:t>
        <a:bodyPr/>
        <a:lstStyle/>
        <a:p>
          <a:pPr algn="l"/>
          <a:endParaRPr lang="en-GB" sz="2200">
            <a:solidFill>
              <a:schemeClr val="tx1"/>
            </a:solidFill>
          </a:endParaRPr>
        </a:p>
      </dgm:t>
    </dgm:pt>
    <dgm:pt modelId="{E4738F89-E9C4-4587-9546-6E9ACB790663}" type="sibTrans" cxnId="{8563CC3A-712E-4DA3-9384-4A56DED4D230}">
      <dgm:prSet/>
      <dgm:spPr/>
      <dgm:t>
        <a:bodyPr/>
        <a:lstStyle/>
        <a:p>
          <a:pPr algn="l"/>
          <a:endParaRPr lang="en-GB" sz="2200">
            <a:solidFill>
              <a:schemeClr val="tx1"/>
            </a:solidFill>
          </a:endParaRPr>
        </a:p>
      </dgm:t>
    </dgm:pt>
    <dgm:pt modelId="{E508602B-EBC7-465B-8C83-B6F78ACD9910}">
      <dgm:prSet custT="1"/>
      <dgm:spPr/>
      <dgm:t>
        <a:bodyPr/>
        <a:lstStyle/>
        <a:p>
          <a:pPr algn="l"/>
          <a:r>
            <a:rPr lang="en-GB" sz="2200" b="0" dirty="0">
              <a:solidFill>
                <a:schemeClr val="tx1"/>
              </a:solidFill>
            </a:rPr>
            <a:t>previously commissioned as CPCS</a:t>
          </a:r>
          <a:endParaRPr lang="en-GB" sz="2200" dirty="0">
            <a:solidFill>
              <a:schemeClr val="tx1"/>
            </a:solidFill>
          </a:endParaRPr>
        </a:p>
      </dgm:t>
    </dgm:pt>
    <dgm:pt modelId="{E8A8EFBD-B460-4E50-BFB9-8B5B90C04424}" type="parTrans" cxnId="{B5059980-2216-461B-9E6A-60BBA903D758}">
      <dgm:prSet/>
      <dgm:spPr/>
      <dgm:t>
        <a:bodyPr/>
        <a:lstStyle/>
        <a:p>
          <a:pPr algn="l"/>
          <a:endParaRPr lang="en-GB" sz="2200">
            <a:solidFill>
              <a:schemeClr val="tx1"/>
            </a:solidFill>
          </a:endParaRPr>
        </a:p>
      </dgm:t>
    </dgm:pt>
    <dgm:pt modelId="{26F02D29-8B60-4E96-8ECB-EBB5E1ED0885}" type="sibTrans" cxnId="{B5059980-2216-461B-9E6A-60BBA903D758}">
      <dgm:prSet/>
      <dgm:spPr/>
      <dgm:t>
        <a:bodyPr/>
        <a:lstStyle/>
        <a:p>
          <a:pPr algn="l"/>
          <a:endParaRPr lang="en-GB" sz="2200">
            <a:solidFill>
              <a:schemeClr val="tx1"/>
            </a:solidFill>
          </a:endParaRPr>
        </a:p>
      </dgm:t>
    </dgm:pt>
    <dgm:pt modelId="{58601BAE-F332-4A8C-A8AD-0FEFAF3953F7}">
      <dgm:prSet custT="1"/>
      <dgm:spPr/>
      <dgm:t>
        <a:bodyPr/>
        <a:lstStyle/>
        <a:p>
          <a:pPr algn="l"/>
          <a:r>
            <a:rPr lang="en-GB" sz="2000" b="0" dirty="0">
              <a:solidFill>
                <a:srgbClr val="FF0000"/>
              </a:solidFill>
            </a:rPr>
            <a:t>previously commissioned as CPCS</a:t>
          </a:r>
          <a:endParaRPr lang="en-GB" sz="2000" dirty="0">
            <a:solidFill>
              <a:srgbClr val="FF0000"/>
            </a:solidFill>
          </a:endParaRPr>
        </a:p>
      </dgm:t>
    </dgm:pt>
    <dgm:pt modelId="{3B255322-E816-440C-9BFA-A18098D55BA1}" type="parTrans" cxnId="{49E76B67-6D62-4875-81B5-34402ACD4734}">
      <dgm:prSet/>
      <dgm:spPr/>
      <dgm:t>
        <a:bodyPr/>
        <a:lstStyle/>
        <a:p>
          <a:pPr algn="l"/>
          <a:endParaRPr lang="en-GB" sz="2200">
            <a:solidFill>
              <a:schemeClr val="tx1"/>
            </a:solidFill>
          </a:endParaRPr>
        </a:p>
      </dgm:t>
    </dgm:pt>
    <dgm:pt modelId="{4068565C-22CE-4AC6-96B5-E61D150D4D21}" type="sibTrans" cxnId="{49E76B67-6D62-4875-81B5-34402ACD4734}">
      <dgm:prSet/>
      <dgm:spPr/>
      <dgm:t>
        <a:bodyPr/>
        <a:lstStyle/>
        <a:p>
          <a:pPr algn="l"/>
          <a:endParaRPr lang="en-GB" sz="2200">
            <a:solidFill>
              <a:schemeClr val="tx1"/>
            </a:solidFill>
          </a:endParaRPr>
        </a:p>
      </dgm:t>
    </dgm:pt>
    <dgm:pt modelId="{6E1FDB38-2BFB-49C6-8F65-0AD7065F0C43}" type="pres">
      <dgm:prSet presAssocID="{7FE1D066-00CD-49FE-B0B8-EE783064C838}" presName="Name0" presStyleCnt="0">
        <dgm:presLayoutVars>
          <dgm:dir/>
          <dgm:animLvl val="lvl"/>
          <dgm:resizeHandles val="exact"/>
        </dgm:presLayoutVars>
      </dgm:prSet>
      <dgm:spPr/>
    </dgm:pt>
    <dgm:pt modelId="{13A3711E-C5C9-4158-85B2-B8172007EF7B}" type="pres">
      <dgm:prSet presAssocID="{81DF5641-89AF-43FB-A4E0-5A648E2CCA3B}" presName="composite" presStyleCnt="0"/>
      <dgm:spPr/>
    </dgm:pt>
    <dgm:pt modelId="{584C1F28-ECFD-4055-9CDF-B5E399B26AEB}" type="pres">
      <dgm:prSet presAssocID="{81DF5641-89AF-43FB-A4E0-5A648E2CCA3B}" presName="parTx" presStyleLbl="alignNode1" presStyleIdx="0" presStyleCnt="3">
        <dgm:presLayoutVars>
          <dgm:chMax val="0"/>
          <dgm:chPref val="0"/>
          <dgm:bulletEnabled val="1"/>
        </dgm:presLayoutVars>
      </dgm:prSet>
      <dgm:spPr/>
    </dgm:pt>
    <dgm:pt modelId="{C5FFA91D-4A95-497C-8D26-E4F977436233}" type="pres">
      <dgm:prSet presAssocID="{81DF5641-89AF-43FB-A4E0-5A648E2CCA3B}" presName="desTx" presStyleLbl="alignAccFollowNode1" presStyleIdx="0" presStyleCnt="3" custLinFactNeighborX="-9867" custLinFactNeighborY="107">
        <dgm:presLayoutVars>
          <dgm:bulletEnabled val="1"/>
        </dgm:presLayoutVars>
      </dgm:prSet>
      <dgm:spPr/>
    </dgm:pt>
    <dgm:pt modelId="{51885459-5C37-4A5C-801B-1F5318939E95}" type="pres">
      <dgm:prSet presAssocID="{16D4AFC9-8C72-4EE7-8022-8F6F456CEEA1}" presName="space" presStyleCnt="0"/>
      <dgm:spPr/>
    </dgm:pt>
    <dgm:pt modelId="{4183992E-C06D-4957-A2E1-2BDF84C5ABAE}" type="pres">
      <dgm:prSet presAssocID="{E7120CD4-1BE4-48F3-9F78-BD147551260D}" presName="composite" presStyleCnt="0"/>
      <dgm:spPr/>
    </dgm:pt>
    <dgm:pt modelId="{8E725412-AF7D-478B-BEA5-16F3AF0D13F0}" type="pres">
      <dgm:prSet presAssocID="{E7120CD4-1BE4-48F3-9F78-BD147551260D}" presName="parTx" presStyleLbl="alignNode1" presStyleIdx="1" presStyleCnt="3">
        <dgm:presLayoutVars>
          <dgm:chMax val="0"/>
          <dgm:chPref val="0"/>
          <dgm:bulletEnabled val="1"/>
        </dgm:presLayoutVars>
      </dgm:prSet>
      <dgm:spPr/>
    </dgm:pt>
    <dgm:pt modelId="{5D5D0DF3-6067-4771-BA81-611558CEFAB1}" type="pres">
      <dgm:prSet presAssocID="{E7120CD4-1BE4-48F3-9F78-BD147551260D}" presName="desTx" presStyleLbl="alignAccFollowNode1" presStyleIdx="1" presStyleCnt="3">
        <dgm:presLayoutVars>
          <dgm:bulletEnabled val="1"/>
        </dgm:presLayoutVars>
      </dgm:prSet>
      <dgm:spPr/>
    </dgm:pt>
    <dgm:pt modelId="{D0FC0693-EF39-46EA-BC04-105B89D23FE9}" type="pres">
      <dgm:prSet presAssocID="{3676AF00-F57F-4C19-999C-DE80DAC02254}" presName="space" presStyleCnt="0"/>
      <dgm:spPr/>
    </dgm:pt>
    <dgm:pt modelId="{C0182CF2-87BA-4F88-889A-E5D30A90F11A}" type="pres">
      <dgm:prSet presAssocID="{CF6A0C58-C34C-4065-A6EA-7BDEE9E02D64}" presName="composite" presStyleCnt="0"/>
      <dgm:spPr/>
    </dgm:pt>
    <dgm:pt modelId="{B49E2E37-3F35-4804-9DF5-ADABF46F6AE6}" type="pres">
      <dgm:prSet presAssocID="{CF6A0C58-C34C-4065-A6EA-7BDEE9E02D64}" presName="parTx" presStyleLbl="alignNode1" presStyleIdx="2" presStyleCnt="3">
        <dgm:presLayoutVars>
          <dgm:chMax val="0"/>
          <dgm:chPref val="0"/>
          <dgm:bulletEnabled val="1"/>
        </dgm:presLayoutVars>
      </dgm:prSet>
      <dgm:spPr/>
    </dgm:pt>
    <dgm:pt modelId="{6D3C53BB-9872-4758-9939-DBA8B6D752FE}" type="pres">
      <dgm:prSet presAssocID="{CF6A0C58-C34C-4065-A6EA-7BDEE9E02D64}" presName="desTx" presStyleLbl="alignAccFollowNode1" presStyleIdx="2" presStyleCnt="3">
        <dgm:presLayoutVars>
          <dgm:bulletEnabled val="1"/>
        </dgm:presLayoutVars>
      </dgm:prSet>
      <dgm:spPr/>
    </dgm:pt>
  </dgm:ptLst>
  <dgm:cxnLst>
    <dgm:cxn modelId="{F7C5361A-D8AB-41D9-928D-2CBDD9DD6A8A}" type="presOf" srcId="{7FE1D066-00CD-49FE-B0B8-EE783064C838}" destId="{6E1FDB38-2BFB-49C6-8F65-0AD7065F0C43}" srcOrd="0" destOrd="0" presId="urn:microsoft.com/office/officeart/2005/8/layout/hList1"/>
    <dgm:cxn modelId="{AB71111B-FD46-4630-AC5E-D46C1B1A899A}" srcId="{7FE1D066-00CD-49FE-B0B8-EE783064C838}" destId="{E7120CD4-1BE4-48F3-9F78-BD147551260D}" srcOrd="1" destOrd="0" parTransId="{FBE6193B-C124-4240-8A07-ED5C7C7745CF}" sibTransId="{3676AF00-F57F-4C19-999C-DE80DAC02254}"/>
    <dgm:cxn modelId="{8920F721-364C-4260-BEC2-2C1EBCB6DB7E}" type="presOf" srcId="{E508602B-EBC7-465B-8C83-B6F78ACD9910}" destId="{5D5D0DF3-6067-4771-BA81-611558CEFAB1}" srcOrd="0" destOrd="0" presId="urn:microsoft.com/office/officeart/2005/8/layout/hList1"/>
    <dgm:cxn modelId="{39247327-E3C4-46A0-8526-0031DCAD2BE4}" type="presOf" srcId="{CF6A0C58-C34C-4065-A6EA-7BDEE9E02D64}" destId="{B49E2E37-3F35-4804-9DF5-ADABF46F6AE6}" srcOrd="0" destOrd="0" presId="urn:microsoft.com/office/officeart/2005/8/layout/hList1"/>
    <dgm:cxn modelId="{8563CC3A-712E-4DA3-9384-4A56DED4D230}" srcId="{81DF5641-89AF-43FB-A4E0-5A648E2CCA3B}" destId="{FA7527E1-B365-40E5-B834-CB1E91539178}" srcOrd="0" destOrd="0" parTransId="{C4D28E8D-B3B5-4F5F-9FE4-8E353A5F496C}" sibTransId="{E4738F89-E9C4-4587-9546-6E9ACB790663}"/>
    <dgm:cxn modelId="{49E76B67-6D62-4875-81B5-34402ACD4734}" srcId="{CF6A0C58-C34C-4065-A6EA-7BDEE9E02D64}" destId="{58601BAE-F332-4A8C-A8AD-0FEFAF3953F7}" srcOrd="0" destOrd="0" parTransId="{3B255322-E816-440C-9BFA-A18098D55BA1}" sibTransId="{4068565C-22CE-4AC6-96B5-E61D150D4D21}"/>
    <dgm:cxn modelId="{16743D73-5F62-426D-AC54-371B0C07D11F}" type="presOf" srcId="{81DF5641-89AF-43FB-A4E0-5A648E2CCA3B}" destId="{584C1F28-ECFD-4055-9CDF-B5E399B26AEB}" srcOrd="0" destOrd="0" presId="urn:microsoft.com/office/officeart/2005/8/layout/hList1"/>
    <dgm:cxn modelId="{B5059980-2216-461B-9E6A-60BBA903D758}" srcId="{E7120CD4-1BE4-48F3-9F78-BD147551260D}" destId="{E508602B-EBC7-465B-8C83-B6F78ACD9910}" srcOrd="0" destOrd="0" parTransId="{E8A8EFBD-B460-4E50-BFB9-8B5B90C04424}" sibTransId="{26F02D29-8B60-4E96-8ECB-EBB5E1ED0885}"/>
    <dgm:cxn modelId="{6D1954A9-DF1F-4A4E-A2AA-542C7ADA5173}" type="presOf" srcId="{FA7527E1-B365-40E5-B834-CB1E91539178}" destId="{C5FFA91D-4A95-497C-8D26-E4F977436233}" srcOrd="0" destOrd="0" presId="urn:microsoft.com/office/officeart/2005/8/layout/hList1"/>
    <dgm:cxn modelId="{62A55CB4-1BCB-484B-8A65-3509F9D032C3}" type="presOf" srcId="{58601BAE-F332-4A8C-A8AD-0FEFAF3953F7}" destId="{6D3C53BB-9872-4758-9939-DBA8B6D752FE}" srcOrd="0" destOrd="0" presId="urn:microsoft.com/office/officeart/2005/8/layout/hList1"/>
    <dgm:cxn modelId="{490AA2DC-1AE4-4CE4-84C3-EAB02C439795}" srcId="{7FE1D066-00CD-49FE-B0B8-EE783064C838}" destId="{CF6A0C58-C34C-4065-A6EA-7BDEE9E02D64}" srcOrd="2" destOrd="0" parTransId="{BB9D34C0-B2D5-4628-AF3F-78AF98149556}" sibTransId="{1A4BD5C2-2D9B-421A-8C6E-2B935321FD1C}"/>
    <dgm:cxn modelId="{620FAFDD-8939-48AB-8AE7-36D441100AFB}" srcId="{7FE1D066-00CD-49FE-B0B8-EE783064C838}" destId="{81DF5641-89AF-43FB-A4E0-5A648E2CCA3B}" srcOrd="0" destOrd="0" parTransId="{BC2AFC2A-02F6-41B2-8862-3CD5EAF52C44}" sibTransId="{16D4AFC9-8C72-4EE7-8022-8F6F456CEEA1}"/>
    <dgm:cxn modelId="{16F25AF7-EA83-486A-90E3-57862631C8DF}" type="presOf" srcId="{E7120CD4-1BE4-48F3-9F78-BD147551260D}" destId="{8E725412-AF7D-478B-BEA5-16F3AF0D13F0}" srcOrd="0" destOrd="0" presId="urn:microsoft.com/office/officeart/2005/8/layout/hList1"/>
    <dgm:cxn modelId="{4B7D68E3-51F4-4AD5-A514-013075A8587D}" type="presParOf" srcId="{6E1FDB38-2BFB-49C6-8F65-0AD7065F0C43}" destId="{13A3711E-C5C9-4158-85B2-B8172007EF7B}" srcOrd="0" destOrd="0" presId="urn:microsoft.com/office/officeart/2005/8/layout/hList1"/>
    <dgm:cxn modelId="{7E093263-B5CA-42F8-A44E-7C79BB04A874}" type="presParOf" srcId="{13A3711E-C5C9-4158-85B2-B8172007EF7B}" destId="{584C1F28-ECFD-4055-9CDF-B5E399B26AEB}" srcOrd="0" destOrd="0" presId="urn:microsoft.com/office/officeart/2005/8/layout/hList1"/>
    <dgm:cxn modelId="{B01440B3-339B-4F41-98FC-D6A1BAAD3529}" type="presParOf" srcId="{13A3711E-C5C9-4158-85B2-B8172007EF7B}" destId="{C5FFA91D-4A95-497C-8D26-E4F977436233}" srcOrd="1" destOrd="0" presId="urn:microsoft.com/office/officeart/2005/8/layout/hList1"/>
    <dgm:cxn modelId="{06270011-E1BB-4307-84AC-2B7C97A06D58}" type="presParOf" srcId="{6E1FDB38-2BFB-49C6-8F65-0AD7065F0C43}" destId="{51885459-5C37-4A5C-801B-1F5318939E95}" srcOrd="1" destOrd="0" presId="urn:microsoft.com/office/officeart/2005/8/layout/hList1"/>
    <dgm:cxn modelId="{756F2D21-F027-48E7-93B5-BADA23C3B140}" type="presParOf" srcId="{6E1FDB38-2BFB-49C6-8F65-0AD7065F0C43}" destId="{4183992E-C06D-4957-A2E1-2BDF84C5ABAE}" srcOrd="2" destOrd="0" presId="urn:microsoft.com/office/officeart/2005/8/layout/hList1"/>
    <dgm:cxn modelId="{57E79BB4-FB55-41E8-B5C5-346DE1B4E307}" type="presParOf" srcId="{4183992E-C06D-4957-A2E1-2BDF84C5ABAE}" destId="{8E725412-AF7D-478B-BEA5-16F3AF0D13F0}" srcOrd="0" destOrd="0" presId="urn:microsoft.com/office/officeart/2005/8/layout/hList1"/>
    <dgm:cxn modelId="{AE91B7FF-D2AA-4F83-894E-24686D75863B}" type="presParOf" srcId="{4183992E-C06D-4957-A2E1-2BDF84C5ABAE}" destId="{5D5D0DF3-6067-4771-BA81-611558CEFAB1}" srcOrd="1" destOrd="0" presId="urn:microsoft.com/office/officeart/2005/8/layout/hList1"/>
    <dgm:cxn modelId="{5E18A540-F772-4403-A926-E00837229DAA}" type="presParOf" srcId="{6E1FDB38-2BFB-49C6-8F65-0AD7065F0C43}" destId="{D0FC0693-EF39-46EA-BC04-105B89D23FE9}" srcOrd="3" destOrd="0" presId="urn:microsoft.com/office/officeart/2005/8/layout/hList1"/>
    <dgm:cxn modelId="{0D9F98D8-15A1-4116-9FC2-EADF4AC58D4A}" type="presParOf" srcId="{6E1FDB38-2BFB-49C6-8F65-0AD7065F0C43}" destId="{C0182CF2-87BA-4F88-889A-E5D30A90F11A}" srcOrd="4" destOrd="0" presId="urn:microsoft.com/office/officeart/2005/8/layout/hList1"/>
    <dgm:cxn modelId="{52272426-2B2A-4EE6-8842-24F4FC2F6FF3}" type="presParOf" srcId="{C0182CF2-87BA-4F88-889A-E5D30A90F11A}" destId="{B49E2E37-3F35-4804-9DF5-ADABF46F6AE6}" srcOrd="0" destOrd="0" presId="urn:microsoft.com/office/officeart/2005/8/layout/hList1"/>
    <dgm:cxn modelId="{7E86F046-0026-4D0E-A35A-0D4DF06E891B}" type="presParOf" srcId="{C0182CF2-87BA-4F88-889A-E5D30A90F11A}" destId="{6D3C53BB-9872-4758-9939-DBA8B6D752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1F28-ECFD-4055-9CDF-B5E399B26AEB}">
      <dsp:nvSpPr>
        <dsp:cNvPr id="0" name=""/>
        <dsp:cNvSpPr/>
      </dsp:nvSpPr>
      <dsp:spPr>
        <a:xfrm>
          <a:off x="3395" y="2054"/>
          <a:ext cx="3310628" cy="1086995"/>
        </a:xfrm>
        <a:prstGeom prst="rect">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a:solidFill>
                <a:schemeClr val="tx1"/>
              </a:solidFill>
            </a:rPr>
            <a:t>Pharmacy First (clinical pathways)</a:t>
          </a:r>
          <a:endParaRPr lang="en-GB" sz="2200" kern="1200">
            <a:solidFill>
              <a:schemeClr val="tx1"/>
            </a:solidFill>
          </a:endParaRPr>
        </a:p>
      </dsp:txBody>
      <dsp:txXfrm>
        <a:off x="3395" y="2054"/>
        <a:ext cx="3310628" cy="1086995"/>
      </dsp:txXfrm>
    </dsp:sp>
    <dsp:sp modelId="{C5FFA91D-4A95-497C-8D26-E4F977436233}">
      <dsp:nvSpPr>
        <dsp:cNvPr id="0" name=""/>
        <dsp:cNvSpPr/>
      </dsp:nvSpPr>
      <dsp:spPr>
        <a:xfrm>
          <a:off x="0" y="1090306"/>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 new element</a:t>
          </a:r>
          <a:endParaRPr lang="en-GB" sz="2200" kern="1200">
            <a:solidFill>
              <a:schemeClr val="tx1"/>
            </a:solidFill>
          </a:endParaRPr>
        </a:p>
      </dsp:txBody>
      <dsp:txXfrm>
        <a:off x="0" y="1090306"/>
        <a:ext cx="3310628" cy="1173487"/>
      </dsp:txXfrm>
    </dsp:sp>
    <dsp:sp modelId="{8E725412-AF7D-478B-BEA5-16F3AF0D13F0}">
      <dsp:nvSpPr>
        <dsp:cNvPr id="0" name=""/>
        <dsp:cNvSpPr/>
      </dsp:nvSpPr>
      <dsp:spPr>
        <a:xfrm>
          <a:off x="3777512" y="2054"/>
          <a:ext cx="3310628" cy="1086995"/>
        </a:xfrm>
        <a:prstGeom prst="rect">
          <a:avLst/>
        </a:prstGeom>
        <a:solidFill>
          <a:schemeClr val="accent4">
            <a:shade val="80000"/>
            <a:hueOff val="29371"/>
            <a:satOff val="8715"/>
            <a:lumOff val="7990"/>
            <a:alphaOff val="0"/>
          </a:schemeClr>
        </a:solidFill>
        <a:ln w="12700" cap="flat" cmpd="sng" algn="ctr">
          <a:solidFill>
            <a:schemeClr val="accent4">
              <a:shade val="80000"/>
              <a:hueOff val="29371"/>
              <a:satOff val="8715"/>
              <a:lumOff val="7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dirty="0">
              <a:solidFill>
                <a:schemeClr val="tx1"/>
              </a:solidFill>
            </a:rPr>
            <a:t>Pharmacy First (referrals for minor illness)  </a:t>
          </a:r>
          <a:endParaRPr lang="en-GB" sz="2200" kern="1200" dirty="0">
            <a:solidFill>
              <a:schemeClr val="tx1"/>
            </a:solidFill>
          </a:endParaRPr>
        </a:p>
      </dsp:txBody>
      <dsp:txXfrm>
        <a:off x="3777512" y="2054"/>
        <a:ext cx="3310628" cy="1086995"/>
      </dsp:txXfrm>
    </dsp:sp>
    <dsp:sp modelId="{5D5D0DF3-6067-4771-BA81-611558CEFAB1}">
      <dsp:nvSpPr>
        <dsp:cNvPr id="0" name=""/>
        <dsp:cNvSpPr/>
      </dsp:nvSpPr>
      <dsp:spPr>
        <a:xfrm>
          <a:off x="3777512" y="1089050"/>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dirty="0">
              <a:solidFill>
                <a:schemeClr val="tx1"/>
              </a:solidFill>
            </a:rPr>
            <a:t>previously commissioned as CPCS</a:t>
          </a:r>
          <a:endParaRPr lang="en-GB" sz="2200" kern="1200" dirty="0">
            <a:solidFill>
              <a:schemeClr val="tx1"/>
            </a:solidFill>
          </a:endParaRPr>
        </a:p>
      </dsp:txBody>
      <dsp:txXfrm>
        <a:off x="3777512" y="1089050"/>
        <a:ext cx="3310628" cy="1173487"/>
      </dsp:txXfrm>
    </dsp:sp>
    <dsp:sp modelId="{B49E2E37-3F35-4804-9DF5-ADABF46F6AE6}">
      <dsp:nvSpPr>
        <dsp:cNvPr id="0" name=""/>
        <dsp:cNvSpPr/>
      </dsp:nvSpPr>
      <dsp:spPr>
        <a:xfrm>
          <a:off x="7551628" y="2054"/>
          <a:ext cx="3310628" cy="1086995"/>
        </a:xfrm>
        <a:prstGeom prst="rect">
          <a:avLst/>
        </a:prstGeom>
        <a:solidFill>
          <a:schemeClr val="accent4">
            <a:shade val="80000"/>
            <a:hueOff val="58741"/>
            <a:satOff val="17430"/>
            <a:lumOff val="15979"/>
            <a:alphaOff val="0"/>
          </a:schemeClr>
        </a:solidFill>
        <a:ln w="12700" cap="flat" cmpd="sng" algn="ctr">
          <a:solidFill>
            <a:schemeClr val="accent4">
              <a:shade val="80000"/>
              <a:hueOff val="58741"/>
              <a:satOff val="17430"/>
              <a:lumOff val="159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GB" sz="1800" b="0" kern="1200" dirty="0">
              <a:solidFill>
                <a:srgbClr val="FF0000"/>
              </a:solidFill>
            </a:rPr>
            <a:t>Pharmacy First (urgent repeat medicines supply) </a:t>
          </a:r>
        </a:p>
        <a:p>
          <a:pPr marL="0" lvl="0" indent="0" algn="l" defTabSz="800100">
            <a:lnSpc>
              <a:spcPct val="90000"/>
            </a:lnSpc>
            <a:spcBef>
              <a:spcPct val="0"/>
            </a:spcBef>
            <a:spcAft>
              <a:spcPct val="35000"/>
            </a:spcAft>
            <a:buNone/>
          </a:pPr>
          <a:r>
            <a:rPr lang="en-GB" sz="1400" b="0" kern="1200" dirty="0">
              <a:solidFill>
                <a:srgbClr val="FF0000"/>
              </a:solidFill>
            </a:rPr>
            <a:t>NB Not from general practices but from NHS 111 and UEC settings</a:t>
          </a:r>
          <a:endParaRPr lang="en-GB" sz="1400" kern="1200" dirty="0">
            <a:solidFill>
              <a:srgbClr val="FF0000"/>
            </a:solidFill>
          </a:endParaRPr>
        </a:p>
      </dsp:txBody>
      <dsp:txXfrm>
        <a:off x="7551628" y="2054"/>
        <a:ext cx="3310628" cy="1086995"/>
      </dsp:txXfrm>
    </dsp:sp>
    <dsp:sp modelId="{6D3C53BB-9872-4758-9939-DBA8B6D752FE}">
      <dsp:nvSpPr>
        <dsp:cNvPr id="0" name=""/>
        <dsp:cNvSpPr/>
      </dsp:nvSpPr>
      <dsp:spPr>
        <a:xfrm>
          <a:off x="7551628" y="1089050"/>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0" kern="1200" dirty="0">
              <a:solidFill>
                <a:srgbClr val="FF0000"/>
              </a:solidFill>
            </a:rPr>
            <a:t>previously commissioned as CPCS</a:t>
          </a:r>
          <a:endParaRPr lang="en-GB" sz="2000" kern="1200" dirty="0">
            <a:solidFill>
              <a:srgbClr val="FF0000"/>
            </a:solidFill>
          </a:endParaRPr>
        </a:p>
      </dsp:txBody>
      <dsp:txXfrm>
        <a:off x="7551628" y="1089050"/>
        <a:ext cx="3310628" cy="11734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CEB69-B5A0-42B0-886D-5D2620C2185F}"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C105D-62D9-4230-B56D-D6FCC197128A}" type="slidenum">
              <a:rPr lang="en-GB" smtClean="0"/>
              <a:t>‹#›</a:t>
            </a:fld>
            <a:endParaRPr lang="en-GB"/>
          </a:p>
        </p:txBody>
      </p:sp>
    </p:spTree>
    <p:extLst>
      <p:ext uri="{BB962C8B-B14F-4D97-AF65-F5344CB8AC3E}">
        <p14:creationId xmlns:p14="http://schemas.microsoft.com/office/powerpoint/2010/main" val="2307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8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5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3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08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78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5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6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0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8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835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6471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1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9273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77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679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0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946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7821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0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67418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29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35794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9924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747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40094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3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785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164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822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788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543703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9306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014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2821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9424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99729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7334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161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190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005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sz="800">
                <a:solidFill>
                  <a:schemeClr val="tx1"/>
                </a:solidFill>
              </a:defRPr>
            </a:lvl1pPr>
          </a:lstStyle>
          <a:p>
            <a:fld id="{67DE7D0A-5CC0-CD4F-AD63-02ED5F8284D6}" type="slidenum">
              <a:rPr lang="en-US" smtClean="0"/>
              <a:pPr/>
              <a:t>‹#›</a:t>
            </a:fld>
            <a:endParaRPr lang="en-US"/>
          </a:p>
        </p:txBody>
      </p:sp>
      <p:sp>
        <p:nvSpPr>
          <p:cNvPr id="4" name="Content Placeholder 2"/>
          <p:cNvSpPr>
            <a:spLocks noGrp="1"/>
          </p:cNvSpPr>
          <p:nvPr>
            <p:ph idx="1"/>
          </p:nvPr>
        </p:nvSpPr>
        <p:spPr>
          <a:xfrm>
            <a:off x="609605" y="1680296"/>
            <a:ext cx="10455611"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317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25632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616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37538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12/02/2024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0769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12/02/2024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423470882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james.milner1@nhs.ne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mailto:peter.prokopa@nhs.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hs.uk/nhs-services/prescriptions-and-pharmacies/find-a-pharmacy-offering-contraceptive-pill-without-prescription/" TargetMode="External"/><Relationship Id="rId2" Type="http://schemas.openxmlformats.org/officeDocument/2006/relationships/image" Target="../media/image34.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hs.uk/nhs-services/prescriptions-and-pharmacies/find-a-pharmacy-that-offers-free-blood-pressure-checks/"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br01.safelinks.protection.outlook.com/?url=https%3A%2F%2Fwww.england.nhs.uk%2Flong-read%2Flaunch-of-nhs-pharmacy-first-advanced-service%2F&amp;data=05%7C02%7Cjacqueline.buxton%40nhs.net%7C3cd5276898894f32225708dc1dad9f1c%7C37c354b285b047f5b22207b48d774ee3%7C0%7C0%7C638417878737573634%7CUnknown%7CTWFpbGZsb3d8eyJWIjoiMC4wLjAwMDAiLCJQIjoiV2luMzIiLCJBTiI6Ik1haWwiLCJXVCI6Mn0%3D%7C3000%7C%7C%7C&amp;sdata=4Iyc8ac700QhyZz2loWeF2nk9ONi4Kq8caeyW1Oa%2FRE%3D&amp;reserved=0" TargetMode="External"/><Relationship Id="rId1" Type="http://schemas.openxmlformats.org/officeDocument/2006/relationships/slideLayout" Target="../slideLayouts/slideLayout15.xml"/><Relationship Id="rId4" Type="http://schemas.openxmlformats.org/officeDocument/2006/relationships/hyperlink" Target="https://www.england.nhs.uk/wp-content/uploads/2023/05/PRN00283-delivery-plan-for-recovering-access-to-primary-care-may-2023.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35670" y="1002268"/>
            <a:ext cx="5778631" cy="3444472"/>
          </a:xfrm>
        </p:spPr>
        <p:txBody>
          <a:bodyPr/>
          <a:lstStyle/>
          <a:p>
            <a:r>
              <a:rPr lang="en-GB" sz="6000" dirty="0">
                <a:latin typeface="Arial" panose="020B0604020202020204" pitchFamily="34" charset="0"/>
                <a:cs typeface="Arial" panose="020B0604020202020204" pitchFamily="34" charset="0"/>
              </a:rPr>
              <a:t>Pharmacy First – a summary for General Practice Teams</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br>
              <a:rPr lang="en-GB" dirty="0"/>
            </a:br>
            <a:r>
              <a:rPr lang="en-GB" b="1" dirty="0"/>
              <a:t>January 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2000" y="1593130"/>
            <a:ext cx="11088000" cy="4762488"/>
          </a:xfrm>
        </p:spPr>
        <p:txBody>
          <a:bodyPr>
            <a:normAutofit fontScale="92500" lnSpcReduction="20000"/>
          </a:bodyPr>
          <a:lstStyle/>
          <a:p>
            <a:r>
              <a:rPr lang="en-GB" sz="1800" dirty="0">
                <a:solidFill>
                  <a:srgbClr val="000000"/>
                </a:solidFill>
                <a:latin typeface="Arial" panose="020B0604020202020204" pitchFamily="34" charset="0"/>
                <a:cs typeface="Times New Roman" panose="02020603050405020304" pitchFamily="18" charset="0"/>
              </a:rPr>
              <a:t>Where a patient is suitable:</a:t>
            </a:r>
          </a:p>
          <a:p>
            <a:pPr marL="457200" indent="-45720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Ask them which pharmacy they would like the referral to be sent to</a:t>
            </a:r>
          </a:p>
          <a:p>
            <a:pPr marL="457200" indent="-45720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 a referral to the pharmacy using EMIS local, </a:t>
            </a:r>
            <a:r>
              <a:rPr lang="en-GB"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PharmRefer</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NHS mail. The referral contains information about why the patient is being referred, for the pharmacist to review ahead of or during the patient’s consultation. </a:t>
            </a:r>
          </a:p>
          <a:p>
            <a:pPr marL="457200" indent="-45720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the referral is made, the patient initiates contact with the pharmacy.  Please say something to the patient such as: </a:t>
            </a:r>
            <a:r>
              <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contact the pharmacy to discuss your treatment and advise that you have been referred by your practice. The telephone number and address are as follows.’ </a:t>
            </a:r>
          </a:p>
          <a:p>
            <a:endPar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latin typeface="Arial" panose="020B0604020202020204" pitchFamily="34" charset="0"/>
                <a:cs typeface="Times New Roman" panose="02020603050405020304" pitchFamily="18" charset="0"/>
              </a:rPr>
              <a:t>Other phrases you may find useful when explaining the service to your patients:</a:t>
            </a:r>
          </a:p>
          <a:p>
            <a:pPr marL="285750" indent="-285750">
              <a:buFont typeface="Arial" panose="020B0604020202020204" pitchFamily="34" charset="0"/>
              <a:buChar char="•"/>
            </a:pPr>
            <a:r>
              <a:rPr lang="en-GB"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 listened to your symptoms, I am arranging a same day consultation for you with an NHS community pharmacist working with our practice.’</a:t>
            </a:r>
            <a:endParaRPr lang="en-GB" sz="1800" b="1" i="1"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b="1" i="1" dirty="0">
                <a:solidFill>
                  <a:srgbClr val="000000"/>
                </a:solidFill>
                <a:latin typeface="Arial" panose="020B0604020202020204" pitchFamily="34" charset="0"/>
                <a:cs typeface="Times New Roman" panose="02020603050405020304" pitchFamily="18" charset="0"/>
              </a:rPr>
              <a:t>‘Pharmacists can now do more assessments and issue prescription only medications for particular conditions if needed’</a:t>
            </a:r>
          </a:p>
          <a:p>
            <a:pPr marL="285750" indent="-285750">
              <a:buFont typeface="Arial" panose="020B0604020202020204" pitchFamily="34" charset="0"/>
              <a:buChar char="•"/>
            </a:pPr>
            <a:r>
              <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telephone or visit the pharmacy to have a discussion with the pharmacist in their confidential consultation room. The pharmacist will ask questions about your health and your symptoms, including any allergies or any medications you’re currently taking.  In some cases, based on your symptoms, they may need to do a quick examination such as if you have earache they may look in your ear with an otoscope.’</a:t>
            </a:r>
          </a:p>
          <a:p>
            <a:endParaRPr lang="en-GB" sz="1800" dirty="0">
              <a:solidFill>
                <a:srgbClr val="000000"/>
              </a:solidFill>
              <a:latin typeface="Arial" panose="020B0604020202020204" pitchFamily="34" charset="0"/>
              <a:cs typeface="Times New Roman" panose="02020603050405020304" pitchFamily="18" charset="0"/>
            </a:endParaRP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dirty="0">
                <a:latin typeface="Arial" panose="020B0604020202020204" pitchFamily="34" charset="0"/>
                <a:cs typeface="Arial" panose="020B0604020202020204" pitchFamily="34" charset="0"/>
              </a:rPr>
              <a:t>How do I refer patients to Pharmacy First?</a:t>
            </a:r>
          </a:p>
        </p:txBody>
      </p:sp>
    </p:spTree>
    <p:extLst>
      <p:ext uri="{BB962C8B-B14F-4D97-AF65-F5344CB8AC3E}">
        <p14:creationId xmlns:p14="http://schemas.microsoft.com/office/powerpoint/2010/main" val="28003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442301"/>
            <a:ext cx="10938904" cy="4425099"/>
          </a:xfrm>
        </p:spPr>
        <p:txBody>
          <a:bodyPr>
            <a:normAutofit/>
          </a:bodyPr>
          <a:lstStyle/>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More than 95% community pharmacies provide Pharmacy First.</a:t>
            </a:r>
          </a:p>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If you have been sending GP referrals to CPCS then you will already know the details of your local pharmacies and if not, your Community Pharmacy Clinical Lead or Local Pharmaceutical Committee can help with this information </a:t>
            </a:r>
          </a:p>
          <a:p>
            <a:pPr marL="285750" indent="-285750">
              <a:buFont typeface="Arial" panose="020B0604020202020204" pitchFamily="34" charset="0"/>
              <a:buChar char="•"/>
            </a:pPr>
            <a:endParaRPr lang="en-GB" sz="1800"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If you are using the integrated EMIS option or </a:t>
            </a:r>
            <a:r>
              <a:rPr lang="en-GB" sz="1800" dirty="0" err="1">
                <a:solidFill>
                  <a:srgbClr val="000000"/>
                </a:solidFill>
                <a:latin typeface="Arial" panose="020B0604020202020204" pitchFamily="34" charset="0"/>
                <a:cs typeface="Times New Roman" panose="02020603050405020304" pitchFamily="18" charset="0"/>
              </a:rPr>
              <a:t>PharmRefer</a:t>
            </a:r>
            <a:r>
              <a:rPr lang="en-GB" sz="1800" dirty="0">
                <a:solidFill>
                  <a:srgbClr val="000000"/>
                </a:solidFill>
                <a:latin typeface="Arial" panose="020B0604020202020204" pitchFamily="34" charset="0"/>
                <a:cs typeface="Times New Roman" panose="02020603050405020304" pitchFamily="18" charset="0"/>
              </a:rPr>
              <a:t> to send your referrals, then participating pharmacies are shown. This may be helpful if a patient wants to use a pharmacy further afield.</a:t>
            </a:r>
          </a:p>
          <a:p>
            <a:endParaRPr lang="en-GB" sz="1800" dirty="0">
              <a:solidFill>
                <a:srgbClr val="000000"/>
              </a:solidFill>
              <a:latin typeface="Arial" panose="020B0604020202020204" pitchFamily="34" charset="0"/>
              <a:cs typeface="Times New Roman" panose="02020603050405020304" pitchFamily="18" charset="0"/>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How do I know which pharmacies I can refer to?</a:t>
            </a:r>
          </a:p>
        </p:txBody>
      </p:sp>
      <p:graphicFrame>
        <p:nvGraphicFramePr>
          <p:cNvPr id="3" name="Table 2">
            <a:extLst>
              <a:ext uri="{FF2B5EF4-FFF2-40B4-BE49-F238E27FC236}">
                <a16:creationId xmlns:a16="http://schemas.microsoft.com/office/drawing/2014/main" id="{3B7C8805-7B36-B03E-F315-B242E4909DBB}"/>
              </a:ext>
            </a:extLst>
          </p:cNvPr>
          <p:cNvGraphicFramePr>
            <a:graphicFrameLocks noGrp="1"/>
          </p:cNvGraphicFramePr>
          <p:nvPr>
            <p:extLst>
              <p:ext uri="{D42A27DB-BD31-4B8C-83A1-F6EECF244321}">
                <p14:modId xmlns:p14="http://schemas.microsoft.com/office/powerpoint/2010/main" val="754691434"/>
              </p:ext>
            </p:extLst>
          </p:nvPr>
        </p:nvGraphicFramePr>
        <p:xfrm>
          <a:off x="1172610" y="2650066"/>
          <a:ext cx="9922934" cy="1112520"/>
        </p:xfrm>
        <a:graphic>
          <a:graphicData uri="http://schemas.openxmlformats.org/drawingml/2006/table">
            <a:tbl>
              <a:tblPr firstRow="1" bandRow="1">
                <a:tableStyleId>{5C22544A-7EE6-4342-B048-85BDC9FD1C3A}</a:tableStyleId>
              </a:tblPr>
              <a:tblGrid>
                <a:gridCol w="4982657">
                  <a:extLst>
                    <a:ext uri="{9D8B030D-6E8A-4147-A177-3AD203B41FA5}">
                      <a16:colId xmlns:a16="http://schemas.microsoft.com/office/drawing/2014/main" val="3119779691"/>
                    </a:ext>
                  </a:extLst>
                </a:gridCol>
                <a:gridCol w="4940277">
                  <a:extLst>
                    <a:ext uri="{9D8B030D-6E8A-4147-A177-3AD203B41FA5}">
                      <a16:colId xmlns:a16="http://schemas.microsoft.com/office/drawing/2014/main" val="1245609632"/>
                    </a:ext>
                  </a:extLst>
                </a:gridCol>
              </a:tblGrid>
              <a:tr h="370840">
                <a:tc gridSpan="2">
                  <a:txBody>
                    <a:bodyPr/>
                    <a:lstStyle/>
                    <a:p>
                      <a:pPr algn="ctr"/>
                      <a:r>
                        <a:rPr lang="en-GB" dirty="0"/>
                        <a:t>Northamptonshire</a:t>
                      </a:r>
                    </a:p>
                  </a:txBody>
                  <a:tcPr/>
                </a:tc>
                <a:tc hMerge="1">
                  <a:txBody>
                    <a:bodyPr/>
                    <a:lstStyle/>
                    <a:p>
                      <a:endParaRPr lang="en-GB" dirty="0"/>
                    </a:p>
                  </a:txBody>
                  <a:tcPr/>
                </a:tc>
                <a:extLst>
                  <a:ext uri="{0D108BD9-81ED-4DB2-BD59-A6C34878D82A}">
                    <a16:rowId xmlns:a16="http://schemas.microsoft.com/office/drawing/2014/main" val="824732272"/>
                  </a:ext>
                </a:extLst>
              </a:tr>
              <a:tr h="370840">
                <a:tc>
                  <a:txBody>
                    <a:bodyPr/>
                    <a:lstStyle/>
                    <a:p>
                      <a:pPr algn="ctr"/>
                      <a:r>
                        <a:rPr lang="en-GB" sz="1800" dirty="0">
                          <a:solidFill>
                            <a:srgbClr val="000000"/>
                          </a:solidFill>
                          <a:latin typeface="Arial" panose="020B0604020202020204" pitchFamily="34" charset="0"/>
                          <a:cs typeface="Times New Roman" panose="02020603050405020304" pitchFamily="18" charset="0"/>
                        </a:rPr>
                        <a:t>Community Pharmacy Clinical Lead</a:t>
                      </a:r>
                      <a:endParaRPr lang="en-GB" dirty="0"/>
                    </a:p>
                  </a:txBody>
                  <a:tcPr/>
                </a:tc>
                <a:tc>
                  <a:txBody>
                    <a:bodyPr/>
                    <a:lstStyle/>
                    <a:p>
                      <a:pPr algn="ctr"/>
                      <a:r>
                        <a:rPr lang="en-GB" sz="1800" dirty="0">
                          <a:solidFill>
                            <a:srgbClr val="000000"/>
                          </a:solidFill>
                          <a:latin typeface="Arial" panose="020B0604020202020204" pitchFamily="34" charset="0"/>
                          <a:cs typeface="Times New Roman" panose="02020603050405020304" pitchFamily="18" charset="0"/>
                        </a:rPr>
                        <a:t>Local Pharmaceutical Committee </a:t>
                      </a:r>
                      <a:endParaRPr lang="en-GB" dirty="0"/>
                    </a:p>
                  </a:txBody>
                  <a:tcPr/>
                </a:tc>
                <a:extLst>
                  <a:ext uri="{0D108BD9-81ED-4DB2-BD59-A6C34878D82A}">
                    <a16:rowId xmlns:a16="http://schemas.microsoft.com/office/drawing/2014/main" val="1573332539"/>
                  </a:ext>
                </a:extLst>
              </a:tr>
              <a:tr h="370840">
                <a:tc>
                  <a:txBody>
                    <a:bodyPr/>
                    <a:lstStyle/>
                    <a:p>
                      <a:pPr algn="ctr"/>
                      <a:r>
                        <a:rPr lang="en-GB" dirty="0"/>
                        <a:t>James Milner – </a:t>
                      </a:r>
                      <a:r>
                        <a:rPr lang="en-GB" dirty="0">
                          <a:hlinkClick r:id="rId3"/>
                        </a:rPr>
                        <a:t>james.milner1@nhs.net</a:t>
                      </a:r>
                      <a:r>
                        <a:rPr lang="en-GB" dirty="0"/>
                        <a:t> </a:t>
                      </a:r>
                      <a:endParaRPr lang="en-GB" b="0" dirty="0"/>
                    </a:p>
                  </a:txBody>
                  <a:tcPr/>
                </a:tc>
                <a:tc>
                  <a:txBody>
                    <a:bodyPr/>
                    <a:lstStyle/>
                    <a:p>
                      <a:pPr algn="ctr"/>
                      <a:r>
                        <a:rPr lang="en-GB" dirty="0"/>
                        <a:t>Peter </a:t>
                      </a:r>
                      <a:r>
                        <a:rPr lang="en-GB" dirty="0" err="1"/>
                        <a:t>Prokopa</a:t>
                      </a:r>
                      <a:r>
                        <a:rPr lang="en-GB" dirty="0"/>
                        <a:t> - </a:t>
                      </a:r>
                      <a:r>
                        <a:rPr lang="en-GB" dirty="0">
                          <a:hlinkClick r:id="rId4"/>
                        </a:rPr>
                        <a:t>peter.prokopa@nhs.net</a:t>
                      </a:r>
                      <a:r>
                        <a:rPr lang="en-GB" dirty="0"/>
                        <a:t> </a:t>
                      </a:r>
                    </a:p>
                  </a:txBody>
                  <a:tcPr/>
                </a:tc>
                <a:extLst>
                  <a:ext uri="{0D108BD9-81ED-4DB2-BD59-A6C34878D82A}">
                    <a16:rowId xmlns:a16="http://schemas.microsoft.com/office/drawing/2014/main" val="3729886816"/>
                  </a:ext>
                </a:extLst>
              </a:tr>
            </a:tbl>
          </a:graphicData>
        </a:graphic>
      </p:graphicFrame>
    </p:spTree>
    <p:extLst>
      <p:ext uri="{BB962C8B-B14F-4D97-AF65-F5344CB8AC3E}">
        <p14:creationId xmlns:p14="http://schemas.microsoft.com/office/powerpoint/2010/main" val="247537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212079" y="199465"/>
            <a:ext cx="11404154" cy="865186"/>
          </a:xfrm>
        </p:spPr>
        <p:txBody>
          <a:bodyPr/>
          <a:lstStyle/>
          <a:p>
            <a:r>
              <a:rPr lang="en-GB" dirty="0">
                <a:latin typeface="Arial" panose="020B0604020202020204" pitchFamily="34" charset="0"/>
                <a:cs typeface="Arial" panose="020B0604020202020204" pitchFamily="34" charset="0"/>
              </a:rPr>
              <a:t>What happens next/what is the patient journey? </a:t>
            </a:r>
          </a:p>
        </p:txBody>
      </p:sp>
      <p:sp>
        <p:nvSpPr>
          <p:cNvPr id="5" name="object 7">
            <a:extLst>
              <a:ext uri="{FF2B5EF4-FFF2-40B4-BE49-F238E27FC236}">
                <a16:creationId xmlns:a16="http://schemas.microsoft.com/office/drawing/2014/main" id="{1A3252BA-B8AD-F285-1B8A-5B945DE0D1F5}"/>
              </a:ext>
            </a:extLst>
          </p:cNvPr>
          <p:cNvSpPr txBox="1"/>
          <p:nvPr/>
        </p:nvSpPr>
        <p:spPr>
          <a:xfrm>
            <a:off x="195567" y="1938551"/>
            <a:ext cx="2852433" cy="1542089"/>
          </a:xfrm>
          <a:prstGeom prst="rect">
            <a:avLst/>
          </a:prstGeom>
          <a:solidFill>
            <a:srgbClr val="DEF1F7">
              <a:alpha val="90194"/>
            </a:srgbClr>
          </a:solidFill>
        </p:spPr>
        <p:txBody>
          <a:bodyPr vert="horz" wrap="square" lIns="0" tIns="64135" rIns="0" bIns="0" rtlCol="0">
            <a:spAutoFit/>
          </a:bodyPr>
          <a:lstStyle/>
          <a:p>
            <a:pPr marL="123825">
              <a:lnSpc>
                <a:spcPct val="100000"/>
              </a:lnSpc>
              <a:spcBef>
                <a:spcPts val="505"/>
              </a:spcBef>
              <a:tabLst>
                <a:tab pos="352425" algn="l"/>
              </a:tabLst>
            </a:pPr>
            <a:r>
              <a:rPr lang="en-GB" sz="1600" dirty="0">
                <a:solidFill>
                  <a:schemeClr val="tx1"/>
                </a:solidFill>
                <a:latin typeface="Arial" panose="020B0604020202020204" pitchFamily="34" charset="0"/>
                <a:cs typeface="Arial" panose="020B0604020202020204" pitchFamily="34" charset="0"/>
              </a:rPr>
              <a:t>Patient will have a 1-2-1 private consultation with the community pharmacist in the pharmacy consultation room or via a secure remote platform</a:t>
            </a:r>
            <a:endParaRPr sz="1600" dirty="0">
              <a:latin typeface="Arial"/>
              <a:cs typeface="Arial"/>
            </a:endParaRPr>
          </a:p>
        </p:txBody>
      </p:sp>
      <p:sp>
        <p:nvSpPr>
          <p:cNvPr id="6" name="TextBox 5">
            <a:extLst>
              <a:ext uri="{FF2B5EF4-FFF2-40B4-BE49-F238E27FC236}">
                <a16:creationId xmlns:a16="http://schemas.microsoft.com/office/drawing/2014/main" id="{8CD3713E-9B47-D0B5-49A8-C83E75ECBEF6}"/>
              </a:ext>
            </a:extLst>
          </p:cNvPr>
          <p:cNvSpPr txBox="1"/>
          <p:nvPr/>
        </p:nvSpPr>
        <p:spPr>
          <a:xfrm>
            <a:off x="212079" y="1306751"/>
            <a:ext cx="2852432" cy="632116"/>
          </a:xfrm>
          <a:prstGeom prst="rect">
            <a:avLst/>
          </a:prstGeom>
          <a:solidFill>
            <a:srgbClr val="89C7D4"/>
          </a:solidFill>
        </p:spPr>
        <p:txBody>
          <a:bodyPr wrap="square" rtlCol="0">
            <a:noAutofit/>
          </a:bodyPr>
          <a:lstStyle/>
          <a:p>
            <a:r>
              <a:rPr lang="en-GB" b="1" dirty="0"/>
              <a:t>	</a:t>
            </a:r>
            <a:r>
              <a:rPr lang="en-GB" sz="1600" b="1" dirty="0"/>
              <a:t>Patient contacts the 	Pharmacy</a:t>
            </a:r>
            <a:endParaRPr lang="en-GB" b="1" dirty="0"/>
          </a:p>
        </p:txBody>
      </p:sp>
      <p:grpSp>
        <p:nvGrpSpPr>
          <p:cNvPr id="7" name="object 8">
            <a:extLst>
              <a:ext uri="{FF2B5EF4-FFF2-40B4-BE49-F238E27FC236}">
                <a16:creationId xmlns:a16="http://schemas.microsoft.com/office/drawing/2014/main" id="{D7B3A65F-A304-B7B1-6D24-0FF8E9E37EB8}"/>
              </a:ext>
            </a:extLst>
          </p:cNvPr>
          <p:cNvGrpSpPr/>
          <p:nvPr/>
        </p:nvGrpSpPr>
        <p:grpSpPr>
          <a:xfrm>
            <a:off x="398352" y="1380709"/>
            <a:ext cx="482177" cy="483884"/>
            <a:chOff x="4280915" y="2668523"/>
            <a:chExt cx="928369" cy="928369"/>
          </a:xfrm>
        </p:grpSpPr>
        <p:sp>
          <p:nvSpPr>
            <p:cNvPr id="8" name="object 9">
              <a:extLst>
                <a:ext uri="{FF2B5EF4-FFF2-40B4-BE49-F238E27FC236}">
                  <a16:creationId xmlns:a16="http://schemas.microsoft.com/office/drawing/2014/main" id="{5E5BB544-D3B5-F1E1-A929-C323B21F7D1A}"/>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9" name="object 10">
              <a:extLst>
                <a:ext uri="{FF2B5EF4-FFF2-40B4-BE49-F238E27FC236}">
                  <a16:creationId xmlns:a16="http://schemas.microsoft.com/office/drawing/2014/main" id="{AFFE34FE-A689-5A3E-E2F2-EF1A2DE2694F}"/>
                </a:ext>
              </a:extLst>
            </p:cNvPr>
            <p:cNvPicPr/>
            <p:nvPr/>
          </p:nvPicPr>
          <p:blipFill>
            <a:blip r:embed="rId3" cstate="print"/>
            <a:stretch>
              <a:fillRect/>
            </a:stretch>
          </p:blipFill>
          <p:spPr>
            <a:xfrm>
              <a:off x="4578482" y="2911814"/>
              <a:ext cx="125707" cy="125712"/>
            </a:xfrm>
            <a:prstGeom prst="rect">
              <a:avLst/>
            </a:prstGeom>
          </p:spPr>
        </p:pic>
        <p:sp>
          <p:nvSpPr>
            <p:cNvPr id="10" name="object 11">
              <a:extLst>
                <a:ext uri="{FF2B5EF4-FFF2-40B4-BE49-F238E27FC236}">
                  <a16:creationId xmlns:a16="http://schemas.microsoft.com/office/drawing/2014/main" id="{A83FC63F-DFD4-EF71-F5BC-BFFA94A29A92}"/>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11" name="object 12">
              <a:extLst>
                <a:ext uri="{FF2B5EF4-FFF2-40B4-BE49-F238E27FC236}">
                  <a16:creationId xmlns:a16="http://schemas.microsoft.com/office/drawing/2014/main" id="{4940790E-870D-B5F5-75D2-A8EF19C0362B}"/>
                </a:ext>
              </a:extLst>
            </p:cNvPr>
            <p:cNvPicPr/>
            <p:nvPr/>
          </p:nvPicPr>
          <p:blipFill>
            <a:blip r:embed="rId4" cstate="print"/>
            <a:stretch>
              <a:fillRect/>
            </a:stretch>
          </p:blipFill>
          <p:spPr>
            <a:xfrm>
              <a:off x="4840972" y="3174859"/>
              <a:ext cx="125707" cy="126256"/>
            </a:xfrm>
            <a:prstGeom prst="rect">
              <a:avLst/>
            </a:prstGeom>
          </p:spPr>
        </p:pic>
      </p:grpSp>
      <p:sp>
        <p:nvSpPr>
          <p:cNvPr id="12" name="object 7">
            <a:extLst>
              <a:ext uri="{FF2B5EF4-FFF2-40B4-BE49-F238E27FC236}">
                <a16:creationId xmlns:a16="http://schemas.microsoft.com/office/drawing/2014/main" id="{7714F2CF-EDF8-740D-27F1-86652AEDC250}"/>
              </a:ext>
            </a:extLst>
          </p:cNvPr>
          <p:cNvSpPr txBox="1"/>
          <p:nvPr/>
        </p:nvSpPr>
        <p:spPr>
          <a:xfrm>
            <a:off x="3201233" y="1924574"/>
            <a:ext cx="2894768" cy="3511859"/>
          </a:xfrm>
          <a:prstGeom prst="rect">
            <a:avLst/>
          </a:prstGeom>
          <a:solidFill>
            <a:srgbClr val="DEF1F7">
              <a:alpha val="90194"/>
            </a:srgbClr>
          </a:solidFill>
        </p:spPr>
        <p:txBody>
          <a:bodyPr vert="horz" wrap="square" lIns="0" tIns="64135" rIns="0" bIns="0" rtlCol="0">
            <a:spAutoFit/>
          </a:bodyPr>
          <a:lstStyle/>
          <a:p>
            <a:r>
              <a:rPr lang="en-GB" sz="1600" dirty="0">
                <a:solidFill>
                  <a:schemeClr val="tx1"/>
                </a:solidFill>
                <a:latin typeface="Arial" panose="020B0604020202020204" pitchFamily="34" charset="0"/>
                <a:cs typeface="Arial" panose="020B0604020202020204" pitchFamily="34" charset="0"/>
              </a:rPr>
              <a:t>The pharmacist will ask the patient questions about their health. </a:t>
            </a:r>
          </a:p>
          <a:p>
            <a:r>
              <a:rPr lang="en-GB" sz="1600" dirty="0">
                <a:solidFill>
                  <a:schemeClr val="tx1"/>
                </a:solidFill>
                <a:latin typeface="Arial" panose="020B0604020202020204" pitchFamily="34" charset="0"/>
                <a:cs typeface="Arial" panose="020B0604020202020204" pitchFamily="34" charset="0"/>
              </a:rPr>
              <a:t>This may include their previous medical history, any allergies, any medicines they are taking and the symptoms they are currently experiencing. </a:t>
            </a:r>
          </a:p>
          <a:p>
            <a:r>
              <a:rPr lang="en-GB" sz="1600" dirty="0">
                <a:solidFill>
                  <a:schemeClr val="tx1"/>
                </a:solidFill>
                <a:latin typeface="Arial" panose="020B0604020202020204" pitchFamily="34" charset="0"/>
                <a:cs typeface="Arial" panose="020B0604020202020204" pitchFamily="34" charset="0"/>
              </a:rPr>
              <a:t>For some conditions, the pharmacist may request to perform a quick examination, such as using an otoscope for patients presenting with acute otitis media symptoms. </a:t>
            </a:r>
          </a:p>
        </p:txBody>
      </p:sp>
      <p:sp>
        <p:nvSpPr>
          <p:cNvPr id="13" name="TextBox 12">
            <a:extLst>
              <a:ext uri="{FF2B5EF4-FFF2-40B4-BE49-F238E27FC236}">
                <a16:creationId xmlns:a16="http://schemas.microsoft.com/office/drawing/2014/main" id="{F7FA05E8-0D1E-32A2-240A-2F93E5394B31}"/>
              </a:ext>
            </a:extLst>
          </p:cNvPr>
          <p:cNvSpPr txBox="1"/>
          <p:nvPr/>
        </p:nvSpPr>
        <p:spPr>
          <a:xfrm>
            <a:off x="3217744" y="1292774"/>
            <a:ext cx="2852432" cy="632116"/>
          </a:xfrm>
          <a:prstGeom prst="rect">
            <a:avLst/>
          </a:prstGeom>
          <a:solidFill>
            <a:srgbClr val="89C7D4"/>
          </a:solidFill>
        </p:spPr>
        <p:txBody>
          <a:bodyPr wrap="square" rtlCol="0">
            <a:noAutofit/>
          </a:bodyPr>
          <a:lstStyle/>
          <a:p>
            <a:r>
              <a:rPr lang="en-GB" b="1" dirty="0"/>
              <a:t>	</a:t>
            </a:r>
            <a:r>
              <a:rPr lang="en-GB" sz="1600" b="1" dirty="0"/>
              <a:t>Patient contacts the 	Pharmacy</a:t>
            </a:r>
            <a:endParaRPr lang="en-GB" b="1" dirty="0"/>
          </a:p>
        </p:txBody>
      </p:sp>
      <p:grpSp>
        <p:nvGrpSpPr>
          <p:cNvPr id="14" name="object 4">
            <a:extLst>
              <a:ext uri="{FF2B5EF4-FFF2-40B4-BE49-F238E27FC236}">
                <a16:creationId xmlns:a16="http://schemas.microsoft.com/office/drawing/2014/main" id="{48D36420-3973-139E-8622-33660B11625E}"/>
              </a:ext>
            </a:extLst>
          </p:cNvPr>
          <p:cNvGrpSpPr/>
          <p:nvPr/>
        </p:nvGrpSpPr>
        <p:grpSpPr>
          <a:xfrm>
            <a:off x="3452348" y="1366120"/>
            <a:ext cx="545592" cy="485423"/>
            <a:chOff x="583691" y="2668523"/>
            <a:chExt cx="928369" cy="928369"/>
          </a:xfrm>
        </p:grpSpPr>
        <p:sp>
          <p:nvSpPr>
            <p:cNvPr id="15" name="object 5">
              <a:extLst>
                <a:ext uri="{FF2B5EF4-FFF2-40B4-BE49-F238E27FC236}">
                  <a16:creationId xmlns:a16="http://schemas.microsoft.com/office/drawing/2014/main" id="{65727F1C-BD11-B793-EEAB-C4BC6835DBAD}"/>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16" name="object 6">
              <a:extLst>
                <a:ext uri="{FF2B5EF4-FFF2-40B4-BE49-F238E27FC236}">
                  <a16:creationId xmlns:a16="http://schemas.microsoft.com/office/drawing/2014/main" id="{1843BF20-A99B-73AF-3145-BCE9DD32AA1D}"/>
                </a:ext>
              </a:extLst>
            </p:cNvPr>
            <p:cNvPicPr/>
            <p:nvPr/>
          </p:nvPicPr>
          <p:blipFill>
            <a:blip r:embed="rId5" cstate="print"/>
            <a:stretch>
              <a:fillRect/>
            </a:stretch>
          </p:blipFill>
          <p:spPr>
            <a:xfrm>
              <a:off x="838064" y="2990402"/>
              <a:ext cx="420869" cy="286902"/>
            </a:xfrm>
            <a:prstGeom prst="rect">
              <a:avLst/>
            </a:prstGeom>
          </p:spPr>
        </p:pic>
      </p:grpSp>
      <p:sp>
        <p:nvSpPr>
          <p:cNvPr id="17" name="object 7">
            <a:extLst>
              <a:ext uri="{FF2B5EF4-FFF2-40B4-BE49-F238E27FC236}">
                <a16:creationId xmlns:a16="http://schemas.microsoft.com/office/drawing/2014/main" id="{EBF56916-D805-76E6-9D5A-5E3D9821E7CA}"/>
              </a:ext>
            </a:extLst>
          </p:cNvPr>
          <p:cNvSpPr txBox="1"/>
          <p:nvPr/>
        </p:nvSpPr>
        <p:spPr>
          <a:xfrm>
            <a:off x="6219669" y="1916036"/>
            <a:ext cx="2852431" cy="2526974"/>
          </a:xfrm>
          <a:prstGeom prst="rect">
            <a:avLst/>
          </a:prstGeom>
          <a:solidFill>
            <a:srgbClr val="DEF1F7">
              <a:alpha val="90194"/>
            </a:srgbClr>
          </a:solidFill>
        </p:spPr>
        <p:txBody>
          <a:bodyPr vert="horz" wrap="square" lIns="0" tIns="64135" rIns="0" bIns="0" rtlCol="0">
            <a:spAutoFit/>
          </a:bodyPr>
          <a:lstStyle/>
          <a:p>
            <a:r>
              <a:rPr lang="en-GB" sz="1600" dirty="0">
                <a:solidFill>
                  <a:schemeClr val="tx1"/>
                </a:solidFill>
                <a:latin typeface="Arial" panose="020B0604020202020204" pitchFamily="34" charset="0"/>
                <a:cs typeface="Arial" panose="020B0604020202020204" pitchFamily="34" charset="0"/>
              </a:rPr>
              <a:t>For minor illness referrals, the patient outcomes can be: advice; advice and recommend self-care products; or (in a small percentage of cases) onward referral by the community pharmacist back to the practice or to another setting such as an urgent treatment centre</a:t>
            </a:r>
          </a:p>
        </p:txBody>
      </p:sp>
      <p:sp>
        <p:nvSpPr>
          <p:cNvPr id="18" name="TextBox 17">
            <a:extLst>
              <a:ext uri="{FF2B5EF4-FFF2-40B4-BE49-F238E27FC236}">
                <a16:creationId xmlns:a16="http://schemas.microsoft.com/office/drawing/2014/main" id="{0B91F720-1D18-9AFB-5AD5-A6E1810261E3}"/>
              </a:ext>
            </a:extLst>
          </p:cNvPr>
          <p:cNvSpPr txBox="1"/>
          <p:nvPr/>
        </p:nvSpPr>
        <p:spPr>
          <a:xfrm>
            <a:off x="6219668" y="1283920"/>
            <a:ext cx="2852432" cy="632116"/>
          </a:xfrm>
          <a:prstGeom prst="rect">
            <a:avLst/>
          </a:prstGeom>
          <a:solidFill>
            <a:srgbClr val="89C7D4"/>
          </a:solidFill>
        </p:spPr>
        <p:txBody>
          <a:bodyPr wrap="square" rtlCol="0">
            <a:noAutofit/>
          </a:bodyPr>
          <a:lstStyle/>
          <a:p>
            <a:pPr marL="896938" indent="-269875"/>
            <a:r>
              <a:rPr lang="en-GB" b="1" dirty="0"/>
              <a:t>	Minor Illness Referrals</a:t>
            </a:r>
          </a:p>
        </p:txBody>
      </p:sp>
      <p:sp>
        <p:nvSpPr>
          <p:cNvPr id="24" name="object 7">
            <a:extLst>
              <a:ext uri="{FF2B5EF4-FFF2-40B4-BE49-F238E27FC236}">
                <a16:creationId xmlns:a16="http://schemas.microsoft.com/office/drawing/2014/main" id="{9326C013-7F3A-FAE0-FA13-509AA7C8E380}"/>
              </a:ext>
            </a:extLst>
          </p:cNvPr>
          <p:cNvSpPr txBox="1"/>
          <p:nvPr/>
        </p:nvSpPr>
        <p:spPr>
          <a:xfrm>
            <a:off x="9221592" y="1955170"/>
            <a:ext cx="2572054" cy="2344873"/>
          </a:xfrm>
          <a:prstGeom prst="rect">
            <a:avLst/>
          </a:prstGeom>
          <a:solidFill>
            <a:srgbClr val="DEF1F7">
              <a:alpha val="90194"/>
            </a:srgbClr>
          </a:solidFill>
        </p:spPr>
        <p:txBody>
          <a:bodyPr vert="horz" wrap="square" lIns="0" tIns="64135" rIns="0" bIns="0" rtlCol="0">
            <a:spAutoFit/>
          </a:bodyPr>
          <a:lstStyle/>
          <a:p>
            <a:pPr marL="123825">
              <a:spcBef>
                <a:spcPts val="505"/>
              </a:spcBef>
              <a:tabLst>
                <a:tab pos="352425" algn="l"/>
              </a:tabLst>
            </a:pPr>
            <a:r>
              <a:rPr lang="en-GB" sz="1600" dirty="0">
                <a:solidFill>
                  <a:schemeClr val="tx1"/>
                </a:solidFill>
                <a:latin typeface="Arial" panose="020B0604020202020204" pitchFamily="34" charset="0"/>
                <a:cs typeface="Arial" panose="020B0604020202020204" pitchFamily="34" charset="0"/>
              </a:rPr>
              <a:t>If the referral is for one of the 7 clinical pathways, the patient outcomes also include the supply of certain prescription only medicines when appropriate e.g. antibiotics if needed</a:t>
            </a:r>
          </a:p>
          <a:p>
            <a:pPr marL="123825">
              <a:lnSpc>
                <a:spcPct val="100000"/>
              </a:lnSpc>
              <a:spcBef>
                <a:spcPts val="505"/>
              </a:spcBef>
              <a:tabLst>
                <a:tab pos="352425" algn="l"/>
              </a:tabLst>
            </a:pPr>
            <a:endParaRPr sz="1600" dirty="0">
              <a:latin typeface="Arial"/>
              <a:cs typeface="Arial"/>
            </a:endParaRPr>
          </a:p>
        </p:txBody>
      </p:sp>
      <p:sp>
        <p:nvSpPr>
          <p:cNvPr id="25" name="TextBox 24">
            <a:extLst>
              <a:ext uri="{FF2B5EF4-FFF2-40B4-BE49-F238E27FC236}">
                <a16:creationId xmlns:a16="http://schemas.microsoft.com/office/drawing/2014/main" id="{48F07084-AB7C-1922-6438-3FE9C1CFF816}"/>
              </a:ext>
            </a:extLst>
          </p:cNvPr>
          <p:cNvSpPr txBox="1"/>
          <p:nvPr/>
        </p:nvSpPr>
        <p:spPr>
          <a:xfrm>
            <a:off x="9221592" y="1297186"/>
            <a:ext cx="2572055" cy="632116"/>
          </a:xfrm>
          <a:prstGeom prst="rect">
            <a:avLst/>
          </a:prstGeom>
          <a:solidFill>
            <a:srgbClr val="89C7D4"/>
          </a:solidFill>
        </p:spPr>
        <p:txBody>
          <a:bodyPr wrap="square" rtlCol="0">
            <a:noAutofit/>
          </a:bodyPr>
          <a:lstStyle/>
          <a:p>
            <a:r>
              <a:rPr lang="en-GB" sz="1800" b="1" dirty="0">
                <a:solidFill>
                  <a:schemeClr val="tx1"/>
                </a:solidFill>
                <a:latin typeface="Arial" panose="020B0604020202020204" pitchFamily="34" charset="0"/>
                <a:cs typeface="Arial" panose="020B0604020202020204" pitchFamily="34" charset="0"/>
              </a:rPr>
              <a:t>	7 clinical 	pathways</a:t>
            </a:r>
            <a:endParaRPr lang="en-GB" b="1" dirty="0"/>
          </a:p>
        </p:txBody>
      </p:sp>
      <p:pic>
        <p:nvPicPr>
          <p:cNvPr id="44" name="Picture 43">
            <a:extLst>
              <a:ext uri="{FF2B5EF4-FFF2-40B4-BE49-F238E27FC236}">
                <a16:creationId xmlns:a16="http://schemas.microsoft.com/office/drawing/2014/main" id="{FDB5A060-2606-7701-6734-0516BAE3D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80" y="1321999"/>
            <a:ext cx="553220" cy="545960"/>
          </a:xfrm>
          <a:prstGeom prst="rect">
            <a:avLst/>
          </a:prstGeom>
        </p:spPr>
      </p:pic>
      <p:pic>
        <p:nvPicPr>
          <p:cNvPr id="46" name="Picture 45">
            <a:extLst>
              <a:ext uri="{FF2B5EF4-FFF2-40B4-BE49-F238E27FC236}">
                <a16:creationId xmlns:a16="http://schemas.microsoft.com/office/drawing/2014/main" id="{F79CEB80-E63A-295A-A0C6-EE3EBF9BB0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248" y="1329910"/>
            <a:ext cx="493360" cy="557842"/>
          </a:xfrm>
          <a:prstGeom prst="rect">
            <a:avLst/>
          </a:prstGeom>
        </p:spPr>
      </p:pic>
    </p:spTree>
    <p:extLst>
      <p:ext uri="{BB962C8B-B14F-4D97-AF65-F5344CB8AC3E}">
        <p14:creationId xmlns:p14="http://schemas.microsoft.com/office/powerpoint/2010/main" val="4330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84C0-ADDC-502C-7A2E-4136943BB176}"/>
              </a:ext>
            </a:extLst>
          </p:cNvPr>
          <p:cNvSpPr>
            <a:spLocks noGrp="1"/>
          </p:cNvSpPr>
          <p:nvPr>
            <p:ph type="title"/>
          </p:nvPr>
        </p:nvSpPr>
        <p:spPr/>
        <p:txBody>
          <a:bodyPr>
            <a:noAutofit/>
          </a:bodyPr>
          <a:lstStyle/>
          <a:p>
            <a:r>
              <a:rPr lang="en-GB" sz="3000" dirty="0"/>
              <a:t>Can’t I just ask patients to ‘go to the pharmacy?</a:t>
            </a:r>
          </a:p>
        </p:txBody>
      </p:sp>
      <p:sp>
        <p:nvSpPr>
          <p:cNvPr id="5" name="object 2">
            <a:extLst>
              <a:ext uri="{FF2B5EF4-FFF2-40B4-BE49-F238E27FC236}">
                <a16:creationId xmlns:a16="http://schemas.microsoft.com/office/drawing/2014/main" id="{E0CEC6ED-6F39-827E-BFA8-8C8D75F2A8FF}"/>
              </a:ext>
            </a:extLst>
          </p:cNvPr>
          <p:cNvSpPr txBox="1"/>
          <p:nvPr/>
        </p:nvSpPr>
        <p:spPr>
          <a:xfrm>
            <a:off x="432000" y="949791"/>
            <a:ext cx="11014075" cy="1974900"/>
          </a:xfrm>
          <a:prstGeom prst="rect">
            <a:avLst/>
          </a:prstGeom>
          <a:solidFill>
            <a:srgbClr val="D5F0F7"/>
          </a:solidFill>
        </p:spPr>
        <p:txBody>
          <a:bodyPr vert="horz" wrap="square" lIns="0" tIns="0" rIns="0" bIns="0" rtlCol="0">
            <a:spAutoFit/>
          </a:bodyPr>
          <a:lstStyle/>
          <a:p>
            <a:pPr marL="635" marR="294005">
              <a:lnSpc>
                <a:spcPts val="2210"/>
              </a:lnSpc>
            </a:pPr>
            <a:r>
              <a:rPr lang="en-GB" sz="2000" dirty="0">
                <a:solidFill>
                  <a:schemeClr val="tx1"/>
                </a:solidFill>
              </a:rPr>
              <a:t>Many people visit community pharmacies every day for many different reasons such as to collect their prescriptions, to purchase medicines for self-care, for advice on health matters, for vaccinations, for other pharmacy services such as blood pressure checks or smoking cessation support.  </a:t>
            </a:r>
          </a:p>
          <a:p>
            <a:pPr marL="635" marR="294005">
              <a:lnSpc>
                <a:spcPts val="2210"/>
              </a:lnSpc>
            </a:pPr>
            <a:endParaRPr lang="en-GB" sz="2000" spc="-50" dirty="0">
              <a:latin typeface="Arial"/>
              <a:cs typeface="Arial"/>
            </a:endParaRPr>
          </a:p>
          <a:p>
            <a:pPr marL="635" marR="294005">
              <a:lnSpc>
                <a:spcPts val="2210"/>
              </a:lnSpc>
            </a:pPr>
            <a:r>
              <a:rPr lang="en-GB" sz="1900" dirty="0">
                <a:solidFill>
                  <a:srgbClr val="425462"/>
                </a:solidFill>
                <a:latin typeface="Arial"/>
                <a:cs typeface="Arial"/>
              </a:rPr>
              <a:t>GP</a:t>
            </a:r>
            <a:r>
              <a:rPr lang="en-GB" sz="1900" spc="-90" dirty="0">
                <a:solidFill>
                  <a:srgbClr val="425462"/>
                </a:solidFill>
                <a:latin typeface="Arial"/>
                <a:cs typeface="Arial"/>
              </a:rPr>
              <a:t> </a:t>
            </a:r>
            <a:r>
              <a:rPr lang="en-GB" sz="1900" dirty="0">
                <a:solidFill>
                  <a:srgbClr val="425462"/>
                </a:solidFill>
                <a:latin typeface="Arial"/>
                <a:cs typeface="Arial"/>
              </a:rPr>
              <a:t>practices</a:t>
            </a:r>
            <a:r>
              <a:rPr lang="en-GB" sz="1900" spc="-30" dirty="0">
                <a:solidFill>
                  <a:srgbClr val="425462"/>
                </a:solidFill>
                <a:latin typeface="Arial"/>
                <a:cs typeface="Arial"/>
              </a:rPr>
              <a:t> </a:t>
            </a:r>
            <a:r>
              <a:rPr lang="en-GB" sz="1900" dirty="0">
                <a:solidFill>
                  <a:srgbClr val="425462"/>
                </a:solidFill>
                <a:latin typeface="Arial"/>
                <a:cs typeface="Arial"/>
              </a:rPr>
              <a:t>should</a:t>
            </a:r>
            <a:r>
              <a:rPr lang="en-GB" sz="1900" spc="-15" dirty="0">
                <a:solidFill>
                  <a:srgbClr val="425462"/>
                </a:solidFill>
                <a:latin typeface="Arial"/>
                <a:cs typeface="Arial"/>
              </a:rPr>
              <a:t> </a:t>
            </a:r>
            <a:r>
              <a:rPr lang="en-GB" sz="1900" dirty="0">
                <a:solidFill>
                  <a:srgbClr val="425462"/>
                </a:solidFill>
                <a:latin typeface="Arial"/>
                <a:cs typeface="Arial"/>
              </a:rPr>
              <a:t>continue</a:t>
            </a:r>
            <a:r>
              <a:rPr lang="en-GB" sz="1900" spc="-30" dirty="0">
                <a:solidFill>
                  <a:srgbClr val="425462"/>
                </a:solidFill>
                <a:latin typeface="Arial"/>
                <a:cs typeface="Arial"/>
              </a:rPr>
              <a:t> </a:t>
            </a:r>
            <a:r>
              <a:rPr lang="en-GB" sz="1900" dirty="0">
                <a:solidFill>
                  <a:srgbClr val="425462"/>
                </a:solidFill>
                <a:latin typeface="Arial"/>
                <a:cs typeface="Arial"/>
              </a:rPr>
              <a:t>to</a:t>
            </a:r>
            <a:r>
              <a:rPr lang="en-GB" sz="1900" spc="-40" dirty="0">
                <a:solidFill>
                  <a:srgbClr val="425462"/>
                </a:solidFill>
                <a:latin typeface="Arial"/>
                <a:cs typeface="Arial"/>
              </a:rPr>
              <a:t> </a:t>
            </a:r>
            <a:r>
              <a:rPr lang="en-GB" sz="1900" dirty="0">
                <a:solidFill>
                  <a:srgbClr val="425462"/>
                </a:solidFill>
                <a:latin typeface="Arial"/>
                <a:cs typeface="Arial"/>
              </a:rPr>
              <a:t>digitally</a:t>
            </a:r>
            <a:r>
              <a:rPr lang="en-GB" sz="1900" spc="-25" dirty="0">
                <a:solidFill>
                  <a:srgbClr val="425462"/>
                </a:solidFill>
                <a:latin typeface="Arial"/>
                <a:cs typeface="Arial"/>
              </a:rPr>
              <a:t> </a:t>
            </a:r>
            <a:r>
              <a:rPr lang="en-GB" sz="1900" dirty="0">
                <a:solidFill>
                  <a:srgbClr val="425462"/>
                </a:solidFill>
                <a:latin typeface="Arial"/>
                <a:cs typeface="Arial"/>
              </a:rPr>
              <a:t>refer</a:t>
            </a:r>
            <a:r>
              <a:rPr lang="en-GB" sz="1900" spc="-35" dirty="0">
                <a:solidFill>
                  <a:srgbClr val="425462"/>
                </a:solidFill>
                <a:latin typeface="Arial"/>
                <a:cs typeface="Arial"/>
              </a:rPr>
              <a:t> </a:t>
            </a:r>
            <a:r>
              <a:rPr lang="en-GB" sz="1900" dirty="0">
                <a:solidFill>
                  <a:srgbClr val="425462"/>
                </a:solidFill>
                <a:latin typeface="Arial"/>
                <a:cs typeface="Arial"/>
              </a:rPr>
              <a:t>patients</a:t>
            </a:r>
            <a:r>
              <a:rPr lang="en-GB" sz="1900" spc="-30" dirty="0">
                <a:solidFill>
                  <a:srgbClr val="425462"/>
                </a:solidFill>
                <a:latin typeface="Arial"/>
                <a:cs typeface="Arial"/>
              </a:rPr>
              <a:t> </a:t>
            </a:r>
            <a:r>
              <a:rPr lang="en-GB" sz="1900" dirty="0">
                <a:solidFill>
                  <a:srgbClr val="425462"/>
                </a:solidFill>
                <a:latin typeface="Arial"/>
                <a:cs typeface="Arial"/>
              </a:rPr>
              <a:t>to</a:t>
            </a:r>
            <a:r>
              <a:rPr lang="en-GB" sz="1900" spc="-55" dirty="0">
                <a:solidFill>
                  <a:srgbClr val="425462"/>
                </a:solidFill>
                <a:latin typeface="Arial"/>
                <a:cs typeface="Arial"/>
              </a:rPr>
              <a:t> </a:t>
            </a:r>
            <a:r>
              <a:rPr lang="en-GB" sz="1900" dirty="0">
                <a:solidFill>
                  <a:srgbClr val="425462"/>
                </a:solidFill>
                <a:latin typeface="Arial"/>
                <a:cs typeface="Arial"/>
              </a:rPr>
              <a:t>Pharmacy</a:t>
            </a:r>
            <a:r>
              <a:rPr lang="en-GB" sz="1900" spc="-20" dirty="0">
                <a:solidFill>
                  <a:srgbClr val="425462"/>
                </a:solidFill>
                <a:latin typeface="Arial"/>
                <a:cs typeface="Arial"/>
              </a:rPr>
              <a:t> </a:t>
            </a:r>
            <a:r>
              <a:rPr lang="en-GB" sz="1900" dirty="0">
                <a:solidFill>
                  <a:srgbClr val="425462"/>
                </a:solidFill>
                <a:latin typeface="Arial"/>
                <a:cs typeface="Arial"/>
              </a:rPr>
              <a:t>First</a:t>
            </a:r>
            <a:r>
              <a:rPr lang="en-GB" sz="1900" spc="-55" dirty="0">
                <a:solidFill>
                  <a:srgbClr val="425462"/>
                </a:solidFill>
                <a:latin typeface="Arial"/>
                <a:cs typeface="Arial"/>
              </a:rPr>
              <a:t> </a:t>
            </a:r>
            <a:r>
              <a:rPr lang="en-GB" sz="1900" dirty="0">
                <a:solidFill>
                  <a:srgbClr val="425462"/>
                </a:solidFill>
                <a:latin typeface="Arial"/>
                <a:cs typeface="Arial"/>
              </a:rPr>
              <a:t>as</a:t>
            </a:r>
            <a:r>
              <a:rPr lang="en-GB" sz="1900" spc="-50" dirty="0">
                <a:solidFill>
                  <a:srgbClr val="425462"/>
                </a:solidFill>
                <a:latin typeface="Arial"/>
                <a:cs typeface="Arial"/>
              </a:rPr>
              <a:t> </a:t>
            </a:r>
            <a:r>
              <a:rPr lang="en-GB" sz="1900" dirty="0">
                <a:solidFill>
                  <a:srgbClr val="425462"/>
                </a:solidFill>
                <a:latin typeface="Arial"/>
                <a:cs typeface="Arial"/>
              </a:rPr>
              <a:t>per</a:t>
            </a:r>
            <a:r>
              <a:rPr lang="en-GB" sz="1900" spc="-40" dirty="0">
                <a:solidFill>
                  <a:srgbClr val="425462"/>
                </a:solidFill>
                <a:latin typeface="Arial"/>
                <a:cs typeface="Arial"/>
              </a:rPr>
              <a:t> </a:t>
            </a:r>
            <a:r>
              <a:rPr lang="en-GB" sz="1900" dirty="0">
                <a:solidFill>
                  <a:srgbClr val="425462"/>
                </a:solidFill>
                <a:latin typeface="Arial"/>
                <a:cs typeface="Arial"/>
              </a:rPr>
              <a:t>the</a:t>
            </a:r>
            <a:r>
              <a:rPr lang="en-GB" sz="1900" spc="-40" dirty="0">
                <a:solidFill>
                  <a:srgbClr val="425462"/>
                </a:solidFill>
                <a:latin typeface="Arial"/>
                <a:cs typeface="Arial"/>
              </a:rPr>
              <a:t> </a:t>
            </a:r>
            <a:r>
              <a:rPr lang="en-GB" sz="1900" dirty="0">
                <a:solidFill>
                  <a:srgbClr val="425462"/>
                </a:solidFill>
                <a:latin typeface="Arial"/>
                <a:cs typeface="Arial"/>
              </a:rPr>
              <a:t>former</a:t>
            </a:r>
            <a:r>
              <a:rPr lang="en-GB" sz="1900" spc="-40" dirty="0">
                <a:solidFill>
                  <a:srgbClr val="425462"/>
                </a:solidFill>
                <a:latin typeface="Arial"/>
                <a:cs typeface="Arial"/>
              </a:rPr>
              <a:t> </a:t>
            </a:r>
            <a:r>
              <a:rPr lang="en-GB" sz="1900" spc="-10" dirty="0">
                <a:solidFill>
                  <a:srgbClr val="425462"/>
                </a:solidFill>
                <a:latin typeface="Arial"/>
                <a:cs typeface="Arial"/>
              </a:rPr>
              <a:t>GPCPCS </a:t>
            </a:r>
            <a:r>
              <a:rPr lang="en-GB" sz="1900" dirty="0">
                <a:solidFill>
                  <a:srgbClr val="425462"/>
                </a:solidFill>
                <a:latin typeface="Arial"/>
                <a:cs typeface="Arial"/>
              </a:rPr>
              <a:t>as</a:t>
            </a:r>
            <a:r>
              <a:rPr lang="en-GB" sz="1900" spc="-50" dirty="0">
                <a:solidFill>
                  <a:srgbClr val="425462"/>
                </a:solidFill>
                <a:latin typeface="Arial"/>
                <a:cs typeface="Arial"/>
              </a:rPr>
              <a:t> </a:t>
            </a:r>
            <a:r>
              <a:rPr lang="en-GB" sz="1900" dirty="0">
                <a:solidFill>
                  <a:srgbClr val="425462"/>
                </a:solidFill>
                <a:latin typeface="Arial"/>
                <a:cs typeface="Arial"/>
              </a:rPr>
              <a:t>opposed to</a:t>
            </a:r>
            <a:r>
              <a:rPr lang="en-GB" sz="1900" spc="-50" dirty="0">
                <a:solidFill>
                  <a:srgbClr val="425462"/>
                </a:solidFill>
                <a:latin typeface="Arial"/>
                <a:cs typeface="Arial"/>
              </a:rPr>
              <a:t> </a:t>
            </a:r>
            <a:r>
              <a:rPr lang="en-GB" sz="1900" spc="-10" dirty="0">
                <a:solidFill>
                  <a:srgbClr val="425462"/>
                </a:solidFill>
                <a:latin typeface="Arial"/>
                <a:cs typeface="Arial"/>
              </a:rPr>
              <a:t>signposting.</a:t>
            </a:r>
            <a:r>
              <a:rPr lang="en-GB" sz="1900" spc="-50" dirty="0">
                <a:solidFill>
                  <a:srgbClr val="425462"/>
                </a:solidFill>
                <a:latin typeface="Arial"/>
                <a:cs typeface="Arial"/>
              </a:rPr>
              <a:t> </a:t>
            </a:r>
          </a:p>
        </p:txBody>
      </p:sp>
      <p:sp>
        <p:nvSpPr>
          <p:cNvPr id="7" name="object 7">
            <a:extLst>
              <a:ext uri="{FF2B5EF4-FFF2-40B4-BE49-F238E27FC236}">
                <a16:creationId xmlns:a16="http://schemas.microsoft.com/office/drawing/2014/main" id="{106CCC4F-D1CF-5E59-7CD8-8319525C77EF}"/>
              </a:ext>
            </a:extLst>
          </p:cNvPr>
          <p:cNvSpPr txBox="1"/>
          <p:nvPr/>
        </p:nvSpPr>
        <p:spPr>
          <a:xfrm>
            <a:off x="1441951" y="3054597"/>
            <a:ext cx="2581938" cy="1726755"/>
          </a:xfrm>
          <a:prstGeom prst="rect">
            <a:avLst/>
          </a:prstGeom>
          <a:noFill/>
        </p:spPr>
        <p:txBody>
          <a:bodyPr vert="horz" wrap="square" lIns="0" tIns="64135" rIns="0" bIns="0" rtlCol="0">
            <a:spAutoFit/>
          </a:bodyPr>
          <a:lstStyle/>
          <a:p>
            <a:pPr marL="93663"/>
            <a:r>
              <a:rPr lang="en-GB" sz="1200" b="0" i="0" dirty="0">
                <a:solidFill>
                  <a:srgbClr val="000000"/>
                </a:solidFill>
                <a:effectLst/>
              </a:rPr>
              <a:t>Patients will receive a </a:t>
            </a:r>
            <a:r>
              <a:rPr lang="en-GB" sz="1200" dirty="0">
                <a:solidFill>
                  <a:srgbClr val="000000"/>
                </a:solidFill>
              </a:rPr>
              <a:t>confidential</a:t>
            </a:r>
            <a:r>
              <a:rPr lang="en-GB" sz="1200" b="0" i="0" dirty="0">
                <a:solidFill>
                  <a:srgbClr val="000000"/>
                </a:solidFill>
                <a:effectLst/>
              </a:rPr>
              <a:t> consultation.  </a:t>
            </a:r>
            <a:r>
              <a:rPr lang="en-GB" sz="1200" b="1" i="0" dirty="0">
                <a:solidFill>
                  <a:srgbClr val="000000"/>
                </a:solidFill>
                <a:effectLst/>
              </a:rPr>
              <a:t>If signposted</a:t>
            </a:r>
            <a:r>
              <a:rPr lang="en-GB" sz="1200" b="0" i="0" dirty="0">
                <a:solidFill>
                  <a:srgbClr val="000000"/>
                </a:solidFill>
                <a:effectLst/>
              </a:rPr>
              <a:t>, </a:t>
            </a:r>
            <a:r>
              <a:rPr lang="en-GB" sz="1200" dirty="0">
                <a:solidFill>
                  <a:srgbClr val="000000"/>
                </a:solidFill>
              </a:rPr>
              <a:t>may</a:t>
            </a:r>
            <a:r>
              <a:rPr lang="en-GB" sz="1200" b="0" i="0" dirty="0">
                <a:solidFill>
                  <a:srgbClr val="000000"/>
                </a:solidFill>
                <a:effectLst/>
              </a:rPr>
              <a:t> be treated as self-care support and possibly seen by another pharmacy team member. </a:t>
            </a:r>
          </a:p>
          <a:p>
            <a:pPr marL="93663"/>
            <a:r>
              <a:rPr lang="en-GB" sz="1200" dirty="0">
                <a:solidFill>
                  <a:srgbClr val="000000"/>
                </a:solidFill>
              </a:rPr>
              <a:t>P</a:t>
            </a:r>
            <a:r>
              <a:rPr lang="en-GB" sz="1200" b="0" i="0" dirty="0">
                <a:solidFill>
                  <a:srgbClr val="000000"/>
                </a:solidFill>
                <a:effectLst/>
              </a:rPr>
              <a:t>atients are reassured that their concern has been taken seriously and the pharmacist will be expecting them</a:t>
            </a:r>
            <a:endParaRPr lang="en-GB" sz="1200" dirty="0"/>
          </a:p>
        </p:txBody>
      </p:sp>
      <p:sp>
        <p:nvSpPr>
          <p:cNvPr id="11" name="object 7">
            <a:extLst>
              <a:ext uri="{FF2B5EF4-FFF2-40B4-BE49-F238E27FC236}">
                <a16:creationId xmlns:a16="http://schemas.microsoft.com/office/drawing/2014/main" id="{9A18DD1E-292E-EB2D-7D80-B38443B5DDB9}"/>
              </a:ext>
            </a:extLst>
          </p:cNvPr>
          <p:cNvSpPr txBox="1"/>
          <p:nvPr/>
        </p:nvSpPr>
        <p:spPr>
          <a:xfrm>
            <a:off x="5140874" y="3484580"/>
            <a:ext cx="2852433" cy="618759"/>
          </a:xfrm>
          <a:prstGeom prst="rect">
            <a:avLst/>
          </a:prstGeom>
          <a:noFill/>
        </p:spPr>
        <p:txBody>
          <a:bodyPr vert="horz" wrap="square" lIns="0" tIns="64135" rIns="0" bIns="0" rtlCol="0">
            <a:spAutoFit/>
          </a:bodyPr>
          <a:lstStyle/>
          <a:p>
            <a:pPr marL="93663" marR="5080">
              <a:lnSpc>
                <a:spcPts val="1380"/>
              </a:lnSpc>
              <a:spcBef>
                <a:spcPts val="195"/>
              </a:spcBef>
            </a:pPr>
            <a:r>
              <a:rPr lang="en-GB" sz="1200" dirty="0">
                <a:latin typeface="Arial"/>
                <a:cs typeface="Arial"/>
              </a:rPr>
              <a:t>If</a:t>
            </a:r>
            <a:r>
              <a:rPr lang="en-GB" sz="1200" spc="-20" dirty="0">
                <a:latin typeface="Arial"/>
                <a:cs typeface="Arial"/>
              </a:rPr>
              <a:t> </a:t>
            </a:r>
            <a:r>
              <a:rPr lang="en-GB" sz="1200" dirty="0">
                <a:latin typeface="Arial"/>
                <a:cs typeface="Arial"/>
              </a:rPr>
              <a:t>the</a:t>
            </a:r>
            <a:r>
              <a:rPr lang="en-GB" sz="1200" spc="-15" dirty="0">
                <a:latin typeface="Arial"/>
                <a:cs typeface="Arial"/>
              </a:rPr>
              <a:t> </a:t>
            </a:r>
            <a:r>
              <a:rPr lang="en-GB" sz="1200" dirty="0">
                <a:latin typeface="Arial"/>
                <a:cs typeface="Arial"/>
              </a:rPr>
              <a:t>patient</a:t>
            </a:r>
            <a:r>
              <a:rPr lang="en-GB" sz="1200" spc="-30" dirty="0">
                <a:latin typeface="Arial"/>
                <a:cs typeface="Arial"/>
              </a:rPr>
              <a:t> </a:t>
            </a:r>
            <a:r>
              <a:rPr lang="en-GB" sz="1200" dirty="0">
                <a:latin typeface="Arial"/>
                <a:cs typeface="Arial"/>
              </a:rPr>
              <a:t>does</a:t>
            </a:r>
            <a:r>
              <a:rPr lang="en-GB" sz="1200" spc="-15" dirty="0">
                <a:latin typeface="Arial"/>
                <a:cs typeface="Arial"/>
              </a:rPr>
              <a:t> </a:t>
            </a:r>
            <a:r>
              <a:rPr lang="en-GB" sz="1200" dirty="0">
                <a:latin typeface="Arial"/>
                <a:cs typeface="Arial"/>
              </a:rPr>
              <a:t>not</a:t>
            </a:r>
            <a:r>
              <a:rPr lang="en-GB" sz="1200" spc="-20" dirty="0">
                <a:latin typeface="Arial"/>
                <a:cs typeface="Arial"/>
              </a:rPr>
              <a:t> </a:t>
            </a:r>
            <a:r>
              <a:rPr lang="en-GB" sz="1200" spc="-10" dirty="0">
                <a:latin typeface="Arial"/>
                <a:cs typeface="Arial"/>
              </a:rPr>
              <a:t>contact </a:t>
            </a:r>
            <a:r>
              <a:rPr lang="en-GB" sz="1200" dirty="0">
                <a:latin typeface="Arial"/>
                <a:cs typeface="Arial"/>
              </a:rPr>
              <a:t>the</a:t>
            </a:r>
            <a:r>
              <a:rPr lang="en-GB" sz="1200" spc="-25" dirty="0">
                <a:latin typeface="Arial"/>
                <a:cs typeface="Arial"/>
              </a:rPr>
              <a:t> </a:t>
            </a:r>
            <a:r>
              <a:rPr lang="en-GB" sz="1200" spc="-10" dirty="0">
                <a:latin typeface="Arial"/>
                <a:cs typeface="Arial"/>
              </a:rPr>
              <a:t>pharmacy,</a:t>
            </a:r>
            <a:r>
              <a:rPr lang="en-GB" sz="1200" spc="-30" dirty="0">
                <a:latin typeface="Arial"/>
                <a:cs typeface="Arial"/>
              </a:rPr>
              <a:t> </a:t>
            </a:r>
            <a:r>
              <a:rPr lang="en-GB" sz="1200" dirty="0">
                <a:latin typeface="Arial"/>
                <a:cs typeface="Arial"/>
              </a:rPr>
              <a:t>the</a:t>
            </a:r>
            <a:r>
              <a:rPr lang="en-GB" sz="1200" spc="-20" dirty="0">
                <a:latin typeface="Arial"/>
                <a:cs typeface="Arial"/>
              </a:rPr>
              <a:t> </a:t>
            </a:r>
            <a:r>
              <a:rPr lang="en-GB" sz="1200" spc="-10" dirty="0">
                <a:latin typeface="Arial"/>
                <a:cs typeface="Arial"/>
              </a:rPr>
              <a:t>pharmacist </a:t>
            </a:r>
            <a:r>
              <a:rPr lang="en-GB" sz="1200" dirty="0">
                <a:latin typeface="Arial"/>
                <a:cs typeface="Arial"/>
              </a:rPr>
              <a:t>will</a:t>
            </a:r>
            <a:r>
              <a:rPr lang="en-GB" sz="1200" spc="10" dirty="0">
                <a:latin typeface="Arial"/>
                <a:cs typeface="Arial"/>
              </a:rPr>
              <a:t> </a:t>
            </a:r>
            <a:r>
              <a:rPr lang="en-GB" sz="1200" dirty="0">
                <a:latin typeface="Arial"/>
                <a:cs typeface="Arial"/>
              </a:rPr>
              <a:t>follow</a:t>
            </a:r>
            <a:r>
              <a:rPr lang="en-GB" sz="1200" spc="-30" dirty="0">
                <a:latin typeface="Arial"/>
                <a:cs typeface="Arial"/>
              </a:rPr>
              <a:t> </a:t>
            </a:r>
            <a:r>
              <a:rPr lang="en-GB" sz="1200" dirty="0">
                <a:latin typeface="Arial"/>
                <a:cs typeface="Arial"/>
              </a:rPr>
              <a:t>up</a:t>
            </a:r>
            <a:r>
              <a:rPr lang="en-GB" sz="1200" spc="-15" dirty="0">
                <a:latin typeface="Arial"/>
                <a:cs typeface="Arial"/>
              </a:rPr>
              <a:t> </a:t>
            </a:r>
            <a:r>
              <a:rPr lang="en-GB" sz="1200" dirty="0">
                <a:latin typeface="Arial"/>
                <a:cs typeface="Arial"/>
              </a:rPr>
              <a:t>based</a:t>
            </a:r>
            <a:r>
              <a:rPr lang="en-GB" sz="1200" spc="-25" dirty="0">
                <a:latin typeface="Arial"/>
                <a:cs typeface="Arial"/>
              </a:rPr>
              <a:t> </a:t>
            </a:r>
            <a:r>
              <a:rPr lang="en-GB" sz="1200" spc="-20" dirty="0">
                <a:latin typeface="Arial"/>
                <a:cs typeface="Arial"/>
              </a:rPr>
              <a:t>upon </a:t>
            </a:r>
            <a:r>
              <a:rPr lang="en-GB" sz="1200" dirty="0">
                <a:latin typeface="Arial"/>
                <a:cs typeface="Arial"/>
              </a:rPr>
              <a:t>clinical</a:t>
            </a:r>
            <a:r>
              <a:rPr lang="en-GB" sz="1200" spc="-10" dirty="0">
                <a:latin typeface="Arial"/>
                <a:cs typeface="Arial"/>
              </a:rPr>
              <a:t> need.</a:t>
            </a:r>
            <a:endParaRPr lang="en-GB" sz="1200" dirty="0">
              <a:latin typeface="Arial"/>
              <a:cs typeface="Arial"/>
            </a:endParaRPr>
          </a:p>
        </p:txBody>
      </p:sp>
      <p:sp>
        <p:nvSpPr>
          <p:cNvPr id="13" name="object 7">
            <a:extLst>
              <a:ext uri="{FF2B5EF4-FFF2-40B4-BE49-F238E27FC236}">
                <a16:creationId xmlns:a16="http://schemas.microsoft.com/office/drawing/2014/main" id="{5ABDF6ED-E6CD-D1B1-C4B9-384623B00443}"/>
              </a:ext>
            </a:extLst>
          </p:cNvPr>
          <p:cNvSpPr txBox="1"/>
          <p:nvPr/>
        </p:nvSpPr>
        <p:spPr>
          <a:xfrm>
            <a:off x="8941509" y="3368054"/>
            <a:ext cx="2581937" cy="782907"/>
          </a:xfrm>
          <a:prstGeom prst="rect">
            <a:avLst/>
          </a:prstGeom>
          <a:noFill/>
        </p:spPr>
        <p:txBody>
          <a:bodyPr vert="horz" wrap="square" lIns="0" tIns="64135" rIns="0" bIns="0" rtlCol="0">
            <a:spAutoFit/>
          </a:bodyPr>
          <a:lstStyle/>
          <a:p>
            <a:pPr marL="93663" marR="5080">
              <a:lnSpc>
                <a:spcPts val="1380"/>
              </a:lnSpc>
              <a:spcBef>
                <a:spcPts val="195"/>
              </a:spcBef>
            </a:pPr>
            <a:r>
              <a:rPr lang="en-GB" sz="1200" dirty="0">
                <a:latin typeface="Arial"/>
                <a:cs typeface="Arial"/>
              </a:rPr>
              <a:t>Referrals enable the pharmacy to plan and manage workload, thereby meaning patients are seen in a timely manner.</a:t>
            </a:r>
          </a:p>
        </p:txBody>
      </p:sp>
      <p:grpSp>
        <p:nvGrpSpPr>
          <p:cNvPr id="35" name="object 18">
            <a:extLst>
              <a:ext uri="{FF2B5EF4-FFF2-40B4-BE49-F238E27FC236}">
                <a16:creationId xmlns:a16="http://schemas.microsoft.com/office/drawing/2014/main" id="{25CBC962-1AAB-E6BC-E0DC-D850AD8CDD53}"/>
              </a:ext>
            </a:extLst>
          </p:cNvPr>
          <p:cNvGrpSpPr/>
          <p:nvPr/>
        </p:nvGrpSpPr>
        <p:grpSpPr>
          <a:xfrm>
            <a:off x="432000" y="5025321"/>
            <a:ext cx="928369" cy="928369"/>
            <a:chOff x="583691" y="4565903"/>
            <a:chExt cx="928369" cy="928369"/>
          </a:xfrm>
        </p:grpSpPr>
        <p:sp>
          <p:nvSpPr>
            <p:cNvPr id="36" name="object 19">
              <a:extLst>
                <a:ext uri="{FF2B5EF4-FFF2-40B4-BE49-F238E27FC236}">
                  <a16:creationId xmlns:a16="http://schemas.microsoft.com/office/drawing/2014/main" id="{EDB8EDBF-BE8F-EC93-94E7-71FEF9400D2B}"/>
                </a:ext>
              </a:extLst>
            </p:cNvPr>
            <p:cNvSpPr/>
            <p:nvPr/>
          </p:nvSpPr>
          <p:spPr>
            <a:xfrm>
              <a:off x="583691" y="456590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37" name="object 20">
              <a:extLst>
                <a:ext uri="{FF2B5EF4-FFF2-40B4-BE49-F238E27FC236}">
                  <a16:creationId xmlns:a16="http://schemas.microsoft.com/office/drawing/2014/main" id="{A3F35194-C623-1D31-9264-2D4854E567AA}"/>
                </a:ext>
              </a:extLst>
            </p:cNvPr>
            <p:cNvPicPr/>
            <p:nvPr/>
          </p:nvPicPr>
          <p:blipFill>
            <a:blip r:embed="rId2" cstate="print"/>
            <a:stretch>
              <a:fillRect/>
            </a:stretch>
          </p:blipFill>
          <p:spPr>
            <a:xfrm>
              <a:off x="904448" y="5046143"/>
              <a:ext cx="159556" cy="119681"/>
            </a:xfrm>
            <a:prstGeom prst="rect">
              <a:avLst/>
            </a:prstGeom>
          </p:spPr>
        </p:pic>
        <p:pic>
          <p:nvPicPr>
            <p:cNvPr id="38" name="object 21">
              <a:extLst>
                <a:ext uri="{FF2B5EF4-FFF2-40B4-BE49-F238E27FC236}">
                  <a16:creationId xmlns:a16="http://schemas.microsoft.com/office/drawing/2014/main" id="{3DA9C3B3-3710-F3D0-352A-791D1B24057B}"/>
                </a:ext>
              </a:extLst>
            </p:cNvPr>
            <p:cNvPicPr/>
            <p:nvPr/>
          </p:nvPicPr>
          <p:blipFill>
            <a:blip r:embed="rId3" cstate="print"/>
            <a:stretch>
              <a:fillRect/>
            </a:stretch>
          </p:blipFill>
          <p:spPr>
            <a:xfrm>
              <a:off x="808162" y="4886176"/>
              <a:ext cx="112414" cy="133455"/>
            </a:xfrm>
            <a:prstGeom prst="rect">
              <a:avLst/>
            </a:prstGeom>
          </p:spPr>
        </p:pic>
        <p:sp>
          <p:nvSpPr>
            <p:cNvPr id="39" name="object 22">
              <a:extLst>
                <a:ext uri="{FF2B5EF4-FFF2-40B4-BE49-F238E27FC236}">
                  <a16:creationId xmlns:a16="http://schemas.microsoft.com/office/drawing/2014/main" id="{533F8079-A41D-29CE-09AA-BE68824274E8}"/>
                </a:ext>
              </a:extLst>
            </p:cNvPr>
            <p:cNvSpPr/>
            <p:nvPr/>
          </p:nvSpPr>
          <p:spPr>
            <a:xfrm>
              <a:off x="876274" y="4936014"/>
              <a:ext cx="297815" cy="238760"/>
            </a:xfrm>
            <a:custGeom>
              <a:avLst/>
              <a:gdLst/>
              <a:ahLst/>
              <a:cxnLst/>
              <a:rect l="l" t="t" r="r" b="b"/>
              <a:pathLst>
                <a:path w="297815" h="238760">
                  <a:moveTo>
                    <a:pt x="265396" y="170557"/>
                  </a:moveTo>
                  <a:lnTo>
                    <a:pt x="181638" y="170557"/>
                  </a:lnTo>
                  <a:lnTo>
                    <a:pt x="186622" y="172218"/>
                  </a:lnTo>
                  <a:lnTo>
                    <a:pt x="190499" y="176095"/>
                  </a:lnTo>
                  <a:lnTo>
                    <a:pt x="194929" y="179971"/>
                  </a:lnTo>
                  <a:lnTo>
                    <a:pt x="197698" y="185509"/>
                  </a:lnTo>
                  <a:lnTo>
                    <a:pt x="198251" y="191046"/>
                  </a:lnTo>
                  <a:lnTo>
                    <a:pt x="198805" y="197138"/>
                  </a:lnTo>
                  <a:lnTo>
                    <a:pt x="196590" y="202675"/>
                  </a:lnTo>
                  <a:lnTo>
                    <a:pt x="173885" y="228702"/>
                  </a:lnTo>
                  <a:lnTo>
                    <a:pt x="181638" y="234793"/>
                  </a:lnTo>
                  <a:lnTo>
                    <a:pt x="185515" y="237008"/>
                  </a:lnTo>
                  <a:lnTo>
                    <a:pt x="189945" y="238669"/>
                  </a:lnTo>
                  <a:lnTo>
                    <a:pt x="194929" y="238116"/>
                  </a:lnTo>
                  <a:lnTo>
                    <a:pt x="203339" y="235641"/>
                  </a:lnTo>
                  <a:lnTo>
                    <a:pt x="209881" y="230363"/>
                  </a:lnTo>
                  <a:lnTo>
                    <a:pt x="213930" y="223008"/>
                  </a:lnTo>
                  <a:lnTo>
                    <a:pt x="214865" y="214304"/>
                  </a:lnTo>
                  <a:lnTo>
                    <a:pt x="214865" y="213750"/>
                  </a:lnTo>
                  <a:lnTo>
                    <a:pt x="222285" y="213750"/>
                  </a:lnTo>
                  <a:lnTo>
                    <a:pt x="240338" y="189939"/>
                  </a:lnTo>
                  <a:lnTo>
                    <a:pt x="247758" y="189939"/>
                  </a:lnTo>
                  <a:lnTo>
                    <a:pt x="254287" y="188018"/>
                  </a:lnTo>
                  <a:lnTo>
                    <a:pt x="260828" y="182740"/>
                  </a:lnTo>
                  <a:lnTo>
                    <a:pt x="264878" y="175385"/>
                  </a:lnTo>
                  <a:lnTo>
                    <a:pt x="265396" y="170557"/>
                  </a:lnTo>
                  <a:close/>
                </a:path>
                <a:path w="297815" h="238760">
                  <a:moveTo>
                    <a:pt x="222285" y="213750"/>
                  </a:moveTo>
                  <a:lnTo>
                    <a:pt x="214865" y="213750"/>
                  </a:lnTo>
                  <a:lnTo>
                    <a:pt x="216526" y="214304"/>
                  </a:lnTo>
                  <a:lnTo>
                    <a:pt x="220402" y="214304"/>
                  </a:lnTo>
                  <a:lnTo>
                    <a:pt x="222285" y="213750"/>
                  </a:lnTo>
                  <a:close/>
                </a:path>
                <a:path w="297815" h="238760">
                  <a:moveTo>
                    <a:pt x="247758" y="189939"/>
                  </a:moveTo>
                  <a:lnTo>
                    <a:pt x="240338" y="189939"/>
                  </a:lnTo>
                  <a:lnTo>
                    <a:pt x="242000" y="190492"/>
                  </a:lnTo>
                  <a:lnTo>
                    <a:pt x="245876" y="190492"/>
                  </a:lnTo>
                  <a:lnTo>
                    <a:pt x="247758" y="189939"/>
                  </a:lnTo>
                  <a:close/>
                </a:path>
                <a:path w="297815" h="238760">
                  <a:moveTo>
                    <a:pt x="296110" y="148407"/>
                  </a:moveTo>
                  <a:lnTo>
                    <a:pt x="151180" y="148407"/>
                  </a:lnTo>
                  <a:lnTo>
                    <a:pt x="156718" y="150622"/>
                  </a:lnTo>
                  <a:lnTo>
                    <a:pt x="161702" y="154498"/>
                  </a:lnTo>
                  <a:lnTo>
                    <a:pt x="166686" y="158928"/>
                  </a:lnTo>
                  <a:lnTo>
                    <a:pt x="169455" y="165020"/>
                  </a:lnTo>
                  <a:lnTo>
                    <a:pt x="170009" y="171665"/>
                  </a:lnTo>
                  <a:lnTo>
                    <a:pt x="171670" y="171111"/>
                  </a:lnTo>
                  <a:lnTo>
                    <a:pt x="173885" y="170557"/>
                  </a:lnTo>
                  <a:lnTo>
                    <a:pt x="265396" y="170557"/>
                  </a:lnTo>
                  <a:lnTo>
                    <a:pt x="265812" y="166681"/>
                  </a:lnTo>
                  <a:lnTo>
                    <a:pt x="265812" y="165573"/>
                  </a:lnTo>
                  <a:lnTo>
                    <a:pt x="265258" y="164466"/>
                  </a:lnTo>
                  <a:lnTo>
                    <a:pt x="265258" y="163358"/>
                  </a:lnTo>
                  <a:lnTo>
                    <a:pt x="284416" y="163358"/>
                  </a:lnTo>
                  <a:lnTo>
                    <a:pt x="285298" y="163099"/>
                  </a:lnTo>
                  <a:lnTo>
                    <a:pt x="291840" y="157821"/>
                  </a:lnTo>
                  <a:lnTo>
                    <a:pt x="295889" y="150466"/>
                  </a:lnTo>
                  <a:lnTo>
                    <a:pt x="296110" y="148407"/>
                  </a:lnTo>
                  <a:close/>
                </a:path>
                <a:path w="297815" h="238760">
                  <a:moveTo>
                    <a:pt x="284416" y="163358"/>
                  </a:moveTo>
                  <a:lnTo>
                    <a:pt x="265258" y="163358"/>
                  </a:lnTo>
                  <a:lnTo>
                    <a:pt x="268581" y="165020"/>
                  </a:lnTo>
                  <a:lnTo>
                    <a:pt x="272457" y="166127"/>
                  </a:lnTo>
                  <a:lnTo>
                    <a:pt x="276888" y="165573"/>
                  </a:lnTo>
                  <a:lnTo>
                    <a:pt x="284416" y="163358"/>
                  </a:lnTo>
                  <a:close/>
                </a:path>
                <a:path w="297815" h="238760">
                  <a:moveTo>
                    <a:pt x="285563" y="122380"/>
                  </a:moveTo>
                  <a:lnTo>
                    <a:pt x="116846" y="122380"/>
                  </a:lnTo>
                  <a:lnTo>
                    <a:pt x="123492" y="124595"/>
                  </a:lnTo>
                  <a:lnTo>
                    <a:pt x="128476" y="129025"/>
                  </a:lnTo>
                  <a:lnTo>
                    <a:pt x="134567" y="134563"/>
                  </a:lnTo>
                  <a:lnTo>
                    <a:pt x="137890" y="141762"/>
                  </a:lnTo>
                  <a:lnTo>
                    <a:pt x="137890" y="149514"/>
                  </a:lnTo>
                  <a:lnTo>
                    <a:pt x="140105" y="148961"/>
                  </a:lnTo>
                  <a:lnTo>
                    <a:pt x="142874" y="148407"/>
                  </a:lnTo>
                  <a:lnTo>
                    <a:pt x="296110" y="148407"/>
                  </a:lnTo>
                  <a:lnTo>
                    <a:pt x="296824" y="141762"/>
                  </a:lnTo>
                  <a:lnTo>
                    <a:pt x="297377" y="135670"/>
                  </a:lnTo>
                  <a:lnTo>
                    <a:pt x="294608" y="130687"/>
                  </a:lnTo>
                  <a:lnTo>
                    <a:pt x="290732" y="126810"/>
                  </a:lnTo>
                  <a:lnTo>
                    <a:pt x="285563" y="122380"/>
                  </a:lnTo>
                  <a:close/>
                </a:path>
                <a:path w="297815" h="238760">
                  <a:moveTo>
                    <a:pt x="117843" y="97461"/>
                  </a:moveTo>
                  <a:lnTo>
                    <a:pt x="79743" y="97461"/>
                  </a:lnTo>
                  <a:lnTo>
                    <a:pt x="86389" y="99676"/>
                  </a:lnTo>
                  <a:lnTo>
                    <a:pt x="91373" y="104106"/>
                  </a:lnTo>
                  <a:lnTo>
                    <a:pt x="97464" y="109090"/>
                  </a:lnTo>
                  <a:lnTo>
                    <a:pt x="100233" y="116289"/>
                  </a:lnTo>
                  <a:lnTo>
                    <a:pt x="100787" y="124041"/>
                  </a:lnTo>
                  <a:lnTo>
                    <a:pt x="103556" y="122934"/>
                  </a:lnTo>
                  <a:lnTo>
                    <a:pt x="106878" y="122380"/>
                  </a:lnTo>
                  <a:lnTo>
                    <a:pt x="285563" y="122380"/>
                  </a:lnTo>
                  <a:lnTo>
                    <a:pt x="259074" y="99676"/>
                  </a:lnTo>
                  <a:lnTo>
                    <a:pt x="124045" y="99676"/>
                  </a:lnTo>
                  <a:lnTo>
                    <a:pt x="117843" y="97461"/>
                  </a:lnTo>
                  <a:close/>
                </a:path>
                <a:path w="297815" h="238760">
                  <a:moveTo>
                    <a:pt x="48178" y="0"/>
                  </a:moveTo>
                  <a:lnTo>
                    <a:pt x="0" y="79741"/>
                  </a:lnTo>
                  <a:lnTo>
                    <a:pt x="37656" y="123488"/>
                  </a:lnTo>
                  <a:lnTo>
                    <a:pt x="52054" y="106875"/>
                  </a:lnTo>
                  <a:lnTo>
                    <a:pt x="57038" y="100784"/>
                  </a:lnTo>
                  <a:lnTo>
                    <a:pt x="64791" y="97461"/>
                  </a:lnTo>
                  <a:lnTo>
                    <a:pt x="117843" y="97461"/>
                  </a:lnTo>
                  <a:lnTo>
                    <a:pt x="116293" y="96907"/>
                  </a:lnTo>
                  <a:lnTo>
                    <a:pt x="110755" y="91370"/>
                  </a:lnTo>
                  <a:lnTo>
                    <a:pt x="102760" y="80822"/>
                  </a:lnTo>
                  <a:lnTo>
                    <a:pt x="99541" y="68458"/>
                  </a:lnTo>
                  <a:lnTo>
                    <a:pt x="101098" y="55782"/>
                  </a:lnTo>
                  <a:lnTo>
                    <a:pt x="107432" y="44300"/>
                  </a:lnTo>
                  <a:lnTo>
                    <a:pt x="138663" y="8306"/>
                  </a:lnTo>
                  <a:lnTo>
                    <a:pt x="97256" y="8306"/>
                  </a:lnTo>
                  <a:lnTo>
                    <a:pt x="73210" y="7579"/>
                  </a:lnTo>
                  <a:lnTo>
                    <a:pt x="48178" y="0"/>
                  </a:lnTo>
                  <a:close/>
                </a:path>
                <a:path w="297815" h="238760">
                  <a:moveTo>
                    <a:pt x="195483" y="44854"/>
                  </a:moveTo>
                  <a:lnTo>
                    <a:pt x="157272" y="88601"/>
                  </a:lnTo>
                  <a:lnTo>
                    <a:pt x="151734" y="95246"/>
                  </a:lnTo>
                  <a:lnTo>
                    <a:pt x="143981" y="99122"/>
                  </a:lnTo>
                  <a:lnTo>
                    <a:pt x="135121" y="99676"/>
                  </a:lnTo>
                  <a:lnTo>
                    <a:pt x="259074" y="99676"/>
                  </a:lnTo>
                  <a:lnTo>
                    <a:pt x="201574" y="50392"/>
                  </a:lnTo>
                  <a:lnTo>
                    <a:pt x="195483" y="44854"/>
                  </a:lnTo>
                  <a:close/>
                </a:path>
                <a:path w="297815" h="238760">
                  <a:moveTo>
                    <a:pt x="119745" y="6541"/>
                  </a:moveTo>
                  <a:lnTo>
                    <a:pt x="97256" y="8306"/>
                  </a:lnTo>
                  <a:lnTo>
                    <a:pt x="138663" y="8306"/>
                  </a:lnTo>
                  <a:lnTo>
                    <a:pt x="140105" y="6645"/>
                  </a:lnTo>
                  <a:lnTo>
                    <a:pt x="119745" y="6541"/>
                  </a:lnTo>
                  <a:close/>
                </a:path>
              </a:pathLst>
            </a:custGeom>
            <a:solidFill>
              <a:srgbClr val="5299A8"/>
            </a:solidFill>
          </p:spPr>
          <p:txBody>
            <a:bodyPr wrap="square" lIns="0" tIns="0" rIns="0" bIns="0" rtlCol="0"/>
            <a:lstStyle/>
            <a:p>
              <a:endParaRPr/>
            </a:p>
          </p:txBody>
        </p:sp>
        <p:pic>
          <p:nvPicPr>
            <p:cNvPr id="40" name="object 23">
              <a:extLst>
                <a:ext uri="{FF2B5EF4-FFF2-40B4-BE49-F238E27FC236}">
                  <a16:creationId xmlns:a16="http://schemas.microsoft.com/office/drawing/2014/main" id="{E9050A20-1542-D02A-F0DB-E91FD5A9B3EA}"/>
                </a:ext>
              </a:extLst>
            </p:cNvPr>
            <p:cNvPicPr/>
            <p:nvPr/>
          </p:nvPicPr>
          <p:blipFill>
            <a:blip r:embed="rId4" cstate="print"/>
            <a:stretch>
              <a:fillRect/>
            </a:stretch>
          </p:blipFill>
          <p:spPr>
            <a:xfrm>
              <a:off x="985922" y="4886176"/>
              <a:ext cx="302915" cy="174987"/>
            </a:xfrm>
            <a:prstGeom prst="rect">
              <a:avLst/>
            </a:prstGeom>
          </p:spPr>
        </p:pic>
      </p:grpSp>
      <p:sp>
        <p:nvSpPr>
          <p:cNvPr id="41" name="object 24">
            <a:extLst>
              <a:ext uri="{FF2B5EF4-FFF2-40B4-BE49-F238E27FC236}">
                <a16:creationId xmlns:a16="http://schemas.microsoft.com/office/drawing/2014/main" id="{85936365-1BD8-76F6-4C72-B76EAE19C7E1}"/>
              </a:ext>
            </a:extLst>
          </p:cNvPr>
          <p:cNvSpPr txBox="1"/>
          <p:nvPr/>
        </p:nvSpPr>
        <p:spPr>
          <a:xfrm>
            <a:off x="1546807" y="5118413"/>
            <a:ext cx="2092960" cy="734695"/>
          </a:xfrm>
          <a:prstGeom prst="rect">
            <a:avLst/>
          </a:prstGeom>
        </p:spPr>
        <p:txBody>
          <a:bodyPr vert="horz" wrap="square" lIns="0" tIns="24765" rIns="0" bIns="0" rtlCol="0">
            <a:spAutoFit/>
          </a:bodyPr>
          <a:lstStyle/>
          <a:p>
            <a:pPr marL="12700" marR="5080">
              <a:lnSpc>
                <a:spcPts val="1380"/>
              </a:lnSpc>
              <a:spcBef>
                <a:spcPts val="195"/>
              </a:spcBef>
            </a:pPr>
            <a:r>
              <a:rPr sz="1200" dirty="0">
                <a:latin typeface="Arial"/>
                <a:cs typeface="Arial"/>
              </a:rPr>
              <a:t>Clinical</a:t>
            </a:r>
            <a:r>
              <a:rPr sz="1200" spc="-30" dirty="0">
                <a:latin typeface="Arial"/>
                <a:cs typeface="Arial"/>
              </a:rPr>
              <a:t> </a:t>
            </a:r>
            <a:r>
              <a:rPr sz="1200" dirty="0">
                <a:latin typeface="Arial"/>
                <a:cs typeface="Arial"/>
              </a:rPr>
              <a:t>responsibility</a:t>
            </a:r>
            <a:r>
              <a:rPr sz="1200" spc="-35" dirty="0">
                <a:latin typeface="Arial"/>
                <a:cs typeface="Arial"/>
              </a:rPr>
              <a:t> </a:t>
            </a:r>
            <a:r>
              <a:rPr sz="1200" dirty="0">
                <a:latin typeface="Arial"/>
                <a:cs typeface="Arial"/>
              </a:rPr>
              <a:t>for</a:t>
            </a:r>
            <a:r>
              <a:rPr sz="1200" spc="-50" dirty="0">
                <a:latin typeface="Arial"/>
                <a:cs typeface="Arial"/>
              </a:rPr>
              <a:t> </a:t>
            </a:r>
            <a:r>
              <a:rPr sz="1200" spc="-20" dirty="0">
                <a:latin typeface="Arial"/>
                <a:cs typeface="Arial"/>
              </a:rPr>
              <a:t>that </a:t>
            </a:r>
            <a:r>
              <a:rPr sz="1200" dirty="0">
                <a:latin typeface="Arial"/>
                <a:cs typeface="Arial"/>
              </a:rPr>
              <a:t>episode</a:t>
            </a:r>
            <a:r>
              <a:rPr sz="1200" spc="-35" dirty="0">
                <a:latin typeface="Arial"/>
                <a:cs typeface="Arial"/>
              </a:rPr>
              <a:t> </a:t>
            </a:r>
            <a:r>
              <a:rPr sz="1200" dirty="0">
                <a:latin typeface="Arial"/>
                <a:cs typeface="Arial"/>
              </a:rPr>
              <a:t>of</a:t>
            </a:r>
            <a:r>
              <a:rPr sz="1200" spc="-20" dirty="0">
                <a:latin typeface="Arial"/>
                <a:cs typeface="Arial"/>
              </a:rPr>
              <a:t> </a:t>
            </a:r>
            <a:r>
              <a:rPr sz="1200" dirty="0">
                <a:latin typeface="Arial"/>
                <a:cs typeface="Arial"/>
              </a:rPr>
              <a:t>patient</a:t>
            </a:r>
            <a:r>
              <a:rPr sz="1200" spc="-30" dirty="0">
                <a:latin typeface="Arial"/>
                <a:cs typeface="Arial"/>
              </a:rPr>
              <a:t> </a:t>
            </a:r>
            <a:r>
              <a:rPr sz="1200" dirty="0">
                <a:latin typeface="Arial"/>
                <a:cs typeface="Arial"/>
              </a:rPr>
              <a:t>care</a:t>
            </a:r>
            <a:r>
              <a:rPr sz="1200" spc="-10" dirty="0">
                <a:latin typeface="Arial"/>
                <a:cs typeface="Arial"/>
              </a:rPr>
              <a:t> passes </a:t>
            </a:r>
            <a:r>
              <a:rPr sz="1200" dirty="0">
                <a:latin typeface="Arial"/>
                <a:cs typeface="Arial"/>
              </a:rPr>
              <a:t>to</a:t>
            </a:r>
            <a:r>
              <a:rPr sz="1200" spc="-15" dirty="0">
                <a:latin typeface="Arial"/>
                <a:cs typeface="Arial"/>
              </a:rPr>
              <a:t> </a:t>
            </a:r>
            <a:r>
              <a:rPr sz="1200" dirty="0">
                <a:latin typeface="Arial"/>
                <a:cs typeface="Arial"/>
              </a:rPr>
              <a:t>the</a:t>
            </a:r>
            <a:r>
              <a:rPr sz="1200" spc="-15" dirty="0">
                <a:latin typeface="Arial"/>
                <a:cs typeface="Arial"/>
              </a:rPr>
              <a:t> </a:t>
            </a:r>
            <a:r>
              <a:rPr sz="1200" dirty="0">
                <a:latin typeface="Arial"/>
                <a:cs typeface="Arial"/>
              </a:rPr>
              <a:t>pharmacy</a:t>
            </a:r>
            <a:r>
              <a:rPr sz="1200" spc="-30" dirty="0">
                <a:latin typeface="Arial"/>
                <a:cs typeface="Arial"/>
              </a:rPr>
              <a:t> </a:t>
            </a:r>
            <a:r>
              <a:rPr sz="1200" dirty="0">
                <a:latin typeface="Arial"/>
                <a:cs typeface="Arial"/>
              </a:rPr>
              <a:t>until</a:t>
            </a:r>
            <a:r>
              <a:rPr sz="1200" spc="-20" dirty="0">
                <a:latin typeface="Arial"/>
                <a:cs typeface="Arial"/>
              </a:rPr>
              <a:t> </a:t>
            </a:r>
            <a:r>
              <a:rPr sz="1200" dirty="0">
                <a:latin typeface="Arial"/>
                <a:cs typeface="Arial"/>
              </a:rPr>
              <a:t>it</a:t>
            </a:r>
            <a:r>
              <a:rPr sz="1200" spc="-5" dirty="0">
                <a:latin typeface="Arial"/>
                <a:cs typeface="Arial"/>
              </a:rPr>
              <a:t> </a:t>
            </a:r>
            <a:r>
              <a:rPr sz="1200" spc="-25" dirty="0">
                <a:latin typeface="Arial"/>
                <a:cs typeface="Arial"/>
              </a:rPr>
              <a:t>is </a:t>
            </a:r>
            <a:r>
              <a:rPr sz="1200" dirty="0">
                <a:latin typeface="Arial"/>
                <a:cs typeface="Arial"/>
              </a:rPr>
              <a:t>completed</a:t>
            </a:r>
            <a:r>
              <a:rPr sz="1200" spc="-35" dirty="0">
                <a:latin typeface="Arial"/>
                <a:cs typeface="Arial"/>
              </a:rPr>
              <a:t> </a:t>
            </a:r>
            <a:r>
              <a:rPr sz="1200" dirty="0">
                <a:latin typeface="Arial"/>
                <a:cs typeface="Arial"/>
              </a:rPr>
              <a:t>or referred</a:t>
            </a:r>
            <a:r>
              <a:rPr sz="1200" spc="-15" dirty="0">
                <a:latin typeface="Arial"/>
                <a:cs typeface="Arial"/>
              </a:rPr>
              <a:t> </a:t>
            </a:r>
            <a:r>
              <a:rPr sz="1200" spc="-25" dirty="0">
                <a:latin typeface="Arial"/>
                <a:cs typeface="Arial"/>
              </a:rPr>
              <a:t>on.</a:t>
            </a:r>
            <a:endParaRPr sz="1200" dirty="0">
              <a:latin typeface="Arial"/>
              <a:cs typeface="Arial"/>
            </a:endParaRPr>
          </a:p>
        </p:txBody>
      </p:sp>
      <p:grpSp>
        <p:nvGrpSpPr>
          <p:cNvPr id="42" name="object 25">
            <a:extLst>
              <a:ext uri="{FF2B5EF4-FFF2-40B4-BE49-F238E27FC236}">
                <a16:creationId xmlns:a16="http://schemas.microsoft.com/office/drawing/2014/main" id="{A29DC559-A385-0687-0B75-DF9A8AD663C0}"/>
              </a:ext>
            </a:extLst>
          </p:cNvPr>
          <p:cNvGrpSpPr/>
          <p:nvPr/>
        </p:nvGrpSpPr>
        <p:grpSpPr>
          <a:xfrm>
            <a:off x="4115426" y="5025321"/>
            <a:ext cx="928369" cy="928369"/>
            <a:chOff x="4280915" y="4565903"/>
            <a:chExt cx="928369" cy="928369"/>
          </a:xfrm>
        </p:grpSpPr>
        <p:sp>
          <p:nvSpPr>
            <p:cNvPr id="43" name="object 26">
              <a:extLst>
                <a:ext uri="{FF2B5EF4-FFF2-40B4-BE49-F238E27FC236}">
                  <a16:creationId xmlns:a16="http://schemas.microsoft.com/office/drawing/2014/main" id="{2715C9B6-6742-F3F3-AABC-C58DF51A38B0}"/>
                </a:ext>
              </a:extLst>
            </p:cNvPr>
            <p:cNvSpPr/>
            <p:nvPr/>
          </p:nvSpPr>
          <p:spPr>
            <a:xfrm>
              <a:off x="4280915" y="456590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sp>
          <p:nvSpPr>
            <p:cNvPr id="44" name="object 27">
              <a:extLst>
                <a:ext uri="{FF2B5EF4-FFF2-40B4-BE49-F238E27FC236}">
                  <a16:creationId xmlns:a16="http://schemas.microsoft.com/office/drawing/2014/main" id="{6052EB9F-E03A-49EC-A3D1-ADA7247F7C80}"/>
                </a:ext>
              </a:extLst>
            </p:cNvPr>
            <p:cNvSpPr/>
            <p:nvPr/>
          </p:nvSpPr>
          <p:spPr>
            <a:xfrm>
              <a:off x="4557433" y="4842433"/>
              <a:ext cx="377190" cy="376555"/>
            </a:xfrm>
            <a:custGeom>
              <a:avLst/>
              <a:gdLst/>
              <a:ahLst/>
              <a:cxnLst/>
              <a:rect l="l" t="t" r="r" b="b"/>
              <a:pathLst>
                <a:path w="377189" h="376554">
                  <a:moveTo>
                    <a:pt x="127368" y="116293"/>
                  </a:moveTo>
                  <a:lnTo>
                    <a:pt x="66446" y="116293"/>
                  </a:lnTo>
                  <a:lnTo>
                    <a:pt x="66459" y="310108"/>
                  </a:lnTo>
                  <a:lnTo>
                    <a:pt x="127368" y="310108"/>
                  </a:lnTo>
                  <a:lnTo>
                    <a:pt x="127368" y="116293"/>
                  </a:lnTo>
                  <a:close/>
                </a:path>
                <a:path w="377189" h="376554">
                  <a:moveTo>
                    <a:pt x="210439" y="0"/>
                  </a:moveTo>
                  <a:lnTo>
                    <a:pt x="149517" y="0"/>
                  </a:lnTo>
                  <a:lnTo>
                    <a:pt x="149517" y="310108"/>
                  </a:lnTo>
                  <a:lnTo>
                    <a:pt x="210439" y="310108"/>
                  </a:lnTo>
                  <a:lnTo>
                    <a:pt x="210439" y="0"/>
                  </a:lnTo>
                  <a:close/>
                </a:path>
                <a:path w="377189" h="376554">
                  <a:moveTo>
                    <a:pt x="293497" y="116293"/>
                  </a:moveTo>
                  <a:lnTo>
                    <a:pt x="232587" y="116293"/>
                  </a:lnTo>
                  <a:lnTo>
                    <a:pt x="232587" y="310108"/>
                  </a:lnTo>
                  <a:lnTo>
                    <a:pt x="293497" y="310108"/>
                  </a:lnTo>
                  <a:lnTo>
                    <a:pt x="293497" y="116293"/>
                  </a:lnTo>
                  <a:close/>
                </a:path>
                <a:path w="377189" h="376554">
                  <a:moveTo>
                    <a:pt x="376567" y="343496"/>
                  </a:moveTo>
                  <a:lnTo>
                    <a:pt x="33223" y="343496"/>
                  </a:lnTo>
                  <a:lnTo>
                    <a:pt x="33223" y="596"/>
                  </a:lnTo>
                  <a:lnTo>
                    <a:pt x="0" y="596"/>
                  </a:lnTo>
                  <a:lnTo>
                    <a:pt x="0" y="343496"/>
                  </a:lnTo>
                  <a:lnTo>
                    <a:pt x="0" y="376516"/>
                  </a:lnTo>
                  <a:lnTo>
                    <a:pt x="376567" y="376516"/>
                  </a:lnTo>
                  <a:lnTo>
                    <a:pt x="376567" y="343496"/>
                  </a:lnTo>
                  <a:close/>
                </a:path>
                <a:path w="377189" h="376554">
                  <a:moveTo>
                    <a:pt x="376567" y="210426"/>
                  </a:moveTo>
                  <a:lnTo>
                    <a:pt x="315645" y="210426"/>
                  </a:lnTo>
                  <a:lnTo>
                    <a:pt x="315658" y="310108"/>
                  </a:lnTo>
                  <a:lnTo>
                    <a:pt x="376567" y="310108"/>
                  </a:lnTo>
                  <a:lnTo>
                    <a:pt x="376567" y="210426"/>
                  </a:lnTo>
                  <a:close/>
                </a:path>
              </a:pathLst>
            </a:custGeom>
            <a:solidFill>
              <a:srgbClr val="496C7C"/>
            </a:solidFill>
          </p:spPr>
          <p:txBody>
            <a:bodyPr wrap="square" lIns="0" tIns="0" rIns="0" bIns="0" rtlCol="0"/>
            <a:lstStyle/>
            <a:p>
              <a:endParaRPr/>
            </a:p>
          </p:txBody>
        </p:sp>
      </p:grpSp>
      <p:sp>
        <p:nvSpPr>
          <p:cNvPr id="45" name="object 28">
            <a:extLst>
              <a:ext uri="{FF2B5EF4-FFF2-40B4-BE49-F238E27FC236}">
                <a16:creationId xmlns:a16="http://schemas.microsoft.com/office/drawing/2014/main" id="{96141FC6-9883-79F4-9BC7-C87506C0003F}"/>
              </a:ext>
            </a:extLst>
          </p:cNvPr>
          <p:cNvSpPr txBox="1"/>
          <p:nvPr/>
        </p:nvSpPr>
        <p:spPr>
          <a:xfrm>
            <a:off x="5244285" y="5206170"/>
            <a:ext cx="2152015" cy="558800"/>
          </a:xfrm>
          <a:prstGeom prst="rect">
            <a:avLst/>
          </a:prstGeom>
        </p:spPr>
        <p:txBody>
          <a:bodyPr vert="horz" wrap="square" lIns="0" tIns="24765" rIns="0" bIns="0" rtlCol="0">
            <a:spAutoFit/>
          </a:bodyPr>
          <a:lstStyle/>
          <a:p>
            <a:pPr marL="12700" marR="5080">
              <a:lnSpc>
                <a:spcPts val="1380"/>
              </a:lnSpc>
              <a:spcBef>
                <a:spcPts val="195"/>
              </a:spcBef>
            </a:pPr>
            <a:r>
              <a:rPr sz="1200" dirty="0">
                <a:latin typeface="Arial"/>
                <a:cs typeface="Arial"/>
              </a:rPr>
              <a:t>There</a:t>
            </a:r>
            <a:r>
              <a:rPr sz="1200" spc="-30" dirty="0">
                <a:latin typeface="Arial"/>
                <a:cs typeface="Arial"/>
              </a:rPr>
              <a:t> </a:t>
            </a:r>
            <a:r>
              <a:rPr sz="1200" dirty="0">
                <a:latin typeface="Arial"/>
                <a:cs typeface="Arial"/>
              </a:rPr>
              <a:t>is</a:t>
            </a:r>
            <a:r>
              <a:rPr sz="1200" spc="-5" dirty="0">
                <a:latin typeface="Arial"/>
                <a:cs typeface="Arial"/>
              </a:rPr>
              <a:t> </a:t>
            </a:r>
            <a:r>
              <a:rPr sz="1200" dirty="0">
                <a:latin typeface="Arial"/>
                <a:cs typeface="Arial"/>
              </a:rPr>
              <a:t>an</a:t>
            </a:r>
            <a:r>
              <a:rPr sz="1200" spc="-10" dirty="0">
                <a:latin typeface="Arial"/>
                <a:cs typeface="Arial"/>
              </a:rPr>
              <a:t> </a:t>
            </a:r>
            <a:r>
              <a:rPr sz="1200" dirty="0">
                <a:latin typeface="Arial"/>
                <a:cs typeface="Arial"/>
              </a:rPr>
              <a:t>audit</a:t>
            </a:r>
            <a:r>
              <a:rPr lang="en-GB" sz="1200" dirty="0">
                <a:latin typeface="Arial"/>
                <a:cs typeface="Arial"/>
              </a:rPr>
              <a:t> trail</a:t>
            </a:r>
            <a:r>
              <a:rPr sz="1200" spc="-15" dirty="0">
                <a:latin typeface="Arial"/>
                <a:cs typeface="Arial"/>
              </a:rPr>
              <a:t> </a:t>
            </a:r>
            <a:r>
              <a:rPr sz="1200" dirty="0">
                <a:latin typeface="Arial"/>
                <a:cs typeface="Arial"/>
              </a:rPr>
              <a:t>of</a:t>
            </a:r>
            <a:r>
              <a:rPr sz="1200" spc="-15" dirty="0">
                <a:latin typeface="Arial"/>
                <a:cs typeface="Arial"/>
              </a:rPr>
              <a:t> </a:t>
            </a:r>
            <a:r>
              <a:rPr sz="1200" dirty="0">
                <a:latin typeface="Arial"/>
                <a:cs typeface="Arial"/>
              </a:rPr>
              <a:t>referral</a:t>
            </a:r>
            <a:r>
              <a:rPr sz="1200" spc="-15" dirty="0">
                <a:latin typeface="Arial"/>
                <a:cs typeface="Arial"/>
              </a:rPr>
              <a:t> </a:t>
            </a:r>
            <a:r>
              <a:rPr sz="1200" spc="-25" dirty="0">
                <a:latin typeface="Arial"/>
                <a:cs typeface="Arial"/>
              </a:rPr>
              <a:t>and </a:t>
            </a:r>
            <a:r>
              <a:rPr sz="1200" dirty="0">
                <a:latin typeface="Arial"/>
                <a:cs typeface="Arial"/>
              </a:rPr>
              <a:t>clinical</a:t>
            </a:r>
            <a:r>
              <a:rPr sz="1200" spc="-35" dirty="0">
                <a:latin typeface="Arial"/>
                <a:cs typeface="Arial"/>
              </a:rPr>
              <a:t> </a:t>
            </a:r>
            <a:r>
              <a:rPr sz="1200" dirty="0">
                <a:latin typeface="Arial"/>
                <a:cs typeface="Arial"/>
              </a:rPr>
              <a:t>treatment,</a:t>
            </a:r>
            <a:r>
              <a:rPr sz="1200" spc="-60" dirty="0">
                <a:latin typeface="Arial"/>
                <a:cs typeface="Arial"/>
              </a:rPr>
              <a:t> </a:t>
            </a:r>
            <a:r>
              <a:rPr sz="1200" dirty="0">
                <a:latin typeface="Arial"/>
                <a:cs typeface="Arial"/>
              </a:rPr>
              <a:t>which</a:t>
            </a:r>
            <a:r>
              <a:rPr sz="1200" spc="-30" dirty="0">
                <a:latin typeface="Arial"/>
                <a:cs typeface="Arial"/>
              </a:rPr>
              <a:t> </a:t>
            </a:r>
            <a:r>
              <a:rPr sz="1200" spc="-20" dirty="0">
                <a:latin typeface="Arial"/>
                <a:cs typeface="Arial"/>
              </a:rPr>
              <a:t>will </a:t>
            </a:r>
            <a:r>
              <a:rPr sz="1200" dirty="0">
                <a:latin typeface="Arial"/>
                <a:cs typeface="Arial"/>
              </a:rPr>
              <a:t>support</a:t>
            </a:r>
            <a:r>
              <a:rPr sz="1200" spc="-40" dirty="0">
                <a:latin typeface="Arial"/>
                <a:cs typeface="Arial"/>
              </a:rPr>
              <a:t> </a:t>
            </a:r>
            <a:r>
              <a:rPr sz="1200" dirty="0">
                <a:latin typeface="Arial"/>
                <a:cs typeface="Arial"/>
              </a:rPr>
              <a:t>onward</a:t>
            </a:r>
            <a:r>
              <a:rPr sz="1200" spc="-15" dirty="0">
                <a:latin typeface="Arial"/>
                <a:cs typeface="Arial"/>
              </a:rPr>
              <a:t> </a:t>
            </a:r>
            <a:r>
              <a:rPr sz="1200" dirty="0">
                <a:latin typeface="Arial"/>
                <a:cs typeface="Arial"/>
              </a:rPr>
              <a:t>patient</a:t>
            </a:r>
            <a:r>
              <a:rPr sz="1200" spc="-35" dirty="0">
                <a:latin typeface="Arial"/>
                <a:cs typeface="Arial"/>
              </a:rPr>
              <a:t> </a:t>
            </a:r>
            <a:r>
              <a:rPr sz="1200" spc="-10" dirty="0">
                <a:latin typeface="Arial"/>
                <a:cs typeface="Arial"/>
              </a:rPr>
              <a:t>care.</a:t>
            </a:r>
            <a:endParaRPr sz="1200" dirty="0">
              <a:latin typeface="Arial"/>
              <a:cs typeface="Arial"/>
            </a:endParaRPr>
          </a:p>
        </p:txBody>
      </p:sp>
      <p:grpSp>
        <p:nvGrpSpPr>
          <p:cNvPr id="46" name="object 29">
            <a:extLst>
              <a:ext uri="{FF2B5EF4-FFF2-40B4-BE49-F238E27FC236}">
                <a16:creationId xmlns:a16="http://schemas.microsoft.com/office/drawing/2014/main" id="{B44201CD-CA34-B492-6B7E-C81C339895EB}"/>
              </a:ext>
            </a:extLst>
          </p:cNvPr>
          <p:cNvGrpSpPr/>
          <p:nvPr/>
        </p:nvGrpSpPr>
        <p:grpSpPr>
          <a:xfrm>
            <a:off x="8031607" y="5014862"/>
            <a:ext cx="929640" cy="928369"/>
            <a:chOff x="7976616" y="4565903"/>
            <a:chExt cx="929640" cy="928369"/>
          </a:xfrm>
        </p:grpSpPr>
        <p:sp>
          <p:nvSpPr>
            <p:cNvPr id="47" name="object 30">
              <a:extLst>
                <a:ext uri="{FF2B5EF4-FFF2-40B4-BE49-F238E27FC236}">
                  <a16:creationId xmlns:a16="http://schemas.microsoft.com/office/drawing/2014/main" id="{3623C9CD-45B9-8305-C20D-3CF0A99C4C7E}"/>
                </a:ext>
              </a:extLst>
            </p:cNvPr>
            <p:cNvSpPr/>
            <p:nvPr/>
          </p:nvSpPr>
          <p:spPr>
            <a:xfrm>
              <a:off x="7976616" y="456590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6"/>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pic>
          <p:nvPicPr>
            <p:cNvPr id="48" name="object 31">
              <a:extLst>
                <a:ext uri="{FF2B5EF4-FFF2-40B4-BE49-F238E27FC236}">
                  <a16:creationId xmlns:a16="http://schemas.microsoft.com/office/drawing/2014/main" id="{9830E1A8-D145-60BE-CFB1-8CE931F82036}"/>
                </a:ext>
              </a:extLst>
            </p:cNvPr>
            <p:cNvPicPr/>
            <p:nvPr/>
          </p:nvPicPr>
          <p:blipFill>
            <a:blip r:embed="rId5" cstate="print"/>
            <a:stretch>
              <a:fillRect/>
            </a:stretch>
          </p:blipFill>
          <p:spPr>
            <a:xfrm>
              <a:off x="8364402" y="4909157"/>
              <a:ext cx="155534" cy="154687"/>
            </a:xfrm>
            <a:prstGeom prst="rect">
              <a:avLst/>
            </a:prstGeom>
          </p:spPr>
        </p:pic>
        <p:sp>
          <p:nvSpPr>
            <p:cNvPr id="49" name="object 32">
              <a:extLst>
                <a:ext uri="{FF2B5EF4-FFF2-40B4-BE49-F238E27FC236}">
                  <a16:creationId xmlns:a16="http://schemas.microsoft.com/office/drawing/2014/main" id="{F1F407A3-8921-DF88-11CC-BB7FFC0082D3}"/>
                </a:ext>
              </a:extLst>
            </p:cNvPr>
            <p:cNvSpPr/>
            <p:nvPr/>
          </p:nvSpPr>
          <p:spPr>
            <a:xfrm>
              <a:off x="8231156" y="4825807"/>
              <a:ext cx="422275" cy="415925"/>
            </a:xfrm>
            <a:custGeom>
              <a:avLst/>
              <a:gdLst/>
              <a:ahLst/>
              <a:cxnLst/>
              <a:rect l="l" t="t" r="r" b="b"/>
              <a:pathLst>
                <a:path w="422275" h="415925">
                  <a:moveTo>
                    <a:pt x="222139" y="305849"/>
                  </a:moveTo>
                  <a:lnTo>
                    <a:pt x="199925" y="305849"/>
                  </a:lnTo>
                  <a:lnTo>
                    <a:pt x="199925" y="410367"/>
                  </a:lnTo>
                  <a:lnTo>
                    <a:pt x="204900" y="415327"/>
                  </a:lnTo>
                  <a:lnTo>
                    <a:pt x="217169" y="415327"/>
                  </a:lnTo>
                  <a:lnTo>
                    <a:pt x="222139" y="410367"/>
                  </a:lnTo>
                  <a:lnTo>
                    <a:pt x="222139" y="305849"/>
                  </a:lnTo>
                  <a:close/>
                </a:path>
                <a:path w="422275" h="415925">
                  <a:moveTo>
                    <a:pt x="241354" y="293501"/>
                  </a:moveTo>
                  <a:lnTo>
                    <a:pt x="180710" y="293501"/>
                  </a:lnTo>
                  <a:lnTo>
                    <a:pt x="95187" y="378779"/>
                  </a:lnTo>
                  <a:lnTo>
                    <a:pt x="90850" y="383154"/>
                  </a:lnTo>
                  <a:lnTo>
                    <a:pt x="90887" y="390205"/>
                  </a:lnTo>
                  <a:lnTo>
                    <a:pt x="99657" y="398862"/>
                  </a:lnTo>
                  <a:lnTo>
                    <a:pt x="106733" y="398825"/>
                  </a:lnTo>
                  <a:lnTo>
                    <a:pt x="111070" y="394451"/>
                  </a:lnTo>
                  <a:lnTo>
                    <a:pt x="199925" y="305849"/>
                  </a:lnTo>
                  <a:lnTo>
                    <a:pt x="222139" y="305849"/>
                  </a:lnTo>
                  <a:lnTo>
                    <a:pt x="222139" y="305683"/>
                  </a:lnTo>
                  <a:lnTo>
                    <a:pt x="253572" y="305683"/>
                  </a:lnTo>
                  <a:lnTo>
                    <a:pt x="241354" y="293501"/>
                  </a:lnTo>
                  <a:close/>
                </a:path>
                <a:path w="422275" h="415925">
                  <a:moveTo>
                    <a:pt x="253572" y="305683"/>
                  </a:moveTo>
                  <a:lnTo>
                    <a:pt x="222139" y="305683"/>
                  </a:lnTo>
                  <a:lnTo>
                    <a:pt x="315336" y="398613"/>
                  </a:lnTo>
                  <a:lnTo>
                    <a:pt x="322375" y="398613"/>
                  </a:lnTo>
                  <a:lnTo>
                    <a:pt x="331052" y="389956"/>
                  </a:lnTo>
                  <a:lnTo>
                    <a:pt x="331052" y="382942"/>
                  </a:lnTo>
                  <a:lnTo>
                    <a:pt x="253572" y="305683"/>
                  </a:lnTo>
                  <a:close/>
                </a:path>
                <a:path w="422275" h="415925">
                  <a:moveTo>
                    <a:pt x="417113" y="271350"/>
                  </a:moveTo>
                  <a:lnTo>
                    <a:pt x="4975" y="271350"/>
                  </a:lnTo>
                  <a:lnTo>
                    <a:pt x="0" y="276306"/>
                  </a:lnTo>
                  <a:lnTo>
                    <a:pt x="0" y="288540"/>
                  </a:lnTo>
                  <a:lnTo>
                    <a:pt x="4975" y="293501"/>
                  </a:lnTo>
                  <a:lnTo>
                    <a:pt x="417113" y="293501"/>
                  </a:lnTo>
                  <a:lnTo>
                    <a:pt x="422064" y="288540"/>
                  </a:lnTo>
                  <a:lnTo>
                    <a:pt x="422064" y="276307"/>
                  </a:lnTo>
                  <a:lnTo>
                    <a:pt x="417113" y="271350"/>
                  </a:lnTo>
                  <a:close/>
                </a:path>
                <a:path w="422275" h="415925">
                  <a:moveTo>
                    <a:pt x="399850" y="44309"/>
                  </a:moveTo>
                  <a:lnTo>
                    <a:pt x="22213" y="44309"/>
                  </a:lnTo>
                  <a:lnTo>
                    <a:pt x="22214" y="271350"/>
                  </a:lnTo>
                  <a:lnTo>
                    <a:pt x="399851" y="271350"/>
                  </a:lnTo>
                  <a:lnTo>
                    <a:pt x="399851" y="260275"/>
                  </a:lnTo>
                  <a:lnTo>
                    <a:pt x="55535" y="260275"/>
                  </a:lnTo>
                  <a:lnTo>
                    <a:pt x="55534" y="60922"/>
                  </a:lnTo>
                  <a:lnTo>
                    <a:pt x="399850" y="60922"/>
                  </a:lnTo>
                  <a:lnTo>
                    <a:pt x="399850" y="44309"/>
                  </a:lnTo>
                  <a:close/>
                </a:path>
                <a:path w="422275" h="415925">
                  <a:moveTo>
                    <a:pt x="399850" y="60922"/>
                  </a:moveTo>
                  <a:lnTo>
                    <a:pt x="366529" y="60922"/>
                  </a:lnTo>
                  <a:lnTo>
                    <a:pt x="366530" y="260275"/>
                  </a:lnTo>
                  <a:lnTo>
                    <a:pt x="399851" y="260275"/>
                  </a:lnTo>
                  <a:lnTo>
                    <a:pt x="399850" y="60922"/>
                  </a:lnTo>
                  <a:close/>
                </a:path>
                <a:path w="422275" h="415925">
                  <a:moveTo>
                    <a:pt x="417112" y="22159"/>
                  </a:moveTo>
                  <a:lnTo>
                    <a:pt x="4974" y="22159"/>
                  </a:lnTo>
                  <a:lnTo>
                    <a:pt x="0" y="27115"/>
                  </a:lnTo>
                  <a:lnTo>
                    <a:pt x="0" y="39349"/>
                  </a:lnTo>
                  <a:lnTo>
                    <a:pt x="4975" y="44309"/>
                  </a:lnTo>
                  <a:lnTo>
                    <a:pt x="417112" y="44309"/>
                  </a:lnTo>
                  <a:lnTo>
                    <a:pt x="422064" y="39349"/>
                  </a:lnTo>
                  <a:lnTo>
                    <a:pt x="422064" y="27115"/>
                  </a:lnTo>
                  <a:lnTo>
                    <a:pt x="417112" y="22159"/>
                  </a:lnTo>
                  <a:close/>
                </a:path>
                <a:path w="422275" h="415925">
                  <a:moveTo>
                    <a:pt x="217168" y="0"/>
                  </a:moveTo>
                  <a:lnTo>
                    <a:pt x="204900" y="0"/>
                  </a:lnTo>
                  <a:lnTo>
                    <a:pt x="199925" y="4983"/>
                  </a:lnTo>
                  <a:lnTo>
                    <a:pt x="199925" y="22159"/>
                  </a:lnTo>
                  <a:lnTo>
                    <a:pt x="222139" y="22159"/>
                  </a:lnTo>
                  <a:lnTo>
                    <a:pt x="222139" y="4983"/>
                  </a:lnTo>
                  <a:lnTo>
                    <a:pt x="217168" y="0"/>
                  </a:lnTo>
                  <a:close/>
                </a:path>
              </a:pathLst>
            </a:custGeom>
            <a:solidFill>
              <a:srgbClr val="4B7384"/>
            </a:solidFill>
          </p:spPr>
          <p:txBody>
            <a:bodyPr wrap="square" lIns="0" tIns="0" rIns="0" bIns="0" rtlCol="0"/>
            <a:lstStyle/>
            <a:p>
              <a:endParaRPr/>
            </a:p>
          </p:txBody>
        </p:sp>
      </p:grpSp>
      <p:sp>
        <p:nvSpPr>
          <p:cNvPr id="50" name="object 33">
            <a:extLst>
              <a:ext uri="{FF2B5EF4-FFF2-40B4-BE49-F238E27FC236}">
                <a16:creationId xmlns:a16="http://schemas.microsoft.com/office/drawing/2014/main" id="{32A563A4-628B-7E7A-0DFC-5C87EB223DD0}"/>
              </a:ext>
            </a:extLst>
          </p:cNvPr>
          <p:cNvSpPr txBox="1"/>
          <p:nvPr/>
        </p:nvSpPr>
        <p:spPr>
          <a:xfrm>
            <a:off x="9130752" y="4936440"/>
            <a:ext cx="2203450" cy="1085215"/>
          </a:xfrm>
          <a:prstGeom prst="rect">
            <a:avLst/>
          </a:prstGeom>
        </p:spPr>
        <p:txBody>
          <a:bodyPr vert="horz" wrap="square" lIns="0" tIns="24765" rIns="0" bIns="0" rtlCol="0">
            <a:spAutoFit/>
          </a:bodyPr>
          <a:lstStyle/>
          <a:p>
            <a:pPr marL="12700" marR="5080">
              <a:lnSpc>
                <a:spcPts val="1380"/>
              </a:lnSpc>
              <a:spcBef>
                <a:spcPts val="195"/>
              </a:spcBef>
            </a:pPr>
            <a:r>
              <a:rPr sz="1200" dirty="0">
                <a:latin typeface="Arial"/>
                <a:cs typeface="Arial"/>
              </a:rPr>
              <a:t>Referral</a:t>
            </a:r>
            <a:r>
              <a:rPr sz="1200" spc="-35" dirty="0">
                <a:latin typeface="Arial"/>
                <a:cs typeface="Arial"/>
              </a:rPr>
              <a:t> </a:t>
            </a:r>
            <a:r>
              <a:rPr sz="1200" dirty="0">
                <a:latin typeface="Arial"/>
                <a:cs typeface="Arial"/>
              </a:rPr>
              <a:t>data</a:t>
            </a:r>
            <a:r>
              <a:rPr sz="1200" spc="-15" dirty="0">
                <a:latin typeface="Arial"/>
                <a:cs typeface="Arial"/>
              </a:rPr>
              <a:t> </a:t>
            </a:r>
            <a:r>
              <a:rPr sz="1200" dirty="0">
                <a:latin typeface="Arial"/>
                <a:cs typeface="Arial"/>
              </a:rPr>
              <a:t>can</a:t>
            </a:r>
            <a:r>
              <a:rPr sz="1200" spc="-20" dirty="0">
                <a:latin typeface="Arial"/>
                <a:cs typeface="Arial"/>
              </a:rPr>
              <a:t> </a:t>
            </a:r>
            <a:r>
              <a:rPr sz="1200" dirty="0">
                <a:latin typeface="Arial"/>
                <a:cs typeface="Arial"/>
              </a:rPr>
              <a:t>evidence</a:t>
            </a:r>
            <a:r>
              <a:rPr sz="1200" spc="-20" dirty="0">
                <a:latin typeface="Arial"/>
                <a:cs typeface="Arial"/>
              </a:rPr>
              <a:t> that </a:t>
            </a:r>
            <a:r>
              <a:rPr sz="1200" dirty="0">
                <a:latin typeface="Arial"/>
                <a:cs typeface="Arial"/>
              </a:rPr>
              <a:t>patients</a:t>
            </a:r>
            <a:r>
              <a:rPr sz="1200" spc="-35" dirty="0">
                <a:latin typeface="Arial"/>
                <a:cs typeface="Arial"/>
              </a:rPr>
              <a:t> </a:t>
            </a:r>
            <a:r>
              <a:rPr sz="1200" dirty="0">
                <a:latin typeface="Arial"/>
                <a:cs typeface="Arial"/>
              </a:rPr>
              <a:t>are</a:t>
            </a:r>
            <a:r>
              <a:rPr sz="1200" spc="-25" dirty="0">
                <a:latin typeface="Arial"/>
                <a:cs typeface="Arial"/>
              </a:rPr>
              <a:t> </a:t>
            </a:r>
            <a:r>
              <a:rPr sz="1200" dirty="0">
                <a:latin typeface="Arial"/>
                <a:cs typeface="Arial"/>
              </a:rPr>
              <a:t>actively </a:t>
            </a:r>
            <a:r>
              <a:rPr sz="1200" spc="-10" dirty="0">
                <a:latin typeface="Arial"/>
                <a:cs typeface="Arial"/>
              </a:rPr>
              <a:t>being </a:t>
            </a:r>
            <a:r>
              <a:rPr sz="1200" dirty="0">
                <a:latin typeface="Arial"/>
                <a:cs typeface="Arial"/>
              </a:rPr>
              <a:t>supported</a:t>
            </a:r>
            <a:r>
              <a:rPr sz="1200" spc="-30" dirty="0">
                <a:latin typeface="Arial"/>
                <a:cs typeface="Arial"/>
              </a:rPr>
              <a:t> </a:t>
            </a:r>
            <a:r>
              <a:rPr sz="1200" dirty="0">
                <a:latin typeface="Arial"/>
                <a:cs typeface="Arial"/>
              </a:rPr>
              <a:t>to</a:t>
            </a:r>
            <a:r>
              <a:rPr sz="1200" spc="-15" dirty="0">
                <a:latin typeface="Arial"/>
                <a:cs typeface="Arial"/>
              </a:rPr>
              <a:t> </a:t>
            </a:r>
            <a:r>
              <a:rPr sz="1200" dirty="0">
                <a:latin typeface="Arial"/>
                <a:cs typeface="Arial"/>
              </a:rPr>
              <a:t>access</a:t>
            </a:r>
            <a:r>
              <a:rPr sz="1200" spc="-20" dirty="0">
                <a:latin typeface="Arial"/>
                <a:cs typeface="Arial"/>
              </a:rPr>
              <a:t> </a:t>
            </a:r>
            <a:r>
              <a:rPr sz="1200" spc="-10" dirty="0">
                <a:latin typeface="Arial"/>
                <a:cs typeface="Arial"/>
              </a:rPr>
              <a:t>appropriate </a:t>
            </a:r>
            <a:r>
              <a:rPr sz="1200" dirty="0">
                <a:latin typeface="Arial"/>
                <a:cs typeface="Arial"/>
              </a:rPr>
              <a:t>treatment,</a:t>
            </a:r>
            <a:r>
              <a:rPr sz="1200" spc="-60" dirty="0">
                <a:latin typeface="Arial"/>
                <a:cs typeface="Arial"/>
              </a:rPr>
              <a:t> </a:t>
            </a:r>
            <a:r>
              <a:rPr sz="1200" dirty="0">
                <a:latin typeface="Arial"/>
                <a:cs typeface="Arial"/>
              </a:rPr>
              <a:t>evidencing</a:t>
            </a:r>
            <a:r>
              <a:rPr sz="1200" spc="-30" dirty="0">
                <a:latin typeface="Arial"/>
                <a:cs typeface="Arial"/>
              </a:rPr>
              <a:t> </a:t>
            </a:r>
            <a:r>
              <a:rPr sz="1200" dirty="0">
                <a:latin typeface="Arial"/>
                <a:cs typeface="Arial"/>
              </a:rPr>
              <a:t>that</a:t>
            </a:r>
            <a:r>
              <a:rPr sz="1200" spc="-40" dirty="0">
                <a:latin typeface="Arial"/>
                <a:cs typeface="Arial"/>
              </a:rPr>
              <a:t> </a:t>
            </a:r>
            <a:r>
              <a:rPr sz="1200" spc="-25" dirty="0">
                <a:latin typeface="Arial"/>
                <a:cs typeface="Arial"/>
              </a:rPr>
              <a:t>GP </a:t>
            </a:r>
            <a:r>
              <a:rPr sz="1200" dirty="0">
                <a:latin typeface="Arial"/>
                <a:cs typeface="Arial"/>
              </a:rPr>
              <a:t>practices</a:t>
            </a:r>
            <a:r>
              <a:rPr sz="1200" spc="-25" dirty="0">
                <a:latin typeface="Arial"/>
                <a:cs typeface="Arial"/>
              </a:rPr>
              <a:t> </a:t>
            </a:r>
            <a:r>
              <a:rPr sz="1200" dirty="0">
                <a:latin typeface="Arial"/>
                <a:cs typeface="Arial"/>
              </a:rPr>
              <a:t>are</a:t>
            </a:r>
            <a:r>
              <a:rPr sz="1200" spc="-20" dirty="0">
                <a:latin typeface="Arial"/>
                <a:cs typeface="Arial"/>
              </a:rPr>
              <a:t> </a:t>
            </a:r>
            <a:r>
              <a:rPr sz="1200" dirty="0">
                <a:latin typeface="Arial"/>
                <a:cs typeface="Arial"/>
              </a:rPr>
              <a:t>supporting</a:t>
            </a:r>
            <a:r>
              <a:rPr sz="1200" spc="-30" dirty="0">
                <a:latin typeface="Arial"/>
                <a:cs typeface="Arial"/>
              </a:rPr>
              <a:t> </a:t>
            </a:r>
            <a:r>
              <a:rPr sz="1200" spc="-25" dirty="0">
                <a:latin typeface="Arial"/>
                <a:cs typeface="Arial"/>
              </a:rPr>
              <a:t>the </a:t>
            </a:r>
            <a:r>
              <a:rPr sz="1200" spc="-10" dirty="0">
                <a:latin typeface="Arial"/>
                <a:cs typeface="Arial"/>
              </a:rPr>
              <a:t>PCARP.</a:t>
            </a:r>
            <a:endParaRPr sz="1200" dirty="0">
              <a:latin typeface="Arial"/>
              <a:cs typeface="Arial"/>
            </a:endParaRPr>
          </a:p>
        </p:txBody>
      </p:sp>
      <p:grpSp>
        <p:nvGrpSpPr>
          <p:cNvPr id="51" name="object 4">
            <a:extLst>
              <a:ext uri="{FF2B5EF4-FFF2-40B4-BE49-F238E27FC236}">
                <a16:creationId xmlns:a16="http://schemas.microsoft.com/office/drawing/2014/main" id="{3ADCF73A-6391-AE4D-FA39-F297065DFDB6}"/>
              </a:ext>
            </a:extLst>
          </p:cNvPr>
          <p:cNvGrpSpPr/>
          <p:nvPr/>
        </p:nvGrpSpPr>
        <p:grpSpPr>
          <a:xfrm>
            <a:off x="335063" y="3395041"/>
            <a:ext cx="928369" cy="928369"/>
            <a:chOff x="583691" y="2668523"/>
            <a:chExt cx="928369" cy="928369"/>
          </a:xfrm>
        </p:grpSpPr>
        <p:sp>
          <p:nvSpPr>
            <p:cNvPr id="52" name="object 5">
              <a:extLst>
                <a:ext uri="{FF2B5EF4-FFF2-40B4-BE49-F238E27FC236}">
                  <a16:creationId xmlns:a16="http://schemas.microsoft.com/office/drawing/2014/main" id="{DAB38D33-858B-3632-3B6E-0348B5BD152E}"/>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3" name="object 6">
              <a:extLst>
                <a:ext uri="{FF2B5EF4-FFF2-40B4-BE49-F238E27FC236}">
                  <a16:creationId xmlns:a16="http://schemas.microsoft.com/office/drawing/2014/main" id="{9568914A-67E9-A2F0-33EE-64ADB8CFE23E}"/>
                </a:ext>
              </a:extLst>
            </p:cNvPr>
            <p:cNvPicPr/>
            <p:nvPr/>
          </p:nvPicPr>
          <p:blipFill>
            <a:blip r:embed="rId6" cstate="print"/>
            <a:stretch>
              <a:fillRect/>
            </a:stretch>
          </p:blipFill>
          <p:spPr>
            <a:xfrm>
              <a:off x="838064" y="2990402"/>
              <a:ext cx="420869" cy="286902"/>
            </a:xfrm>
            <a:prstGeom prst="rect">
              <a:avLst/>
            </a:prstGeom>
          </p:spPr>
        </p:pic>
      </p:grpSp>
      <p:grpSp>
        <p:nvGrpSpPr>
          <p:cNvPr id="54" name="object 8">
            <a:extLst>
              <a:ext uri="{FF2B5EF4-FFF2-40B4-BE49-F238E27FC236}">
                <a16:creationId xmlns:a16="http://schemas.microsoft.com/office/drawing/2014/main" id="{4E93BB99-47A9-BDEF-FA60-5DFBE10DC616}"/>
              </a:ext>
            </a:extLst>
          </p:cNvPr>
          <p:cNvGrpSpPr/>
          <p:nvPr/>
        </p:nvGrpSpPr>
        <p:grpSpPr>
          <a:xfrm>
            <a:off x="4214480" y="3226282"/>
            <a:ext cx="928369" cy="928369"/>
            <a:chOff x="4280915" y="2668523"/>
            <a:chExt cx="928369" cy="928369"/>
          </a:xfrm>
        </p:grpSpPr>
        <p:sp>
          <p:nvSpPr>
            <p:cNvPr id="55" name="object 9">
              <a:extLst>
                <a:ext uri="{FF2B5EF4-FFF2-40B4-BE49-F238E27FC236}">
                  <a16:creationId xmlns:a16="http://schemas.microsoft.com/office/drawing/2014/main" id="{61A4759D-2B37-E2CE-3CCA-F9E3070653A9}"/>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6" name="object 10">
              <a:extLst>
                <a:ext uri="{FF2B5EF4-FFF2-40B4-BE49-F238E27FC236}">
                  <a16:creationId xmlns:a16="http://schemas.microsoft.com/office/drawing/2014/main" id="{40E3BD5F-1275-6423-0908-69E89F160346}"/>
                </a:ext>
              </a:extLst>
            </p:cNvPr>
            <p:cNvPicPr/>
            <p:nvPr/>
          </p:nvPicPr>
          <p:blipFill>
            <a:blip r:embed="rId7" cstate="print"/>
            <a:stretch>
              <a:fillRect/>
            </a:stretch>
          </p:blipFill>
          <p:spPr>
            <a:xfrm>
              <a:off x="4578482" y="2911814"/>
              <a:ext cx="125707" cy="125712"/>
            </a:xfrm>
            <a:prstGeom prst="rect">
              <a:avLst/>
            </a:prstGeom>
          </p:spPr>
        </p:pic>
        <p:sp>
          <p:nvSpPr>
            <p:cNvPr id="57" name="object 11">
              <a:extLst>
                <a:ext uri="{FF2B5EF4-FFF2-40B4-BE49-F238E27FC236}">
                  <a16:creationId xmlns:a16="http://schemas.microsoft.com/office/drawing/2014/main" id="{11A293BE-3358-13EF-5289-3F0E2235BAE3}"/>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58" name="object 12">
              <a:extLst>
                <a:ext uri="{FF2B5EF4-FFF2-40B4-BE49-F238E27FC236}">
                  <a16:creationId xmlns:a16="http://schemas.microsoft.com/office/drawing/2014/main" id="{4A140F00-FC52-2348-82B6-2B8ECAA2C4B8}"/>
                </a:ext>
              </a:extLst>
            </p:cNvPr>
            <p:cNvPicPr/>
            <p:nvPr/>
          </p:nvPicPr>
          <p:blipFill>
            <a:blip r:embed="rId8" cstate="print"/>
            <a:stretch>
              <a:fillRect/>
            </a:stretch>
          </p:blipFill>
          <p:spPr>
            <a:xfrm>
              <a:off x="4840972" y="3174859"/>
              <a:ext cx="125707" cy="126256"/>
            </a:xfrm>
            <a:prstGeom prst="rect">
              <a:avLst/>
            </a:prstGeom>
          </p:spPr>
        </p:pic>
      </p:grpSp>
      <p:grpSp>
        <p:nvGrpSpPr>
          <p:cNvPr id="59" name="object 14">
            <a:extLst>
              <a:ext uri="{FF2B5EF4-FFF2-40B4-BE49-F238E27FC236}">
                <a16:creationId xmlns:a16="http://schemas.microsoft.com/office/drawing/2014/main" id="{159F52F8-696C-1A17-EEB9-A9F462A4A8A3}"/>
              </a:ext>
            </a:extLst>
          </p:cNvPr>
          <p:cNvGrpSpPr/>
          <p:nvPr/>
        </p:nvGrpSpPr>
        <p:grpSpPr>
          <a:xfrm>
            <a:off x="8031607" y="3329774"/>
            <a:ext cx="929640" cy="928369"/>
            <a:chOff x="7976616" y="2668523"/>
            <a:chExt cx="929640" cy="928369"/>
          </a:xfrm>
        </p:grpSpPr>
        <p:sp>
          <p:nvSpPr>
            <p:cNvPr id="60" name="object 15">
              <a:extLst>
                <a:ext uri="{FF2B5EF4-FFF2-40B4-BE49-F238E27FC236}">
                  <a16:creationId xmlns:a16="http://schemas.microsoft.com/office/drawing/2014/main" id="{A6FD8D5A-0C88-C9F7-FC09-69CF85E23F2B}"/>
                </a:ext>
              </a:extLst>
            </p:cNvPr>
            <p:cNvSpPr/>
            <p:nvPr/>
          </p:nvSpPr>
          <p:spPr>
            <a:xfrm>
              <a:off x="7976616" y="266852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5"/>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sp>
          <p:nvSpPr>
            <p:cNvPr id="61" name="object 16">
              <a:extLst>
                <a:ext uri="{FF2B5EF4-FFF2-40B4-BE49-F238E27FC236}">
                  <a16:creationId xmlns:a16="http://schemas.microsoft.com/office/drawing/2014/main" id="{9187EF98-5F39-E50E-5E3A-8ED548733930}"/>
                </a:ext>
              </a:extLst>
            </p:cNvPr>
            <p:cNvSpPr/>
            <p:nvPr/>
          </p:nvSpPr>
          <p:spPr>
            <a:xfrm>
              <a:off x="8252803" y="2917354"/>
              <a:ext cx="377190" cy="432434"/>
            </a:xfrm>
            <a:custGeom>
              <a:avLst/>
              <a:gdLst/>
              <a:ahLst/>
              <a:cxnLst/>
              <a:rect l="l" t="t" r="r" b="b"/>
              <a:pathLst>
                <a:path w="377190" h="432435">
                  <a:moveTo>
                    <a:pt x="321551" y="233146"/>
                  </a:moveTo>
                  <a:lnTo>
                    <a:pt x="309892" y="188010"/>
                  </a:lnTo>
                  <a:lnTo>
                    <a:pt x="283235" y="149529"/>
                  </a:lnTo>
                  <a:lnTo>
                    <a:pt x="245122" y="122948"/>
                  </a:lnTo>
                  <a:lnTo>
                    <a:pt x="199936" y="111315"/>
                  </a:lnTo>
                  <a:lnTo>
                    <a:pt x="199936" y="243662"/>
                  </a:lnTo>
                  <a:lnTo>
                    <a:pt x="177711" y="243662"/>
                  </a:lnTo>
                  <a:lnTo>
                    <a:pt x="177711" y="111315"/>
                  </a:lnTo>
                  <a:lnTo>
                    <a:pt x="136334" y="121551"/>
                  </a:lnTo>
                  <a:lnTo>
                    <a:pt x="101473" y="143383"/>
                  </a:lnTo>
                  <a:lnTo>
                    <a:pt x="75158" y="174434"/>
                  </a:lnTo>
                  <a:lnTo>
                    <a:pt x="59359" y="212344"/>
                  </a:lnTo>
                  <a:lnTo>
                    <a:pt x="56095" y="254736"/>
                  </a:lnTo>
                  <a:lnTo>
                    <a:pt x="66357" y="296011"/>
                  </a:lnTo>
                  <a:lnTo>
                    <a:pt x="88252" y="330796"/>
                  </a:lnTo>
                  <a:lnTo>
                    <a:pt x="119392" y="357124"/>
                  </a:lnTo>
                  <a:lnTo>
                    <a:pt x="157403" y="373037"/>
                  </a:lnTo>
                  <a:lnTo>
                    <a:pt x="199936" y="376567"/>
                  </a:lnTo>
                  <a:lnTo>
                    <a:pt x="241312" y="366547"/>
                  </a:lnTo>
                  <a:lnTo>
                    <a:pt x="276174" y="344741"/>
                  </a:lnTo>
                  <a:lnTo>
                    <a:pt x="302488" y="313613"/>
                  </a:lnTo>
                  <a:lnTo>
                    <a:pt x="318287" y="275602"/>
                  </a:lnTo>
                  <a:lnTo>
                    <a:pt x="321551" y="233146"/>
                  </a:lnTo>
                  <a:close/>
                </a:path>
                <a:path w="377190" h="432435">
                  <a:moveTo>
                    <a:pt x="377088" y="227609"/>
                  </a:moveTo>
                  <a:lnTo>
                    <a:pt x="371208" y="194284"/>
                  </a:lnTo>
                  <a:lnTo>
                    <a:pt x="359587" y="162890"/>
                  </a:lnTo>
                  <a:lnTo>
                    <a:pt x="344322" y="137058"/>
                  </a:lnTo>
                  <a:lnTo>
                    <a:pt x="344322" y="243662"/>
                  </a:lnTo>
                  <a:lnTo>
                    <a:pt x="336410" y="292747"/>
                  </a:lnTo>
                  <a:lnTo>
                    <a:pt x="314375" y="335330"/>
                  </a:lnTo>
                  <a:lnTo>
                    <a:pt x="280746" y="368858"/>
                  </a:lnTo>
                  <a:lnTo>
                    <a:pt x="238048" y="390829"/>
                  </a:lnTo>
                  <a:lnTo>
                    <a:pt x="188823" y="398716"/>
                  </a:lnTo>
                  <a:lnTo>
                    <a:pt x="139598" y="390829"/>
                  </a:lnTo>
                  <a:lnTo>
                    <a:pt x="96901" y="368858"/>
                  </a:lnTo>
                  <a:lnTo>
                    <a:pt x="63271" y="335330"/>
                  </a:lnTo>
                  <a:lnTo>
                    <a:pt x="41236" y="292747"/>
                  </a:lnTo>
                  <a:lnTo>
                    <a:pt x="33324" y="243662"/>
                  </a:lnTo>
                  <a:lnTo>
                    <a:pt x="41236" y="194576"/>
                  </a:lnTo>
                  <a:lnTo>
                    <a:pt x="63271" y="152006"/>
                  </a:lnTo>
                  <a:lnTo>
                    <a:pt x="96901" y="118478"/>
                  </a:lnTo>
                  <a:lnTo>
                    <a:pt x="139598" y="96494"/>
                  </a:lnTo>
                  <a:lnTo>
                    <a:pt x="188823" y="88620"/>
                  </a:lnTo>
                  <a:lnTo>
                    <a:pt x="238048" y="96494"/>
                  </a:lnTo>
                  <a:lnTo>
                    <a:pt x="280746" y="118478"/>
                  </a:lnTo>
                  <a:lnTo>
                    <a:pt x="314375" y="152006"/>
                  </a:lnTo>
                  <a:lnTo>
                    <a:pt x="336410" y="194576"/>
                  </a:lnTo>
                  <a:lnTo>
                    <a:pt x="344322" y="243662"/>
                  </a:lnTo>
                  <a:lnTo>
                    <a:pt x="344322" y="137058"/>
                  </a:lnTo>
                  <a:lnTo>
                    <a:pt x="342569" y="134086"/>
                  </a:lnTo>
                  <a:lnTo>
                    <a:pt x="320446" y="108546"/>
                  </a:lnTo>
                  <a:lnTo>
                    <a:pt x="337096" y="91935"/>
                  </a:lnTo>
                  <a:lnTo>
                    <a:pt x="339140" y="88620"/>
                  </a:lnTo>
                  <a:lnTo>
                    <a:pt x="339826" y="87503"/>
                  </a:lnTo>
                  <a:lnTo>
                    <a:pt x="340525" y="86360"/>
                  </a:lnTo>
                  <a:lnTo>
                    <a:pt x="341617" y="80098"/>
                  </a:lnTo>
                  <a:lnTo>
                    <a:pt x="340309" y="73952"/>
                  </a:lnTo>
                  <a:lnTo>
                    <a:pt x="336550" y="68681"/>
                  </a:lnTo>
                  <a:lnTo>
                    <a:pt x="331025" y="65163"/>
                  </a:lnTo>
                  <a:lnTo>
                    <a:pt x="324878" y="63830"/>
                  </a:lnTo>
                  <a:lnTo>
                    <a:pt x="318744" y="64782"/>
                  </a:lnTo>
                  <a:lnTo>
                    <a:pt x="313220" y="68122"/>
                  </a:lnTo>
                  <a:lnTo>
                    <a:pt x="294335" y="87503"/>
                  </a:lnTo>
                  <a:lnTo>
                    <a:pt x="273659" y="75501"/>
                  </a:lnTo>
                  <a:lnTo>
                    <a:pt x="251790" y="66192"/>
                  </a:lnTo>
                  <a:lnTo>
                    <a:pt x="228968" y="59778"/>
                  </a:lnTo>
                  <a:lnTo>
                    <a:pt x="205486" y="56502"/>
                  </a:lnTo>
                  <a:lnTo>
                    <a:pt x="205486" y="33235"/>
                  </a:lnTo>
                  <a:lnTo>
                    <a:pt x="255460" y="33235"/>
                  </a:lnTo>
                  <a:lnTo>
                    <a:pt x="255460" y="0"/>
                  </a:lnTo>
                  <a:lnTo>
                    <a:pt x="122186" y="0"/>
                  </a:lnTo>
                  <a:lnTo>
                    <a:pt x="122186" y="33235"/>
                  </a:lnTo>
                  <a:lnTo>
                    <a:pt x="172161" y="33235"/>
                  </a:lnTo>
                  <a:lnTo>
                    <a:pt x="172161" y="55943"/>
                  </a:lnTo>
                  <a:lnTo>
                    <a:pt x="122542" y="66967"/>
                  </a:lnTo>
                  <a:lnTo>
                    <a:pt x="79159" y="89839"/>
                  </a:lnTo>
                  <a:lnTo>
                    <a:pt x="43599" y="122605"/>
                  </a:lnTo>
                  <a:lnTo>
                    <a:pt x="17487" y="163245"/>
                  </a:lnTo>
                  <a:lnTo>
                    <a:pt x="2425" y="209804"/>
                  </a:lnTo>
                  <a:lnTo>
                    <a:pt x="0" y="260273"/>
                  </a:lnTo>
                  <a:lnTo>
                    <a:pt x="11061" y="309562"/>
                  </a:lnTo>
                  <a:lnTo>
                    <a:pt x="34010" y="352780"/>
                  </a:lnTo>
                  <a:lnTo>
                    <a:pt x="66852" y="388264"/>
                  </a:lnTo>
                  <a:lnTo>
                    <a:pt x="107619" y="414388"/>
                  </a:lnTo>
                  <a:lnTo>
                    <a:pt x="154305" y="429501"/>
                  </a:lnTo>
                  <a:lnTo>
                    <a:pt x="204927" y="431939"/>
                  </a:lnTo>
                  <a:lnTo>
                    <a:pt x="254355" y="420928"/>
                  </a:lnTo>
                  <a:lnTo>
                    <a:pt x="296405" y="398716"/>
                  </a:lnTo>
                  <a:lnTo>
                    <a:pt x="297688" y="398043"/>
                  </a:lnTo>
                  <a:lnTo>
                    <a:pt x="333286" y="365290"/>
                  </a:lnTo>
                  <a:lnTo>
                    <a:pt x="359486" y="324637"/>
                  </a:lnTo>
                  <a:lnTo>
                    <a:pt x="374637" y="278079"/>
                  </a:lnTo>
                  <a:lnTo>
                    <a:pt x="377088" y="227609"/>
                  </a:lnTo>
                  <a:close/>
                </a:path>
              </a:pathLst>
            </a:custGeom>
            <a:solidFill>
              <a:srgbClr val="5299A8"/>
            </a:solidFill>
          </p:spPr>
          <p:txBody>
            <a:bodyPr wrap="square" lIns="0" tIns="0" rIns="0" bIns="0" rtlCol="0"/>
            <a:lstStyle/>
            <a:p>
              <a:endParaRPr/>
            </a:p>
          </p:txBody>
        </p:sp>
      </p:grpSp>
    </p:spTree>
    <p:extLst>
      <p:ext uri="{BB962C8B-B14F-4D97-AF65-F5344CB8AC3E}">
        <p14:creationId xmlns:p14="http://schemas.microsoft.com/office/powerpoint/2010/main" val="87889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540996"/>
            <a:ext cx="10222468" cy="5317004"/>
          </a:xfrm>
        </p:spPr>
        <p:txBody>
          <a:bodyPr vert="horz" lIns="0" tIns="0" rIns="0" bIns="0" rtlCol="0" anchor="t">
            <a:normAutofit/>
          </a:bodyPr>
          <a:lstStyle/>
          <a:p>
            <a:r>
              <a:rPr lang="en-GB" sz="1800" b="1" dirty="0">
                <a:solidFill>
                  <a:srgbClr val="000000"/>
                </a:solidFill>
                <a:latin typeface="Arial"/>
                <a:ea typeface="Times New Roman" panose="02020603050405020304" pitchFamily="18" charset="0"/>
                <a:cs typeface="Times New Roman"/>
              </a:rPr>
              <a:t>On 31 Jan 2024 when Pharmacy First starts: </a:t>
            </a:r>
          </a:p>
          <a:p>
            <a:endParaRPr lang="en-US" b="1" dirty="0">
              <a:solidFill>
                <a:srgbClr val="425563"/>
              </a:solidFill>
              <a:latin typeface="Arial"/>
              <a:ea typeface="Times New Roman" panose="02020603050405020304" pitchFamily="18" charset="0"/>
              <a:cs typeface="Arial" panose="020B0604020202020204"/>
            </a:endParaRPr>
          </a:p>
          <a:p>
            <a:pPr marL="285750" indent="-285750">
              <a:buChar char="•"/>
            </a:pPr>
            <a:r>
              <a:rPr lang="en-GB" sz="1800" dirty="0">
                <a:solidFill>
                  <a:srgbClr val="000000"/>
                </a:solidFill>
                <a:latin typeface="Arial"/>
                <a:ea typeface="Times New Roman" panose="02020603050405020304" pitchFamily="18" charset="0"/>
                <a:cs typeface="Times New Roman"/>
              </a:rPr>
              <a:t>Pharmacies will have new consultation templates for Pharmacy First from whichever of the 4 approved suppliers they contract with (</a:t>
            </a:r>
            <a:r>
              <a:rPr lang="en-GB" sz="1800" dirty="0" err="1">
                <a:solidFill>
                  <a:srgbClr val="000000"/>
                </a:solidFill>
                <a:latin typeface="Arial"/>
                <a:ea typeface="Times New Roman" panose="02020603050405020304" pitchFamily="18" charset="0"/>
                <a:cs typeface="Times New Roman"/>
              </a:rPr>
              <a:t>PharmOutcomes</a:t>
            </a:r>
            <a:r>
              <a:rPr lang="en-GB" sz="1800" dirty="0">
                <a:solidFill>
                  <a:srgbClr val="000000"/>
                </a:solidFill>
                <a:latin typeface="Arial"/>
                <a:ea typeface="Times New Roman" panose="02020603050405020304" pitchFamily="18" charset="0"/>
                <a:cs typeface="Times New Roman"/>
              </a:rPr>
              <a:t>, Sonar, </a:t>
            </a:r>
            <a:r>
              <a:rPr lang="en-GB" sz="1800" dirty="0" err="1">
                <a:solidFill>
                  <a:srgbClr val="000000"/>
                </a:solidFill>
                <a:latin typeface="Arial"/>
                <a:ea typeface="Times New Roman" panose="02020603050405020304" pitchFamily="18" charset="0"/>
                <a:cs typeface="Times New Roman"/>
              </a:rPr>
              <a:t>Cegedim</a:t>
            </a:r>
            <a:r>
              <a:rPr lang="en-GB" sz="1800" dirty="0">
                <a:solidFill>
                  <a:srgbClr val="000000"/>
                </a:solidFill>
                <a:latin typeface="Arial"/>
                <a:ea typeface="Times New Roman" panose="02020603050405020304" pitchFamily="18" charset="0"/>
                <a:cs typeface="Times New Roman"/>
              </a:rPr>
              <a:t> or Positive Solutions)</a:t>
            </a:r>
          </a:p>
          <a:p>
            <a:pPr marL="285750" indent="-285750">
              <a:buChar char="•"/>
            </a:pPr>
            <a:r>
              <a:rPr lang="en-GB" sz="1800" dirty="0">
                <a:solidFill>
                  <a:srgbClr val="000000"/>
                </a:solidFill>
                <a:latin typeface="Arial"/>
                <a:ea typeface="Times New Roman" panose="02020603050405020304" pitchFamily="18" charset="0"/>
                <a:cs typeface="Times New Roman"/>
              </a:rPr>
              <a:t>Practice teams should continue to electronically refer how they do now.  For most EMIS practices that is by the integrated EMIS option and for most </a:t>
            </a:r>
            <a:r>
              <a:rPr lang="en-GB" sz="1800" dirty="0" err="1">
                <a:solidFill>
                  <a:srgbClr val="000000"/>
                </a:solidFill>
                <a:latin typeface="Arial"/>
                <a:ea typeface="Times New Roman" panose="02020603050405020304" pitchFamily="18" charset="0"/>
                <a:cs typeface="Times New Roman"/>
              </a:rPr>
              <a:t>SystmOne</a:t>
            </a:r>
            <a:r>
              <a:rPr lang="en-GB" sz="1800" dirty="0">
                <a:solidFill>
                  <a:srgbClr val="000000"/>
                </a:solidFill>
                <a:latin typeface="Arial"/>
                <a:ea typeface="Times New Roman" panose="02020603050405020304" pitchFamily="18" charset="0"/>
                <a:cs typeface="Times New Roman"/>
              </a:rPr>
              <a:t> practices it is by </a:t>
            </a:r>
            <a:r>
              <a:rPr lang="en-GB" sz="1800" dirty="0" err="1">
                <a:solidFill>
                  <a:srgbClr val="000000"/>
                </a:solidFill>
                <a:latin typeface="Arial"/>
                <a:ea typeface="Times New Roman" panose="02020603050405020304" pitchFamily="18" charset="0"/>
                <a:cs typeface="Times New Roman"/>
              </a:rPr>
              <a:t>PharmRefer</a:t>
            </a:r>
            <a:r>
              <a:rPr lang="en-GB" sz="1800" dirty="0">
                <a:solidFill>
                  <a:srgbClr val="000000"/>
                </a:solidFill>
                <a:latin typeface="Arial"/>
                <a:ea typeface="Times New Roman" panose="02020603050405020304" pitchFamily="18" charset="0"/>
                <a:cs typeface="Times New Roman"/>
              </a:rPr>
              <a:t>.  Practices can send referrals by NHS mail, but it is more time consuming for both practices and pharmacies.</a:t>
            </a:r>
          </a:p>
          <a:p>
            <a:pPr marL="285750" indent="-285750">
              <a:buChar char="•"/>
            </a:pPr>
            <a:r>
              <a:rPr lang="en-GB" sz="1800" dirty="0">
                <a:solidFill>
                  <a:srgbClr val="000000"/>
                </a:solidFill>
                <a:latin typeface="Arial"/>
                <a:ea typeface="Times New Roman" panose="02020603050405020304" pitchFamily="18" charset="0"/>
                <a:cs typeface="Times New Roman"/>
              </a:rPr>
              <a:t>Information will be returned to practices from pharmacies in the same way it is now – from most pharmacies this is the post event message.</a:t>
            </a:r>
          </a:p>
          <a:p>
            <a:endParaRPr lang="en-GB" sz="1800" dirty="0">
              <a:solidFill>
                <a:srgbClr val="000000"/>
              </a:solidFill>
              <a:latin typeface="Arial"/>
              <a:ea typeface="Times New Roman" panose="02020603050405020304" pitchFamily="18" charset="0"/>
              <a:cs typeface="Times New Roman"/>
            </a:endParaRPr>
          </a:p>
          <a:p>
            <a:endParaRPr lang="en-GB" sz="1800" dirty="0">
              <a:solidFill>
                <a:schemeClr val="tx1"/>
              </a:solidFill>
            </a:endParaRPr>
          </a:p>
          <a:p>
            <a:endParaRPr lang="en-GB" sz="1800"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fontScale="90000"/>
          </a:bodyPr>
          <a:lstStyle/>
          <a:p>
            <a:r>
              <a:rPr lang="en-GB" dirty="0"/>
              <a:t>The Digital Elements – do not all start at the same time</a:t>
            </a:r>
            <a:endParaRPr lang="en-GB" dirty="0">
              <a:cs typeface="Arial"/>
            </a:endParaRPr>
          </a:p>
        </p:txBody>
      </p:sp>
    </p:spTree>
    <p:extLst>
      <p:ext uri="{BB962C8B-B14F-4D97-AF65-F5344CB8AC3E}">
        <p14:creationId xmlns:p14="http://schemas.microsoft.com/office/powerpoint/2010/main" val="26546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784412"/>
            <a:ext cx="6734649" cy="5073588"/>
          </a:xfrm>
        </p:spPr>
        <p:txBody>
          <a:bodyPr>
            <a:normAutofit/>
          </a:bodyPr>
          <a:lstStyle/>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 part of the improved digital connectivity between practices and pharmacies, community pharmacists will be able to view parts of the patient records via GP Connect. They will also use GP Connect to send a structured message of the consultation record and any medicines supplied back to the practice using GP Connect. </a:t>
            </a:r>
          </a:p>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is important that the structured message is ingested into the patient record at the practice so if the patient visits another setting for the same episode of care (the practice or another pharmacy) then previous actions and medicine supplies can be seen. </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structured messages will appear in the GP system generic workflow ‘for action’. Messages must be acknowledged/ actioned by GP staff after which information will be ingested into record without the need for transcription or coding. </a:t>
            </a:r>
          </a:p>
          <a:p>
            <a:endParaRPr lang="en-GB" sz="1800" dirty="0">
              <a:solidFill>
                <a:schemeClr val="tx1"/>
              </a:solidFill>
            </a:endParaRPr>
          </a:p>
          <a:p>
            <a:endParaRPr lang="en-GB" sz="1800"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The Digital Elements – during February 2024 (exact date TBC):</a:t>
            </a:r>
          </a:p>
        </p:txBody>
      </p:sp>
      <p:pic>
        <p:nvPicPr>
          <p:cNvPr id="5" name="Picture 4" descr="A diagram of a patient record&#10;&#10;Description automatically generated">
            <a:extLst>
              <a:ext uri="{FF2B5EF4-FFF2-40B4-BE49-F238E27FC236}">
                <a16:creationId xmlns:a16="http://schemas.microsoft.com/office/drawing/2014/main" id="{5EC83E49-6978-A02C-D7AB-052D2E97D4F1}"/>
              </a:ext>
            </a:extLst>
          </p:cNvPr>
          <p:cNvPicPr>
            <a:picLocks noChangeAspect="1"/>
          </p:cNvPicPr>
          <p:nvPr/>
        </p:nvPicPr>
        <p:blipFill>
          <a:blip r:embed="rId3"/>
          <a:stretch>
            <a:fillRect/>
          </a:stretch>
        </p:blipFill>
        <p:spPr>
          <a:xfrm>
            <a:off x="7766507" y="1784412"/>
            <a:ext cx="3317240" cy="3743325"/>
          </a:xfrm>
          <a:prstGeom prst="rect">
            <a:avLst/>
          </a:prstGeom>
        </p:spPr>
      </p:pic>
    </p:spTree>
    <p:extLst>
      <p:ext uri="{BB962C8B-B14F-4D97-AF65-F5344CB8AC3E}">
        <p14:creationId xmlns:p14="http://schemas.microsoft.com/office/powerpoint/2010/main" val="10439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1640264"/>
            <a:ext cx="11088000" cy="4785736"/>
          </a:xfrm>
        </p:spPr>
        <p:txBody>
          <a:bodyPr>
            <a:normAutofit fontScale="92500" lnSpcReduction="20000"/>
          </a:bodyPr>
          <a:lstStyle/>
          <a:p>
            <a:r>
              <a:rPr lang="en-GB" sz="2800" dirty="0">
                <a:solidFill>
                  <a:schemeClr val="tx1"/>
                </a:solidFill>
              </a:rPr>
              <a:t>Data shows that 9 out of 10 patients have their episode of care completed by the community pharmacist, </a:t>
            </a:r>
          </a:p>
          <a:p>
            <a:pPr marL="1143000" lvl="1" indent="-457200"/>
            <a:r>
              <a:rPr lang="en-GB" sz="2800" dirty="0">
                <a:solidFill>
                  <a:schemeClr val="tx1"/>
                </a:solidFill>
              </a:rPr>
              <a:t>Pharmacists onward refer 1 out of 10 patients either back to the practice or to another setting such as an urgent treatment centre.</a:t>
            </a:r>
          </a:p>
          <a:p>
            <a:pPr marL="1143000" lvl="1" indent="-457200"/>
            <a:r>
              <a:rPr lang="en-GB" sz="2800" dirty="0">
                <a:solidFill>
                  <a:schemeClr val="tx1"/>
                </a:solidFill>
              </a:rPr>
              <a:t>This is for many reasons (such as red flags may have been identified or the patient may have deteriorated). </a:t>
            </a:r>
          </a:p>
          <a:p>
            <a:pPr marL="1143000" lvl="1" indent="-457200"/>
            <a:r>
              <a:rPr lang="en-GB" sz="2800" dirty="0">
                <a:solidFill>
                  <a:schemeClr val="tx1"/>
                </a:solidFill>
              </a:rPr>
              <a:t>This does not mean the service has failed – rather that it is working as expected.</a:t>
            </a:r>
          </a:p>
          <a:p>
            <a:pPr marL="457200" indent="-457200">
              <a:buFont typeface="Arial" panose="020B0604020202020204" pitchFamily="34" charset="0"/>
              <a:buChar char="•"/>
            </a:pPr>
            <a:r>
              <a:rPr lang="en-GB" sz="2800" dirty="0">
                <a:solidFill>
                  <a:schemeClr val="tx1"/>
                </a:solidFill>
              </a:rPr>
              <a:t>The addition of the 7 clinical pathways with community pharmacists being able to supply specific prescription only medicines where clinically appropriate is expected to reduce the percentage of onward referrals.</a:t>
            </a:r>
          </a:p>
          <a:p>
            <a:pPr marL="457200" indent="-457200">
              <a:buFont typeface="Arial" panose="020B0604020202020204" pitchFamily="34" charset="0"/>
              <a:buChar char="•"/>
            </a:pPr>
            <a:r>
              <a:rPr lang="en-GB" sz="2800" dirty="0">
                <a:solidFill>
                  <a:schemeClr val="tx1"/>
                </a:solidFill>
              </a:rPr>
              <a:t>Improving local relationships and agreeing local ways of working between practices and community pharmacists makes managing ‘</a:t>
            </a:r>
            <a:r>
              <a:rPr lang="en-GB" sz="2800" dirty="0" err="1">
                <a:solidFill>
                  <a:schemeClr val="tx1"/>
                </a:solidFill>
              </a:rPr>
              <a:t>bouncebacks</a:t>
            </a:r>
            <a:r>
              <a:rPr lang="en-GB" sz="2800" dirty="0">
                <a:solidFill>
                  <a:schemeClr val="tx1"/>
                </a:solidFill>
              </a:rPr>
              <a:t>’ better for practices, pharmacies and ultimately patients.</a:t>
            </a:r>
          </a:p>
          <a:p>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144133" y="144134"/>
            <a:ext cx="11404154" cy="1166192"/>
          </a:xfrm>
        </p:spPr>
        <p:txBody>
          <a:bodyPr>
            <a:normAutofit/>
          </a:bodyPr>
          <a:lstStyle/>
          <a:p>
            <a:r>
              <a:rPr lang="en-GB" dirty="0">
                <a:latin typeface="Arial" panose="020B0604020202020204" pitchFamily="34" charset="0"/>
                <a:cs typeface="Arial" panose="020B0604020202020204" pitchFamily="34" charset="0"/>
              </a:rPr>
              <a:t>What about patient ‘</a:t>
            </a:r>
            <a:r>
              <a:rPr lang="en-GB" dirty="0" err="1">
                <a:latin typeface="Arial" panose="020B0604020202020204" pitchFamily="34" charset="0"/>
                <a:cs typeface="Arial" panose="020B0604020202020204" pitchFamily="34" charset="0"/>
              </a:rPr>
              <a:t>bouncebacks</a:t>
            </a:r>
            <a:r>
              <a:rPr lang="en-GB" dirty="0">
                <a:latin typeface="Arial" panose="020B0604020202020204" pitchFamily="34" charset="0"/>
                <a:cs typeface="Arial" panose="020B0604020202020204" pitchFamily="34" charset="0"/>
              </a:rPr>
              <a:t>’ to the practice?</a:t>
            </a:r>
          </a:p>
        </p:txBody>
      </p:sp>
    </p:spTree>
    <p:extLst>
      <p:ext uri="{BB962C8B-B14F-4D97-AF65-F5344CB8AC3E}">
        <p14:creationId xmlns:p14="http://schemas.microsoft.com/office/powerpoint/2010/main" val="30436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560268"/>
            <a:ext cx="6991483" cy="1211731"/>
          </a:xfrm>
        </p:spPr>
        <p:txBody>
          <a:bodyPr/>
          <a:lstStyle/>
          <a:p>
            <a:r>
              <a:rPr lang="en-GB" sz="2200" dirty="0"/>
              <a:t>This service enables community pharmacies to initiate and continue supplies of oral contraception.</a:t>
            </a:r>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dirty="0"/>
              <a:t>NHS Community Pharmacy Oral Contraception Service</a:t>
            </a:r>
          </a:p>
        </p:txBody>
      </p:sp>
      <p:pic>
        <p:nvPicPr>
          <p:cNvPr id="5" name="Picture 4">
            <a:extLst>
              <a:ext uri="{FF2B5EF4-FFF2-40B4-BE49-F238E27FC236}">
                <a16:creationId xmlns:a16="http://schemas.microsoft.com/office/drawing/2014/main" id="{5E644B7F-CECA-A2B7-3821-2B5D4D72C693}"/>
              </a:ext>
            </a:extLst>
          </p:cNvPr>
          <p:cNvPicPr>
            <a:picLocks noChangeAspect="1"/>
          </p:cNvPicPr>
          <p:nvPr/>
        </p:nvPicPr>
        <p:blipFill>
          <a:blip r:embed="rId2"/>
          <a:stretch>
            <a:fillRect/>
          </a:stretch>
        </p:blipFill>
        <p:spPr>
          <a:xfrm>
            <a:off x="7543484" y="2392878"/>
            <a:ext cx="4373297" cy="289351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6" name="Content Placeholder 1">
            <a:extLst>
              <a:ext uri="{FF2B5EF4-FFF2-40B4-BE49-F238E27FC236}">
                <a16:creationId xmlns:a16="http://schemas.microsoft.com/office/drawing/2014/main" id="{55B83DAF-B0A2-6B75-7EAD-928E7E44F8C3}"/>
              </a:ext>
            </a:extLst>
          </p:cNvPr>
          <p:cNvSpPr>
            <a:spLocks noGrp="1"/>
          </p:cNvSpPr>
          <p:nvPr>
            <p:ph idx="1"/>
          </p:nvPr>
        </p:nvSpPr>
        <p:spPr>
          <a:xfrm>
            <a:off x="552001" y="2446867"/>
            <a:ext cx="6546632" cy="2785533"/>
          </a:xfrm>
        </p:spPr>
        <p:txBody>
          <a:bodyPr>
            <a:normAutofit fontScale="92500" lnSpcReduction="10000"/>
          </a:bodyPr>
          <a:lstStyle/>
          <a:p>
            <a:pPr marL="342900" indent="-342900">
              <a:buFont typeface="Arial" panose="020B0604020202020204" pitchFamily="34" charset="0"/>
              <a:buChar char="•"/>
            </a:pPr>
            <a:r>
              <a:rPr lang="en-GB" dirty="0"/>
              <a:t>Until 29 February 2024 some pharmacies may only be providing continuation of oral contraception. From 1 March 2024, all participating pharmacies will be initiating and continuing supply.</a:t>
            </a:r>
          </a:p>
          <a:p>
            <a:pPr marL="342900" indent="-342900">
              <a:buFont typeface="Arial" panose="020B0604020202020204" pitchFamily="34" charset="0"/>
              <a:buChar char="•"/>
            </a:pPr>
            <a:r>
              <a:rPr lang="en-GB" dirty="0"/>
              <a:t>There is an </a:t>
            </a:r>
            <a:r>
              <a:rPr lang="en-GB" dirty="0">
                <a:hlinkClick r:id="rId3"/>
              </a:rPr>
              <a:t>NHS website postcode search tool </a:t>
            </a:r>
            <a:r>
              <a:rPr lang="en-GB" dirty="0"/>
              <a:t>to enable patients to find local pharmacies who deliver the contraception service.</a:t>
            </a:r>
          </a:p>
          <a:p>
            <a:pPr marL="342900" indent="-342900">
              <a:buFont typeface="Arial" panose="020B0604020202020204" pitchFamily="34" charset="0"/>
              <a:buChar char="•"/>
            </a:pPr>
            <a:r>
              <a:rPr lang="en-GB" dirty="0"/>
              <a:t>Practices can refer people into this service or women can self-present at the pharmacy</a:t>
            </a:r>
          </a:p>
        </p:txBody>
      </p:sp>
      <p:sp>
        <p:nvSpPr>
          <p:cNvPr id="7" name="TextBox 6">
            <a:extLst>
              <a:ext uri="{FF2B5EF4-FFF2-40B4-BE49-F238E27FC236}">
                <a16:creationId xmlns:a16="http://schemas.microsoft.com/office/drawing/2014/main" id="{A4A683AC-E655-7FB5-292F-35611A876CFD}"/>
              </a:ext>
            </a:extLst>
          </p:cNvPr>
          <p:cNvSpPr txBox="1"/>
          <p:nvPr/>
        </p:nvSpPr>
        <p:spPr>
          <a:xfrm>
            <a:off x="552000" y="5724630"/>
            <a:ext cx="11087999" cy="367216"/>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6D785-83D1-33AF-F2A6-25950C745A47}"/>
              </a:ext>
            </a:extLst>
          </p:cNvPr>
          <p:cNvSpPr>
            <a:spLocks noGrp="1"/>
          </p:cNvSpPr>
          <p:nvPr>
            <p:ph idx="1"/>
          </p:nvPr>
        </p:nvSpPr>
        <p:spPr>
          <a:xfrm>
            <a:off x="590077" y="2918781"/>
            <a:ext cx="7520990" cy="2157274"/>
          </a:xfrm>
        </p:spPr>
        <p:txBody>
          <a:bodyPr>
            <a:normAutofit fontScale="77500" lnSpcReduction="20000"/>
          </a:bodyPr>
          <a:lstStyle/>
          <a:p>
            <a:pPr marL="342900" indent="-342900">
              <a:buFont typeface="Arial" panose="020B0604020202020204" pitchFamily="34" charset="0"/>
              <a:buChar char="•"/>
            </a:pPr>
            <a:r>
              <a:rPr lang="en-GB" dirty="0"/>
              <a:t>Practices can ask pharmacies to complete clinic and ambulatory checks</a:t>
            </a:r>
          </a:p>
          <a:p>
            <a:pPr marL="342900" indent="-342900">
              <a:buFont typeface="Arial" panose="020B0604020202020204" pitchFamily="34" charset="0"/>
              <a:buChar char="•"/>
            </a:pPr>
            <a:r>
              <a:rPr lang="en-GB" dirty="0"/>
              <a:t>It may be useful for practices who have patients on their hypertension registers without an up-to-date BP reading</a:t>
            </a:r>
          </a:p>
          <a:p>
            <a:pPr marL="342900" indent="-342900">
              <a:buFont typeface="Arial" panose="020B0604020202020204" pitchFamily="34" charset="0"/>
              <a:buChar char="•"/>
            </a:pPr>
            <a:r>
              <a:rPr lang="en-GB" dirty="0"/>
              <a:t>It may be useful for practices with patients with a high initial reading who need ambulatory follow up</a:t>
            </a:r>
          </a:p>
          <a:p>
            <a:pPr marL="342900" indent="-342900">
              <a:buFont typeface="Arial" panose="020B0604020202020204" pitchFamily="34" charset="0"/>
              <a:buChar char="•"/>
            </a:pPr>
            <a:r>
              <a:rPr lang="en-GB" dirty="0"/>
              <a:t>All readings will be returned to the practice for updating patient records</a:t>
            </a:r>
          </a:p>
          <a:p>
            <a:pPr marL="342900" indent="-342900">
              <a:buFont typeface="Arial" panose="020B0604020202020204" pitchFamily="34" charset="0"/>
              <a:buChar char="•"/>
            </a:pPr>
            <a:r>
              <a:rPr lang="en-GB" dirty="0"/>
              <a:t>There is an </a:t>
            </a:r>
            <a:r>
              <a:rPr lang="en-GB" dirty="0">
                <a:hlinkClick r:id="rId2"/>
              </a:rPr>
              <a:t>NHS website postcode search tool </a:t>
            </a:r>
            <a:r>
              <a:rPr lang="en-GB" dirty="0"/>
              <a:t>to enable patients to find local pharmacies who deliver the Blood Pressure Check Service.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395087"/>
            <a:ext cx="7923635" cy="1038935"/>
          </a:xfrm>
        </p:spPr>
        <p:txBody>
          <a:bodyPr/>
          <a:lstStyle/>
          <a:p>
            <a:r>
              <a:rPr lang="en-GB" sz="2200" dirty="0">
                <a:effectLst/>
                <a:latin typeface="+mj-lt"/>
                <a:ea typeface="Calibri" panose="020F0502020204030204" pitchFamily="34" charset="0"/>
                <a:cs typeface="Times New Roman" panose="02020603050405020304" pitchFamily="18" charset="0"/>
              </a:rPr>
              <a:t>Community pharmacy teams can offer people over the age of 40, without a diagnosis of hypertension, a BP check to </a:t>
            </a:r>
            <a:r>
              <a:rPr lang="en-GB" sz="2200" dirty="0">
                <a:latin typeface="+mj-lt"/>
                <a:ea typeface="Calibri" panose="020F0502020204030204" pitchFamily="34" charset="0"/>
                <a:cs typeface="Times New Roman" panose="02020603050405020304" pitchFamily="18" charset="0"/>
              </a:rPr>
              <a:t>find those with undiagnosed hypertension.  In addition, they can also carry out BP checks at the request of practices.</a:t>
            </a:r>
            <a:endParaRPr lang="en-GB" sz="2200" dirty="0">
              <a:latin typeface="+mj-lt"/>
            </a:endParaRPr>
          </a:p>
          <a:p>
            <a:endParaRPr lang="en-GB" dirty="0"/>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dirty="0"/>
              <a:t>NHS Community Pharmacy Blood Pressure Check Service</a:t>
            </a:r>
          </a:p>
        </p:txBody>
      </p:sp>
      <p:sp>
        <p:nvSpPr>
          <p:cNvPr id="6" name="TextBox 5">
            <a:extLst>
              <a:ext uri="{FF2B5EF4-FFF2-40B4-BE49-F238E27FC236}">
                <a16:creationId xmlns:a16="http://schemas.microsoft.com/office/drawing/2014/main" id="{E3BDDBFD-DCC9-734B-521C-8EDDA46D6413}"/>
              </a:ext>
            </a:extLst>
          </p:cNvPr>
          <p:cNvSpPr txBox="1"/>
          <p:nvPr/>
        </p:nvSpPr>
        <p:spPr>
          <a:xfrm>
            <a:off x="590077" y="5560814"/>
            <a:ext cx="11087999" cy="663580"/>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General practices can refer patients to community pharmacies for both clinic and ambulatory measurements</a:t>
            </a:r>
          </a:p>
        </p:txBody>
      </p:sp>
      <p:pic>
        <p:nvPicPr>
          <p:cNvPr id="7" name="Picture 6">
            <a:extLst>
              <a:ext uri="{FF2B5EF4-FFF2-40B4-BE49-F238E27FC236}">
                <a16:creationId xmlns:a16="http://schemas.microsoft.com/office/drawing/2014/main" id="{232006B4-FA61-5755-2B2F-B6FC8AC74A3D}"/>
              </a:ext>
            </a:extLst>
          </p:cNvPr>
          <p:cNvPicPr>
            <a:picLocks noChangeAspect="1"/>
          </p:cNvPicPr>
          <p:nvPr/>
        </p:nvPicPr>
        <p:blipFill rotWithShape="1">
          <a:blip r:embed="rId3"/>
          <a:srcRect t="11911"/>
          <a:stretch/>
        </p:blipFill>
        <p:spPr>
          <a:xfrm>
            <a:off x="8671719" y="1297186"/>
            <a:ext cx="3164435" cy="390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3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667265"/>
            <a:ext cx="11088000" cy="4601560"/>
          </a:xfrm>
        </p:spPr>
        <p:txBody>
          <a:bodyPr>
            <a:normAutofit fontScale="85000" lnSpcReduction="10000"/>
          </a:bodyPr>
          <a:lstStyle/>
          <a:p>
            <a:pPr marL="457200" indent="-457200">
              <a:buFont typeface="Arial" panose="020B0604020202020204" pitchFamily="34" charset="0"/>
              <a:buChar char="•"/>
            </a:pPr>
            <a:r>
              <a:rPr lang="en-GB" sz="2800">
                <a:solidFill>
                  <a:schemeClr val="tx1"/>
                </a:solidFill>
              </a:rPr>
              <a:t>A </a:t>
            </a:r>
            <a:r>
              <a:rPr lang="en-GB" sz="2800" dirty="0">
                <a:solidFill>
                  <a:schemeClr val="tx1"/>
                </a:solidFill>
              </a:rPr>
              <a:t>toolkit for general practices and PCNs containing lots of helpful, more detailed information about the Pharmacy First service is in development. </a:t>
            </a:r>
            <a:r>
              <a:rPr lang="en-GB" sz="2000" dirty="0">
                <a:solidFill>
                  <a:schemeClr val="tx1"/>
                </a:solidFill>
                <a:highlight>
                  <a:srgbClr val="FFFF00"/>
                </a:highlight>
              </a:rPr>
              <a:t>Link to be shared once published</a:t>
            </a: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Please talk to your local community pharmacists about the Pharmacy First service</a:t>
            </a: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Local community pharmacists, the Community Pharmacy Clinical Leads in the ICBs and/or the LPCs are working together to support delivery of Pharmacy First.  They may be contacting you to offer local support and to put you in touch with local community pharmacists who you may already be working with.</a:t>
            </a: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You might find it helpful to print off slides 4, 5 and 6 which show the conditions that can be electronically referred to community pharmacies.</a:t>
            </a:r>
          </a:p>
          <a:p>
            <a:pPr marL="457200" indent="-457200">
              <a:buFont typeface="Arial" panose="020B0604020202020204" pitchFamily="34" charset="0"/>
              <a:buChar char="•"/>
            </a:pPr>
            <a:r>
              <a:rPr lang="en-GB" sz="2800" dirty="0">
                <a:solidFill>
                  <a:schemeClr val="tx1"/>
                </a:solidFill>
              </a:rPr>
              <a:t>For more information on any of the PCARP pharmacy services (Pharmacy First, Blood Pressure Checks and Oral Contraception) please contact your Community Pharmacy Clinical Lead (details on slide 11).</a:t>
            </a:r>
            <a:endParaRPr kumimoji="0" lang="en-GB" sz="2800" b="0" i="0" u="none" strike="noStrike" kern="1200" cap="none" spc="0" normalizeH="0" baseline="0" noProof="0" dirty="0">
              <a:ln>
                <a:noFill/>
              </a:ln>
              <a:solidFill>
                <a:schemeClr val="tx1"/>
              </a:solidFill>
              <a:effectLst/>
              <a:uLnTx/>
              <a:uFillTx/>
              <a:ea typeface="+mn-ea"/>
              <a:cs typeface="+mn-cs"/>
            </a:endParaRPr>
          </a:p>
          <a:p>
            <a:endParaRPr kumimoji="0" lang="en-GB" sz="28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9416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D7DA6-1552-51BE-AA47-578DA2249C83}"/>
              </a:ext>
            </a:extLst>
          </p:cNvPr>
          <p:cNvSpPr>
            <a:spLocks noGrp="1"/>
          </p:cNvSpPr>
          <p:nvPr>
            <p:ph type="title"/>
          </p:nvPr>
        </p:nvSpPr>
        <p:spPr/>
        <p:txBody>
          <a:bodyPr>
            <a:normAutofit fontScale="90000"/>
          </a:bodyPr>
          <a:lstStyle/>
          <a:p>
            <a:r>
              <a:rPr lang="en-GB" dirty="0"/>
              <a:t>The Pharmacy Elements of Primary Care Access and Recovery Plan (PCARP)</a:t>
            </a:r>
          </a:p>
        </p:txBody>
      </p:sp>
      <p:sp>
        <p:nvSpPr>
          <p:cNvPr id="6" name="Content Placeholder 2">
            <a:extLst>
              <a:ext uri="{FF2B5EF4-FFF2-40B4-BE49-F238E27FC236}">
                <a16:creationId xmlns:a16="http://schemas.microsoft.com/office/drawing/2014/main" id="{6F14A832-349F-7C56-0FB6-D143099D3016}"/>
              </a:ext>
            </a:extLst>
          </p:cNvPr>
          <p:cNvSpPr txBox="1">
            <a:spLocks/>
          </p:cNvSpPr>
          <p:nvPr/>
        </p:nvSpPr>
        <p:spPr>
          <a:xfrm>
            <a:off x="4314685" y="2727766"/>
            <a:ext cx="7191794" cy="33242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The community pharmacy elements of the plan are: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A Pharmacy First service which includes GP referral to Community Pharmacist Consultation Service (C</a:t>
            </a:r>
            <a:r>
              <a:rPr lang="en-GB" sz="2000" dirty="0">
                <a:solidFill>
                  <a:srgbClr val="425563"/>
                </a:solidFill>
                <a:latin typeface="Arial" panose="020B0604020202020204"/>
                <a:ea typeface="Calibri" panose="020F0502020204030204" pitchFamily="34" charset="0"/>
              </a:rPr>
              <a:t>PCS) and 7 new clinical pathways</a:t>
            </a:r>
            <a:endParaRPr kumimoji="0" lang="en-GB" sz="200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Increase the provision of the NHS Pharmacy Contraception Service and the NHS Blood Pressure Checks Service.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Improve the digital infrastructure between general practice and community pharmacy. </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rPr>
              <a:t>A letter to practices on 25 J</a:t>
            </a:r>
            <a:r>
              <a:rPr lang="en-GB" sz="2000" dirty="0" err="1">
                <a:solidFill>
                  <a:srgbClr val="425563"/>
                </a:solidFill>
                <a:highlight>
                  <a:srgbClr val="00FFFF"/>
                </a:highlight>
                <a:latin typeface="Arial" panose="020B0604020202020204"/>
                <a:ea typeface="Calibri" panose="020F0502020204030204" pitchFamily="34" charset="0"/>
              </a:rPr>
              <a:t>anuary</a:t>
            </a:r>
            <a:r>
              <a:rPr lang="en-GB" sz="2000" dirty="0">
                <a:solidFill>
                  <a:srgbClr val="425563"/>
                </a:solidFill>
                <a:highlight>
                  <a:srgbClr val="00FFFF"/>
                </a:highlight>
                <a:latin typeface="Arial" panose="020B0604020202020204"/>
                <a:ea typeface="Calibri" panose="020F0502020204030204" pitchFamily="34" charset="0"/>
              </a:rPr>
              <a:t> confirms Pharmacy First starts on 31 January:  </a:t>
            </a:r>
            <a:r>
              <a:rPr lang="en-GB" sz="2000" u="sng" dirty="0">
                <a:solidFill>
                  <a:srgbClr val="0000FF"/>
                </a:solidFill>
                <a:effectLst/>
                <a:highlight>
                  <a:srgbClr val="00FFFF"/>
                </a:highlight>
                <a:latin typeface="Arial" panose="020B0604020202020204" pitchFamily="34" charset="0"/>
                <a:ea typeface="Calibri" panose="020F0502020204030204" pitchFamily="34" charset="0"/>
                <a:hlinkClick r:id="rId2"/>
              </a:rPr>
              <a:t>NHS England » Launch of NHS Pharmacy First advanced service</a:t>
            </a: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p:txBody>
      </p:sp>
      <p:pic>
        <p:nvPicPr>
          <p:cNvPr id="7" name="Picture 4" descr="A picture containing text&#10;&#10;Description automatically generated">
            <a:extLst>
              <a:ext uri="{FF2B5EF4-FFF2-40B4-BE49-F238E27FC236}">
                <a16:creationId xmlns:a16="http://schemas.microsoft.com/office/drawing/2014/main" id="{BFD353EF-2610-D44E-892A-71029153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74" y="1731944"/>
            <a:ext cx="3008671" cy="406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77A0F6-905C-3DEF-CC4E-92D0BE51F3D9}"/>
              </a:ext>
            </a:extLst>
          </p:cNvPr>
          <p:cNvSpPr txBox="1"/>
          <p:nvPr/>
        </p:nvSpPr>
        <p:spPr>
          <a:xfrm>
            <a:off x="4314685" y="1731944"/>
            <a:ext cx="7191794" cy="1015663"/>
          </a:xfrm>
          <a:prstGeom prst="rect">
            <a:avLst/>
          </a:prstGeom>
          <a:solidFill>
            <a:schemeClr val="accent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On 9</a:t>
            </a:r>
            <a:r>
              <a:rPr kumimoji="0" lang="en-GB" sz="2000" b="0" i="0" u="none" strike="noStrike" kern="1200" cap="none" spc="0" normalizeH="0" baseline="3000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th </a:t>
            </a: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May 2023, NHS England and Department of Health and Social care published the </a:t>
            </a: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hlinkClick r:id="rId4"/>
              </a:rPr>
              <a:t>Delivery Plan for recovering access to primary care</a:t>
            </a: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9626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D38DE12-A6E6-2830-A3A7-000102B2EEB9}"/>
              </a:ext>
            </a:extLst>
          </p:cNvPr>
          <p:cNvGraphicFramePr>
            <a:graphicFrameLocks noGrp="1"/>
          </p:cNvGraphicFramePr>
          <p:nvPr>
            <p:ph idx="1"/>
            <p:extLst>
              <p:ext uri="{D42A27DB-BD31-4B8C-83A1-F6EECF244321}">
                <p14:modId xmlns:p14="http://schemas.microsoft.com/office/powerpoint/2010/main" val="1851608054"/>
              </p:ext>
            </p:extLst>
          </p:nvPr>
        </p:nvGraphicFramePr>
        <p:xfrm>
          <a:off x="578991" y="2558816"/>
          <a:ext cx="10865653" cy="226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17E612E-6FC6-271D-8E97-13414BB9C470}"/>
              </a:ext>
            </a:extLst>
          </p:cNvPr>
          <p:cNvSpPr>
            <a:spLocks noGrp="1"/>
          </p:cNvSpPr>
          <p:nvPr>
            <p:ph type="body" sz="quarter" idx="13"/>
          </p:nvPr>
        </p:nvSpPr>
        <p:spPr>
          <a:xfrm>
            <a:off x="432000" y="1456665"/>
            <a:ext cx="11296704" cy="577927"/>
          </a:xfrm>
        </p:spPr>
        <p:txBody>
          <a:bodyPr/>
          <a:lstStyle/>
          <a:p>
            <a:r>
              <a:rPr lang="en-GB" sz="2000" dirty="0">
                <a:effectLst/>
                <a:latin typeface="+mj-lt"/>
                <a:ea typeface="Calibri" panose="020F0502020204030204" pitchFamily="34" charset="0"/>
                <a:cs typeface="Times New Roman" panose="02020603050405020304" pitchFamily="18" charset="0"/>
              </a:rPr>
              <a:t>Pharmacy First will include 7 new clinical pathways. The Community Pharmacist Consultation Service (CPCS) becomes part of Pharmacy First too.</a:t>
            </a:r>
          </a:p>
          <a:p>
            <a:r>
              <a:rPr lang="en-GB" sz="2000" b="0" dirty="0">
                <a:effectLst/>
                <a:latin typeface="+mj-lt"/>
                <a:ea typeface="Calibri" panose="020F0502020204030204" pitchFamily="34" charset="0"/>
                <a:cs typeface="Times New Roman" panose="02020603050405020304" pitchFamily="18" charset="0"/>
              </a:rPr>
              <a:t>This means the full service will consist of three elements:</a:t>
            </a:r>
          </a:p>
          <a:p>
            <a:endParaRPr lang="en-GB" sz="2000" dirty="0"/>
          </a:p>
        </p:txBody>
      </p:sp>
      <p:sp>
        <p:nvSpPr>
          <p:cNvPr id="4" name="Title 3">
            <a:extLst>
              <a:ext uri="{FF2B5EF4-FFF2-40B4-BE49-F238E27FC236}">
                <a16:creationId xmlns:a16="http://schemas.microsoft.com/office/drawing/2014/main" id="{D73951A5-E86D-CF22-9155-9E32C4DDFBE6}"/>
              </a:ext>
            </a:extLst>
          </p:cNvPr>
          <p:cNvSpPr>
            <a:spLocks noGrp="1"/>
          </p:cNvSpPr>
          <p:nvPr>
            <p:ph type="title"/>
          </p:nvPr>
        </p:nvSpPr>
        <p:spPr/>
        <p:txBody>
          <a:bodyPr/>
          <a:lstStyle/>
          <a:p>
            <a:r>
              <a:rPr lang="en-GB" dirty="0"/>
              <a:t>NHS Pharmacy First </a:t>
            </a:r>
          </a:p>
        </p:txBody>
      </p:sp>
      <p:sp>
        <p:nvSpPr>
          <p:cNvPr id="2" name="TextBox 1">
            <a:extLst>
              <a:ext uri="{FF2B5EF4-FFF2-40B4-BE49-F238E27FC236}">
                <a16:creationId xmlns:a16="http://schemas.microsoft.com/office/drawing/2014/main" id="{59335B4F-1272-91DB-F734-3DF8A76BB7E0}"/>
              </a:ext>
            </a:extLst>
          </p:cNvPr>
          <p:cNvSpPr txBox="1"/>
          <p:nvPr/>
        </p:nvSpPr>
        <p:spPr>
          <a:xfrm>
            <a:off x="578990" y="5064304"/>
            <a:ext cx="10865653" cy="1323439"/>
          </a:xfrm>
          <a:prstGeom prst="rect">
            <a:avLst/>
          </a:prstGeom>
          <a:solidFill>
            <a:srgbClr val="99DBD6"/>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Community pharmacy contractors </a:t>
            </a:r>
            <a:r>
              <a:rPr lang="en-GB" sz="1600" dirty="0">
                <a:solidFill>
                  <a:srgbClr val="231F20"/>
                </a:solidFill>
                <a:latin typeface="Arial" panose="020B0604020202020204"/>
              </a:rPr>
              <a:t>must</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 provide all 3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231F20"/>
                </a:solidFill>
                <a:latin typeface="Arial" panose="020B0604020202020204"/>
              </a:rPr>
              <a:t>The only exception is that Distance Selling Pharmacies (sometimes called internet or online pharmacies) will not do the otitis media pathway (because they can only do remote consultations so cannot use otoscopes)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231F20"/>
                </a:solidFill>
                <a:latin typeface="Arial" panose="020B0604020202020204"/>
              </a:rPr>
              <a:t>General practices cannot refer patients to pharmacies for urgent medicines supply using Pharmacy First but should refer appropriate patients for the other two elements (clinical pathways and minor illness)</a:t>
            </a:r>
          </a:p>
        </p:txBody>
      </p:sp>
    </p:spTree>
    <p:extLst>
      <p:ext uri="{BB962C8B-B14F-4D97-AF65-F5344CB8AC3E}">
        <p14:creationId xmlns:p14="http://schemas.microsoft.com/office/powerpoint/2010/main" val="39449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777A6-5C93-EC2F-1DE0-B656972056A5}"/>
              </a:ext>
            </a:extLst>
          </p:cNvPr>
          <p:cNvSpPr>
            <a:spLocks noGrp="1"/>
          </p:cNvSpPr>
          <p:nvPr>
            <p:ph type="title"/>
          </p:nvPr>
        </p:nvSpPr>
        <p:spPr>
          <a:xfrm>
            <a:off x="393923" y="705590"/>
            <a:ext cx="11404154" cy="865186"/>
          </a:xfrm>
        </p:spPr>
        <p:txBody>
          <a:bodyPr>
            <a:normAutofit fontScale="90000"/>
          </a:bodyPr>
          <a:lstStyle/>
          <a:p>
            <a:r>
              <a:rPr lang="en-GB" dirty="0"/>
              <a:t>What are the 7 new clinical pathways that can be referred to Pharmacy First </a:t>
            </a:r>
            <a:r>
              <a:rPr lang="en-GB" sz="2700" dirty="0"/>
              <a:t>(Previously known as CPCS)</a:t>
            </a:r>
            <a:r>
              <a:rPr lang="en-GB" dirty="0"/>
              <a:t>? </a:t>
            </a:r>
          </a:p>
        </p:txBody>
      </p:sp>
      <p:graphicFrame>
        <p:nvGraphicFramePr>
          <p:cNvPr id="3" name="Table 4">
            <a:extLst>
              <a:ext uri="{FF2B5EF4-FFF2-40B4-BE49-F238E27FC236}">
                <a16:creationId xmlns:a16="http://schemas.microsoft.com/office/drawing/2014/main" id="{55C8BCFF-C68B-C21B-ABF9-51AD912723AB}"/>
              </a:ext>
            </a:extLst>
          </p:cNvPr>
          <p:cNvGraphicFramePr>
            <a:graphicFrameLocks noGrp="1"/>
          </p:cNvGraphicFramePr>
          <p:nvPr/>
        </p:nvGraphicFramePr>
        <p:xfrm>
          <a:off x="1987402" y="1867499"/>
          <a:ext cx="8073957" cy="3455061"/>
        </p:xfrm>
        <a:graphic>
          <a:graphicData uri="http://schemas.openxmlformats.org/drawingml/2006/table">
            <a:tbl>
              <a:tblPr firstRow="1" bandRow="1">
                <a:tableStyleId>{5C22544A-7EE6-4342-B048-85BDC9FD1C3A}</a:tableStyleId>
              </a:tblPr>
              <a:tblGrid>
                <a:gridCol w="4391447">
                  <a:extLst>
                    <a:ext uri="{9D8B030D-6E8A-4147-A177-3AD203B41FA5}">
                      <a16:colId xmlns:a16="http://schemas.microsoft.com/office/drawing/2014/main" val="1994963544"/>
                    </a:ext>
                  </a:extLst>
                </a:gridCol>
                <a:gridCol w="3682510">
                  <a:extLst>
                    <a:ext uri="{9D8B030D-6E8A-4147-A177-3AD203B41FA5}">
                      <a16:colId xmlns:a16="http://schemas.microsoft.com/office/drawing/2014/main" val="990444004"/>
                    </a:ext>
                  </a:extLst>
                </a:gridCol>
              </a:tblGrid>
              <a:tr h="330818">
                <a:tc>
                  <a:txBody>
                    <a:bodyPr/>
                    <a:lstStyle/>
                    <a:p>
                      <a:r>
                        <a:rPr lang="en-GB">
                          <a:solidFill>
                            <a:schemeClr val="bg1"/>
                          </a:solidFill>
                        </a:rPr>
                        <a:t>Clinical Pathway</a:t>
                      </a:r>
                    </a:p>
                  </a:txBody>
                  <a:tcPr/>
                </a:tc>
                <a:tc>
                  <a:txBody>
                    <a:bodyPr/>
                    <a:lstStyle/>
                    <a:p>
                      <a:pPr algn="ctr"/>
                      <a:r>
                        <a:rPr lang="en-GB">
                          <a:solidFill>
                            <a:schemeClr val="bg1"/>
                          </a:solidFill>
                        </a:rPr>
                        <a:t>Age range</a:t>
                      </a:r>
                    </a:p>
                  </a:txBody>
                  <a:tcPr/>
                </a:tc>
                <a:extLst>
                  <a:ext uri="{0D108BD9-81ED-4DB2-BD59-A6C34878D82A}">
                    <a16:rowId xmlns:a16="http://schemas.microsoft.com/office/drawing/2014/main" val="3142896766"/>
                  </a:ext>
                </a:extLst>
              </a:tr>
              <a:tr h="3089301">
                <a:tc>
                  <a:txBody>
                    <a:bodyPr/>
                    <a:lstStyle/>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Uncomplicated UTI </a:t>
                      </a:r>
                      <a:endPar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Shingles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Impetigo</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Infected Insect </a:t>
                      </a: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B</a:t>
                      </a: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Sinusitis </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Sore Throat</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Acute Otitis Media </a:t>
                      </a:r>
                      <a:endPar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Women 16-64 years</a:t>
                      </a:r>
                      <a:endParaRPr lang="en-GB" sz="1800" dirty="0">
                        <a:solidFill>
                          <a:schemeClr val="tx1"/>
                        </a:solidFill>
                        <a:latin typeface="Arial" panose="020B0604020202020204" pitchFamily="34" charset="0"/>
                        <a:cs typeface="Times New Roman" panose="02020603050405020304" pitchFamily="18" charset="0"/>
                      </a:endParaRP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18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12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5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to 17 years</a:t>
                      </a:r>
                      <a:endParaRPr lang="en-GB" dirty="0">
                        <a:solidFill>
                          <a:schemeClr val="tx1"/>
                        </a:solidFill>
                      </a:endParaRPr>
                    </a:p>
                  </a:txBody>
                  <a:tcPr>
                    <a:solidFill>
                      <a:schemeClr val="bg1"/>
                    </a:solidFill>
                  </a:tcPr>
                </a:tc>
                <a:extLst>
                  <a:ext uri="{0D108BD9-81ED-4DB2-BD59-A6C34878D82A}">
                    <a16:rowId xmlns:a16="http://schemas.microsoft.com/office/drawing/2014/main" val="1182031950"/>
                  </a:ext>
                </a:extLst>
              </a:tr>
            </a:tbl>
          </a:graphicData>
        </a:graphic>
      </p:graphicFrame>
    </p:spTree>
    <p:extLst>
      <p:ext uri="{BB962C8B-B14F-4D97-AF65-F5344CB8AC3E}">
        <p14:creationId xmlns:p14="http://schemas.microsoft.com/office/powerpoint/2010/main" val="25682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089" y="407492"/>
            <a:ext cx="5976624" cy="319415"/>
          </a:xfrm>
          <a:prstGeom prst="rect">
            <a:avLst/>
          </a:prstGeom>
        </p:spPr>
        <p:txBody>
          <a:bodyPr vert="horz" wrap="square" lIns="0" tIns="11526" rIns="0" bIns="0" rtlCol="0">
            <a:spAutoFit/>
          </a:bodyPr>
          <a:lstStyle/>
          <a:p>
            <a:pPr marL="11527">
              <a:spcBef>
                <a:spcPts val="91"/>
              </a:spcBef>
            </a:pPr>
            <a:r>
              <a:rPr sz="2000" b="1" dirty="0">
                <a:latin typeface="+mj-lt"/>
                <a:cs typeface="Arial"/>
              </a:rPr>
              <a:t>NHS</a:t>
            </a:r>
            <a:r>
              <a:rPr lang="en-GB" sz="2000" b="1" spc="-41" dirty="0">
                <a:latin typeface="+mj-lt"/>
                <a:cs typeface="Arial"/>
              </a:rPr>
              <a:t> Pharmacy First – referrals for minor illnesses </a:t>
            </a:r>
            <a:endParaRPr sz="2000" dirty="0">
              <a:latin typeface="+mj-lt"/>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4154141130"/>
              </p:ext>
            </p:extLst>
          </p:nvPr>
        </p:nvGraphicFramePr>
        <p:xfrm>
          <a:off x="985421" y="887767"/>
          <a:ext cx="9381047" cy="5880045"/>
        </p:xfrm>
        <a:graphic>
          <a:graphicData uri="http://schemas.openxmlformats.org/drawingml/2006/table">
            <a:tbl>
              <a:tblPr firstRow="1" bandRow="1">
                <a:tableStyleId>{2D5ABB26-0587-4C30-8999-92F81FD0307C}</a:tableStyleId>
              </a:tblPr>
              <a:tblGrid>
                <a:gridCol w="1399582">
                  <a:extLst>
                    <a:ext uri="{9D8B030D-6E8A-4147-A177-3AD203B41FA5}">
                      <a16:colId xmlns:a16="http://schemas.microsoft.com/office/drawing/2014/main" val="20000"/>
                    </a:ext>
                  </a:extLst>
                </a:gridCol>
                <a:gridCol w="1503113">
                  <a:extLst>
                    <a:ext uri="{9D8B030D-6E8A-4147-A177-3AD203B41FA5}">
                      <a16:colId xmlns:a16="http://schemas.microsoft.com/office/drawing/2014/main" val="20001"/>
                    </a:ext>
                  </a:extLst>
                </a:gridCol>
                <a:gridCol w="1503114">
                  <a:extLst>
                    <a:ext uri="{9D8B030D-6E8A-4147-A177-3AD203B41FA5}">
                      <a16:colId xmlns:a16="http://schemas.microsoft.com/office/drawing/2014/main" val="20002"/>
                    </a:ext>
                  </a:extLst>
                </a:gridCol>
                <a:gridCol w="1503114">
                  <a:extLst>
                    <a:ext uri="{9D8B030D-6E8A-4147-A177-3AD203B41FA5}">
                      <a16:colId xmlns:a16="http://schemas.microsoft.com/office/drawing/2014/main" val="20003"/>
                    </a:ext>
                  </a:extLst>
                </a:gridCol>
                <a:gridCol w="1736062">
                  <a:extLst>
                    <a:ext uri="{9D8B030D-6E8A-4147-A177-3AD203B41FA5}">
                      <a16:colId xmlns:a16="http://schemas.microsoft.com/office/drawing/2014/main" val="20004"/>
                    </a:ext>
                  </a:extLst>
                </a:gridCol>
                <a:gridCol w="1736062">
                  <a:extLst>
                    <a:ext uri="{9D8B030D-6E8A-4147-A177-3AD203B41FA5}">
                      <a16:colId xmlns:a16="http://schemas.microsoft.com/office/drawing/2014/main" val="20005"/>
                    </a:ext>
                  </a:extLst>
                </a:gridCol>
              </a:tblGrid>
              <a:tr h="246836">
                <a:tc>
                  <a:txBody>
                    <a:bodyPr/>
                    <a:lstStyle/>
                    <a:p>
                      <a:pPr marR="61594" algn="r">
                        <a:lnSpc>
                          <a:spcPct val="100000"/>
                        </a:lnSpc>
                        <a:spcBef>
                          <a:spcPts val="405"/>
                        </a:spcBef>
                      </a:pPr>
                      <a:r>
                        <a:rPr sz="1100" b="1" spc="-10" dirty="0">
                          <a:solidFill>
                            <a:srgbClr val="FFFFFF"/>
                          </a:solidFill>
                          <a:latin typeface="Arial"/>
                          <a:cs typeface="Arial"/>
                        </a:rPr>
                        <a:t>CONDITIONS</a:t>
                      </a:r>
                      <a:endParaRPr sz="1100">
                        <a:latin typeface="Arial"/>
                        <a:cs typeface="Arial"/>
                      </a:endParaRPr>
                    </a:p>
                  </a:txBody>
                  <a:tcPr marL="0" marR="0" marT="46681" marB="0">
                    <a:lnL w="28575">
                      <a:solidFill>
                        <a:srgbClr val="000000"/>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00000"/>
                    </a:solidFill>
                  </a:tcPr>
                </a:tc>
                <a:tc gridSpan="3">
                  <a:txBody>
                    <a:bodyPr/>
                    <a:lstStyle/>
                    <a:p>
                      <a:pPr marL="58419">
                        <a:lnSpc>
                          <a:spcPct val="100000"/>
                        </a:lnSpc>
                        <a:spcBef>
                          <a:spcPts val="380"/>
                        </a:spcBef>
                      </a:pPr>
                      <a:r>
                        <a:rPr sz="1100" b="1" dirty="0">
                          <a:solidFill>
                            <a:srgbClr val="FFFFFF"/>
                          </a:solidFill>
                          <a:latin typeface="Arial"/>
                          <a:cs typeface="Arial"/>
                        </a:rPr>
                        <a:t>What</a:t>
                      </a:r>
                      <a:r>
                        <a:rPr sz="1100" b="1" spc="-25" dirty="0">
                          <a:solidFill>
                            <a:srgbClr val="FFFFFF"/>
                          </a:solidFill>
                          <a:latin typeface="Arial"/>
                          <a:cs typeface="Arial"/>
                        </a:rPr>
                        <a:t> </a:t>
                      </a:r>
                      <a:r>
                        <a:rPr sz="1100" b="1" dirty="0">
                          <a:solidFill>
                            <a:srgbClr val="FFFFFF"/>
                          </a:solidFill>
                          <a:latin typeface="Arial"/>
                          <a:cs typeface="Arial"/>
                        </a:rPr>
                        <a:t>conditions</a:t>
                      </a:r>
                      <a:r>
                        <a:rPr sz="1100" b="1" spc="-20" dirty="0">
                          <a:solidFill>
                            <a:srgbClr val="FFFFFF"/>
                          </a:solidFill>
                          <a:latin typeface="Arial"/>
                          <a:cs typeface="Arial"/>
                        </a:rPr>
                        <a:t> </a:t>
                      </a:r>
                      <a:r>
                        <a:rPr sz="1100" b="1" dirty="0">
                          <a:solidFill>
                            <a:srgbClr val="FFFFFF"/>
                          </a:solidFill>
                          <a:latin typeface="Arial"/>
                          <a:cs typeface="Arial"/>
                        </a:rPr>
                        <a:t>are</a:t>
                      </a:r>
                      <a:r>
                        <a:rPr sz="1100" b="1" spc="-20" dirty="0">
                          <a:solidFill>
                            <a:srgbClr val="FFFFFF"/>
                          </a:solidFill>
                          <a:latin typeface="Arial"/>
                          <a:cs typeface="Arial"/>
                        </a:rPr>
                        <a:t> </a:t>
                      </a:r>
                      <a:r>
                        <a:rPr sz="1100" b="1" spc="-10" dirty="0">
                          <a:solidFill>
                            <a:srgbClr val="FFFFFF"/>
                          </a:solidFill>
                          <a:latin typeface="Arial"/>
                          <a:cs typeface="Arial"/>
                        </a:rPr>
                        <a:t>SUITABLE</a:t>
                      </a:r>
                      <a:r>
                        <a:rPr sz="1100" b="1" spc="-25" dirty="0">
                          <a:solidFill>
                            <a:srgbClr val="FFFFFF"/>
                          </a:solidFill>
                          <a:latin typeface="Arial"/>
                          <a:cs typeface="Arial"/>
                        </a:rPr>
                        <a:t> </a:t>
                      </a:r>
                      <a:r>
                        <a:rPr sz="1100" b="1" dirty="0">
                          <a:solidFill>
                            <a:srgbClr val="FFFFFF"/>
                          </a:solidFill>
                          <a:latin typeface="Arial"/>
                          <a:cs typeface="Arial"/>
                        </a:rPr>
                        <a:t>for</a:t>
                      </a:r>
                      <a:r>
                        <a:rPr sz="1100" b="1" spc="-20" dirty="0">
                          <a:solidFill>
                            <a:srgbClr val="FFFFFF"/>
                          </a:solidFill>
                          <a:latin typeface="Arial"/>
                          <a:cs typeface="Arial"/>
                        </a:rPr>
                        <a:t> </a:t>
                      </a:r>
                      <a:r>
                        <a:rPr sz="1100" b="1" dirty="0">
                          <a:solidFill>
                            <a:srgbClr val="FFFFFF"/>
                          </a:solidFill>
                          <a:latin typeface="Arial"/>
                          <a:cs typeface="Arial"/>
                        </a:rPr>
                        <a:t>referral</a:t>
                      </a:r>
                      <a:r>
                        <a:rPr sz="1100" b="1" spc="-25" dirty="0">
                          <a:solidFill>
                            <a:srgbClr val="FFFFFF"/>
                          </a:solidFill>
                          <a:latin typeface="Arial"/>
                          <a:cs typeface="Arial"/>
                        </a:rPr>
                        <a:t> </a:t>
                      </a:r>
                      <a:r>
                        <a:rPr sz="1100" b="1" dirty="0">
                          <a:solidFill>
                            <a:srgbClr val="FFFFFF"/>
                          </a:solidFill>
                          <a:latin typeface="Arial"/>
                          <a:cs typeface="Arial"/>
                        </a:rPr>
                        <a:t>to</a:t>
                      </a:r>
                      <a:r>
                        <a:rPr sz="1100" b="1" spc="-25" dirty="0">
                          <a:solidFill>
                            <a:srgbClr val="FFFFFF"/>
                          </a:solidFill>
                          <a:latin typeface="Arial"/>
                          <a:cs typeface="Arial"/>
                        </a:rPr>
                        <a:t> </a:t>
                      </a:r>
                      <a:r>
                        <a:rPr sz="1100" b="1" spc="-10" dirty="0">
                          <a:solidFill>
                            <a:srgbClr val="FFFFFF"/>
                          </a:solidFill>
                          <a:latin typeface="Arial"/>
                          <a:cs typeface="Arial"/>
                        </a:rPr>
                        <a:t>pharmacists?</a:t>
                      </a:r>
                      <a:endParaRPr sz="1100" dirty="0">
                        <a:latin typeface="Arial"/>
                        <a:cs typeface="Arial"/>
                      </a:endParaRPr>
                    </a:p>
                  </a:txBody>
                  <a:tcPr marL="0" marR="0" marT="43799" marB="0">
                    <a:lnL w="12700">
                      <a:solidFill>
                        <a:srgbClr val="FFFFFF"/>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17100"/>
                    </a:solidFill>
                  </a:tcPr>
                </a:tc>
                <a:tc hMerge="1">
                  <a:txBody>
                    <a:bodyPr/>
                    <a:lstStyle/>
                    <a:p>
                      <a:endParaRPr/>
                    </a:p>
                  </a:txBody>
                  <a:tcPr marL="0" marR="0" marT="0" marB="0"/>
                </a:tc>
                <a:tc hMerge="1">
                  <a:txBody>
                    <a:bodyPr/>
                    <a:lstStyle/>
                    <a:p>
                      <a:endParaRPr/>
                    </a:p>
                  </a:txBody>
                  <a:tcPr marL="0" marR="0" marT="0" marB="0"/>
                </a:tc>
                <a:tc gridSpan="2">
                  <a:txBody>
                    <a:bodyPr/>
                    <a:lstStyle/>
                    <a:p>
                      <a:pPr marL="69215">
                        <a:lnSpc>
                          <a:spcPct val="100000"/>
                        </a:lnSpc>
                        <a:spcBef>
                          <a:spcPts val="380"/>
                        </a:spcBef>
                      </a:pPr>
                      <a:r>
                        <a:rPr sz="1100" b="1" dirty="0">
                          <a:solidFill>
                            <a:srgbClr val="FFFFFF"/>
                          </a:solidFill>
                          <a:latin typeface="Arial"/>
                          <a:cs typeface="Arial"/>
                        </a:rPr>
                        <a:t>Do</a:t>
                      </a:r>
                      <a:r>
                        <a:rPr sz="1100" b="1" spc="-20" dirty="0">
                          <a:solidFill>
                            <a:srgbClr val="FFFFFF"/>
                          </a:solidFill>
                          <a:latin typeface="Arial"/>
                          <a:cs typeface="Arial"/>
                        </a:rPr>
                        <a:t> </a:t>
                      </a:r>
                      <a:r>
                        <a:rPr sz="1100" b="1" dirty="0">
                          <a:solidFill>
                            <a:srgbClr val="FFFFFF"/>
                          </a:solidFill>
                          <a:latin typeface="Arial"/>
                          <a:cs typeface="Arial"/>
                        </a:rPr>
                        <a:t>NOT</a:t>
                      </a:r>
                      <a:r>
                        <a:rPr sz="1100" b="1" spc="-15" dirty="0">
                          <a:solidFill>
                            <a:srgbClr val="FFFFFF"/>
                          </a:solidFill>
                          <a:latin typeface="Arial"/>
                          <a:cs typeface="Arial"/>
                        </a:rPr>
                        <a:t> </a:t>
                      </a:r>
                      <a:r>
                        <a:rPr sz="1100" b="1" dirty="0">
                          <a:solidFill>
                            <a:srgbClr val="FFFFFF"/>
                          </a:solidFill>
                          <a:latin typeface="Arial"/>
                          <a:cs typeface="Arial"/>
                        </a:rPr>
                        <a:t>refer</a:t>
                      </a:r>
                      <a:r>
                        <a:rPr sz="1100" b="1" spc="-10" dirty="0">
                          <a:solidFill>
                            <a:srgbClr val="FFFFFF"/>
                          </a:solidFill>
                          <a:latin typeface="Arial"/>
                          <a:cs typeface="Arial"/>
                        </a:rPr>
                        <a:t> </a:t>
                      </a:r>
                      <a:r>
                        <a:rPr sz="1100" b="1" dirty="0">
                          <a:solidFill>
                            <a:srgbClr val="FFFFFF"/>
                          </a:solidFill>
                          <a:latin typeface="Arial"/>
                          <a:cs typeface="Arial"/>
                        </a:rPr>
                        <a:t>in</a:t>
                      </a:r>
                      <a:r>
                        <a:rPr sz="1100" b="1" spc="-15" dirty="0">
                          <a:solidFill>
                            <a:srgbClr val="FFFFFF"/>
                          </a:solidFill>
                          <a:latin typeface="Arial"/>
                          <a:cs typeface="Arial"/>
                        </a:rPr>
                        <a:t> </a:t>
                      </a:r>
                      <a:r>
                        <a:rPr sz="1100" b="1" dirty="0">
                          <a:solidFill>
                            <a:srgbClr val="FFFFFF"/>
                          </a:solidFill>
                          <a:latin typeface="Arial"/>
                          <a:cs typeface="Arial"/>
                        </a:rPr>
                        <a:t>these</a:t>
                      </a:r>
                      <a:r>
                        <a:rPr sz="1100" b="1" spc="-10" dirty="0">
                          <a:solidFill>
                            <a:srgbClr val="FFFFFF"/>
                          </a:solidFill>
                          <a:latin typeface="Arial"/>
                          <a:cs typeface="Arial"/>
                        </a:rPr>
                        <a:t> circumstances</a:t>
                      </a:r>
                      <a:endParaRPr sz="1100">
                        <a:latin typeface="Arial"/>
                        <a:cs typeface="Arial"/>
                      </a:endParaRPr>
                    </a:p>
                  </a:txBody>
                  <a:tcPr marL="0" marR="0" marT="43799" marB="0">
                    <a:lnL w="12700">
                      <a:solidFill>
                        <a:srgbClr val="FFFFFF"/>
                      </a:solidFill>
                      <a:prstDash val="solid"/>
                    </a:lnL>
                    <a:lnR w="28575">
                      <a:solidFill>
                        <a:srgbClr val="000000"/>
                      </a:solidFill>
                      <a:prstDash val="solid"/>
                    </a:lnR>
                    <a:lnT w="28575">
                      <a:solidFill>
                        <a:srgbClr val="000000"/>
                      </a:solidFill>
                      <a:prstDash val="solid"/>
                    </a:lnT>
                    <a:lnB w="12700">
                      <a:solidFill>
                        <a:srgbClr val="FFFFFF"/>
                      </a:solidFill>
                      <a:prstDash val="solid"/>
                    </a:lnB>
                    <a:solidFill>
                      <a:srgbClr val="EE220C"/>
                    </a:solidFill>
                  </a:tcPr>
                </a:tc>
                <a:tc hMerge="1">
                  <a:txBody>
                    <a:bodyPr/>
                    <a:lstStyle/>
                    <a:p>
                      <a:endParaRPr/>
                    </a:p>
                  </a:txBody>
                  <a:tcPr marL="0" marR="0" marT="0" marB="0"/>
                </a:tc>
                <a:extLst>
                  <a:ext uri="{0D108BD9-81ED-4DB2-BD59-A6C34878D82A}">
                    <a16:rowId xmlns:a16="http://schemas.microsoft.com/office/drawing/2014/main" val="10000"/>
                  </a:ext>
                </a:extLst>
              </a:tr>
              <a:tr h="303738">
                <a:tc>
                  <a:txBody>
                    <a:bodyPr/>
                    <a:lstStyle/>
                    <a:p>
                      <a:pPr marR="61594" algn="r">
                        <a:lnSpc>
                          <a:spcPct val="100000"/>
                        </a:lnSpc>
                        <a:spcBef>
                          <a:spcPts val="555"/>
                        </a:spcBef>
                      </a:pPr>
                      <a:r>
                        <a:rPr sz="1100" b="1" spc="-65" dirty="0">
                          <a:latin typeface="Arial"/>
                          <a:cs typeface="Arial"/>
                        </a:rPr>
                        <a:t>BITES</a:t>
                      </a:r>
                      <a:r>
                        <a:rPr sz="1100" b="1" spc="-95" dirty="0">
                          <a:latin typeface="Arial"/>
                          <a:cs typeface="Arial"/>
                        </a:rPr>
                        <a:t> </a:t>
                      </a:r>
                      <a:r>
                        <a:rPr sz="1100" b="1" spc="-10" dirty="0">
                          <a:latin typeface="Arial"/>
                          <a:cs typeface="Arial"/>
                        </a:rPr>
                        <a:t>/</a:t>
                      </a:r>
                      <a:r>
                        <a:rPr sz="1100" b="1" spc="-95" dirty="0">
                          <a:latin typeface="Arial"/>
                          <a:cs typeface="Arial"/>
                        </a:rPr>
                        <a:t> </a:t>
                      </a:r>
                      <a:r>
                        <a:rPr sz="1100" b="1" spc="-10" dirty="0">
                          <a:latin typeface="Arial"/>
                          <a:cs typeface="Arial"/>
                        </a:rPr>
                        <a:t>STINGS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65"/>
                        </a:spcBef>
                        <a:buSzPct val="90909"/>
                        <a:buChar char="•"/>
                        <a:tabLst>
                          <a:tab pos="121285" algn="l"/>
                        </a:tabLst>
                      </a:pPr>
                      <a:r>
                        <a:rPr sz="1000" b="1" spc="-50" dirty="0">
                          <a:latin typeface="Arial"/>
                          <a:cs typeface="Arial"/>
                        </a:rPr>
                        <a:t>Bee</a:t>
                      </a:r>
                      <a:r>
                        <a:rPr sz="1000" b="1" spc="-95" dirty="0">
                          <a:latin typeface="Arial"/>
                          <a:cs typeface="Arial"/>
                        </a:rPr>
                        <a:t> </a:t>
                      </a:r>
                      <a:r>
                        <a:rPr sz="1000" b="1" spc="-10" dirty="0">
                          <a:latin typeface="Arial"/>
                          <a:cs typeface="Arial"/>
                        </a:rPr>
                        <a:t>sting</a:t>
                      </a:r>
                      <a:endParaRPr sz="1000">
                        <a:latin typeface="Arial"/>
                        <a:cs typeface="Arial"/>
                      </a:endParaRPr>
                    </a:p>
                    <a:p>
                      <a:pPr marL="121285" indent="-57150">
                        <a:lnSpc>
                          <a:spcPts val="1160"/>
                        </a:lnSpc>
                        <a:buSzPct val="90909"/>
                        <a:buChar char="•"/>
                        <a:tabLst>
                          <a:tab pos="121285" algn="l"/>
                        </a:tabLst>
                      </a:pPr>
                      <a:r>
                        <a:rPr sz="1000" b="1" spc="-65" dirty="0">
                          <a:latin typeface="Arial"/>
                          <a:cs typeface="Arial"/>
                        </a:rPr>
                        <a:t>Wasp</a:t>
                      </a:r>
                      <a:r>
                        <a:rPr sz="1000" b="1" spc="-80" dirty="0">
                          <a:latin typeface="Arial"/>
                          <a:cs typeface="Arial"/>
                        </a:rPr>
                        <a:t> </a:t>
                      </a:r>
                      <a:r>
                        <a:rPr sz="1000" b="1" spc="-10" dirty="0">
                          <a:latin typeface="Arial"/>
                          <a:cs typeface="Arial"/>
                        </a:rPr>
                        <a:t>sting</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29565" indent="-6985">
                        <a:lnSpc>
                          <a:spcPct val="75800"/>
                        </a:lnSpc>
                        <a:spcBef>
                          <a:spcPts val="385"/>
                        </a:spcBef>
                        <a:buSzPct val="90909"/>
                        <a:buChar char="•"/>
                        <a:tabLst>
                          <a:tab pos="120650" algn="l"/>
                        </a:tabLst>
                      </a:pPr>
                      <a:r>
                        <a:rPr sz="1000" b="1" spc="-65" dirty="0">
                          <a:latin typeface="Arial"/>
                          <a:cs typeface="Arial"/>
                        </a:rPr>
                        <a:t>	Stings </a:t>
                      </a:r>
                      <a:r>
                        <a:rPr sz="1000" b="1" spc="-50" dirty="0">
                          <a:latin typeface="Arial"/>
                          <a:cs typeface="Arial"/>
                        </a:rPr>
                        <a:t>with</a:t>
                      </a:r>
                      <a:r>
                        <a:rPr sz="1000" b="1" spc="-65" dirty="0">
                          <a:latin typeface="Arial"/>
                          <a:cs typeface="Arial"/>
                        </a:rPr>
                        <a:t> </a:t>
                      </a:r>
                      <a:r>
                        <a:rPr sz="1000" b="1" spc="-50" dirty="0">
                          <a:latin typeface="Arial"/>
                          <a:cs typeface="Arial"/>
                        </a:rPr>
                        <a:t>minor </a:t>
                      </a:r>
                      <a:r>
                        <a:rPr sz="1000" b="1" spc="-10" dirty="0">
                          <a:latin typeface="Arial"/>
                          <a:cs typeface="Arial"/>
                        </a:rPr>
                        <a:t>redness</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850" marR="330200" indent="-6985">
                        <a:lnSpc>
                          <a:spcPct val="75800"/>
                        </a:lnSpc>
                        <a:spcBef>
                          <a:spcPts val="385"/>
                        </a:spcBef>
                        <a:buSzPct val="90909"/>
                        <a:buChar char="•"/>
                        <a:tabLst>
                          <a:tab pos="120014" algn="l"/>
                        </a:tabLst>
                      </a:pPr>
                      <a:r>
                        <a:rPr sz="1000" b="1" spc="-65" dirty="0">
                          <a:latin typeface="Arial"/>
                          <a:cs typeface="Arial"/>
                        </a:rPr>
                        <a:t>	Stings </a:t>
                      </a:r>
                      <a:r>
                        <a:rPr sz="1000" b="1" spc="-50" dirty="0">
                          <a:latin typeface="Arial"/>
                          <a:cs typeface="Arial"/>
                        </a:rPr>
                        <a:t>with</a:t>
                      </a:r>
                      <a:r>
                        <a:rPr sz="1000" b="1" spc="-65" dirty="0">
                          <a:latin typeface="Arial"/>
                          <a:cs typeface="Arial"/>
                        </a:rPr>
                        <a:t> </a:t>
                      </a:r>
                      <a:r>
                        <a:rPr sz="1000" b="1" spc="-50" dirty="0">
                          <a:latin typeface="Arial"/>
                          <a:cs typeface="Arial"/>
                        </a:rPr>
                        <a:t>minor </a:t>
                      </a:r>
                      <a:r>
                        <a:rPr sz="1000" b="1" spc="-10" dirty="0">
                          <a:latin typeface="Arial"/>
                          <a:cs typeface="Arial"/>
                        </a:rPr>
                        <a:t>swelling</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65"/>
                        </a:spcBef>
                        <a:buSzPct val="90909"/>
                        <a:buChar char="•"/>
                        <a:tabLst>
                          <a:tab pos="119380" algn="l"/>
                        </a:tabLst>
                      </a:pPr>
                      <a:r>
                        <a:rPr sz="1000" b="1" spc="-60" dirty="0">
                          <a:latin typeface="Arial"/>
                          <a:cs typeface="Arial"/>
                        </a:rPr>
                        <a:t>Drowsy</a:t>
                      </a:r>
                      <a:r>
                        <a:rPr sz="1000" b="1" spc="-90" dirty="0">
                          <a:latin typeface="Arial"/>
                          <a:cs typeface="Arial"/>
                        </a:rPr>
                        <a:t> </a:t>
                      </a:r>
                      <a:r>
                        <a:rPr sz="1000" b="1" dirty="0">
                          <a:latin typeface="Arial"/>
                          <a:cs typeface="Arial"/>
                        </a:rPr>
                        <a:t>/</a:t>
                      </a:r>
                      <a:r>
                        <a:rPr sz="1000" b="1" spc="-85" dirty="0">
                          <a:latin typeface="Arial"/>
                          <a:cs typeface="Arial"/>
                        </a:rPr>
                        <a:t> </a:t>
                      </a:r>
                      <a:r>
                        <a:rPr sz="1000" b="1" spc="-10" dirty="0">
                          <a:latin typeface="Arial"/>
                          <a:cs typeface="Arial"/>
                        </a:rPr>
                        <a:t>fever</a:t>
                      </a:r>
                      <a:endParaRPr sz="1000">
                        <a:latin typeface="Arial"/>
                        <a:cs typeface="Arial"/>
                      </a:endParaRPr>
                    </a:p>
                    <a:p>
                      <a:pPr marL="119380" indent="-57150">
                        <a:lnSpc>
                          <a:spcPts val="1160"/>
                        </a:lnSpc>
                        <a:buSzPct val="90909"/>
                        <a:buChar char="•"/>
                        <a:tabLst>
                          <a:tab pos="119380" algn="l"/>
                        </a:tabLst>
                      </a:pPr>
                      <a:r>
                        <a:rPr sz="1000" b="1" spc="-60" dirty="0">
                          <a:latin typeface="Arial"/>
                          <a:cs typeface="Arial"/>
                        </a:rPr>
                        <a:t>Fast</a:t>
                      </a:r>
                      <a:r>
                        <a:rPr sz="1000" b="1" spc="-80" dirty="0">
                          <a:latin typeface="Arial"/>
                          <a:cs typeface="Arial"/>
                        </a:rPr>
                        <a:t> </a:t>
                      </a:r>
                      <a:r>
                        <a:rPr sz="1000" b="1" spc="-55" dirty="0">
                          <a:latin typeface="Arial"/>
                          <a:cs typeface="Arial"/>
                        </a:rPr>
                        <a:t>heart</a:t>
                      </a:r>
                      <a:r>
                        <a:rPr sz="1000" b="1" spc="-80" dirty="0">
                          <a:latin typeface="Arial"/>
                          <a:cs typeface="Arial"/>
                        </a:rPr>
                        <a:t> </a:t>
                      </a:r>
                      <a:r>
                        <a:rPr sz="1000" b="1" spc="-20" dirty="0">
                          <a:latin typeface="Arial"/>
                          <a:cs typeface="Arial"/>
                        </a:rPr>
                        <a:t>rate</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452755" indent="-19685">
                        <a:lnSpc>
                          <a:spcPct val="75800"/>
                        </a:lnSpc>
                        <a:spcBef>
                          <a:spcPts val="385"/>
                        </a:spcBef>
                        <a:buSzPct val="90909"/>
                        <a:buChar char="•"/>
                        <a:tabLst>
                          <a:tab pos="113030" algn="l"/>
                        </a:tabLst>
                      </a:pPr>
                      <a:r>
                        <a:rPr sz="1000" b="1" spc="-65" dirty="0">
                          <a:latin typeface="Arial"/>
                          <a:cs typeface="Arial"/>
                        </a:rPr>
                        <a:t>	Severe</a:t>
                      </a:r>
                      <a:r>
                        <a:rPr sz="1000" b="1" spc="-55" dirty="0">
                          <a:latin typeface="Arial"/>
                          <a:cs typeface="Arial"/>
                        </a:rPr>
                        <a:t> </a:t>
                      </a:r>
                      <a:r>
                        <a:rPr sz="1000" b="1" spc="-60" dirty="0">
                          <a:latin typeface="Arial"/>
                          <a:cs typeface="Arial"/>
                        </a:rPr>
                        <a:t>swellings</a:t>
                      </a:r>
                      <a:r>
                        <a:rPr sz="1000" b="1" spc="-55" dirty="0">
                          <a:latin typeface="Arial"/>
                          <a:cs typeface="Arial"/>
                        </a:rPr>
                        <a:t> </a:t>
                      </a:r>
                      <a:r>
                        <a:rPr sz="1000" b="1" spc="-25" dirty="0">
                          <a:latin typeface="Arial"/>
                          <a:cs typeface="Arial"/>
                        </a:rPr>
                        <a:t>or </a:t>
                      </a:r>
                      <a:r>
                        <a:rPr sz="1000" b="1" spc="-10" dirty="0">
                          <a:latin typeface="Arial"/>
                          <a:cs typeface="Arial"/>
                        </a:rPr>
                        <a:t>cramps</a:t>
                      </a:r>
                      <a:endParaRPr sz="1000">
                        <a:latin typeface="Arial"/>
                        <a:cs typeface="Arial"/>
                      </a:endParaRPr>
                    </a:p>
                  </a:txBody>
                  <a:tcPr marL="0" marR="0" marT="44375"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1"/>
                  </a:ext>
                </a:extLst>
              </a:tr>
              <a:tr h="305419">
                <a:tc>
                  <a:txBody>
                    <a:bodyPr/>
                    <a:lstStyle/>
                    <a:p>
                      <a:pPr marR="61594" algn="r">
                        <a:lnSpc>
                          <a:spcPct val="100000"/>
                        </a:lnSpc>
                        <a:spcBef>
                          <a:spcPts val="555"/>
                        </a:spcBef>
                      </a:pPr>
                      <a:r>
                        <a:rPr sz="1100" b="1" spc="-10" dirty="0">
                          <a:latin typeface="Arial"/>
                          <a:cs typeface="Arial"/>
                        </a:rPr>
                        <a:t>COLDS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0"/>
                        </a:spcBef>
                        <a:buSzPct val="90909"/>
                        <a:buChar char="•"/>
                        <a:tabLst>
                          <a:tab pos="121285" algn="l"/>
                        </a:tabLst>
                      </a:pPr>
                      <a:r>
                        <a:rPr sz="1000" b="1" spc="-55" dirty="0">
                          <a:latin typeface="Arial"/>
                          <a:cs typeface="Arial"/>
                        </a:rPr>
                        <a:t>Cold</a:t>
                      </a:r>
                      <a:r>
                        <a:rPr sz="1000" b="1" spc="-80" dirty="0">
                          <a:latin typeface="Arial"/>
                          <a:cs typeface="Arial"/>
                        </a:rPr>
                        <a:t> </a:t>
                      </a:r>
                      <a:r>
                        <a:rPr sz="1000" b="1" spc="-20" dirty="0">
                          <a:latin typeface="Arial"/>
                          <a:cs typeface="Arial"/>
                        </a:rPr>
                        <a:t>sores</a:t>
                      </a:r>
                      <a:endParaRPr sz="1000">
                        <a:latin typeface="Arial"/>
                        <a:cs typeface="Arial"/>
                      </a:endParaRPr>
                    </a:p>
                    <a:p>
                      <a:pPr marL="121285" indent="-57150">
                        <a:lnSpc>
                          <a:spcPts val="1160"/>
                        </a:lnSpc>
                        <a:buSzPct val="90909"/>
                        <a:buChar char="•"/>
                        <a:tabLst>
                          <a:tab pos="121285" algn="l"/>
                        </a:tabLst>
                      </a:pPr>
                      <a:r>
                        <a:rPr sz="1000" b="1" spc="-10" dirty="0">
                          <a:latin typeface="Arial"/>
                          <a:cs typeface="Arial"/>
                        </a:rPr>
                        <a:t>Coughs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80"/>
                        </a:spcBef>
                        <a:buSzPct val="90909"/>
                        <a:buChar char="•"/>
                        <a:tabLst>
                          <a:tab pos="120650" algn="l"/>
                        </a:tabLst>
                      </a:pPr>
                      <a:r>
                        <a:rPr sz="1000" b="1" spc="-60" dirty="0">
                          <a:latin typeface="Arial"/>
                          <a:cs typeface="Arial"/>
                        </a:rPr>
                        <a:t>Flu-</a:t>
                      </a:r>
                      <a:r>
                        <a:rPr sz="1000" b="1" spc="-45" dirty="0">
                          <a:latin typeface="Arial"/>
                          <a:cs typeface="Arial"/>
                        </a:rPr>
                        <a:t>like</a:t>
                      </a:r>
                      <a:r>
                        <a:rPr sz="1000" b="1" spc="-114" dirty="0">
                          <a:latin typeface="Arial"/>
                          <a:cs typeface="Arial"/>
                        </a:rPr>
                        <a:t> </a:t>
                      </a:r>
                      <a:r>
                        <a:rPr sz="1000" b="1" spc="-10" dirty="0">
                          <a:latin typeface="Arial"/>
                          <a:cs typeface="Arial"/>
                        </a:rPr>
                        <a:t>symptoms</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80"/>
                        </a:spcBef>
                        <a:buSzPct val="90909"/>
                        <a:buChar char="•"/>
                        <a:tabLst>
                          <a:tab pos="120014" algn="l"/>
                        </a:tabLst>
                      </a:pPr>
                      <a:r>
                        <a:rPr sz="1000" b="1" spc="-60" dirty="0">
                          <a:latin typeface="Arial"/>
                          <a:cs typeface="Arial"/>
                        </a:rPr>
                        <a:t>Sore</a:t>
                      </a:r>
                      <a:r>
                        <a:rPr sz="1000" b="1" spc="-75" dirty="0">
                          <a:latin typeface="Arial"/>
                          <a:cs typeface="Arial"/>
                        </a:rPr>
                        <a:t> </a:t>
                      </a:r>
                      <a:r>
                        <a:rPr sz="1000" b="1" spc="-10" dirty="0">
                          <a:latin typeface="Arial"/>
                          <a:cs typeface="Arial"/>
                        </a:rPr>
                        <a:t>throat</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80"/>
                        </a:spcBef>
                        <a:buSzPct val="90909"/>
                        <a:buChar char="•"/>
                        <a:tabLst>
                          <a:tab pos="119380" algn="l"/>
                        </a:tabLst>
                      </a:pPr>
                      <a:r>
                        <a:rPr sz="1000" b="1" spc="-60" dirty="0">
                          <a:latin typeface="Arial"/>
                          <a:cs typeface="Arial"/>
                        </a:rPr>
                        <a:t>Lasted</a:t>
                      </a:r>
                      <a:r>
                        <a:rPr sz="1000" b="1" spc="-95" dirty="0">
                          <a:latin typeface="Arial"/>
                          <a:cs typeface="Arial"/>
                        </a:rPr>
                        <a:t> </a:t>
                      </a:r>
                      <a:r>
                        <a:rPr sz="1000" b="1" spc="-30" dirty="0">
                          <a:latin typeface="Arial"/>
                          <a:cs typeface="Arial"/>
                        </a:rPr>
                        <a:t>+3</a:t>
                      </a:r>
                      <a:r>
                        <a:rPr sz="1000" b="1" spc="-90" dirty="0">
                          <a:latin typeface="Arial"/>
                          <a:cs typeface="Arial"/>
                        </a:rPr>
                        <a:t> </a:t>
                      </a:r>
                      <a:r>
                        <a:rPr sz="1000" b="1" spc="-20" dirty="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dirty="0">
                          <a:latin typeface="Arial"/>
                          <a:cs typeface="Arial"/>
                        </a:rPr>
                        <a:t>Shortness</a:t>
                      </a:r>
                      <a:r>
                        <a:rPr sz="1000" b="1" spc="-80" dirty="0">
                          <a:latin typeface="Arial"/>
                          <a:cs typeface="Arial"/>
                        </a:rPr>
                        <a:t> </a:t>
                      </a:r>
                      <a:r>
                        <a:rPr sz="1000" b="1" spc="-35" dirty="0">
                          <a:latin typeface="Arial"/>
                          <a:cs typeface="Arial"/>
                        </a:rPr>
                        <a:t>of</a:t>
                      </a:r>
                      <a:r>
                        <a:rPr sz="1000" b="1" spc="-75" dirty="0">
                          <a:latin typeface="Arial"/>
                          <a:cs typeface="Arial"/>
                        </a:rPr>
                        <a:t> </a:t>
                      </a:r>
                      <a:r>
                        <a:rPr sz="1000" b="1" spc="-10" dirty="0">
                          <a:latin typeface="Arial"/>
                          <a:cs typeface="Arial"/>
                        </a:rPr>
                        <a:t>breath</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80"/>
                        </a:spcBef>
                        <a:buSzPct val="90909"/>
                        <a:buChar char="•"/>
                        <a:tabLst>
                          <a:tab pos="113030" algn="l"/>
                        </a:tabLst>
                      </a:pPr>
                      <a:r>
                        <a:rPr sz="1000" b="1" spc="-60" dirty="0">
                          <a:latin typeface="Arial"/>
                          <a:cs typeface="Arial"/>
                        </a:rPr>
                        <a:t>Chest</a:t>
                      </a:r>
                      <a:r>
                        <a:rPr sz="1000" b="1" spc="-65" dirty="0">
                          <a:latin typeface="Arial"/>
                          <a:cs typeface="Arial"/>
                        </a:rPr>
                        <a:t> </a:t>
                      </a:r>
                      <a:r>
                        <a:rPr sz="1000" b="1" spc="-20" dirty="0">
                          <a:latin typeface="Arial"/>
                          <a:cs typeface="Arial"/>
                        </a:rPr>
                        <a:t>pain</a:t>
                      </a:r>
                      <a:endParaRPr sz="1000">
                        <a:latin typeface="Arial"/>
                        <a:cs typeface="Arial"/>
                      </a:endParaRPr>
                    </a:p>
                    <a:p>
                      <a:pPr marL="113030" indent="-57150">
                        <a:lnSpc>
                          <a:spcPts val="1160"/>
                        </a:lnSpc>
                        <a:buSzPct val="90909"/>
                        <a:buChar char="•"/>
                        <a:tabLst>
                          <a:tab pos="113030" algn="l"/>
                        </a:tabLst>
                      </a:pPr>
                      <a:r>
                        <a:rPr sz="1000" b="1" spc="-60" dirty="0">
                          <a:latin typeface="Arial"/>
                          <a:cs typeface="Arial"/>
                        </a:rPr>
                        <a:t>Unable</a:t>
                      </a:r>
                      <a:r>
                        <a:rPr sz="1000" b="1" spc="-80" dirty="0">
                          <a:latin typeface="Arial"/>
                          <a:cs typeface="Arial"/>
                        </a:rPr>
                        <a:t> </a:t>
                      </a:r>
                      <a:r>
                        <a:rPr sz="1000" b="1" spc="-35" dirty="0">
                          <a:latin typeface="Arial"/>
                          <a:cs typeface="Arial"/>
                        </a:rPr>
                        <a:t>to</a:t>
                      </a:r>
                      <a:r>
                        <a:rPr sz="1000" b="1" spc="-80" dirty="0">
                          <a:latin typeface="Arial"/>
                          <a:cs typeface="Arial"/>
                        </a:rPr>
                        <a:t> </a:t>
                      </a:r>
                      <a:r>
                        <a:rPr sz="1000" b="1" spc="-10" dirty="0">
                          <a:latin typeface="Arial"/>
                          <a:cs typeface="Arial"/>
                        </a:rPr>
                        <a:t>swallow</a:t>
                      </a:r>
                      <a:endParaRPr sz="1000">
                        <a:latin typeface="Arial"/>
                        <a:cs typeface="Arial"/>
                      </a:endParaRPr>
                    </a:p>
                  </a:txBody>
                  <a:tcPr marL="0" marR="0" marT="922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2"/>
                  </a:ext>
                </a:extLst>
              </a:tr>
              <a:tr h="383915">
                <a:tc>
                  <a:txBody>
                    <a:bodyPr/>
                    <a:lstStyle/>
                    <a:p>
                      <a:pPr marR="61594" algn="r">
                        <a:lnSpc>
                          <a:spcPct val="100000"/>
                        </a:lnSpc>
                        <a:spcBef>
                          <a:spcPts val="555"/>
                        </a:spcBef>
                      </a:pPr>
                      <a:r>
                        <a:rPr sz="1100" b="1" spc="-10" dirty="0">
                          <a:latin typeface="Arial"/>
                          <a:cs typeface="Arial"/>
                        </a:rPr>
                        <a:t>CONGESTION</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344170" indent="-6985">
                        <a:lnSpc>
                          <a:spcPct val="75800"/>
                        </a:lnSpc>
                        <a:spcBef>
                          <a:spcPts val="409"/>
                        </a:spcBef>
                        <a:buSzPct val="90909"/>
                        <a:buChar char="•"/>
                        <a:tabLst>
                          <a:tab pos="121285" algn="l"/>
                        </a:tabLst>
                      </a:pPr>
                      <a:r>
                        <a:rPr sz="1000" b="1" spc="-60" dirty="0">
                          <a:latin typeface="Arial"/>
                          <a:cs typeface="Arial"/>
                        </a:rPr>
                        <a:t>	Blocked</a:t>
                      </a:r>
                      <a:r>
                        <a:rPr sz="1000" b="1" spc="-80" dirty="0">
                          <a:latin typeface="Arial"/>
                          <a:cs typeface="Arial"/>
                        </a:rPr>
                        <a:t> </a:t>
                      </a:r>
                      <a:r>
                        <a:rPr sz="1000" b="1" spc="-35" dirty="0">
                          <a:latin typeface="Arial"/>
                          <a:cs typeface="Arial"/>
                        </a:rPr>
                        <a:t>or</a:t>
                      </a:r>
                      <a:r>
                        <a:rPr sz="1000" b="1" spc="-80" dirty="0">
                          <a:latin typeface="Arial"/>
                          <a:cs typeface="Arial"/>
                        </a:rPr>
                        <a:t> </a:t>
                      </a:r>
                      <a:r>
                        <a:rPr sz="1000" b="1" spc="-60" dirty="0">
                          <a:latin typeface="Arial"/>
                          <a:cs typeface="Arial"/>
                        </a:rPr>
                        <a:t>runny </a:t>
                      </a:r>
                      <a:r>
                        <a:rPr sz="1000" b="1" spc="-20" dirty="0">
                          <a:latin typeface="Arial"/>
                          <a:cs typeface="Arial"/>
                        </a:rPr>
                        <a:t>nose</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52425" indent="-6985">
                        <a:lnSpc>
                          <a:spcPct val="75800"/>
                        </a:lnSpc>
                        <a:spcBef>
                          <a:spcPts val="409"/>
                        </a:spcBef>
                        <a:buSzPct val="90909"/>
                        <a:buChar char="•"/>
                        <a:tabLst>
                          <a:tab pos="120650" algn="l"/>
                        </a:tabLst>
                      </a:pPr>
                      <a:r>
                        <a:rPr sz="1000" b="1" spc="-60" dirty="0">
                          <a:latin typeface="Arial"/>
                          <a:cs typeface="Arial"/>
                        </a:rPr>
                        <a:t>	Constant</a:t>
                      </a:r>
                      <a:r>
                        <a:rPr sz="1000" b="1" spc="-75" dirty="0">
                          <a:latin typeface="Arial"/>
                          <a:cs typeface="Arial"/>
                        </a:rPr>
                        <a:t> </a:t>
                      </a:r>
                      <a:r>
                        <a:rPr sz="1000" b="1" spc="-55" dirty="0">
                          <a:latin typeface="Arial"/>
                          <a:cs typeface="Arial"/>
                        </a:rPr>
                        <a:t>need</a:t>
                      </a:r>
                      <a:r>
                        <a:rPr sz="1000" b="1" spc="-70" dirty="0">
                          <a:latin typeface="Arial"/>
                          <a:cs typeface="Arial"/>
                        </a:rPr>
                        <a:t> </a:t>
                      </a:r>
                      <a:r>
                        <a:rPr sz="1000" b="1" spc="-40" dirty="0">
                          <a:latin typeface="Arial"/>
                          <a:cs typeface="Arial"/>
                        </a:rPr>
                        <a:t>to </a:t>
                      </a:r>
                      <a:r>
                        <a:rPr sz="1000" b="1" spc="-50" dirty="0">
                          <a:latin typeface="Arial"/>
                          <a:cs typeface="Arial"/>
                        </a:rPr>
                        <a:t>clear</a:t>
                      </a:r>
                      <a:r>
                        <a:rPr sz="1000" b="1" spc="-90" dirty="0">
                          <a:latin typeface="Arial"/>
                          <a:cs typeface="Arial"/>
                        </a:rPr>
                        <a:t> </a:t>
                      </a:r>
                      <a:r>
                        <a:rPr sz="1000" b="1" spc="-50" dirty="0">
                          <a:latin typeface="Arial"/>
                          <a:cs typeface="Arial"/>
                        </a:rPr>
                        <a:t>their</a:t>
                      </a:r>
                      <a:r>
                        <a:rPr sz="1000" b="1" spc="-80" dirty="0">
                          <a:latin typeface="Arial"/>
                          <a:cs typeface="Arial"/>
                        </a:rPr>
                        <a:t> </a:t>
                      </a:r>
                      <a:r>
                        <a:rPr sz="1000" b="1" spc="-10" dirty="0">
                          <a:latin typeface="Arial"/>
                          <a:cs typeface="Arial"/>
                        </a:rPr>
                        <a:t>throat</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90"/>
                        </a:spcBef>
                        <a:buSzPct val="90909"/>
                        <a:buChar char="•"/>
                        <a:tabLst>
                          <a:tab pos="120014" algn="l"/>
                        </a:tabLst>
                      </a:pPr>
                      <a:r>
                        <a:rPr sz="1000" b="1" spc="-65" dirty="0">
                          <a:latin typeface="Arial"/>
                          <a:cs typeface="Arial"/>
                        </a:rPr>
                        <a:t>Excess</a:t>
                      </a:r>
                      <a:r>
                        <a:rPr sz="1000" b="1" spc="-60" dirty="0">
                          <a:latin typeface="Arial"/>
                          <a:cs typeface="Arial"/>
                        </a:rPr>
                        <a:t> </a:t>
                      </a:r>
                      <a:r>
                        <a:rPr sz="1000" b="1" spc="-10" dirty="0">
                          <a:latin typeface="Arial"/>
                          <a:cs typeface="Arial"/>
                        </a:rPr>
                        <a:t>mucus</a:t>
                      </a:r>
                      <a:endParaRPr sz="1000">
                        <a:latin typeface="Arial"/>
                        <a:cs typeface="Arial"/>
                      </a:endParaRPr>
                    </a:p>
                    <a:p>
                      <a:pPr marL="120014" indent="-57150">
                        <a:lnSpc>
                          <a:spcPts val="1160"/>
                        </a:lnSpc>
                        <a:buSzPct val="90909"/>
                        <a:buChar char="•"/>
                        <a:tabLst>
                          <a:tab pos="120014" algn="l"/>
                        </a:tabLst>
                      </a:pPr>
                      <a:r>
                        <a:rPr sz="1000" b="1" spc="-50" dirty="0">
                          <a:latin typeface="Arial"/>
                          <a:cs typeface="Arial"/>
                        </a:rPr>
                        <a:t>Hay</a:t>
                      </a:r>
                      <a:r>
                        <a:rPr sz="1000" b="1" spc="-95" dirty="0">
                          <a:latin typeface="Arial"/>
                          <a:cs typeface="Arial"/>
                        </a:rPr>
                        <a:t> </a:t>
                      </a:r>
                      <a:r>
                        <a:rPr sz="1000" b="1" spc="-10" dirty="0">
                          <a:latin typeface="Arial"/>
                          <a:cs typeface="Arial"/>
                        </a:rPr>
                        <a:t>fever</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90"/>
                        </a:spcBef>
                        <a:buSzPct val="90909"/>
                        <a:buChar char="•"/>
                        <a:tabLst>
                          <a:tab pos="119380" algn="l"/>
                        </a:tabLst>
                      </a:pPr>
                      <a:r>
                        <a:rPr sz="1000" b="1" spc="-60" dirty="0">
                          <a:latin typeface="Arial"/>
                          <a:cs typeface="Arial"/>
                        </a:rPr>
                        <a:t>Lasted</a:t>
                      </a:r>
                      <a:r>
                        <a:rPr sz="1000" b="1" spc="-95" dirty="0">
                          <a:latin typeface="Arial"/>
                          <a:cs typeface="Arial"/>
                        </a:rPr>
                        <a:t> </a:t>
                      </a:r>
                      <a:r>
                        <a:rPr sz="1000" b="1" spc="-30" dirty="0">
                          <a:latin typeface="Arial"/>
                          <a:cs typeface="Arial"/>
                        </a:rPr>
                        <a:t>+3</a:t>
                      </a:r>
                      <a:r>
                        <a:rPr sz="1000" b="1" spc="-90" dirty="0">
                          <a:latin typeface="Arial"/>
                          <a:cs typeface="Arial"/>
                        </a:rPr>
                        <a:t> </a:t>
                      </a:r>
                      <a:r>
                        <a:rPr sz="1000" b="1" spc="-20" dirty="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dirty="0">
                          <a:latin typeface="Arial"/>
                          <a:cs typeface="Arial"/>
                        </a:rPr>
                        <a:t>Shortness</a:t>
                      </a:r>
                      <a:r>
                        <a:rPr sz="1000" b="1" spc="-80" dirty="0">
                          <a:latin typeface="Arial"/>
                          <a:cs typeface="Arial"/>
                        </a:rPr>
                        <a:t> </a:t>
                      </a:r>
                      <a:r>
                        <a:rPr sz="1000" b="1" spc="-35" dirty="0">
                          <a:latin typeface="Arial"/>
                          <a:cs typeface="Arial"/>
                        </a:rPr>
                        <a:t>of</a:t>
                      </a:r>
                      <a:r>
                        <a:rPr sz="1000" b="1" spc="-75" dirty="0">
                          <a:latin typeface="Arial"/>
                          <a:cs typeface="Arial"/>
                        </a:rPr>
                        <a:t> </a:t>
                      </a:r>
                      <a:r>
                        <a:rPr sz="1000" b="1" spc="-10" dirty="0">
                          <a:latin typeface="Arial"/>
                          <a:cs typeface="Arial"/>
                        </a:rPr>
                        <a:t>breath</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90"/>
                        </a:spcBef>
                        <a:buSzPct val="90909"/>
                        <a:buChar char="•"/>
                        <a:tabLst>
                          <a:tab pos="113030" algn="l"/>
                        </a:tabLst>
                      </a:pPr>
                      <a:r>
                        <a:rPr sz="1000" b="1" spc="-10" dirty="0">
                          <a:latin typeface="Arial"/>
                          <a:cs typeface="Arial"/>
                        </a:rPr>
                        <a:t>1</a:t>
                      </a:r>
                      <a:r>
                        <a:rPr sz="1000" b="1" spc="-95" dirty="0">
                          <a:latin typeface="Arial"/>
                          <a:cs typeface="Arial"/>
                        </a:rPr>
                        <a:t> </a:t>
                      </a:r>
                      <a:r>
                        <a:rPr sz="1000" b="1" spc="-50" dirty="0">
                          <a:latin typeface="Arial"/>
                          <a:cs typeface="Arial"/>
                        </a:rPr>
                        <a:t>side</a:t>
                      </a:r>
                      <a:r>
                        <a:rPr sz="1000" b="1" spc="-90" dirty="0">
                          <a:latin typeface="Arial"/>
                          <a:cs typeface="Arial"/>
                        </a:rPr>
                        <a:t> </a:t>
                      </a:r>
                      <a:r>
                        <a:rPr sz="1000" b="1" spc="-10" dirty="0">
                          <a:latin typeface="Arial"/>
                          <a:cs typeface="Arial"/>
                        </a:rPr>
                        <a:t>obstruction</a:t>
                      </a:r>
                      <a:endParaRPr sz="1000" dirty="0">
                        <a:latin typeface="Arial"/>
                        <a:cs typeface="Arial"/>
                      </a:endParaRPr>
                    </a:p>
                    <a:p>
                      <a:pPr marL="113030" indent="-57150">
                        <a:lnSpc>
                          <a:spcPts val="1160"/>
                        </a:lnSpc>
                        <a:buSzPct val="90909"/>
                        <a:buChar char="•"/>
                        <a:tabLst>
                          <a:tab pos="113030" algn="l"/>
                        </a:tabLst>
                      </a:pPr>
                      <a:r>
                        <a:rPr sz="1000" b="1" spc="-55" dirty="0">
                          <a:latin typeface="Arial"/>
                          <a:cs typeface="Arial"/>
                        </a:rPr>
                        <a:t>Facial</a:t>
                      </a:r>
                      <a:r>
                        <a:rPr sz="1000" b="1" spc="-60" dirty="0">
                          <a:latin typeface="Arial"/>
                          <a:cs typeface="Arial"/>
                        </a:rPr>
                        <a:t> </a:t>
                      </a:r>
                      <a:r>
                        <a:rPr sz="1000" b="1" spc="-10" dirty="0">
                          <a:latin typeface="Arial"/>
                          <a:cs typeface="Arial"/>
                        </a:rPr>
                        <a:t>swelling</a:t>
                      </a:r>
                      <a:endParaRPr sz="1000" dirty="0">
                        <a:latin typeface="Arial"/>
                        <a:cs typeface="Arial"/>
                      </a:endParaRPr>
                    </a:p>
                  </a:txBody>
                  <a:tcPr marL="0" marR="0" marT="10373"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3"/>
                  </a:ext>
                </a:extLst>
              </a:tr>
              <a:tr h="382915">
                <a:tc>
                  <a:txBody>
                    <a:bodyPr/>
                    <a:lstStyle/>
                    <a:p>
                      <a:pPr marR="62230" algn="r">
                        <a:lnSpc>
                          <a:spcPct val="100000"/>
                        </a:lnSpc>
                        <a:spcBef>
                          <a:spcPts val="855"/>
                        </a:spcBef>
                      </a:pPr>
                      <a:r>
                        <a:rPr sz="1100" b="1" spc="-25" dirty="0">
                          <a:latin typeface="Arial"/>
                          <a:cs typeface="Arial"/>
                        </a:rPr>
                        <a:t>EAR</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900"/>
                        </a:spcBef>
                        <a:buSzPct val="90909"/>
                        <a:buChar char="•"/>
                        <a:tabLst>
                          <a:tab pos="121285" algn="l"/>
                        </a:tabLst>
                      </a:pPr>
                      <a:r>
                        <a:rPr sz="1000" b="1" spc="-10" dirty="0">
                          <a:latin typeface="Arial"/>
                          <a:cs typeface="Arial"/>
                        </a:rPr>
                        <a:t>Earache</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0"/>
                        </a:spcBef>
                        <a:buSzPct val="90909"/>
                        <a:buChar char="•"/>
                        <a:tabLst>
                          <a:tab pos="120650" algn="l"/>
                        </a:tabLst>
                      </a:pPr>
                      <a:r>
                        <a:rPr sz="1000" b="1" spc="-55" dirty="0">
                          <a:latin typeface="Arial"/>
                          <a:cs typeface="Arial"/>
                        </a:rPr>
                        <a:t>Ear</a:t>
                      </a:r>
                      <a:r>
                        <a:rPr sz="1000" b="1" spc="-85" dirty="0">
                          <a:latin typeface="Arial"/>
                          <a:cs typeface="Arial"/>
                        </a:rPr>
                        <a:t> </a:t>
                      </a:r>
                      <a:r>
                        <a:rPr sz="1000" b="1" spc="-25" dirty="0">
                          <a:latin typeface="Arial"/>
                          <a:cs typeface="Arial"/>
                        </a:rPr>
                        <a:t>wax</a:t>
                      </a:r>
                      <a:endParaRPr sz="1000">
                        <a:latin typeface="Arial"/>
                        <a:cs typeface="Arial"/>
                      </a:endParaRPr>
                    </a:p>
                    <a:p>
                      <a:pPr marL="120650" indent="-57150">
                        <a:lnSpc>
                          <a:spcPts val="1110"/>
                        </a:lnSpc>
                        <a:buSzPct val="90909"/>
                        <a:buChar char="•"/>
                        <a:tabLst>
                          <a:tab pos="120650" algn="l"/>
                        </a:tabLst>
                      </a:pPr>
                      <a:r>
                        <a:rPr sz="1000" b="1" spc="-60" dirty="0">
                          <a:latin typeface="Arial"/>
                          <a:cs typeface="Arial"/>
                        </a:rPr>
                        <a:t>Blocked</a:t>
                      </a:r>
                      <a:r>
                        <a:rPr sz="1000" b="1" spc="-65" dirty="0">
                          <a:latin typeface="Arial"/>
                          <a:cs typeface="Arial"/>
                        </a:rPr>
                        <a:t> </a:t>
                      </a:r>
                      <a:r>
                        <a:rPr sz="1000" b="1" spc="-25" dirty="0">
                          <a:latin typeface="Arial"/>
                          <a:cs typeface="Arial"/>
                        </a:rPr>
                        <a:t>ear</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0"/>
                        </a:spcBef>
                        <a:buSzPct val="90909"/>
                        <a:buChar char="•"/>
                        <a:tabLst>
                          <a:tab pos="120014" algn="l"/>
                        </a:tabLst>
                      </a:pPr>
                      <a:r>
                        <a:rPr sz="1000" b="1" spc="-60" dirty="0">
                          <a:latin typeface="Arial"/>
                          <a:cs typeface="Arial"/>
                        </a:rPr>
                        <a:t>Hearing</a:t>
                      </a:r>
                      <a:r>
                        <a:rPr sz="1000" b="1" spc="-65" dirty="0">
                          <a:latin typeface="Arial"/>
                          <a:cs typeface="Arial"/>
                        </a:rPr>
                        <a:t> </a:t>
                      </a:r>
                      <a:r>
                        <a:rPr sz="1000" b="1" spc="-10" dirty="0">
                          <a:latin typeface="Arial"/>
                          <a:cs typeface="Arial"/>
                        </a:rPr>
                        <a:t>problems</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125095" indent="-6985">
                        <a:lnSpc>
                          <a:spcPct val="68200"/>
                        </a:lnSpc>
                        <a:spcBef>
                          <a:spcPts val="320"/>
                        </a:spcBef>
                        <a:buSzPct val="90909"/>
                        <a:buChar char="•"/>
                        <a:tabLst>
                          <a:tab pos="119380" algn="l"/>
                        </a:tabLst>
                      </a:pPr>
                      <a:r>
                        <a:rPr sz="1000" b="1" spc="-65" dirty="0">
                          <a:latin typeface="Arial"/>
                          <a:cs typeface="Arial"/>
                        </a:rPr>
                        <a:t>	Something</a:t>
                      </a:r>
                      <a:r>
                        <a:rPr sz="1000" b="1" spc="-80" dirty="0">
                          <a:latin typeface="Arial"/>
                          <a:cs typeface="Arial"/>
                        </a:rPr>
                        <a:t> </a:t>
                      </a:r>
                      <a:r>
                        <a:rPr sz="1000" b="1" spc="-40" dirty="0">
                          <a:latin typeface="Arial"/>
                          <a:cs typeface="Arial"/>
                        </a:rPr>
                        <a:t>may</a:t>
                      </a:r>
                      <a:r>
                        <a:rPr sz="1000" b="1" spc="-80" dirty="0">
                          <a:latin typeface="Arial"/>
                          <a:cs typeface="Arial"/>
                        </a:rPr>
                        <a:t> </a:t>
                      </a:r>
                      <a:r>
                        <a:rPr sz="1000" b="1" spc="-45" dirty="0">
                          <a:latin typeface="Arial"/>
                          <a:cs typeface="Arial"/>
                        </a:rPr>
                        <a:t>be</a:t>
                      </a:r>
                      <a:r>
                        <a:rPr sz="1000" b="1" spc="-80" dirty="0">
                          <a:latin typeface="Arial"/>
                          <a:cs typeface="Arial"/>
                        </a:rPr>
                        <a:t> </a:t>
                      </a:r>
                      <a:r>
                        <a:rPr sz="1000" b="1" spc="-35" dirty="0">
                          <a:latin typeface="Arial"/>
                          <a:cs typeface="Arial"/>
                        </a:rPr>
                        <a:t>in</a:t>
                      </a:r>
                      <a:r>
                        <a:rPr sz="1000" b="1" spc="-80" dirty="0">
                          <a:latin typeface="Arial"/>
                          <a:cs typeface="Arial"/>
                        </a:rPr>
                        <a:t> </a:t>
                      </a:r>
                      <a:r>
                        <a:rPr sz="1000" b="1" spc="-40" dirty="0">
                          <a:latin typeface="Arial"/>
                          <a:cs typeface="Arial"/>
                        </a:rPr>
                        <a:t>the </a:t>
                      </a:r>
                      <a:r>
                        <a:rPr sz="1000" b="1" spc="-45" dirty="0">
                          <a:latin typeface="Arial"/>
                          <a:cs typeface="Arial"/>
                        </a:rPr>
                        <a:t>ear</a:t>
                      </a:r>
                      <a:r>
                        <a:rPr sz="1000" b="1" spc="-85" dirty="0">
                          <a:latin typeface="Arial"/>
                          <a:cs typeface="Arial"/>
                        </a:rPr>
                        <a:t> </a:t>
                      </a:r>
                      <a:r>
                        <a:rPr sz="1000" b="1" spc="-10" dirty="0">
                          <a:latin typeface="Arial"/>
                          <a:cs typeface="Arial"/>
                        </a:rPr>
                        <a:t>canal</a:t>
                      </a:r>
                      <a:endParaRPr sz="1000">
                        <a:latin typeface="Arial"/>
                        <a:cs typeface="Arial"/>
                      </a:endParaRPr>
                    </a:p>
                    <a:p>
                      <a:pPr marL="119380" indent="-57150">
                        <a:lnSpc>
                          <a:spcPts val="975"/>
                        </a:lnSpc>
                        <a:buSzPct val="90909"/>
                        <a:buChar char="•"/>
                        <a:tabLst>
                          <a:tab pos="119380" algn="l"/>
                        </a:tabLst>
                      </a:pPr>
                      <a:r>
                        <a:rPr sz="1000" b="1" spc="-10" dirty="0">
                          <a:latin typeface="Arial"/>
                          <a:cs typeface="Arial"/>
                        </a:rPr>
                        <a:t>Discharge</a:t>
                      </a:r>
                      <a:endParaRPr sz="1000">
                        <a:latin typeface="Arial"/>
                        <a:cs typeface="Arial"/>
                      </a:endParaRPr>
                    </a:p>
                  </a:txBody>
                  <a:tcPr marL="0" marR="0" marT="3688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5" dirty="0">
                          <a:latin typeface="Arial"/>
                          <a:cs typeface="Arial"/>
                        </a:rPr>
                        <a:t>Severe</a:t>
                      </a:r>
                      <a:r>
                        <a:rPr sz="1000" b="1" spc="-60" dirty="0">
                          <a:latin typeface="Arial"/>
                          <a:cs typeface="Arial"/>
                        </a:rPr>
                        <a:t> </a:t>
                      </a:r>
                      <a:r>
                        <a:rPr sz="1000" b="1" spc="-10" dirty="0">
                          <a:latin typeface="Arial"/>
                          <a:cs typeface="Arial"/>
                        </a:rPr>
                        <a:t>pain.</a:t>
                      </a:r>
                      <a:endParaRPr sz="1000">
                        <a:latin typeface="Arial"/>
                        <a:cs typeface="Arial"/>
                      </a:endParaRPr>
                    </a:p>
                    <a:p>
                      <a:pPr marL="113030" indent="-57150">
                        <a:lnSpc>
                          <a:spcPts val="950"/>
                        </a:lnSpc>
                        <a:buSzPct val="90909"/>
                        <a:buChar char="•"/>
                        <a:tabLst>
                          <a:tab pos="113030" algn="l"/>
                        </a:tabLst>
                      </a:pPr>
                      <a:r>
                        <a:rPr sz="1000" b="1" spc="-10" dirty="0">
                          <a:latin typeface="Arial"/>
                          <a:cs typeface="Arial"/>
                        </a:rPr>
                        <a:t>Deafness</a:t>
                      </a:r>
                      <a:endParaRPr sz="1000">
                        <a:latin typeface="Arial"/>
                        <a:cs typeface="Arial"/>
                      </a:endParaRPr>
                    </a:p>
                    <a:p>
                      <a:pPr marL="113030" indent="-57150">
                        <a:lnSpc>
                          <a:spcPts val="1135"/>
                        </a:lnSpc>
                        <a:buSzPct val="90909"/>
                        <a:buChar char="•"/>
                        <a:tabLst>
                          <a:tab pos="113030" algn="l"/>
                        </a:tabLst>
                      </a:pPr>
                      <a:r>
                        <a:rPr sz="1000" b="1" spc="-10" dirty="0">
                          <a:latin typeface="Arial"/>
                          <a:cs typeface="Arial"/>
                        </a:rPr>
                        <a:t>Vertigo</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4"/>
                  </a:ext>
                </a:extLst>
              </a:tr>
              <a:tr h="382915">
                <a:tc>
                  <a:txBody>
                    <a:bodyPr/>
                    <a:lstStyle/>
                    <a:p>
                      <a:pPr marR="62865" algn="r">
                        <a:lnSpc>
                          <a:spcPct val="100000"/>
                        </a:lnSpc>
                        <a:spcBef>
                          <a:spcPts val="855"/>
                        </a:spcBef>
                      </a:pPr>
                      <a:r>
                        <a:rPr sz="1100" b="1" spc="-25" dirty="0">
                          <a:latin typeface="Arial"/>
                          <a:cs typeface="Arial"/>
                        </a:rPr>
                        <a:t>EYE</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dirty="0">
                          <a:latin typeface="Arial"/>
                          <a:cs typeface="Arial"/>
                        </a:rPr>
                        <a:t>Conjunctivitis</a:t>
                      </a:r>
                      <a:endParaRPr sz="1000">
                        <a:latin typeface="Arial"/>
                        <a:cs typeface="Arial"/>
                      </a:endParaRPr>
                    </a:p>
                    <a:p>
                      <a:pPr marL="121285" indent="-57150">
                        <a:lnSpc>
                          <a:spcPts val="950"/>
                        </a:lnSpc>
                        <a:buSzPct val="90909"/>
                        <a:buChar char="•"/>
                        <a:tabLst>
                          <a:tab pos="121285" algn="l"/>
                        </a:tabLst>
                      </a:pPr>
                      <a:r>
                        <a:rPr sz="1000" b="1" spc="-55" dirty="0">
                          <a:latin typeface="Arial"/>
                          <a:cs typeface="Arial"/>
                        </a:rPr>
                        <a:t>Dry/sore</a:t>
                      </a:r>
                      <a:r>
                        <a:rPr sz="1000" b="1" spc="-70" dirty="0">
                          <a:latin typeface="Arial"/>
                          <a:cs typeface="Arial"/>
                        </a:rPr>
                        <a:t> </a:t>
                      </a:r>
                      <a:r>
                        <a:rPr sz="1000" b="1" spc="-50" dirty="0">
                          <a:latin typeface="Arial"/>
                          <a:cs typeface="Arial"/>
                        </a:rPr>
                        <a:t>tired</a:t>
                      </a:r>
                      <a:r>
                        <a:rPr sz="1000" b="1" spc="-65" dirty="0">
                          <a:latin typeface="Arial"/>
                          <a:cs typeface="Arial"/>
                        </a:rPr>
                        <a:t> </a:t>
                      </a:r>
                      <a:r>
                        <a:rPr sz="1000" b="1" spc="-20" dirty="0">
                          <a:latin typeface="Arial"/>
                          <a:cs typeface="Arial"/>
                        </a:rPr>
                        <a:t>eyes</a:t>
                      </a:r>
                      <a:endParaRPr sz="1000">
                        <a:latin typeface="Arial"/>
                        <a:cs typeface="Arial"/>
                      </a:endParaRPr>
                    </a:p>
                    <a:p>
                      <a:pPr marL="121285" indent="-57150">
                        <a:lnSpc>
                          <a:spcPts val="1135"/>
                        </a:lnSpc>
                        <a:buSzPct val="90909"/>
                        <a:buChar char="•"/>
                        <a:tabLst>
                          <a:tab pos="121285" algn="l"/>
                        </a:tabLst>
                      </a:pPr>
                      <a:r>
                        <a:rPr sz="1000" b="1" spc="-50" dirty="0">
                          <a:latin typeface="Arial"/>
                          <a:cs typeface="Arial"/>
                        </a:rPr>
                        <a:t>Eye,</a:t>
                      </a:r>
                      <a:r>
                        <a:rPr sz="1000" b="1" spc="-95" dirty="0">
                          <a:latin typeface="Arial"/>
                          <a:cs typeface="Arial"/>
                        </a:rPr>
                        <a:t> </a:t>
                      </a:r>
                      <a:r>
                        <a:rPr sz="1000" b="1" spc="-50" dirty="0">
                          <a:latin typeface="Arial"/>
                          <a:cs typeface="Arial"/>
                        </a:rPr>
                        <a:t>red</a:t>
                      </a:r>
                      <a:r>
                        <a:rPr sz="1000" b="1" spc="-90" dirty="0">
                          <a:latin typeface="Arial"/>
                          <a:cs typeface="Arial"/>
                        </a:rPr>
                        <a:t> </a:t>
                      </a:r>
                      <a:r>
                        <a:rPr sz="1000" b="1" spc="-30" dirty="0">
                          <a:latin typeface="Arial"/>
                          <a:cs typeface="Arial"/>
                        </a:rPr>
                        <a:t>or</a:t>
                      </a:r>
                      <a:r>
                        <a:rPr sz="1000" b="1" spc="-90" dirty="0">
                          <a:latin typeface="Arial"/>
                          <a:cs typeface="Arial"/>
                        </a:rPr>
                        <a:t> </a:t>
                      </a:r>
                      <a:r>
                        <a:rPr sz="1000" b="1" spc="-10" dirty="0">
                          <a:latin typeface="Arial"/>
                          <a:cs typeface="Arial"/>
                        </a:rPr>
                        <a:t>Irritable</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50" dirty="0">
                          <a:latin typeface="Arial"/>
                          <a:cs typeface="Arial"/>
                        </a:rPr>
                        <a:t>Eye,</a:t>
                      </a:r>
                      <a:r>
                        <a:rPr sz="1000" b="1" spc="-75" dirty="0">
                          <a:latin typeface="Arial"/>
                          <a:cs typeface="Arial"/>
                        </a:rPr>
                        <a:t> </a:t>
                      </a:r>
                      <a:r>
                        <a:rPr sz="1000" b="1" spc="-10" dirty="0">
                          <a:latin typeface="Arial"/>
                          <a:cs typeface="Arial"/>
                        </a:rPr>
                        <a:t>sticky</a:t>
                      </a:r>
                      <a:endParaRPr sz="1000">
                        <a:latin typeface="Arial"/>
                        <a:cs typeface="Arial"/>
                      </a:endParaRPr>
                    </a:p>
                    <a:p>
                      <a:pPr marL="120650" indent="-57150">
                        <a:lnSpc>
                          <a:spcPts val="1110"/>
                        </a:lnSpc>
                        <a:buSzPct val="90909"/>
                        <a:buChar char="•"/>
                        <a:tabLst>
                          <a:tab pos="120650" algn="l"/>
                        </a:tabLst>
                      </a:pPr>
                      <a:r>
                        <a:rPr sz="1000" b="1" spc="-55" dirty="0">
                          <a:latin typeface="Arial"/>
                          <a:cs typeface="Arial"/>
                        </a:rPr>
                        <a:t>Eyelid </a:t>
                      </a:r>
                      <a:r>
                        <a:rPr sz="1000" b="1" spc="-10" dirty="0">
                          <a:latin typeface="Arial"/>
                          <a:cs typeface="Arial"/>
                        </a:rPr>
                        <a:t>problems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5"/>
                        </a:spcBef>
                        <a:buSzPct val="90909"/>
                        <a:buChar char="•"/>
                        <a:tabLst>
                          <a:tab pos="120014" algn="l"/>
                        </a:tabLst>
                      </a:pPr>
                      <a:r>
                        <a:rPr sz="1000" b="1" spc="-65" dirty="0">
                          <a:latin typeface="Arial"/>
                          <a:cs typeface="Arial"/>
                        </a:rPr>
                        <a:t>Watery</a:t>
                      </a:r>
                      <a:r>
                        <a:rPr sz="1000" b="1" spc="-80" dirty="0">
                          <a:latin typeface="Arial"/>
                          <a:cs typeface="Arial"/>
                        </a:rPr>
                        <a:t> </a:t>
                      </a:r>
                      <a:r>
                        <a:rPr sz="1000" b="1" dirty="0">
                          <a:latin typeface="Arial"/>
                          <a:cs typeface="Arial"/>
                        </a:rPr>
                        <a:t>/</a:t>
                      </a:r>
                      <a:r>
                        <a:rPr sz="1000" b="1" spc="-80" dirty="0">
                          <a:latin typeface="Arial"/>
                          <a:cs typeface="Arial"/>
                        </a:rPr>
                        <a:t> </a:t>
                      </a:r>
                      <a:r>
                        <a:rPr sz="1000" b="1" spc="-60" dirty="0">
                          <a:latin typeface="Arial"/>
                          <a:cs typeface="Arial"/>
                        </a:rPr>
                        <a:t>runny</a:t>
                      </a:r>
                      <a:r>
                        <a:rPr sz="1000" b="1" spc="-80" dirty="0">
                          <a:latin typeface="Arial"/>
                          <a:cs typeface="Arial"/>
                        </a:rPr>
                        <a:t> </a:t>
                      </a:r>
                      <a:r>
                        <a:rPr sz="1000" b="1" spc="-20" dirty="0">
                          <a:latin typeface="Arial"/>
                          <a:cs typeface="Arial"/>
                        </a:rPr>
                        <a:t>eyes</a:t>
                      </a:r>
                      <a:endParaRPr sz="1000">
                        <a:latin typeface="Arial"/>
                        <a:cs typeface="Arial"/>
                      </a:endParaRPr>
                    </a:p>
                  </a:txBody>
                  <a:tcPr marL="0" marR="0" marT="1043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dirty="0">
                          <a:latin typeface="Arial"/>
                          <a:cs typeface="Arial"/>
                        </a:rPr>
                        <a:t>Severe</a:t>
                      </a:r>
                      <a:r>
                        <a:rPr sz="1000" b="1" spc="-60" dirty="0">
                          <a:latin typeface="Arial"/>
                          <a:cs typeface="Arial"/>
                        </a:rPr>
                        <a:t> </a:t>
                      </a:r>
                      <a:r>
                        <a:rPr sz="1000" b="1" spc="-20" dirty="0">
                          <a:latin typeface="Arial"/>
                          <a:cs typeface="Arial"/>
                        </a:rPr>
                        <a:t>pain</a:t>
                      </a:r>
                      <a:endParaRPr sz="1000">
                        <a:latin typeface="Arial"/>
                        <a:cs typeface="Arial"/>
                      </a:endParaRPr>
                    </a:p>
                    <a:p>
                      <a:pPr marL="119380" indent="-57150">
                        <a:lnSpc>
                          <a:spcPts val="1110"/>
                        </a:lnSpc>
                        <a:buSzPct val="90909"/>
                        <a:buChar char="•"/>
                        <a:tabLst>
                          <a:tab pos="119380" algn="l"/>
                        </a:tabLst>
                      </a:pPr>
                      <a:r>
                        <a:rPr sz="1000" b="1" spc="-55" dirty="0">
                          <a:latin typeface="Arial"/>
                          <a:cs typeface="Arial"/>
                        </a:rPr>
                        <a:t>Pain</a:t>
                      </a:r>
                      <a:r>
                        <a:rPr sz="1000" b="1" spc="-100" dirty="0">
                          <a:latin typeface="Arial"/>
                          <a:cs typeface="Arial"/>
                        </a:rPr>
                        <a:t> </a:t>
                      </a:r>
                      <a:r>
                        <a:rPr sz="1000" b="1" spc="-10" dirty="0">
                          <a:latin typeface="Arial"/>
                          <a:cs typeface="Arial"/>
                        </a:rPr>
                        <a:t>1</a:t>
                      </a:r>
                      <a:r>
                        <a:rPr sz="1000" b="1" spc="-100" dirty="0">
                          <a:latin typeface="Arial"/>
                          <a:cs typeface="Arial"/>
                        </a:rPr>
                        <a:t> </a:t>
                      </a:r>
                      <a:r>
                        <a:rPr sz="1000" b="1" spc="-45" dirty="0">
                          <a:latin typeface="Arial"/>
                          <a:cs typeface="Arial"/>
                        </a:rPr>
                        <a:t>side</a:t>
                      </a:r>
                      <a:r>
                        <a:rPr sz="1000" b="1" spc="-95" dirty="0">
                          <a:latin typeface="Arial"/>
                          <a:cs typeface="Arial"/>
                        </a:rPr>
                        <a:t> </a:t>
                      </a:r>
                      <a:r>
                        <a:rPr sz="1000" b="1" spc="-20" dirty="0">
                          <a:latin typeface="Arial"/>
                          <a:cs typeface="Arial"/>
                        </a:rPr>
                        <a:t>only</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dirty="0">
                          <a:latin typeface="Arial"/>
                          <a:cs typeface="Arial"/>
                        </a:rPr>
                        <a:t>Light</a:t>
                      </a:r>
                      <a:r>
                        <a:rPr sz="1000" b="1" spc="-80" dirty="0">
                          <a:latin typeface="Arial"/>
                          <a:cs typeface="Arial"/>
                        </a:rPr>
                        <a:t> </a:t>
                      </a:r>
                      <a:r>
                        <a:rPr sz="1000" b="1" spc="-10" dirty="0">
                          <a:latin typeface="Arial"/>
                          <a:cs typeface="Arial"/>
                        </a:rPr>
                        <a:t>sensitivity</a:t>
                      </a:r>
                      <a:endParaRPr sz="1000">
                        <a:latin typeface="Arial"/>
                        <a:cs typeface="Arial"/>
                      </a:endParaRPr>
                    </a:p>
                    <a:p>
                      <a:pPr marL="113030" indent="-57150">
                        <a:lnSpc>
                          <a:spcPts val="1110"/>
                        </a:lnSpc>
                        <a:buSzPct val="90909"/>
                        <a:buChar char="•"/>
                        <a:tabLst>
                          <a:tab pos="113030" algn="l"/>
                        </a:tabLst>
                      </a:pPr>
                      <a:r>
                        <a:rPr sz="1000" b="1" spc="-60" dirty="0">
                          <a:latin typeface="Arial"/>
                          <a:cs typeface="Arial"/>
                        </a:rPr>
                        <a:t>Reduced</a:t>
                      </a:r>
                      <a:r>
                        <a:rPr sz="1000" b="1" spc="-70" dirty="0">
                          <a:latin typeface="Arial"/>
                          <a:cs typeface="Arial"/>
                        </a:rPr>
                        <a:t> </a:t>
                      </a:r>
                      <a:r>
                        <a:rPr sz="1000" b="1" spc="-10" dirty="0">
                          <a:latin typeface="Arial"/>
                          <a:cs typeface="Arial"/>
                        </a:rPr>
                        <a:t>vision</a:t>
                      </a:r>
                      <a:endParaRPr sz="100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5"/>
                  </a:ext>
                </a:extLst>
              </a:tr>
              <a:tr h="571998">
                <a:tc>
                  <a:txBody>
                    <a:bodyPr/>
                    <a:lstStyle/>
                    <a:p>
                      <a:pPr marL="808990" marR="54610" indent="-173355">
                        <a:lnSpc>
                          <a:spcPct val="78300"/>
                        </a:lnSpc>
                        <a:spcBef>
                          <a:spcPts val="565"/>
                        </a:spcBef>
                      </a:pPr>
                      <a:r>
                        <a:rPr sz="1100" b="1" spc="-65" dirty="0">
                          <a:latin typeface="Arial"/>
                          <a:cs typeface="Arial"/>
                        </a:rPr>
                        <a:t>GASTRIC</a:t>
                      </a:r>
                      <a:r>
                        <a:rPr sz="1100" b="1" spc="-60" dirty="0">
                          <a:latin typeface="Arial"/>
                          <a:cs typeface="Arial"/>
                        </a:rPr>
                        <a:t> </a:t>
                      </a:r>
                      <a:r>
                        <a:rPr sz="1100" b="1" spc="-50" dirty="0">
                          <a:latin typeface="Arial"/>
                          <a:cs typeface="Arial"/>
                        </a:rPr>
                        <a:t>/ </a:t>
                      </a:r>
                      <a:r>
                        <a:rPr sz="1100" b="1" spc="-65" dirty="0">
                          <a:latin typeface="Arial"/>
                          <a:cs typeface="Arial"/>
                        </a:rPr>
                        <a:t>BOWEL</a:t>
                      </a:r>
                      <a:endParaRPr sz="1100">
                        <a:latin typeface="Arial"/>
                        <a:cs typeface="Arial"/>
                      </a:endParaRPr>
                    </a:p>
                  </a:txBody>
                  <a:tcPr marL="0" marR="0" marT="65122"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dirty="0">
                          <a:latin typeface="Arial"/>
                          <a:cs typeface="Arial"/>
                        </a:rPr>
                        <a:t>Constipation</a:t>
                      </a:r>
                      <a:endParaRPr sz="1000">
                        <a:latin typeface="Arial"/>
                        <a:cs typeface="Arial"/>
                      </a:endParaRPr>
                    </a:p>
                    <a:p>
                      <a:pPr marL="121285" indent="-57150">
                        <a:lnSpc>
                          <a:spcPts val="950"/>
                        </a:lnSpc>
                        <a:buSzPct val="90909"/>
                        <a:buChar char="•"/>
                        <a:tabLst>
                          <a:tab pos="121285" algn="l"/>
                        </a:tabLst>
                      </a:pPr>
                      <a:r>
                        <a:rPr sz="1000" b="1" spc="-10" dirty="0">
                          <a:latin typeface="Arial"/>
                          <a:cs typeface="Arial"/>
                        </a:rPr>
                        <a:t>Diarrhoea</a:t>
                      </a:r>
                      <a:endParaRPr sz="1000">
                        <a:latin typeface="Arial"/>
                        <a:cs typeface="Arial"/>
                      </a:endParaRPr>
                    </a:p>
                    <a:p>
                      <a:pPr marL="121285" indent="-57150">
                        <a:lnSpc>
                          <a:spcPts val="1135"/>
                        </a:lnSpc>
                        <a:buSzPct val="90909"/>
                        <a:buChar char="•"/>
                        <a:tabLst>
                          <a:tab pos="121285" algn="l"/>
                        </a:tabLst>
                      </a:pPr>
                      <a:r>
                        <a:rPr sz="1000" b="1" spc="-50" dirty="0">
                          <a:latin typeface="Arial"/>
                          <a:cs typeface="Arial"/>
                        </a:rPr>
                        <a:t>Infant</a:t>
                      </a:r>
                      <a:r>
                        <a:rPr sz="1000" b="1" spc="-114" dirty="0">
                          <a:latin typeface="Arial"/>
                          <a:cs typeface="Arial"/>
                        </a:rPr>
                        <a:t> </a:t>
                      </a:r>
                      <a:r>
                        <a:rPr sz="1000" b="1" spc="-10" dirty="0">
                          <a:latin typeface="Arial"/>
                          <a:cs typeface="Arial"/>
                        </a:rPr>
                        <a:t>colic</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10" dirty="0">
                          <a:latin typeface="Arial"/>
                          <a:cs typeface="Arial"/>
                        </a:rPr>
                        <a:t>Heartburn</a:t>
                      </a:r>
                      <a:endParaRPr sz="1000">
                        <a:latin typeface="Arial"/>
                        <a:cs typeface="Arial"/>
                      </a:endParaRPr>
                    </a:p>
                    <a:p>
                      <a:pPr marL="120650" indent="-57150">
                        <a:lnSpc>
                          <a:spcPts val="1110"/>
                        </a:lnSpc>
                        <a:buSzPct val="90909"/>
                        <a:buChar char="•"/>
                        <a:tabLst>
                          <a:tab pos="120650" algn="l"/>
                        </a:tabLst>
                      </a:pPr>
                      <a:r>
                        <a:rPr sz="1000" b="1" spc="-10" dirty="0">
                          <a:latin typeface="Arial"/>
                          <a:cs typeface="Arial"/>
                        </a:rPr>
                        <a:t>Indigestion</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015"/>
                        </a:lnSpc>
                        <a:buSzPct val="90909"/>
                        <a:buChar char="•"/>
                        <a:tabLst>
                          <a:tab pos="120014" algn="l"/>
                        </a:tabLst>
                      </a:pPr>
                      <a:r>
                        <a:rPr sz="1000" b="1" spc="-10" dirty="0">
                          <a:latin typeface="Arial"/>
                          <a:cs typeface="Arial"/>
                        </a:rPr>
                        <a:t>Haemorrhoids</a:t>
                      </a:r>
                      <a:endParaRPr sz="1000">
                        <a:latin typeface="Arial"/>
                        <a:cs typeface="Arial"/>
                      </a:endParaRPr>
                    </a:p>
                    <a:p>
                      <a:pPr marL="120014" indent="-57150">
                        <a:lnSpc>
                          <a:spcPts val="950"/>
                        </a:lnSpc>
                        <a:buSzPct val="90909"/>
                        <a:buChar char="•"/>
                        <a:tabLst>
                          <a:tab pos="120014" algn="l"/>
                        </a:tabLst>
                      </a:pPr>
                      <a:r>
                        <a:rPr sz="1000" b="1" spc="-55" dirty="0">
                          <a:latin typeface="Arial"/>
                          <a:cs typeface="Arial"/>
                        </a:rPr>
                        <a:t>Rectal</a:t>
                      </a:r>
                      <a:r>
                        <a:rPr sz="1000" b="1" spc="-65" dirty="0">
                          <a:latin typeface="Arial"/>
                          <a:cs typeface="Arial"/>
                        </a:rPr>
                        <a:t> </a:t>
                      </a:r>
                      <a:r>
                        <a:rPr sz="1000" b="1" spc="-10" dirty="0">
                          <a:latin typeface="Arial"/>
                          <a:cs typeface="Arial"/>
                        </a:rPr>
                        <a:t>pain,</a:t>
                      </a:r>
                      <a:endParaRPr sz="1000">
                        <a:latin typeface="Arial"/>
                        <a:cs typeface="Arial"/>
                      </a:endParaRPr>
                    </a:p>
                    <a:p>
                      <a:pPr marL="120014" indent="-57150">
                        <a:lnSpc>
                          <a:spcPts val="1135"/>
                        </a:lnSpc>
                        <a:buSzPct val="90909"/>
                        <a:buChar char="•"/>
                        <a:tabLst>
                          <a:tab pos="120014" algn="l"/>
                        </a:tabLst>
                      </a:pPr>
                      <a:r>
                        <a:rPr sz="1000" b="1" spc="-70" dirty="0">
                          <a:latin typeface="Arial"/>
                          <a:cs typeface="Arial"/>
                        </a:rPr>
                        <a:t>Vomiting</a:t>
                      </a:r>
                      <a:r>
                        <a:rPr sz="1000" b="1" spc="-75" dirty="0">
                          <a:latin typeface="Arial"/>
                          <a:cs typeface="Arial"/>
                        </a:rPr>
                        <a:t> </a:t>
                      </a:r>
                      <a:r>
                        <a:rPr sz="1000" b="1" spc="-40" dirty="0">
                          <a:latin typeface="Arial"/>
                          <a:cs typeface="Arial"/>
                        </a:rPr>
                        <a:t>or</a:t>
                      </a:r>
                      <a:r>
                        <a:rPr sz="1000" b="1" spc="-75" dirty="0">
                          <a:latin typeface="Arial"/>
                          <a:cs typeface="Arial"/>
                        </a:rPr>
                        <a:t> </a:t>
                      </a:r>
                      <a:r>
                        <a:rPr sz="1000" b="1" spc="-10" dirty="0">
                          <a:latin typeface="Arial"/>
                          <a:cs typeface="Arial"/>
                        </a:rPr>
                        <a:t>nausea</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dirty="0">
                          <a:latin typeface="Arial"/>
                          <a:cs typeface="Arial"/>
                        </a:rPr>
                        <a:t>Severe</a:t>
                      </a:r>
                      <a:r>
                        <a:rPr sz="1000" b="1" spc="-70" dirty="0">
                          <a:latin typeface="Arial"/>
                          <a:cs typeface="Arial"/>
                        </a:rPr>
                        <a:t> </a:t>
                      </a:r>
                      <a:r>
                        <a:rPr sz="1000" b="1" dirty="0">
                          <a:latin typeface="Arial"/>
                          <a:cs typeface="Arial"/>
                        </a:rPr>
                        <a:t>/</a:t>
                      </a:r>
                      <a:r>
                        <a:rPr sz="1000" b="1" spc="-70" dirty="0">
                          <a:latin typeface="Arial"/>
                          <a:cs typeface="Arial"/>
                        </a:rPr>
                        <a:t> on-</a:t>
                      </a:r>
                      <a:r>
                        <a:rPr sz="1000" b="1" spc="-10" dirty="0">
                          <a:latin typeface="Arial"/>
                          <a:cs typeface="Arial"/>
                        </a:rPr>
                        <a:t>going</a:t>
                      </a:r>
                      <a:endParaRPr sz="1000">
                        <a:latin typeface="Arial"/>
                        <a:cs typeface="Arial"/>
                      </a:endParaRPr>
                    </a:p>
                    <a:p>
                      <a:pPr marL="119380" indent="-57150">
                        <a:lnSpc>
                          <a:spcPts val="1110"/>
                        </a:lnSpc>
                        <a:buSzPct val="90909"/>
                        <a:buChar char="•"/>
                        <a:tabLst>
                          <a:tab pos="119380" algn="l"/>
                        </a:tabLst>
                      </a:pPr>
                      <a:r>
                        <a:rPr sz="1000" b="1" spc="-60" dirty="0">
                          <a:latin typeface="Arial"/>
                          <a:cs typeface="Arial"/>
                        </a:rPr>
                        <a:t>Lasted</a:t>
                      </a:r>
                      <a:r>
                        <a:rPr sz="1000" b="1" spc="-95" dirty="0">
                          <a:latin typeface="Arial"/>
                          <a:cs typeface="Arial"/>
                        </a:rPr>
                        <a:t> </a:t>
                      </a:r>
                      <a:r>
                        <a:rPr sz="1000" b="1" spc="-30" dirty="0">
                          <a:latin typeface="Arial"/>
                          <a:cs typeface="Arial"/>
                        </a:rPr>
                        <a:t>+6</a:t>
                      </a:r>
                      <a:r>
                        <a:rPr sz="1000" b="1" spc="-90" dirty="0">
                          <a:latin typeface="Arial"/>
                          <a:cs typeface="Arial"/>
                        </a:rPr>
                        <a:t> </a:t>
                      </a:r>
                      <a:r>
                        <a:rPr sz="1000" b="1" spc="-20" dirty="0">
                          <a:latin typeface="Arial"/>
                          <a:cs typeface="Arial"/>
                        </a:rPr>
                        <a:t>weeks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dirty="0">
                          <a:latin typeface="Arial"/>
                          <a:cs typeface="Arial"/>
                        </a:rPr>
                        <a:t>Patient</a:t>
                      </a:r>
                      <a:r>
                        <a:rPr sz="1000" b="1" spc="-85" dirty="0">
                          <a:latin typeface="Arial"/>
                          <a:cs typeface="Arial"/>
                        </a:rPr>
                        <a:t> </a:t>
                      </a:r>
                      <a:r>
                        <a:rPr sz="1000" b="1" spc="-40" dirty="0">
                          <a:latin typeface="Arial"/>
                          <a:cs typeface="Arial"/>
                        </a:rPr>
                        <a:t>+55</a:t>
                      </a:r>
                      <a:r>
                        <a:rPr sz="1000" b="1" spc="-80" dirty="0">
                          <a:latin typeface="Arial"/>
                          <a:cs typeface="Arial"/>
                        </a:rPr>
                        <a:t> </a:t>
                      </a:r>
                      <a:r>
                        <a:rPr sz="1000" b="1" spc="-10" dirty="0">
                          <a:latin typeface="Arial"/>
                          <a:cs typeface="Arial"/>
                        </a:rPr>
                        <a:t>years</a:t>
                      </a:r>
                      <a:endParaRPr sz="1000" dirty="0">
                        <a:latin typeface="Arial"/>
                        <a:cs typeface="Arial"/>
                      </a:endParaRPr>
                    </a:p>
                    <a:p>
                      <a:pPr marL="113030" indent="-57150">
                        <a:lnSpc>
                          <a:spcPts val="1110"/>
                        </a:lnSpc>
                        <a:buSzPct val="90909"/>
                        <a:buChar char="•"/>
                        <a:tabLst>
                          <a:tab pos="113030" algn="l"/>
                        </a:tabLst>
                      </a:pPr>
                      <a:r>
                        <a:rPr sz="1000" b="1" spc="-60" dirty="0">
                          <a:latin typeface="Arial"/>
                          <a:cs typeface="Arial"/>
                        </a:rPr>
                        <a:t>Blood</a:t>
                      </a:r>
                      <a:r>
                        <a:rPr sz="1000" b="1" spc="-85" dirty="0">
                          <a:latin typeface="Arial"/>
                          <a:cs typeface="Arial"/>
                        </a:rPr>
                        <a:t> </a:t>
                      </a:r>
                      <a:r>
                        <a:rPr sz="1000" b="1" dirty="0">
                          <a:latin typeface="Arial"/>
                          <a:cs typeface="Arial"/>
                        </a:rPr>
                        <a:t>/</a:t>
                      </a:r>
                      <a:r>
                        <a:rPr sz="1000" b="1" spc="-80" dirty="0">
                          <a:latin typeface="Arial"/>
                          <a:cs typeface="Arial"/>
                        </a:rPr>
                        <a:t> </a:t>
                      </a:r>
                      <a:r>
                        <a:rPr sz="1000" b="1" spc="-55" dirty="0">
                          <a:latin typeface="Arial"/>
                          <a:cs typeface="Arial"/>
                        </a:rPr>
                        <a:t>Weight</a:t>
                      </a:r>
                      <a:r>
                        <a:rPr sz="1000" b="1" spc="-80" dirty="0">
                          <a:latin typeface="Arial"/>
                          <a:cs typeface="Arial"/>
                        </a:rPr>
                        <a:t> </a:t>
                      </a:r>
                      <a:r>
                        <a:rPr sz="1000" b="1" spc="-20" dirty="0">
                          <a:latin typeface="Arial"/>
                          <a:cs typeface="Arial"/>
                        </a:rPr>
                        <a:t>loss</a:t>
                      </a:r>
                      <a:endParaRPr sz="1000" dirty="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FCD9D5"/>
                    </a:solidFill>
                  </a:tcPr>
                </a:tc>
                <a:extLst>
                  <a:ext uri="{0D108BD9-81ED-4DB2-BD59-A6C34878D82A}">
                    <a16:rowId xmlns:a16="http://schemas.microsoft.com/office/drawing/2014/main" val="10006"/>
                  </a:ext>
                </a:extLst>
              </a:tr>
              <a:tr h="160640">
                <a:tc>
                  <a:txBody>
                    <a:bodyPr/>
                    <a:lstStyle/>
                    <a:p>
                      <a:pPr marR="62230" algn="r">
                        <a:lnSpc>
                          <a:spcPts val="1360"/>
                        </a:lnSpc>
                      </a:pPr>
                      <a:r>
                        <a:rPr sz="1100" b="1" spc="-10" dirty="0">
                          <a:latin typeface="Arial"/>
                          <a:cs typeface="Arial"/>
                        </a:rPr>
                        <a:t>GENERAL</a:t>
                      </a:r>
                      <a:endParaRPr sz="1100">
                        <a:latin typeface="Arial"/>
                        <a:cs typeface="Arial"/>
                      </a:endParaRPr>
                    </a:p>
                  </a:txBody>
                  <a:tcPr marL="0" marR="0" marT="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5"/>
                        </a:spcBef>
                        <a:buSzPct val="90909"/>
                        <a:buChar char="•"/>
                        <a:tabLst>
                          <a:tab pos="121285" algn="l"/>
                        </a:tabLst>
                      </a:pPr>
                      <a:r>
                        <a:rPr sz="1000" b="1" spc="-50" dirty="0">
                          <a:latin typeface="Arial"/>
                          <a:cs typeface="Arial"/>
                        </a:rPr>
                        <a:t>Hay</a:t>
                      </a:r>
                      <a:r>
                        <a:rPr sz="1000" b="1" spc="-95" dirty="0">
                          <a:latin typeface="Arial"/>
                          <a:cs typeface="Arial"/>
                        </a:rPr>
                        <a:t> </a:t>
                      </a:r>
                      <a:r>
                        <a:rPr sz="1000" b="1" spc="-10" dirty="0">
                          <a:latin typeface="Arial"/>
                          <a:cs typeface="Arial"/>
                        </a:rPr>
                        <a:t>fever</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
                        </a:spcBef>
                        <a:buSzPct val="90909"/>
                        <a:buChar char="•"/>
                        <a:tabLst>
                          <a:tab pos="120650" algn="l"/>
                        </a:tabLst>
                      </a:pPr>
                      <a:r>
                        <a:rPr sz="1000" b="1" spc="-55" dirty="0">
                          <a:latin typeface="Arial"/>
                          <a:cs typeface="Arial"/>
                        </a:rPr>
                        <a:t>Sleep</a:t>
                      </a:r>
                      <a:r>
                        <a:rPr sz="1000" b="1" spc="-85" dirty="0">
                          <a:latin typeface="Arial"/>
                          <a:cs typeface="Arial"/>
                        </a:rPr>
                        <a:t> </a:t>
                      </a:r>
                      <a:r>
                        <a:rPr sz="1000" b="1" spc="-10" dirty="0">
                          <a:latin typeface="Arial"/>
                          <a:cs typeface="Arial"/>
                        </a:rPr>
                        <a:t>difficulties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
                        </a:spcBef>
                        <a:buSzPct val="90909"/>
                        <a:buChar char="•"/>
                        <a:tabLst>
                          <a:tab pos="120014" algn="l"/>
                        </a:tabLst>
                      </a:pPr>
                      <a:r>
                        <a:rPr sz="1000" b="1" spc="-10" dirty="0">
                          <a:latin typeface="Arial"/>
                          <a:cs typeface="Arial"/>
                        </a:rPr>
                        <a:t>Tiredness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ct val="100000"/>
                        </a:lnSpc>
                        <a:spcBef>
                          <a:spcPts val="5"/>
                        </a:spcBef>
                        <a:buSzPct val="90909"/>
                        <a:buChar char="•"/>
                        <a:tabLst>
                          <a:tab pos="119380" algn="l"/>
                        </a:tabLst>
                      </a:pPr>
                      <a:r>
                        <a:rPr sz="1000" b="1" spc="-65" dirty="0">
                          <a:latin typeface="Arial"/>
                          <a:cs typeface="Arial"/>
                        </a:rPr>
                        <a:t>Severe</a:t>
                      </a:r>
                      <a:r>
                        <a:rPr sz="1000" b="1" spc="-70" dirty="0">
                          <a:latin typeface="Arial"/>
                          <a:cs typeface="Arial"/>
                        </a:rPr>
                        <a:t> </a:t>
                      </a:r>
                      <a:r>
                        <a:rPr sz="1000" b="1" dirty="0">
                          <a:latin typeface="Arial"/>
                          <a:cs typeface="Arial"/>
                        </a:rPr>
                        <a:t>/</a:t>
                      </a:r>
                      <a:r>
                        <a:rPr sz="1000" b="1" spc="-70" dirty="0">
                          <a:latin typeface="Arial"/>
                          <a:cs typeface="Arial"/>
                        </a:rPr>
                        <a:t> on-</a:t>
                      </a:r>
                      <a:r>
                        <a:rPr sz="1000" b="1" spc="-10" dirty="0">
                          <a:latin typeface="Arial"/>
                          <a:cs typeface="Arial"/>
                        </a:rPr>
                        <a:t>going</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7"/>
                  </a:ext>
                </a:extLst>
              </a:tr>
              <a:tr h="460641">
                <a:tc>
                  <a:txBody>
                    <a:bodyPr/>
                    <a:lstStyle/>
                    <a:p>
                      <a:pPr marR="62230" algn="r">
                        <a:lnSpc>
                          <a:spcPct val="100000"/>
                        </a:lnSpc>
                        <a:spcBef>
                          <a:spcPts val="1355"/>
                        </a:spcBef>
                      </a:pPr>
                      <a:r>
                        <a:rPr sz="1100" b="1" spc="-60" dirty="0">
                          <a:latin typeface="Arial"/>
                          <a:cs typeface="Arial"/>
                        </a:rPr>
                        <a:t>GYNAE</a:t>
                      </a:r>
                      <a:r>
                        <a:rPr sz="1100" b="1" spc="-105" dirty="0">
                          <a:latin typeface="Arial"/>
                          <a:cs typeface="Arial"/>
                        </a:rPr>
                        <a:t> </a:t>
                      </a:r>
                      <a:r>
                        <a:rPr sz="1100" b="1" spc="-10" dirty="0">
                          <a:latin typeface="Arial"/>
                          <a:cs typeface="Arial"/>
                        </a:rPr>
                        <a:t>/</a:t>
                      </a:r>
                      <a:r>
                        <a:rPr sz="1100" b="1" spc="-105" dirty="0">
                          <a:latin typeface="Arial"/>
                          <a:cs typeface="Arial"/>
                        </a:rPr>
                        <a:t> </a:t>
                      </a:r>
                      <a:r>
                        <a:rPr sz="1100" b="1" spc="-10" dirty="0">
                          <a:latin typeface="Arial"/>
                          <a:cs typeface="Arial"/>
                        </a:rPr>
                        <a:t>THRUSH</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44"/>
                        </a:spcBef>
                        <a:buSzPct val="90909"/>
                        <a:buChar char="•"/>
                        <a:tabLst>
                          <a:tab pos="121285" algn="l"/>
                        </a:tabLst>
                      </a:pPr>
                      <a:r>
                        <a:rPr sz="1000" b="1" spc="-10" dirty="0">
                          <a:latin typeface="Arial"/>
                          <a:cs typeface="Arial"/>
                        </a:rPr>
                        <a:t>Cystitis</a:t>
                      </a:r>
                      <a:endParaRPr sz="1000">
                        <a:latin typeface="Arial"/>
                        <a:cs typeface="Arial"/>
                      </a:endParaRPr>
                    </a:p>
                    <a:p>
                      <a:pPr marL="121285" indent="-57150">
                        <a:lnSpc>
                          <a:spcPts val="1160"/>
                        </a:lnSpc>
                        <a:buSzPct val="90909"/>
                        <a:buChar char="•"/>
                        <a:tabLst>
                          <a:tab pos="121285" algn="l"/>
                        </a:tabLst>
                      </a:pPr>
                      <a:r>
                        <a:rPr sz="1000" b="1" spc="-70" dirty="0">
                          <a:latin typeface="Arial"/>
                          <a:cs typeface="Arial"/>
                        </a:rPr>
                        <a:t>Vaginal</a:t>
                      </a:r>
                      <a:r>
                        <a:rPr sz="1000" b="1" spc="-60" dirty="0">
                          <a:latin typeface="Arial"/>
                          <a:cs typeface="Arial"/>
                        </a:rPr>
                        <a:t> </a:t>
                      </a:r>
                      <a:r>
                        <a:rPr sz="1000" b="1" spc="-10" dirty="0">
                          <a:latin typeface="Arial"/>
                          <a:cs typeface="Arial"/>
                        </a:rPr>
                        <a:t>discharge</a:t>
                      </a:r>
                      <a:endParaRPr sz="1000">
                        <a:latin typeface="Arial"/>
                        <a:cs typeface="Arial"/>
                      </a:endParaRPr>
                    </a:p>
                  </a:txBody>
                  <a:tcPr marL="0" marR="0" marT="973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gridSpan="2">
                  <a:txBody>
                    <a:bodyPr/>
                    <a:lstStyle/>
                    <a:p>
                      <a:pPr>
                        <a:lnSpc>
                          <a:spcPct val="100000"/>
                        </a:lnSpc>
                        <a:spcBef>
                          <a:spcPts val="80"/>
                        </a:spcBef>
                      </a:pPr>
                      <a:endParaRPr sz="1000">
                        <a:latin typeface="Times New Roman"/>
                        <a:cs typeface="Times New Roman"/>
                      </a:endParaRPr>
                    </a:p>
                    <a:p>
                      <a:pPr marL="120650" indent="-57150">
                        <a:lnSpc>
                          <a:spcPct val="100000"/>
                        </a:lnSpc>
                        <a:buSzPct val="90909"/>
                        <a:buChar char="•"/>
                        <a:tabLst>
                          <a:tab pos="120650" algn="l"/>
                        </a:tabLst>
                      </a:pPr>
                      <a:r>
                        <a:rPr sz="1000" b="1" spc="-70" dirty="0">
                          <a:latin typeface="Arial"/>
                          <a:cs typeface="Arial"/>
                        </a:rPr>
                        <a:t>Vaginal</a:t>
                      </a:r>
                      <a:r>
                        <a:rPr sz="1000" b="1" spc="-80" dirty="0">
                          <a:latin typeface="Arial"/>
                          <a:cs typeface="Arial"/>
                        </a:rPr>
                        <a:t> </a:t>
                      </a:r>
                      <a:r>
                        <a:rPr sz="1000" b="1" spc="-55" dirty="0">
                          <a:latin typeface="Arial"/>
                          <a:cs typeface="Arial"/>
                        </a:rPr>
                        <a:t>itch</a:t>
                      </a:r>
                      <a:r>
                        <a:rPr sz="1000" b="1" spc="-75" dirty="0">
                          <a:latin typeface="Arial"/>
                          <a:cs typeface="Arial"/>
                        </a:rPr>
                        <a:t> </a:t>
                      </a:r>
                      <a:r>
                        <a:rPr sz="1000" b="1" spc="-40" dirty="0">
                          <a:latin typeface="Arial"/>
                          <a:cs typeface="Arial"/>
                        </a:rPr>
                        <a:t>or</a:t>
                      </a:r>
                      <a:r>
                        <a:rPr sz="1000" b="1" spc="-80" dirty="0">
                          <a:latin typeface="Arial"/>
                          <a:cs typeface="Arial"/>
                        </a:rPr>
                        <a:t> </a:t>
                      </a:r>
                      <a:r>
                        <a:rPr sz="1000" b="1" spc="-10" dirty="0">
                          <a:latin typeface="Arial"/>
                          <a:cs typeface="Arial"/>
                        </a:rPr>
                        <a:t>soreness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hMerge="1">
                  <a:txBody>
                    <a:bodyPr/>
                    <a:lstStyle/>
                    <a:p>
                      <a:endParaRPr/>
                    </a:p>
                  </a:txBody>
                  <a:tcPr marL="0" marR="0" marT="0" marB="0"/>
                </a:tc>
                <a:tc>
                  <a:txBody>
                    <a:bodyPr/>
                    <a:lstStyle/>
                    <a:p>
                      <a:pPr marL="119380" indent="-57150">
                        <a:lnSpc>
                          <a:spcPts val="1160"/>
                        </a:lnSpc>
                        <a:spcBef>
                          <a:spcPts val="345"/>
                        </a:spcBef>
                        <a:buSzPct val="90909"/>
                        <a:buChar char="•"/>
                        <a:tabLst>
                          <a:tab pos="119380" algn="l"/>
                        </a:tabLst>
                      </a:pPr>
                      <a:r>
                        <a:rPr sz="1000" b="1" spc="-55" dirty="0">
                          <a:latin typeface="Arial"/>
                          <a:cs typeface="Arial"/>
                        </a:rPr>
                        <a:t>Diabetic</a:t>
                      </a:r>
                      <a:r>
                        <a:rPr sz="1000" b="1" spc="-85" dirty="0">
                          <a:latin typeface="Arial"/>
                          <a:cs typeface="Arial"/>
                        </a:rPr>
                        <a:t> </a:t>
                      </a:r>
                      <a:r>
                        <a:rPr sz="1000" b="1" dirty="0">
                          <a:latin typeface="Arial"/>
                          <a:cs typeface="Arial"/>
                        </a:rPr>
                        <a:t>/</a:t>
                      </a:r>
                      <a:r>
                        <a:rPr sz="1000" b="1" spc="-80" dirty="0">
                          <a:latin typeface="Arial"/>
                          <a:cs typeface="Arial"/>
                        </a:rPr>
                        <a:t> </a:t>
                      </a:r>
                      <a:r>
                        <a:rPr sz="1000" b="1" spc="-10" dirty="0">
                          <a:latin typeface="Arial"/>
                          <a:cs typeface="Arial"/>
                        </a:rPr>
                        <a:t>Pregnant</a:t>
                      </a:r>
                      <a:endParaRPr sz="1000">
                        <a:latin typeface="Arial"/>
                        <a:cs typeface="Arial"/>
                      </a:endParaRPr>
                    </a:p>
                    <a:p>
                      <a:pPr marL="119380" indent="-57150">
                        <a:lnSpc>
                          <a:spcPts val="1000"/>
                        </a:lnSpc>
                        <a:buSzPct val="90909"/>
                        <a:buChar char="•"/>
                        <a:tabLst>
                          <a:tab pos="119380" algn="l"/>
                        </a:tabLst>
                      </a:pPr>
                      <a:r>
                        <a:rPr sz="1000" b="1" spc="-60" dirty="0">
                          <a:latin typeface="Arial"/>
                          <a:cs typeface="Arial"/>
                        </a:rPr>
                        <a:t>Under</a:t>
                      </a:r>
                      <a:r>
                        <a:rPr sz="1000" b="1" spc="-90" dirty="0">
                          <a:latin typeface="Arial"/>
                          <a:cs typeface="Arial"/>
                        </a:rPr>
                        <a:t> </a:t>
                      </a:r>
                      <a:r>
                        <a:rPr sz="1000" b="1" spc="-40" dirty="0">
                          <a:latin typeface="Arial"/>
                          <a:cs typeface="Arial"/>
                        </a:rPr>
                        <a:t>16</a:t>
                      </a:r>
                      <a:r>
                        <a:rPr sz="1000" b="1" spc="-85" dirty="0">
                          <a:latin typeface="Arial"/>
                          <a:cs typeface="Arial"/>
                        </a:rPr>
                        <a:t> </a:t>
                      </a:r>
                      <a:r>
                        <a:rPr sz="1000" b="1" dirty="0">
                          <a:latin typeface="Arial"/>
                          <a:cs typeface="Arial"/>
                        </a:rPr>
                        <a:t>/</a:t>
                      </a:r>
                      <a:r>
                        <a:rPr sz="1000" b="1" spc="-85" dirty="0">
                          <a:latin typeface="Arial"/>
                          <a:cs typeface="Arial"/>
                        </a:rPr>
                        <a:t> </a:t>
                      </a:r>
                      <a:r>
                        <a:rPr sz="1000" b="1" spc="-55" dirty="0">
                          <a:latin typeface="Arial"/>
                          <a:cs typeface="Arial"/>
                        </a:rPr>
                        <a:t>over</a:t>
                      </a:r>
                      <a:r>
                        <a:rPr sz="1000" b="1" spc="-85" dirty="0">
                          <a:latin typeface="Arial"/>
                          <a:cs typeface="Arial"/>
                        </a:rPr>
                        <a:t> </a:t>
                      </a:r>
                      <a:r>
                        <a:rPr sz="1000" b="1" spc="-25" dirty="0">
                          <a:latin typeface="Arial"/>
                          <a:cs typeface="Arial"/>
                        </a:rPr>
                        <a:t>60</a:t>
                      </a:r>
                      <a:endParaRPr sz="1000">
                        <a:latin typeface="Arial"/>
                        <a:cs typeface="Arial"/>
                      </a:endParaRPr>
                    </a:p>
                    <a:p>
                      <a:pPr marL="119380" indent="-57150">
                        <a:lnSpc>
                          <a:spcPts val="1160"/>
                        </a:lnSpc>
                        <a:buSzPct val="90909"/>
                        <a:buChar char="•"/>
                        <a:tabLst>
                          <a:tab pos="119380" algn="l"/>
                        </a:tabLst>
                      </a:pPr>
                      <a:r>
                        <a:rPr sz="1000" b="1" spc="-65" dirty="0">
                          <a:latin typeface="Arial"/>
                          <a:cs typeface="Arial"/>
                        </a:rPr>
                        <a:t>Unexplained</a:t>
                      </a:r>
                      <a:r>
                        <a:rPr sz="1000" b="1" spc="-15" dirty="0">
                          <a:latin typeface="Arial"/>
                          <a:cs typeface="Arial"/>
                        </a:rPr>
                        <a:t> </a:t>
                      </a:r>
                      <a:r>
                        <a:rPr sz="1000" b="1" spc="-10" dirty="0">
                          <a:latin typeface="Arial"/>
                          <a:cs typeface="Arial"/>
                        </a:rPr>
                        <a:t>bleeding</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165"/>
                        </a:spcBef>
                        <a:buSzPct val="90909"/>
                        <a:buChar char="•"/>
                        <a:tabLst>
                          <a:tab pos="113030" algn="l"/>
                        </a:tabLst>
                      </a:pPr>
                      <a:r>
                        <a:rPr sz="1000" b="1" spc="-65" dirty="0">
                          <a:latin typeface="Arial"/>
                          <a:cs typeface="Arial"/>
                        </a:rPr>
                        <a:t>	Pharmacy</a:t>
                      </a:r>
                      <a:r>
                        <a:rPr sz="1000" b="1" spc="-60" dirty="0">
                          <a:latin typeface="Arial"/>
                          <a:cs typeface="Arial"/>
                        </a:rPr>
                        <a:t> </a:t>
                      </a:r>
                      <a:r>
                        <a:rPr sz="1000" b="1" spc="-55" dirty="0">
                          <a:latin typeface="Arial"/>
                          <a:cs typeface="Arial"/>
                        </a:rPr>
                        <a:t>treatment</a:t>
                      </a:r>
                      <a:r>
                        <a:rPr sz="1000" b="1" spc="-60" dirty="0">
                          <a:latin typeface="Arial"/>
                          <a:cs typeface="Arial"/>
                        </a:rPr>
                        <a:t> </a:t>
                      </a:r>
                      <a:r>
                        <a:rPr sz="1000" b="1" spc="-35" dirty="0">
                          <a:latin typeface="Arial"/>
                          <a:cs typeface="Arial"/>
                        </a:rPr>
                        <a:t>not </a:t>
                      </a:r>
                      <a:r>
                        <a:rPr sz="1000" b="1" spc="-10" dirty="0">
                          <a:latin typeface="Arial"/>
                          <a:cs typeface="Arial"/>
                        </a:rPr>
                        <a:t>worked</a:t>
                      </a:r>
                      <a:endParaRPr sz="1000">
                        <a:latin typeface="Arial"/>
                        <a:cs typeface="Arial"/>
                      </a:endParaRPr>
                    </a:p>
                    <a:p>
                      <a:pPr marL="75565" marR="286385" indent="-19685">
                        <a:lnSpc>
                          <a:spcPct val="68200"/>
                        </a:lnSpc>
                        <a:spcBef>
                          <a:spcPts val="100"/>
                        </a:spcBef>
                        <a:buSzPct val="90909"/>
                        <a:buChar char="•"/>
                        <a:tabLst>
                          <a:tab pos="113030" algn="l"/>
                        </a:tabLst>
                      </a:pPr>
                      <a:r>
                        <a:rPr sz="1000" b="1" spc="-50" dirty="0">
                          <a:latin typeface="Arial"/>
                          <a:cs typeface="Arial"/>
                        </a:rPr>
                        <a:t>	Had</a:t>
                      </a:r>
                      <a:r>
                        <a:rPr sz="1000" b="1" spc="-85" dirty="0">
                          <a:latin typeface="Arial"/>
                          <a:cs typeface="Arial"/>
                        </a:rPr>
                        <a:t> </a:t>
                      </a:r>
                      <a:r>
                        <a:rPr sz="1000" b="1" spc="-60" dirty="0">
                          <a:latin typeface="Arial"/>
                          <a:cs typeface="Arial"/>
                        </a:rPr>
                        <a:t>thrush</a:t>
                      </a:r>
                      <a:r>
                        <a:rPr sz="1000" b="1" spc="-85" dirty="0">
                          <a:latin typeface="Arial"/>
                          <a:cs typeface="Arial"/>
                        </a:rPr>
                        <a:t> </a:t>
                      </a:r>
                      <a:r>
                        <a:rPr sz="1000" b="1" spc="-40" dirty="0">
                          <a:latin typeface="Arial"/>
                          <a:cs typeface="Arial"/>
                        </a:rPr>
                        <a:t>2x</a:t>
                      </a:r>
                      <a:r>
                        <a:rPr sz="1000" b="1" spc="-85" dirty="0">
                          <a:latin typeface="Arial"/>
                          <a:cs typeface="Arial"/>
                        </a:rPr>
                        <a:t> </a:t>
                      </a:r>
                      <a:r>
                        <a:rPr sz="1000" b="1" spc="-35" dirty="0">
                          <a:latin typeface="Arial"/>
                          <a:cs typeface="Arial"/>
                        </a:rPr>
                        <a:t>in</a:t>
                      </a:r>
                      <a:r>
                        <a:rPr sz="1000" b="1" spc="-80" dirty="0">
                          <a:latin typeface="Arial"/>
                          <a:cs typeface="Arial"/>
                        </a:rPr>
                        <a:t> </a:t>
                      </a:r>
                      <a:r>
                        <a:rPr sz="1000" b="1" spc="-50" dirty="0">
                          <a:latin typeface="Arial"/>
                          <a:cs typeface="Arial"/>
                        </a:rPr>
                        <a:t>last</a:t>
                      </a:r>
                      <a:r>
                        <a:rPr sz="1000" b="1" spc="-85" dirty="0">
                          <a:latin typeface="Arial"/>
                          <a:cs typeface="Arial"/>
                        </a:rPr>
                        <a:t> </a:t>
                      </a:r>
                      <a:r>
                        <a:rPr sz="1000" b="1" spc="-50" dirty="0">
                          <a:latin typeface="Arial"/>
                          <a:cs typeface="Arial"/>
                        </a:rPr>
                        <a:t>6 </a:t>
                      </a:r>
                      <a:r>
                        <a:rPr sz="1000" b="1" spc="-10" dirty="0">
                          <a:latin typeface="Arial"/>
                          <a:cs typeface="Arial"/>
                        </a:rPr>
                        <a:t>months</a:t>
                      </a:r>
                      <a:endParaRPr sz="1000">
                        <a:latin typeface="Arial"/>
                        <a:cs typeface="Arial"/>
                      </a:endParaRPr>
                    </a:p>
                  </a:txBody>
                  <a:tcPr marL="0" marR="0" marT="1901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8"/>
                  </a:ext>
                </a:extLst>
              </a:tr>
              <a:tr h="629957">
                <a:tc>
                  <a:txBody>
                    <a:bodyPr/>
                    <a:lstStyle/>
                    <a:p>
                      <a:pPr>
                        <a:lnSpc>
                          <a:spcPct val="100000"/>
                        </a:lnSpc>
                        <a:spcBef>
                          <a:spcPts val="375"/>
                        </a:spcBef>
                      </a:pPr>
                      <a:endParaRPr sz="1100">
                        <a:latin typeface="Times New Roman"/>
                        <a:cs typeface="Times New Roman"/>
                      </a:endParaRPr>
                    </a:p>
                    <a:p>
                      <a:pPr marR="54610" algn="r">
                        <a:lnSpc>
                          <a:spcPct val="100000"/>
                        </a:lnSpc>
                      </a:pPr>
                      <a:r>
                        <a:rPr sz="1100" b="1" spc="-20" dirty="0">
                          <a:latin typeface="Arial"/>
                          <a:cs typeface="Arial"/>
                        </a:rPr>
                        <a:t>PAIN</a:t>
                      </a:r>
                      <a:endParaRPr sz="1100">
                        <a:latin typeface="Arial"/>
                        <a:cs typeface="Arial"/>
                      </a:endParaRPr>
                    </a:p>
                  </a:txBody>
                  <a:tcPr marL="0" marR="0" marT="4322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40"/>
                        </a:lnSpc>
                        <a:buSzPct val="90909"/>
                        <a:buChar char="•"/>
                        <a:tabLst>
                          <a:tab pos="121285" algn="l"/>
                        </a:tabLst>
                      </a:pPr>
                      <a:r>
                        <a:rPr sz="1000" b="1" spc="-60" dirty="0">
                          <a:latin typeface="Arial"/>
                          <a:cs typeface="Arial"/>
                        </a:rPr>
                        <a:t>Acute</a:t>
                      </a:r>
                      <a:r>
                        <a:rPr sz="1000" b="1" spc="-65" dirty="0">
                          <a:latin typeface="Arial"/>
                          <a:cs typeface="Arial"/>
                        </a:rPr>
                        <a:t> </a:t>
                      </a:r>
                      <a:r>
                        <a:rPr sz="1000" b="1" spc="-20" dirty="0">
                          <a:latin typeface="Arial"/>
                          <a:cs typeface="Arial"/>
                        </a:rPr>
                        <a:t>pain</a:t>
                      </a:r>
                      <a:endParaRPr sz="1000" dirty="0">
                        <a:latin typeface="Arial"/>
                        <a:cs typeface="Arial"/>
                      </a:endParaRPr>
                    </a:p>
                    <a:p>
                      <a:pPr marL="121285" indent="-57150">
                        <a:lnSpc>
                          <a:spcPts val="950"/>
                        </a:lnSpc>
                        <a:buSzPct val="90909"/>
                        <a:buChar char="•"/>
                        <a:tabLst>
                          <a:tab pos="121285" algn="l"/>
                        </a:tabLst>
                      </a:pPr>
                      <a:r>
                        <a:rPr sz="1000" b="1" spc="-50" dirty="0">
                          <a:latin typeface="Arial"/>
                          <a:cs typeface="Arial"/>
                        </a:rPr>
                        <a:t>Ankle</a:t>
                      </a:r>
                      <a:r>
                        <a:rPr sz="1000" b="1" spc="-105" dirty="0">
                          <a:latin typeface="Arial"/>
                          <a:cs typeface="Arial"/>
                        </a:rPr>
                        <a:t> </a:t>
                      </a:r>
                      <a:r>
                        <a:rPr sz="1000" b="1" spc="-35" dirty="0">
                          <a:latin typeface="Arial"/>
                          <a:cs typeface="Arial"/>
                        </a:rPr>
                        <a:t>or</a:t>
                      </a:r>
                      <a:r>
                        <a:rPr sz="1000" b="1" spc="-95" dirty="0">
                          <a:latin typeface="Arial"/>
                          <a:cs typeface="Arial"/>
                        </a:rPr>
                        <a:t> </a:t>
                      </a:r>
                      <a:r>
                        <a:rPr sz="1000" b="1" spc="-50" dirty="0">
                          <a:latin typeface="Arial"/>
                          <a:cs typeface="Arial"/>
                        </a:rPr>
                        <a:t>foot</a:t>
                      </a:r>
                      <a:r>
                        <a:rPr sz="1000" b="1" spc="-90" dirty="0">
                          <a:latin typeface="Arial"/>
                          <a:cs typeface="Arial"/>
                        </a:rPr>
                        <a:t> </a:t>
                      </a:r>
                      <a:r>
                        <a:rPr sz="1000" b="1" spc="-20" dirty="0">
                          <a:latin typeface="Arial"/>
                          <a:cs typeface="Arial"/>
                        </a:rPr>
                        <a:t>pain</a:t>
                      </a:r>
                      <a:endParaRPr sz="1000" dirty="0">
                        <a:latin typeface="Arial"/>
                        <a:cs typeface="Arial"/>
                      </a:endParaRPr>
                    </a:p>
                    <a:p>
                      <a:pPr marL="121285" indent="-57150">
                        <a:lnSpc>
                          <a:spcPts val="950"/>
                        </a:lnSpc>
                        <a:buSzPct val="90909"/>
                        <a:buChar char="•"/>
                        <a:tabLst>
                          <a:tab pos="121285" algn="l"/>
                        </a:tabLst>
                      </a:pPr>
                      <a:r>
                        <a:rPr sz="1000" b="1" spc="-10" dirty="0">
                          <a:latin typeface="Arial"/>
                          <a:cs typeface="Arial"/>
                        </a:rPr>
                        <a:t>Headache</a:t>
                      </a:r>
                      <a:endParaRPr sz="1000" dirty="0">
                        <a:latin typeface="Arial"/>
                        <a:cs typeface="Arial"/>
                      </a:endParaRPr>
                    </a:p>
                    <a:p>
                      <a:pPr marL="121285" indent="-57150">
                        <a:lnSpc>
                          <a:spcPts val="1000"/>
                        </a:lnSpc>
                        <a:buSzPct val="90909"/>
                        <a:buChar char="•"/>
                        <a:tabLst>
                          <a:tab pos="121285" algn="l"/>
                        </a:tabLst>
                      </a:pPr>
                      <a:r>
                        <a:rPr sz="1000" b="1" spc="-50" dirty="0">
                          <a:latin typeface="Arial"/>
                          <a:cs typeface="Arial"/>
                        </a:rPr>
                        <a:t>Hip</a:t>
                      </a:r>
                      <a:r>
                        <a:rPr sz="1000" b="1" spc="-90" dirty="0">
                          <a:latin typeface="Arial"/>
                          <a:cs typeface="Arial"/>
                        </a:rPr>
                        <a:t> </a:t>
                      </a:r>
                      <a:r>
                        <a:rPr sz="1000" b="1" spc="-55" dirty="0">
                          <a:latin typeface="Arial"/>
                          <a:cs typeface="Arial"/>
                        </a:rPr>
                        <a:t>pain</a:t>
                      </a:r>
                      <a:r>
                        <a:rPr sz="1000" b="1" spc="-85" dirty="0">
                          <a:latin typeface="Arial"/>
                          <a:cs typeface="Arial"/>
                        </a:rPr>
                        <a:t> </a:t>
                      </a:r>
                      <a:r>
                        <a:rPr sz="1000" b="1" spc="-35" dirty="0">
                          <a:latin typeface="Arial"/>
                          <a:cs typeface="Arial"/>
                        </a:rPr>
                        <a:t>or</a:t>
                      </a:r>
                      <a:r>
                        <a:rPr sz="1000" b="1" spc="-90" dirty="0">
                          <a:latin typeface="Arial"/>
                          <a:cs typeface="Arial"/>
                        </a:rPr>
                        <a:t> </a:t>
                      </a:r>
                      <a:r>
                        <a:rPr sz="1000" b="1" spc="-10" dirty="0">
                          <a:latin typeface="Arial"/>
                          <a:cs typeface="Arial"/>
                        </a:rPr>
                        <a:t>swelling</a:t>
                      </a:r>
                      <a:endParaRPr sz="1000" dirty="0">
                        <a:latin typeface="Arial"/>
                        <a:cs typeface="Arial"/>
                      </a:endParaRPr>
                    </a:p>
                    <a:p>
                      <a:pPr marL="121285" indent="-57150">
                        <a:lnSpc>
                          <a:spcPts val="1090"/>
                        </a:lnSpc>
                        <a:buSzPct val="90909"/>
                        <a:buChar char="•"/>
                        <a:tabLst>
                          <a:tab pos="121285" algn="l"/>
                        </a:tabLst>
                      </a:pPr>
                      <a:r>
                        <a:rPr sz="1000" b="1" spc="-55" dirty="0">
                          <a:latin typeface="Arial"/>
                          <a:cs typeface="Arial"/>
                        </a:rPr>
                        <a:t>Knee</a:t>
                      </a:r>
                      <a:r>
                        <a:rPr sz="1000" b="1" spc="-90" dirty="0">
                          <a:latin typeface="Arial"/>
                          <a:cs typeface="Arial"/>
                        </a:rPr>
                        <a:t> </a:t>
                      </a:r>
                      <a:r>
                        <a:rPr sz="1000" b="1" spc="-35" dirty="0">
                          <a:latin typeface="Arial"/>
                          <a:cs typeface="Arial"/>
                        </a:rPr>
                        <a:t>or</a:t>
                      </a:r>
                      <a:r>
                        <a:rPr sz="1000" b="1" spc="-85" dirty="0">
                          <a:latin typeface="Arial"/>
                          <a:cs typeface="Arial"/>
                        </a:rPr>
                        <a:t> </a:t>
                      </a:r>
                      <a:r>
                        <a:rPr sz="1000" b="1" spc="-45" dirty="0">
                          <a:latin typeface="Arial"/>
                          <a:cs typeface="Arial"/>
                        </a:rPr>
                        <a:t>leg</a:t>
                      </a:r>
                      <a:r>
                        <a:rPr sz="1000" b="1" spc="-90" dirty="0">
                          <a:latin typeface="Arial"/>
                          <a:cs typeface="Arial"/>
                        </a:rPr>
                        <a:t> </a:t>
                      </a:r>
                      <a:r>
                        <a:rPr sz="1000" b="1" spc="-20" dirty="0">
                          <a:latin typeface="Arial"/>
                          <a:cs typeface="Arial"/>
                        </a:rPr>
                        <a:t>pain</a:t>
                      </a:r>
                      <a:endParaRPr sz="1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5" dirty="0">
                          <a:latin typeface="Arial"/>
                          <a:cs typeface="Arial"/>
                        </a:rPr>
                        <a:t>Lower</a:t>
                      </a:r>
                      <a:r>
                        <a:rPr sz="1000" b="1" spc="-85" dirty="0">
                          <a:latin typeface="Arial"/>
                          <a:cs typeface="Arial"/>
                        </a:rPr>
                        <a:t> </a:t>
                      </a:r>
                      <a:r>
                        <a:rPr sz="1000" b="1" spc="-60" dirty="0">
                          <a:latin typeface="Arial"/>
                          <a:cs typeface="Arial"/>
                        </a:rPr>
                        <a:t>back</a:t>
                      </a:r>
                      <a:r>
                        <a:rPr sz="1000" b="1" spc="-80" dirty="0">
                          <a:latin typeface="Arial"/>
                          <a:cs typeface="Arial"/>
                        </a:rPr>
                        <a:t> </a:t>
                      </a:r>
                      <a:r>
                        <a:rPr sz="1000" b="1" spc="-20" dirty="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55" dirty="0">
                          <a:latin typeface="Arial"/>
                          <a:cs typeface="Arial"/>
                        </a:rPr>
                        <a:t>Lower</a:t>
                      </a:r>
                      <a:r>
                        <a:rPr sz="1000" b="1" spc="-90" dirty="0">
                          <a:latin typeface="Arial"/>
                          <a:cs typeface="Arial"/>
                        </a:rPr>
                        <a:t> </a:t>
                      </a:r>
                      <a:r>
                        <a:rPr sz="1000" b="1" spc="-50" dirty="0">
                          <a:latin typeface="Arial"/>
                          <a:cs typeface="Arial"/>
                        </a:rPr>
                        <a:t>limb</a:t>
                      </a:r>
                      <a:r>
                        <a:rPr sz="1000" b="1" spc="-80" dirty="0">
                          <a:latin typeface="Arial"/>
                          <a:cs typeface="Arial"/>
                        </a:rPr>
                        <a:t> </a:t>
                      </a:r>
                      <a:r>
                        <a:rPr sz="1000" b="1" spc="-20" dirty="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10" dirty="0">
                          <a:latin typeface="Arial"/>
                          <a:cs typeface="Arial"/>
                        </a:rPr>
                        <a:t>Migraine</a:t>
                      </a:r>
                      <a:endParaRPr sz="1000">
                        <a:latin typeface="Arial"/>
                        <a:cs typeface="Arial"/>
                      </a:endParaRPr>
                    </a:p>
                    <a:p>
                      <a:pPr marL="120650" indent="-57150">
                        <a:lnSpc>
                          <a:spcPts val="1160"/>
                        </a:lnSpc>
                        <a:buSzPct val="90909"/>
                        <a:buChar char="•"/>
                        <a:tabLst>
                          <a:tab pos="120650" algn="l"/>
                        </a:tabLst>
                      </a:pPr>
                      <a:r>
                        <a:rPr sz="1000" b="1" spc="-65" dirty="0">
                          <a:latin typeface="Arial"/>
                          <a:cs typeface="Arial"/>
                        </a:rPr>
                        <a:t>Shoulder</a:t>
                      </a:r>
                      <a:r>
                        <a:rPr sz="1000" b="1" spc="-60" dirty="0">
                          <a:latin typeface="Arial"/>
                          <a:cs typeface="Arial"/>
                        </a:rPr>
                        <a:t> </a:t>
                      </a:r>
                      <a:r>
                        <a:rPr sz="1000" b="1" spc="-20" dirty="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80"/>
                        </a:spcBef>
                        <a:buSzPct val="90909"/>
                        <a:buChar char="•"/>
                        <a:tabLst>
                          <a:tab pos="120014" algn="l"/>
                        </a:tabLst>
                      </a:pPr>
                      <a:r>
                        <a:rPr sz="1000" b="1" spc="-65" dirty="0">
                          <a:latin typeface="Arial"/>
                          <a:cs typeface="Arial"/>
                        </a:rPr>
                        <a:t>Sprains</a:t>
                      </a:r>
                      <a:r>
                        <a:rPr sz="1000" b="1" spc="-75" dirty="0">
                          <a:latin typeface="Arial"/>
                          <a:cs typeface="Arial"/>
                        </a:rPr>
                        <a:t> </a:t>
                      </a:r>
                      <a:r>
                        <a:rPr sz="1000" b="1" spc="-50" dirty="0">
                          <a:latin typeface="Arial"/>
                          <a:cs typeface="Arial"/>
                        </a:rPr>
                        <a:t>and</a:t>
                      </a:r>
                      <a:r>
                        <a:rPr sz="1000" b="1" spc="-70" dirty="0">
                          <a:latin typeface="Arial"/>
                          <a:cs typeface="Arial"/>
                        </a:rPr>
                        <a:t> </a:t>
                      </a:r>
                      <a:r>
                        <a:rPr sz="1000" b="1" spc="-10" dirty="0">
                          <a:latin typeface="Arial"/>
                          <a:cs typeface="Arial"/>
                        </a:rPr>
                        <a:t>strains</a:t>
                      </a:r>
                      <a:endParaRPr sz="1000">
                        <a:latin typeface="Arial"/>
                        <a:cs typeface="Arial"/>
                      </a:endParaRPr>
                    </a:p>
                    <a:p>
                      <a:pPr marL="120014" indent="-57150">
                        <a:lnSpc>
                          <a:spcPts val="950"/>
                        </a:lnSpc>
                        <a:buSzPct val="90909"/>
                        <a:buChar char="•"/>
                        <a:tabLst>
                          <a:tab pos="120014" algn="l"/>
                        </a:tabLst>
                      </a:pPr>
                      <a:r>
                        <a:rPr sz="1000" b="1" spc="-50" dirty="0">
                          <a:latin typeface="Arial"/>
                          <a:cs typeface="Arial"/>
                        </a:rPr>
                        <a:t>Thigh</a:t>
                      </a:r>
                      <a:r>
                        <a:rPr sz="1000" b="1" spc="-100" dirty="0">
                          <a:latin typeface="Arial"/>
                          <a:cs typeface="Arial"/>
                        </a:rPr>
                        <a:t> </a:t>
                      </a:r>
                      <a:r>
                        <a:rPr sz="1000" b="1" spc="-30" dirty="0">
                          <a:latin typeface="Arial"/>
                          <a:cs typeface="Arial"/>
                        </a:rPr>
                        <a:t>or</a:t>
                      </a:r>
                      <a:r>
                        <a:rPr sz="1000" b="1" spc="-95" dirty="0">
                          <a:latin typeface="Arial"/>
                          <a:cs typeface="Arial"/>
                        </a:rPr>
                        <a:t> </a:t>
                      </a:r>
                      <a:r>
                        <a:rPr sz="1000" b="1" spc="-65" dirty="0">
                          <a:latin typeface="Arial"/>
                          <a:cs typeface="Arial"/>
                        </a:rPr>
                        <a:t>buttock</a:t>
                      </a:r>
                      <a:r>
                        <a:rPr sz="1000" b="1" spc="-95" dirty="0">
                          <a:latin typeface="Arial"/>
                          <a:cs typeface="Arial"/>
                        </a:rPr>
                        <a:t> </a:t>
                      </a:r>
                      <a:r>
                        <a:rPr sz="1000" b="1" spc="-20" dirty="0">
                          <a:latin typeface="Arial"/>
                          <a:cs typeface="Arial"/>
                        </a:rPr>
                        <a:t>pain</a:t>
                      </a:r>
                      <a:endParaRPr sz="1000">
                        <a:latin typeface="Arial"/>
                        <a:cs typeface="Arial"/>
                      </a:endParaRPr>
                    </a:p>
                    <a:p>
                      <a:pPr marL="69850" marR="160020" indent="-6985">
                        <a:lnSpc>
                          <a:spcPct val="75800"/>
                        </a:lnSpc>
                        <a:spcBef>
                          <a:spcPts val="110"/>
                        </a:spcBef>
                        <a:buSzPct val="90909"/>
                        <a:buChar char="•"/>
                        <a:tabLst>
                          <a:tab pos="120014" algn="l"/>
                        </a:tabLst>
                      </a:pPr>
                      <a:r>
                        <a:rPr sz="1000" b="1" spc="-60" dirty="0">
                          <a:latin typeface="Arial"/>
                          <a:cs typeface="Arial"/>
                        </a:rPr>
                        <a:t>	Wrist,</a:t>
                      </a:r>
                      <a:r>
                        <a:rPr sz="1000" b="1" spc="-85" dirty="0">
                          <a:latin typeface="Arial"/>
                          <a:cs typeface="Arial"/>
                        </a:rPr>
                        <a:t> </a:t>
                      </a:r>
                      <a:r>
                        <a:rPr sz="1000" b="1" spc="-55" dirty="0">
                          <a:latin typeface="Arial"/>
                          <a:cs typeface="Arial"/>
                        </a:rPr>
                        <a:t>hand</a:t>
                      </a:r>
                      <a:r>
                        <a:rPr sz="1000" b="1" spc="-85" dirty="0">
                          <a:latin typeface="Arial"/>
                          <a:cs typeface="Arial"/>
                        </a:rPr>
                        <a:t> </a:t>
                      </a:r>
                      <a:r>
                        <a:rPr sz="1000" b="1" spc="-40" dirty="0">
                          <a:latin typeface="Arial"/>
                          <a:cs typeface="Arial"/>
                        </a:rPr>
                        <a:t>or</a:t>
                      </a:r>
                      <a:r>
                        <a:rPr sz="1000" b="1" spc="-85" dirty="0">
                          <a:latin typeface="Arial"/>
                          <a:cs typeface="Arial"/>
                        </a:rPr>
                        <a:t> </a:t>
                      </a:r>
                      <a:r>
                        <a:rPr sz="1000" b="1" spc="-45" dirty="0">
                          <a:latin typeface="Arial"/>
                          <a:cs typeface="Arial"/>
                        </a:rPr>
                        <a:t>finger </a:t>
                      </a:r>
                      <a:r>
                        <a:rPr sz="1000" b="1" spc="-20" dirty="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400"/>
                        </a:spcBef>
                        <a:buSzPct val="90909"/>
                        <a:buChar char="•"/>
                        <a:tabLst>
                          <a:tab pos="119380" algn="l"/>
                        </a:tabLst>
                      </a:pPr>
                      <a:r>
                        <a:rPr sz="1000" b="1" spc="-60" dirty="0">
                          <a:latin typeface="Arial"/>
                          <a:cs typeface="Arial"/>
                        </a:rPr>
                        <a:t>	Condition</a:t>
                      </a:r>
                      <a:r>
                        <a:rPr sz="1000" b="1" spc="-65" dirty="0">
                          <a:latin typeface="Arial"/>
                          <a:cs typeface="Arial"/>
                        </a:rPr>
                        <a:t> </a:t>
                      </a:r>
                      <a:r>
                        <a:rPr sz="1000" b="1" spc="-60" dirty="0">
                          <a:latin typeface="Arial"/>
                          <a:cs typeface="Arial"/>
                        </a:rPr>
                        <a:t>described </a:t>
                      </a:r>
                      <a:r>
                        <a:rPr sz="1000" b="1" spc="-25" dirty="0">
                          <a:latin typeface="Arial"/>
                          <a:cs typeface="Arial"/>
                        </a:rPr>
                        <a:t>as </a:t>
                      </a:r>
                      <a:r>
                        <a:rPr sz="1000" b="1" spc="-60" dirty="0">
                          <a:latin typeface="Arial"/>
                          <a:cs typeface="Arial"/>
                        </a:rPr>
                        <a:t>severe</a:t>
                      </a:r>
                      <a:r>
                        <a:rPr sz="1000" b="1" spc="-80" dirty="0">
                          <a:latin typeface="Arial"/>
                          <a:cs typeface="Arial"/>
                        </a:rPr>
                        <a:t> </a:t>
                      </a:r>
                      <a:r>
                        <a:rPr sz="1000" b="1" spc="-35" dirty="0">
                          <a:latin typeface="Arial"/>
                          <a:cs typeface="Arial"/>
                        </a:rPr>
                        <a:t>or</a:t>
                      </a:r>
                      <a:r>
                        <a:rPr sz="1000" b="1" spc="-75" dirty="0">
                          <a:latin typeface="Arial"/>
                          <a:cs typeface="Arial"/>
                        </a:rPr>
                        <a:t> </a:t>
                      </a:r>
                      <a:r>
                        <a:rPr sz="1000" b="1" spc="-10" dirty="0">
                          <a:latin typeface="Arial"/>
                          <a:cs typeface="Arial"/>
                        </a:rPr>
                        <a:t>urgent</a:t>
                      </a:r>
                      <a:endParaRPr sz="1000">
                        <a:latin typeface="Arial"/>
                        <a:cs typeface="Arial"/>
                      </a:endParaRPr>
                    </a:p>
                    <a:p>
                      <a:pPr marL="69215" marR="77470" indent="-6985">
                        <a:lnSpc>
                          <a:spcPct val="75800"/>
                        </a:lnSpc>
                        <a:spcBef>
                          <a:spcPts val="400"/>
                        </a:spcBef>
                        <a:buSzPct val="90909"/>
                        <a:buChar char="•"/>
                        <a:tabLst>
                          <a:tab pos="119380" algn="l"/>
                        </a:tabLst>
                      </a:pPr>
                      <a:r>
                        <a:rPr sz="1000" b="1" spc="-65" dirty="0">
                          <a:latin typeface="Arial"/>
                          <a:cs typeface="Arial"/>
                        </a:rPr>
                        <a:t>	Conditions</a:t>
                      </a:r>
                      <a:r>
                        <a:rPr sz="1000" b="1" spc="-60" dirty="0">
                          <a:latin typeface="Arial"/>
                          <a:cs typeface="Arial"/>
                        </a:rPr>
                        <a:t> </a:t>
                      </a:r>
                      <a:r>
                        <a:rPr sz="1000" b="1" spc="-55" dirty="0">
                          <a:latin typeface="Arial"/>
                          <a:cs typeface="Arial"/>
                        </a:rPr>
                        <a:t>have</a:t>
                      </a:r>
                      <a:r>
                        <a:rPr sz="1000" b="1" spc="-60" dirty="0">
                          <a:latin typeface="Arial"/>
                          <a:cs typeface="Arial"/>
                        </a:rPr>
                        <a:t> </a:t>
                      </a:r>
                      <a:r>
                        <a:rPr sz="1000" b="1" spc="-55" dirty="0">
                          <a:latin typeface="Arial"/>
                          <a:cs typeface="Arial"/>
                        </a:rPr>
                        <a:t>been </a:t>
                      </a:r>
                      <a:r>
                        <a:rPr sz="1000" b="1" spc="-35" dirty="0">
                          <a:latin typeface="Arial"/>
                          <a:cs typeface="Arial"/>
                        </a:rPr>
                        <a:t>on- </a:t>
                      </a:r>
                      <a:r>
                        <a:rPr sz="1000" b="1" spc="-50" dirty="0">
                          <a:latin typeface="Arial"/>
                          <a:cs typeface="Arial"/>
                        </a:rPr>
                        <a:t>going</a:t>
                      </a:r>
                      <a:r>
                        <a:rPr sz="1000" b="1" spc="-114" dirty="0">
                          <a:latin typeface="Arial"/>
                          <a:cs typeface="Arial"/>
                        </a:rPr>
                        <a:t> </a:t>
                      </a:r>
                      <a:r>
                        <a:rPr sz="1000" b="1" spc="-40" dirty="0">
                          <a:latin typeface="Arial"/>
                          <a:cs typeface="Arial"/>
                        </a:rPr>
                        <a:t>for</a:t>
                      </a:r>
                      <a:r>
                        <a:rPr sz="1000" b="1" spc="-114" dirty="0">
                          <a:latin typeface="Arial"/>
                          <a:cs typeface="Arial"/>
                        </a:rPr>
                        <a:t> </a:t>
                      </a:r>
                      <a:r>
                        <a:rPr sz="1000" b="1" spc="-30" dirty="0">
                          <a:latin typeface="Arial"/>
                          <a:cs typeface="Arial"/>
                        </a:rPr>
                        <a:t>+3</a:t>
                      </a:r>
                      <a:r>
                        <a:rPr sz="1000" b="1" spc="-114" dirty="0">
                          <a:latin typeface="Arial"/>
                          <a:cs typeface="Arial"/>
                        </a:rPr>
                        <a:t> </a:t>
                      </a:r>
                      <a:r>
                        <a:rPr sz="1000" b="1" spc="-10" dirty="0">
                          <a:latin typeface="Arial"/>
                          <a:cs typeface="Arial"/>
                        </a:rPr>
                        <a:t>weeks</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40"/>
                        </a:lnSpc>
                        <a:buSzPct val="90909"/>
                        <a:buChar char="•"/>
                        <a:tabLst>
                          <a:tab pos="113030" algn="l"/>
                        </a:tabLst>
                      </a:pPr>
                      <a:r>
                        <a:rPr sz="1000" b="1" spc="-60" dirty="0">
                          <a:latin typeface="Arial"/>
                          <a:cs typeface="Arial"/>
                        </a:rPr>
                        <a:t>Chest</a:t>
                      </a:r>
                      <a:r>
                        <a:rPr sz="1000" b="1" spc="-85" dirty="0">
                          <a:latin typeface="Arial"/>
                          <a:cs typeface="Arial"/>
                        </a:rPr>
                        <a:t> </a:t>
                      </a:r>
                      <a:r>
                        <a:rPr sz="1000" b="1" spc="-55" dirty="0">
                          <a:latin typeface="Arial"/>
                          <a:cs typeface="Arial"/>
                        </a:rPr>
                        <a:t>pain</a:t>
                      </a:r>
                      <a:r>
                        <a:rPr sz="1000" b="1" spc="-80" dirty="0">
                          <a:latin typeface="Arial"/>
                          <a:cs typeface="Arial"/>
                        </a:rPr>
                        <a:t> </a:t>
                      </a:r>
                      <a:r>
                        <a:rPr sz="1000" b="1" dirty="0">
                          <a:latin typeface="Arial"/>
                          <a:cs typeface="Arial"/>
                        </a:rPr>
                        <a:t>/</a:t>
                      </a:r>
                      <a:r>
                        <a:rPr sz="1000" b="1" spc="-85" dirty="0">
                          <a:latin typeface="Arial"/>
                          <a:cs typeface="Arial"/>
                        </a:rPr>
                        <a:t> </a:t>
                      </a:r>
                      <a:r>
                        <a:rPr sz="1000" b="1" spc="-20" dirty="0">
                          <a:latin typeface="Arial"/>
                          <a:cs typeface="Arial"/>
                        </a:rPr>
                        <a:t>pain</a:t>
                      </a:r>
                      <a:endParaRPr sz="1000">
                        <a:latin typeface="Arial"/>
                        <a:cs typeface="Arial"/>
                      </a:endParaRPr>
                    </a:p>
                    <a:p>
                      <a:pPr marL="75565">
                        <a:lnSpc>
                          <a:spcPts val="950"/>
                        </a:lnSpc>
                      </a:pPr>
                      <a:r>
                        <a:rPr sz="1000" b="1" spc="-55" dirty="0">
                          <a:latin typeface="Arial"/>
                          <a:cs typeface="Arial"/>
                        </a:rPr>
                        <a:t>radiating</a:t>
                      </a:r>
                      <a:r>
                        <a:rPr sz="1000" b="1" spc="-75" dirty="0">
                          <a:latin typeface="Arial"/>
                          <a:cs typeface="Arial"/>
                        </a:rPr>
                        <a:t> </a:t>
                      </a:r>
                      <a:r>
                        <a:rPr sz="1000" b="1" spc="-50" dirty="0">
                          <a:latin typeface="Arial"/>
                          <a:cs typeface="Arial"/>
                        </a:rPr>
                        <a:t>into</a:t>
                      </a:r>
                      <a:r>
                        <a:rPr sz="1000" b="1" spc="-70" dirty="0">
                          <a:latin typeface="Arial"/>
                          <a:cs typeface="Arial"/>
                        </a:rPr>
                        <a:t> </a:t>
                      </a:r>
                      <a:r>
                        <a:rPr sz="1000" b="1" spc="-45" dirty="0">
                          <a:latin typeface="Arial"/>
                          <a:cs typeface="Arial"/>
                        </a:rPr>
                        <a:t>the</a:t>
                      </a:r>
                      <a:r>
                        <a:rPr sz="1000" b="1" spc="-70" dirty="0">
                          <a:latin typeface="Arial"/>
                          <a:cs typeface="Arial"/>
                        </a:rPr>
                        <a:t> </a:t>
                      </a:r>
                      <a:r>
                        <a:rPr sz="1000" b="1" spc="-10" dirty="0">
                          <a:latin typeface="Arial"/>
                          <a:cs typeface="Arial"/>
                        </a:rPr>
                        <a:t>shoulder</a:t>
                      </a:r>
                      <a:endParaRPr sz="1000">
                        <a:latin typeface="Arial"/>
                        <a:cs typeface="Arial"/>
                      </a:endParaRPr>
                    </a:p>
                    <a:p>
                      <a:pPr marL="75565" marR="178435" indent="-19685">
                        <a:lnSpc>
                          <a:spcPct val="75800"/>
                        </a:lnSpc>
                        <a:spcBef>
                          <a:spcPts val="110"/>
                        </a:spcBef>
                        <a:buSzPct val="90909"/>
                        <a:buChar char="•"/>
                        <a:tabLst>
                          <a:tab pos="113030" algn="l"/>
                        </a:tabLst>
                      </a:pPr>
                      <a:r>
                        <a:rPr sz="1000" b="1" spc="-65" dirty="0">
                          <a:latin typeface="Arial"/>
                          <a:cs typeface="Arial"/>
                        </a:rPr>
                        <a:t>	Pharmacy</a:t>
                      </a:r>
                      <a:r>
                        <a:rPr sz="1000" b="1" spc="-60" dirty="0">
                          <a:latin typeface="Arial"/>
                          <a:cs typeface="Arial"/>
                        </a:rPr>
                        <a:t> </a:t>
                      </a:r>
                      <a:r>
                        <a:rPr sz="1000" b="1" spc="-55" dirty="0">
                          <a:latin typeface="Arial"/>
                          <a:cs typeface="Arial"/>
                        </a:rPr>
                        <a:t>treatment</a:t>
                      </a:r>
                      <a:r>
                        <a:rPr sz="1000" b="1" spc="-60" dirty="0">
                          <a:latin typeface="Arial"/>
                          <a:cs typeface="Arial"/>
                        </a:rPr>
                        <a:t> </a:t>
                      </a:r>
                      <a:r>
                        <a:rPr sz="1000" b="1" spc="-35" dirty="0">
                          <a:latin typeface="Arial"/>
                          <a:cs typeface="Arial"/>
                        </a:rPr>
                        <a:t>not </a:t>
                      </a:r>
                      <a:r>
                        <a:rPr sz="1000" b="1" spc="-10" dirty="0">
                          <a:latin typeface="Arial"/>
                          <a:cs typeface="Arial"/>
                        </a:rPr>
                        <a:t>worked</a:t>
                      </a:r>
                      <a:endParaRPr sz="1000">
                        <a:latin typeface="Arial"/>
                        <a:cs typeface="Arial"/>
                      </a:endParaRPr>
                    </a:p>
                    <a:p>
                      <a:pPr marL="113030" indent="-57150">
                        <a:lnSpc>
                          <a:spcPts val="930"/>
                        </a:lnSpc>
                        <a:buSzPct val="90909"/>
                        <a:buChar char="•"/>
                        <a:tabLst>
                          <a:tab pos="113030" algn="l"/>
                        </a:tabLst>
                      </a:pPr>
                      <a:r>
                        <a:rPr sz="1000" b="1" spc="-60" dirty="0">
                          <a:latin typeface="Arial"/>
                          <a:cs typeface="Arial"/>
                        </a:rPr>
                        <a:t>Sudden</a:t>
                      </a:r>
                      <a:r>
                        <a:rPr sz="1000" b="1" spc="-70" dirty="0">
                          <a:latin typeface="Arial"/>
                          <a:cs typeface="Arial"/>
                        </a:rPr>
                        <a:t> </a:t>
                      </a:r>
                      <a:r>
                        <a:rPr sz="1000" b="1" spc="-10" dirty="0">
                          <a:latin typeface="Arial"/>
                          <a:cs typeface="Arial"/>
                        </a:rPr>
                        <a:t>onset</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9"/>
                  </a:ext>
                </a:extLst>
              </a:tr>
              <a:tr h="957040">
                <a:tc>
                  <a:txBody>
                    <a:bodyPr/>
                    <a:lstStyle/>
                    <a:p>
                      <a:pPr>
                        <a:lnSpc>
                          <a:spcPct val="100000"/>
                        </a:lnSpc>
                        <a:spcBef>
                          <a:spcPts val="875"/>
                        </a:spcBef>
                      </a:pPr>
                      <a:endParaRPr sz="1100">
                        <a:latin typeface="Times New Roman"/>
                        <a:cs typeface="Times New Roman"/>
                      </a:endParaRPr>
                    </a:p>
                    <a:p>
                      <a:pPr marR="62230" algn="r">
                        <a:lnSpc>
                          <a:spcPct val="100000"/>
                        </a:lnSpc>
                      </a:pPr>
                      <a:r>
                        <a:rPr sz="1100" b="1" spc="-20" dirty="0">
                          <a:latin typeface="Arial"/>
                          <a:cs typeface="Arial"/>
                        </a:rPr>
                        <a:t>SKIN</a:t>
                      </a:r>
                      <a:endParaRPr sz="1100">
                        <a:latin typeface="Arial"/>
                        <a:cs typeface="Arial"/>
                      </a:endParaRPr>
                    </a:p>
                  </a:txBody>
                  <a:tcPr marL="0" marR="0" marT="10085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407034" indent="-6985">
                        <a:lnSpc>
                          <a:spcPct val="75800"/>
                        </a:lnSpc>
                        <a:spcBef>
                          <a:spcPts val="165"/>
                        </a:spcBef>
                        <a:buSzPct val="90909"/>
                        <a:buChar char="•"/>
                        <a:tabLst>
                          <a:tab pos="121285" algn="l"/>
                        </a:tabLst>
                      </a:pPr>
                      <a:r>
                        <a:rPr sz="1000" b="1" spc="-50" dirty="0">
                          <a:latin typeface="Arial"/>
                          <a:cs typeface="Arial"/>
                        </a:rPr>
                        <a:t>	Acne,</a:t>
                      </a:r>
                      <a:r>
                        <a:rPr sz="1000" b="1" spc="-100" dirty="0">
                          <a:latin typeface="Arial"/>
                          <a:cs typeface="Arial"/>
                        </a:rPr>
                        <a:t> </a:t>
                      </a:r>
                      <a:r>
                        <a:rPr sz="1000" b="1" spc="-55" dirty="0">
                          <a:latin typeface="Arial"/>
                          <a:cs typeface="Arial"/>
                        </a:rPr>
                        <a:t>spots</a:t>
                      </a:r>
                      <a:r>
                        <a:rPr sz="1000" b="1" spc="-95" dirty="0">
                          <a:latin typeface="Arial"/>
                          <a:cs typeface="Arial"/>
                        </a:rPr>
                        <a:t> </a:t>
                      </a:r>
                      <a:r>
                        <a:rPr sz="1000" b="1" spc="-55" dirty="0">
                          <a:latin typeface="Arial"/>
                          <a:cs typeface="Arial"/>
                        </a:rPr>
                        <a:t>and </a:t>
                      </a:r>
                      <a:r>
                        <a:rPr sz="1000" b="1" spc="-10" dirty="0">
                          <a:latin typeface="Arial"/>
                          <a:cs typeface="Arial"/>
                        </a:rPr>
                        <a:t>pimples</a:t>
                      </a:r>
                      <a:endParaRPr sz="1000">
                        <a:latin typeface="Arial"/>
                        <a:cs typeface="Arial"/>
                      </a:endParaRPr>
                    </a:p>
                    <a:p>
                      <a:pPr marL="121285" indent="-57150">
                        <a:lnSpc>
                          <a:spcPts val="790"/>
                        </a:lnSpc>
                        <a:buSzPct val="90909"/>
                        <a:buChar char="•"/>
                        <a:tabLst>
                          <a:tab pos="121285" algn="l"/>
                        </a:tabLst>
                      </a:pPr>
                      <a:r>
                        <a:rPr sz="1000" b="1" spc="-55" dirty="0">
                          <a:latin typeface="Arial"/>
                          <a:cs typeface="Arial"/>
                        </a:rPr>
                        <a:t>Athlete's </a:t>
                      </a:r>
                      <a:r>
                        <a:rPr sz="1000" b="1" spc="-20" dirty="0">
                          <a:latin typeface="Arial"/>
                          <a:cs typeface="Arial"/>
                        </a:rPr>
                        <a:t>foot</a:t>
                      </a:r>
                      <a:endParaRPr sz="1000">
                        <a:latin typeface="Arial"/>
                        <a:cs typeface="Arial"/>
                      </a:endParaRPr>
                    </a:p>
                    <a:p>
                      <a:pPr marL="121285" indent="-57150">
                        <a:lnSpc>
                          <a:spcPts val="950"/>
                        </a:lnSpc>
                        <a:buSzPct val="90909"/>
                        <a:buChar char="•"/>
                        <a:tabLst>
                          <a:tab pos="121285" algn="l"/>
                        </a:tabLst>
                      </a:pPr>
                      <a:r>
                        <a:rPr sz="1000" b="1" spc="-55" dirty="0">
                          <a:latin typeface="Arial"/>
                          <a:cs typeface="Arial"/>
                        </a:rPr>
                        <a:t>Blisters</a:t>
                      </a:r>
                      <a:r>
                        <a:rPr sz="1000" b="1" spc="-80" dirty="0">
                          <a:latin typeface="Arial"/>
                          <a:cs typeface="Arial"/>
                        </a:rPr>
                        <a:t> </a:t>
                      </a:r>
                      <a:r>
                        <a:rPr sz="1000" b="1" spc="-40" dirty="0">
                          <a:latin typeface="Arial"/>
                          <a:cs typeface="Arial"/>
                        </a:rPr>
                        <a:t>on</a:t>
                      </a:r>
                      <a:r>
                        <a:rPr sz="1000" b="1" spc="-75" dirty="0">
                          <a:latin typeface="Arial"/>
                          <a:cs typeface="Arial"/>
                        </a:rPr>
                        <a:t> </a:t>
                      </a:r>
                      <a:r>
                        <a:rPr sz="1000" b="1" spc="-20" dirty="0">
                          <a:latin typeface="Arial"/>
                          <a:cs typeface="Arial"/>
                        </a:rPr>
                        <a:t>foot</a:t>
                      </a:r>
                      <a:endParaRPr sz="1000">
                        <a:latin typeface="Arial"/>
                        <a:cs typeface="Arial"/>
                      </a:endParaRPr>
                    </a:p>
                    <a:p>
                      <a:pPr marL="121285" indent="-57150">
                        <a:lnSpc>
                          <a:spcPts val="1000"/>
                        </a:lnSpc>
                        <a:buSzPct val="90909"/>
                        <a:buChar char="•"/>
                        <a:tabLst>
                          <a:tab pos="121285" algn="l"/>
                        </a:tabLst>
                      </a:pPr>
                      <a:r>
                        <a:rPr sz="1000" b="1" spc="-55" dirty="0">
                          <a:latin typeface="Arial"/>
                          <a:cs typeface="Arial"/>
                        </a:rPr>
                        <a:t>Dermatitis</a:t>
                      </a:r>
                      <a:r>
                        <a:rPr sz="1000" b="1" spc="-85" dirty="0">
                          <a:latin typeface="Arial"/>
                          <a:cs typeface="Arial"/>
                        </a:rPr>
                        <a:t> </a:t>
                      </a:r>
                      <a:r>
                        <a:rPr sz="1000" b="1" dirty="0">
                          <a:latin typeface="Arial"/>
                          <a:cs typeface="Arial"/>
                        </a:rPr>
                        <a:t>/</a:t>
                      </a:r>
                      <a:r>
                        <a:rPr sz="1000" b="1" spc="-85" dirty="0">
                          <a:latin typeface="Arial"/>
                          <a:cs typeface="Arial"/>
                        </a:rPr>
                        <a:t> </a:t>
                      </a:r>
                      <a:r>
                        <a:rPr sz="1000" b="1" spc="-50" dirty="0">
                          <a:latin typeface="Arial"/>
                          <a:cs typeface="Arial"/>
                        </a:rPr>
                        <a:t>dry</a:t>
                      </a:r>
                      <a:r>
                        <a:rPr sz="1000" b="1" spc="-80" dirty="0">
                          <a:latin typeface="Arial"/>
                          <a:cs typeface="Arial"/>
                        </a:rPr>
                        <a:t> </a:t>
                      </a:r>
                      <a:r>
                        <a:rPr sz="1000" b="1" spc="-20" dirty="0">
                          <a:latin typeface="Arial"/>
                          <a:cs typeface="Arial"/>
                        </a:rPr>
                        <a:t>skin</a:t>
                      </a:r>
                      <a:endParaRPr sz="1000">
                        <a:latin typeface="Arial"/>
                        <a:cs typeface="Arial"/>
                      </a:endParaRPr>
                    </a:p>
                    <a:p>
                      <a:pPr marL="121285" indent="-57150">
                        <a:lnSpc>
                          <a:spcPts val="1090"/>
                        </a:lnSpc>
                        <a:buSzPct val="90909"/>
                        <a:buChar char="•"/>
                        <a:tabLst>
                          <a:tab pos="121285" algn="l"/>
                        </a:tabLst>
                      </a:pPr>
                      <a:r>
                        <a:rPr sz="1000" b="1" spc="-50" dirty="0">
                          <a:latin typeface="Arial"/>
                          <a:cs typeface="Arial"/>
                        </a:rPr>
                        <a:t>Hair</a:t>
                      </a:r>
                      <a:r>
                        <a:rPr sz="1000" b="1" spc="-85" dirty="0">
                          <a:latin typeface="Arial"/>
                          <a:cs typeface="Arial"/>
                        </a:rPr>
                        <a:t> </a:t>
                      </a:r>
                      <a:r>
                        <a:rPr sz="1000" b="1" spc="-20" dirty="0">
                          <a:latin typeface="Arial"/>
                          <a:cs typeface="Arial"/>
                        </a:rPr>
                        <a:t>loss</a:t>
                      </a:r>
                      <a:endParaRPr sz="1000">
                        <a:latin typeface="Arial"/>
                        <a:cs typeface="Arial"/>
                      </a:endParaRPr>
                    </a:p>
                  </a:txBody>
                  <a:tcPr marL="0" marR="0" marT="190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010"/>
                        </a:lnSpc>
                        <a:buSzPct val="90909"/>
                        <a:buChar char="•"/>
                        <a:tabLst>
                          <a:tab pos="120650" algn="l"/>
                        </a:tabLst>
                      </a:pPr>
                      <a:r>
                        <a:rPr sz="1000" b="1" spc="-50" dirty="0">
                          <a:latin typeface="Arial"/>
                          <a:cs typeface="Arial"/>
                        </a:rPr>
                        <a:t>Hay</a:t>
                      </a:r>
                      <a:r>
                        <a:rPr sz="1000" b="1" spc="-95" dirty="0">
                          <a:latin typeface="Arial"/>
                          <a:cs typeface="Arial"/>
                        </a:rPr>
                        <a:t> </a:t>
                      </a:r>
                      <a:r>
                        <a:rPr sz="1000" b="1" spc="-10" dirty="0">
                          <a:latin typeface="Arial"/>
                          <a:cs typeface="Arial"/>
                        </a:rPr>
                        <a:t>fever</a:t>
                      </a:r>
                      <a:endParaRPr sz="1000" dirty="0">
                        <a:latin typeface="Arial"/>
                        <a:cs typeface="Arial"/>
                      </a:endParaRPr>
                    </a:p>
                    <a:p>
                      <a:pPr marL="120650" indent="-57150">
                        <a:lnSpc>
                          <a:spcPts val="1000"/>
                        </a:lnSpc>
                        <a:buSzPct val="90909"/>
                        <a:buChar char="•"/>
                        <a:tabLst>
                          <a:tab pos="120650" algn="l"/>
                        </a:tabLst>
                      </a:pPr>
                      <a:r>
                        <a:rPr sz="1000" b="1" spc="-60" dirty="0">
                          <a:latin typeface="Arial"/>
                          <a:cs typeface="Arial"/>
                        </a:rPr>
                        <a:t>Nappy</a:t>
                      </a:r>
                      <a:r>
                        <a:rPr sz="1000" b="1" spc="-65" dirty="0">
                          <a:latin typeface="Arial"/>
                          <a:cs typeface="Arial"/>
                        </a:rPr>
                        <a:t> </a:t>
                      </a:r>
                      <a:r>
                        <a:rPr sz="1000" b="1" spc="-20" dirty="0">
                          <a:latin typeface="Arial"/>
                          <a:cs typeface="Arial"/>
                        </a:rPr>
                        <a:t>rash</a:t>
                      </a:r>
                      <a:endParaRPr sz="1000" dirty="0">
                        <a:latin typeface="Arial"/>
                        <a:cs typeface="Arial"/>
                      </a:endParaRPr>
                    </a:p>
                    <a:p>
                      <a:pPr marL="120650" indent="-57150">
                        <a:lnSpc>
                          <a:spcPts val="950"/>
                        </a:lnSpc>
                        <a:buSzPct val="90909"/>
                        <a:buChar char="•"/>
                        <a:tabLst>
                          <a:tab pos="120650" algn="l"/>
                        </a:tabLst>
                      </a:pPr>
                      <a:r>
                        <a:rPr sz="1000" b="1" spc="-50" dirty="0">
                          <a:latin typeface="Arial"/>
                          <a:cs typeface="Arial"/>
                        </a:rPr>
                        <a:t>Oral</a:t>
                      </a:r>
                      <a:r>
                        <a:rPr sz="1000" b="1" spc="-80" dirty="0">
                          <a:latin typeface="Arial"/>
                          <a:cs typeface="Arial"/>
                        </a:rPr>
                        <a:t> </a:t>
                      </a:r>
                      <a:r>
                        <a:rPr sz="1000" b="1" spc="-10" dirty="0">
                          <a:latin typeface="Arial"/>
                          <a:cs typeface="Arial"/>
                        </a:rPr>
                        <a:t>thrush</a:t>
                      </a:r>
                      <a:endParaRPr sz="1000" dirty="0">
                        <a:latin typeface="Arial"/>
                        <a:cs typeface="Arial"/>
                      </a:endParaRPr>
                    </a:p>
                    <a:p>
                      <a:pPr marL="120650" indent="-57150">
                        <a:lnSpc>
                          <a:spcPts val="950"/>
                        </a:lnSpc>
                        <a:buSzPct val="90909"/>
                        <a:buChar char="•"/>
                        <a:tabLst>
                          <a:tab pos="120650" algn="l"/>
                        </a:tabLst>
                      </a:pPr>
                      <a:r>
                        <a:rPr sz="1000" b="1" spc="-55" dirty="0">
                          <a:latin typeface="Arial"/>
                          <a:cs typeface="Arial"/>
                        </a:rPr>
                        <a:t>Rash</a:t>
                      </a:r>
                      <a:r>
                        <a:rPr sz="1000" b="1" spc="-95" dirty="0">
                          <a:latin typeface="Arial"/>
                          <a:cs typeface="Arial"/>
                        </a:rPr>
                        <a:t> </a:t>
                      </a:r>
                      <a:r>
                        <a:rPr sz="1000" b="1" dirty="0">
                          <a:latin typeface="Arial"/>
                          <a:cs typeface="Arial"/>
                        </a:rPr>
                        <a:t>-</a:t>
                      </a:r>
                      <a:r>
                        <a:rPr sz="1000" b="1" spc="-95" dirty="0">
                          <a:latin typeface="Arial"/>
                          <a:cs typeface="Arial"/>
                        </a:rPr>
                        <a:t> </a:t>
                      </a:r>
                      <a:r>
                        <a:rPr sz="1000" b="1" spc="-10" dirty="0">
                          <a:latin typeface="Arial"/>
                          <a:cs typeface="Arial"/>
                        </a:rPr>
                        <a:t>allergy</a:t>
                      </a:r>
                      <a:endParaRPr sz="1000" dirty="0">
                        <a:latin typeface="Arial"/>
                        <a:cs typeface="Arial"/>
                      </a:endParaRPr>
                    </a:p>
                    <a:p>
                      <a:pPr marL="70485" marR="703580" indent="-6985">
                        <a:lnSpc>
                          <a:spcPct val="75800"/>
                        </a:lnSpc>
                        <a:spcBef>
                          <a:spcPts val="90"/>
                        </a:spcBef>
                        <a:buSzPct val="90909"/>
                        <a:buChar char="•"/>
                        <a:tabLst>
                          <a:tab pos="120650" algn="l"/>
                        </a:tabLst>
                      </a:pPr>
                      <a:r>
                        <a:rPr sz="1000" b="1" spc="-50" dirty="0">
                          <a:latin typeface="Arial"/>
                          <a:cs typeface="Arial"/>
                        </a:rPr>
                        <a:t>	Ringworm/ </a:t>
                      </a:r>
                      <a:r>
                        <a:rPr sz="1000" b="1" spc="-65" dirty="0">
                          <a:latin typeface="Arial"/>
                          <a:cs typeface="Arial"/>
                        </a:rPr>
                        <a:t>threadworm</a:t>
                      </a:r>
                      <a:endParaRPr sz="1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10" dirty="0">
                          <a:latin typeface="Arial"/>
                          <a:cs typeface="Arial"/>
                        </a:rPr>
                        <a:t>Scabies</a:t>
                      </a:r>
                      <a:endParaRPr sz="1000">
                        <a:latin typeface="Arial"/>
                        <a:cs typeface="Arial"/>
                      </a:endParaRPr>
                    </a:p>
                    <a:p>
                      <a:pPr marL="120014" indent="-57150">
                        <a:lnSpc>
                          <a:spcPts val="1000"/>
                        </a:lnSpc>
                        <a:buSzPct val="90909"/>
                        <a:buChar char="•"/>
                        <a:tabLst>
                          <a:tab pos="120014" algn="l"/>
                        </a:tabLst>
                      </a:pPr>
                      <a:r>
                        <a:rPr sz="1000" b="1" spc="-55" dirty="0">
                          <a:latin typeface="Arial"/>
                          <a:cs typeface="Arial"/>
                        </a:rPr>
                        <a:t>Skin</a:t>
                      </a:r>
                      <a:r>
                        <a:rPr sz="1000" b="1" spc="-80" dirty="0">
                          <a:latin typeface="Arial"/>
                          <a:cs typeface="Arial"/>
                        </a:rPr>
                        <a:t> </a:t>
                      </a:r>
                      <a:r>
                        <a:rPr sz="1000" b="1" spc="-10" dirty="0">
                          <a:latin typeface="Arial"/>
                          <a:cs typeface="Arial"/>
                        </a:rPr>
                        <a:t>dressings</a:t>
                      </a:r>
                      <a:endParaRPr sz="1000">
                        <a:latin typeface="Arial"/>
                        <a:cs typeface="Arial"/>
                      </a:endParaRPr>
                    </a:p>
                    <a:p>
                      <a:pPr marL="120014" indent="-57150">
                        <a:lnSpc>
                          <a:spcPts val="950"/>
                        </a:lnSpc>
                        <a:buSzPct val="90909"/>
                        <a:buChar char="•"/>
                        <a:tabLst>
                          <a:tab pos="120014" algn="l"/>
                        </a:tabLst>
                      </a:pPr>
                      <a:r>
                        <a:rPr sz="1000" b="1" spc="-55" dirty="0">
                          <a:latin typeface="Arial"/>
                          <a:cs typeface="Arial"/>
                        </a:rPr>
                        <a:t>Skin</a:t>
                      </a:r>
                      <a:r>
                        <a:rPr sz="1000" b="1" spc="-80" dirty="0">
                          <a:latin typeface="Arial"/>
                          <a:cs typeface="Arial"/>
                        </a:rPr>
                        <a:t> </a:t>
                      </a:r>
                      <a:r>
                        <a:rPr sz="1000" b="1" spc="-20" dirty="0">
                          <a:latin typeface="Arial"/>
                          <a:cs typeface="Arial"/>
                        </a:rPr>
                        <a:t>rash</a:t>
                      </a:r>
                      <a:endParaRPr sz="1000">
                        <a:latin typeface="Arial"/>
                        <a:cs typeface="Arial"/>
                      </a:endParaRPr>
                    </a:p>
                    <a:p>
                      <a:pPr marL="120014" indent="-57150">
                        <a:lnSpc>
                          <a:spcPts val="950"/>
                        </a:lnSpc>
                        <a:buSzPct val="90909"/>
                        <a:buChar char="•"/>
                        <a:tabLst>
                          <a:tab pos="120014" algn="l"/>
                        </a:tabLst>
                      </a:pPr>
                      <a:r>
                        <a:rPr sz="1000" b="1" spc="-10" dirty="0">
                          <a:latin typeface="Arial"/>
                          <a:cs typeface="Arial"/>
                        </a:rPr>
                        <a:t>Warts/verrucae</a:t>
                      </a:r>
                      <a:endParaRPr sz="1000">
                        <a:latin typeface="Arial"/>
                        <a:cs typeface="Arial"/>
                      </a:endParaRPr>
                    </a:p>
                    <a:p>
                      <a:pPr marL="120014" indent="-57150">
                        <a:lnSpc>
                          <a:spcPts val="1160"/>
                        </a:lnSpc>
                        <a:buSzPct val="90909"/>
                        <a:buChar char="•"/>
                        <a:tabLst>
                          <a:tab pos="120014" algn="l"/>
                        </a:tabLst>
                      </a:pPr>
                      <a:r>
                        <a:rPr sz="1000" b="1" spc="-65" dirty="0">
                          <a:latin typeface="Arial"/>
                          <a:cs typeface="Arial"/>
                        </a:rPr>
                        <a:t>Wound</a:t>
                      </a:r>
                      <a:r>
                        <a:rPr sz="1000" b="1" spc="-70" dirty="0">
                          <a:latin typeface="Arial"/>
                          <a:cs typeface="Arial"/>
                        </a:rPr>
                        <a:t> </a:t>
                      </a:r>
                      <a:r>
                        <a:rPr sz="1000" b="1" spc="-10" dirty="0">
                          <a:latin typeface="Arial"/>
                          <a:cs typeface="Arial"/>
                        </a:rPr>
                        <a:t>problems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865"/>
                        </a:spcBef>
                        <a:buSzPct val="90909"/>
                        <a:buChar char="•"/>
                        <a:tabLst>
                          <a:tab pos="119380" algn="l"/>
                        </a:tabLst>
                      </a:pPr>
                      <a:r>
                        <a:rPr sz="1000" b="1" spc="-60" dirty="0">
                          <a:latin typeface="Arial"/>
                          <a:cs typeface="Arial"/>
                        </a:rPr>
                        <a:t>	Condition</a:t>
                      </a:r>
                      <a:r>
                        <a:rPr sz="1000" b="1" spc="-65" dirty="0">
                          <a:latin typeface="Arial"/>
                          <a:cs typeface="Arial"/>
                        </a:rPr>
                        <a:t> </a:t>
                      </a:r>
                      <a:r>
                        <a:rPr sz="1000" b="1" spc="-60" dirty="0">
                          <a:latin typeface="Arial"/>
                          <a:cs typeface="Arial"/>
                        </a:rPr>
                        <a:t>described </a:t>
                      </a:r>
                      <a:r>
                        <a:rPr sz="1000" b="1" spc="-25" dirty="0">
                          <a:latin typeface="Arial"/>
                          <a:cs typeface="Arial"/>
                        </a:rPr>
                        <a:t>as </a:t>
                      </a:r>
                      <a:r>
                        <a:rPr sz="1000" b="1" spc="-60" dirty="0">
                          <a:latin typeface="Arial"/>
                          <a:cs typeface="Arial"/>
                        </a:rPr>
                        <a:t>severe</a:t>
                      </a:r>
                      <a:r>
                        <a:rPr sz="1000" b="1" spc="-80" dirty="0">
                          <a:latin typeface="Arial"/>
                          <a:cs typeface="Arial"/>
                        </a:rPr>
                        <a:t> </a:t>
                      </a:r>
                      <a:r>
                        <a:rPr sz="1000" b="1" spc="-35" dirty="0">
                          <a:latin typeface="Arial"/>
                          <a:cs typeface="Arial"/>
                        </a:rPr>
                        <a:t>or</a:t>
                      </a:r>
                      <a:r>
                        <a:rPr sz="1000" b="1" spc="-75" dirty="0">
                          <a:latin typeface="Arial"/>
                          <a:cs typeface="Arial"/>
                        </a:rPr>
                        <a:t> </a:t>
                      </a:r>
                      <a:r>
                        <a:rPr sz="1000" b="1" spc="-10" dirty="0">
                          <a:latin typeface="Arial"/>
                          <a:cs typeface="Arial"/>
                        </a:rPr>
                        <a:t>urgent</a:t>
                      </a:r>
                      <a:endParaRPr sz="1000">
                        <a:latin typeface="Arial"/>
                        <a:cs typeface="Arial"/>
                      </a:endParaRPr>
                    </a:p>
                    <a:p>
                      <a:pPr marL="69215" marR="77470" indent="-6985">
                        <a:lnSpc>
                          <a:spcPct val="68200"/>
                        </a:lnSpc>
                        <a:spcBef>
                          <a:spcPts val="600"/>
                        </a:spcBef>
                        <a:buSzPct val="90909"/>
                        <a:buChar char="•"/>
                        <a:tabLst>
                          <a:tab pos="119380" algn="l"/>
                        </a:tabLst>
                      </a:pPr>
                      <a:r>
                        <a:rPr sz="1000" b="1" spc="-65" dirty="0">
                          <a:latin typeface="Arial"/>
                          <a:cs typeface="Arial"/>
                        </a:rPr>
                        <a:t>	Conditions</a:t>
                      </a:r>
                      <a:r>
                        <a:rPr sz="1000" b="1" spc="-60" dirty="0">
                          <a:latin typeface="Arial"/>
                          <a:cs typeface="Arial"/>
                        </a:rPr>
                        <a:t> </a:t>
                      </a:r>
                      <a:r>
                        <a:rPr sz="1000" b="1" spc="-55" dirty="0">
                          <a:latin typeface="Arial"/>
                          <a:cs typeface="Arial"/>
                        </a:rPr>
                        <a:t>have</a:t>
                      </a:r>
                      <a:r>
                        <a:rPr sz="1000" b="1" spc="-60" dirty="0">
                          <a:latin typeface="Arial"/>
                          <a:cs typeface="Arial"/>
                        </a:rPr>
                        <a:t> </a:t>
                      </a:r>
                      <a:r>
                        <a:rPr sz="1000" b="1" spc="-55" dirty="0">
                          <a:latin typeface="Arial"/>
                          <a:cs typeface="Arial"/>
                        </a:rPr>
                        <a:t>been </a:t>
                      </a:r>
                      <a:r>
                        <a:rPr sz="1000" b="1" spc="-35" dirty="0">
                          <a:latin typeface="Arial"/>
                          <a:cs typeface="Arial"/>
                        </a:rPr>
                        <a:t>on- </a:t>
                      </a:r>
                      <a:r>
                        <a:rPr sz="1000" b="1" spc="-50" dirty="0">
                          <a:latin typeface="Arial"/>
                          <a:cs typeface="Arial"/>
                        </a:rPr>
                        <a:t>going</a:t>
                      </a:r>
                      <a:r>
                        <a:rPr sz="1000" b="1" spc="-114" dirty="0">
                          <a:latin typeface="Arial"/>
                          <a:cs typeface="Arial"/>
                        </a:rPr>
                        <a:t> </a:t>
                      </a:r>
                      <a:r>
                        <a:rPr sz="1000" b="1" spc="-40" dirty="0">
                          <a:latin typeface="Arial"/>
                          <a:cs typeface="Arial"/>
                        </a:rPr>
                        <a:t>for</a:t>
                      </a:r>
                      <a:r>
                        <a:rPr sz="1000" b="1" spc="-114" dirty="0">
                          <a:latin typeface="Arial"/>
                          <a:cs typeface="Arial"/>
                        </a:rPr>
                        <a:t> </a:t>
                      </a:r>
                      <a:r>
                        <a:rPr sz="1000" b="1" spc="-30" dirty="0">
                          <a:latin typeface="Arial"/>
                          <a:cs typeface="Arial"/>
                        </a:rPr>
                        <a:t>+3</a:t>
                      </a:r>
                      <a:r>
                        <a:rPr sz="1000" b="1" spc="-114" dirty="0">
                          <a:latin typeface="Arial"/>
                          <a:cs typeface="Arial"/>
                        </a:rPr>
                        <a:t> </a:t>
                      </a:r>
                      <a:r>
                        <a:rPr sz="1000" b="1" spc="-10" dirty="0">
                          <a:latin typeface="Arial"/>
                          <a:cs typeface="Arial"/>
                        </a:rPr>
                        <a:t>weeks</a:t>
                      </a:r>
                      <a:endParaRPr sz="1000">
                        <a:latin typeface="Arial"/>
                        <a:cs typeface="Arial"/>
                      </a:endParaRPr>
                    </a:p>
                  </a:txBody>
                  <a:tcPr marL="0" marR="0" marT="9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665"/>
                        </a:spcBef>
                        <a:buSzPct val="90909"/>
                        <a:buChar char="•"/>
                        <a:tabLst>
                          <a:tab pos="113030" algn="l"/>
                        </a:tabLst>
                      </a:pPr>
                      <a:r>
                        <a:rPr sz="1000" b="1" spc="-65" dirty="0">
                          <a:latin typeface="Arial"/>
                          <a:cs typeface="Arial"/>
                        </a:rPr>
                        <a:t>	Pharmacy</a:t>
                      </a:r>
                      <a:r>
                        <a:rPr sz="1000" b="1" spc="-60" dirty="0">
                          <a:latin typeface="Arial"/>
                          <a:cs typeface="Arial"/>
                        </a:rPr>
                        <a:t> </a:t>
                      </a:r>
                      <a:r>
                        <a:rPr sz="1000" b="1" spc="-55" dirty="0">
                          <a:latin typeface="Arial"/>
                          <a:cs typeface="Arial"/>
                        </a:rPr>
                        <a:t>treatment</a:t>
                      </a:r>
                      <a:r>
                        <a:rPr sz="1000" b="1" spc="-60" dirty="0">
                          <a:latin typeface="Arial"/>
                          <a:cs typeface="Arial"/>
                        </a:rPr>
                        <a:t> </a:t>
                      </a:r>
                      <a:r>
                        <a:rPr sz="1000" b="1" spc="-35" dirty="0">
                          <a:latin typeface="Arial"/>
                          <a:cs typeface="Arial"/>
                        </a:rPr>
                        <a:t>not </a:t>
                      </a:r>
                      <a:r>
                        <a:rPr sz="1000" b="1" spc="-10" dirty="0">
                          <a:latin typeface="Arial"/>
                          <a:cs typeface="Arial"/>
                        </a:rPr>
                        <a:t>worked</a:t>
                      </a:r>
                      <a:endParaRPr sz="1000">
                        <a:latin typeface="Arial"/>
                        <a:cs typeface="Arial"/>
                      </a:endParaRPr>
                    </a:p>
                    <a:p>
                      <a:pPr marL="75565" marR="356235" indent="-19685">
                        <a:lnSpc>
                          <a:spcPct val="68200"/>
                        </a:lnSpc>
                        <a:spcBef>
                          <a:spcPts val="100"/>
                        </a:spcBef>
                        <a:buSzPct val="90909"/>
                        <a:buChar char="•"/>
                        <a:tabLst>
                          <a:tab pos="113030" algn="l"/>
                        </a:tabLst>
                      </a:pPr>
                      <a:r>
                        <a:rPr sz="1000" b="1" spc="-55" dirty="0">
                          <a:latin typeface="Arial"/>
                          <a:cs typeface="Arial"/>
                        </a:rPr>
                        <a:t>	Skin</a:t>
                      </a:r>
                      <a:r>
                        <a:rPr sz="1000" b="1" spc="-80" dirty="0">
                          <a:latin typeface="Arial"/>
                          <a:cs typeface="Arial"/>
                        </a:rPr>
                        <a:t> </a:t>
                      </a:r>
                      <a:r>
                        <a:rPr sz="1000" b="1" spc="-60" dirty="0">
                          <a:latin typeface="Arial"/>
                          <a:cs typeface="Arial"/>
                        </a:rPr>
                        <a:t>lesions</a:t>
                      </a:r>
                      <a:r>
                        <a:rPr sz="1000" b="1" spc="-80" dirty="0">
                          <a:latin typeface="Arial"/>
                          <a:cs typeface="Arial"/>
                        </a:rPr>
                        <a:t> </a:t>
                      </a:r>
                      <a:r>
                        <a:rPr sz="1000" b="1" dirty="0">
                          <a:latin typeface="Arial"/>
                          <a:cs typeface="Arial"/>
                        </a:rPr>
                        <a:t>/</a:t>
                      </a:r>
                      <a:r>
                        <a:rPr sz="1000" b="1" spc="-80" dirty="0">
                          <a:latin typeface="Arial"/>
                          <a:cs typeface="Arial"/>
                        </a:rPr>
                        <a:t> </a:t>
                      </a:r>
                      <a:r>
                        <a:rPr sz="1000" b="1" spc="-55" dirty="0">
                          <a:latin typeface="Arial"/>
                          <a:cs typeface="Arial"/>
                        </a:rPr>
                        <a:t>blisters </a:t>
                      </a:r>
                      <a:r>
                        <a:rPr sz="1000" b="1" spc="-50" dirty="0">
                          <a:latin typeface="Arial"/>
                          <a:cs typeface="Arial"/>
                        </a:rPr>
                        <a:t>with</a:t>
                      </a:r>
                      <a:r>
                        <a:rPr sz="1000" b="1" spc="-90" dirty="0">
                          <a:latin typeface="Arial"/>
                          <a:cs typeface="Arial"/>
                        </a:rPr>
                        <a:t> </a:t>
                      </a:r>
                      <a:r>
                        <a:rPr sz="1000" b="1" spc="-10" dirty="0">
                          <a:latin typeface="Arial"/>
                          <a:cs typeface="Arial"/>
                        </a:rPr>
                        <a:t>discharge</a:t>
                      </a:r>
                      <a:endParaRPr sz="1000">
                        <a:latin typeface="Arial"/>
                        <a:cs typeface="Arial"/>
                      </a:endParaRPr>
                    </a:p>
                    <a:p>
                      <a:pPr marL="113030" indent="-57150">
                        <a:lnSpc>
                          <a:spcPts val="1000"/>
                        </a:lnSpc>
                        <a:buSzPct val="90909"/>
                        <a:buChar char="•"/>
                        <a:tabLst>
                          <a:tab pos="113030" algn="l"/>
                        </a:tabLst>
                      </a:pPr>
                      <a:r>
                        <a:rPr sz="1000" b="1" spc="-60" dirty="0">
                          <a:latin typeface="Arial"/>
                          <a:cs typeface="Arial"/>
                        </a:rPr>
                        <a:t>Diabetes</a:t>
                      </a:r>
                      <a:r>
                        <a:rPr sz="1000" b="1" spc="-65" dirty="0">
                          <a:latin typeface="Arial"/>
                          <a:cs typeface="Arial"/>
                        </a:rPr>
                        <a:t> </a:t>
                      </a:r>
                      <a:r>
                        <a:rPr sz="1000" b="1" spc="-10" dirty="0">
                          <a:latin typeface="Arial"/>
                          <a:cs typeface="Arial"/>
                        </a:rPr>
                        <a:t>related?</a:t>
                      </a:r>
                      <a:endParaRPr sz="1000">
                        <a:latin typeface="Arial"/>
                        <a:cs typeface="Arial"/>
                      </a:endParaRPr>
                    </a:p>
                  </a:txBody>
                  <a:tcPr marL="0" marR="0" marT="7664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0"/>
                  </a:ext>
                </a:extLst>
              </a:tr>
              <a:tr h="506436">
                <a:tc>
                  <a:txBody>
                    <a:bodyPr/>
                    <a:lstStyle/>
                    <a:p>
                      <a:pPr marR="54610" algn="r">
                        <a:lnSpc>
                          <a:spcPct val="100000"/>
                        </a:lnSpc>
                        <a:spcBef>
                          <a:spcPts val="1355"/>
                        </a:spcBef>
                      </a:pPr>
                      <a:r>
                        <a:rPr sz="1100" b="1" spc="-70" dirty="0">
                          <a:latin typeface="Arial"/>
                          <a:cs typeface="Arial"/>
                        </a:rPr>
                        <a:t>MOUTH</a:t>
                      </a:r>
                      <a:r>
                        <a:rPr sz="1100" b="1" spc="-100" dirty="0">
                          <a:latin typeface="Arial"/>
                          <a:cs typeface="Arial"/>
                        </a:rPr>
                        <a:t> </a:t>
                      </a:r>
                      <a:r>
                        <a:rPr sz="1100" b="1" spc="-10" dirty="0">
                          <a:latin typeface="Arial"/>
                          <a:cs typeface="Arial"/>
                        </a:rPr>
                        <a:t>/</a:t>
                      </a:r>
                      <a:r>
                        <a:rPr sz="1100" b="1" spc="-95" dirty="0">
                          <a:latin typeface="Arial"/>
                          <a:cs typeface="Arial"/>
                        </a:rPr>
                        <a:t> </a:t>
                      </a:r>
                      <a:r>
                        <a:rPr sz="1100" b="1" spc="-10" dirty="0">
                          <a:latin typeface="Arial"/>
                          <a:cs typeface="Arial"/>
                        </a:rPr>
                        <a:t>THROAT</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345"/>
                        </a:spcBef>
                        <a:buSzPct val="90909"/>
                        <a:buChar char="•"/>
                        <a:tabLst>
                          <a:tab pos="121285" algn="l"/>
                        </a:tabLst>
                      </a:pPr>
                      <a:r>
                        <a:rPr sz="1000" b="1" spc="-55" dirty="0">
                          <a:latin typeface="Arial"/>
                          <a:cs typeface="Arial"/>
                        </a:rPr>
                        <a:t>Cold</a:t>
                      </a:r>
                      <a:r>
                        <a:rPr sz="1000" b="1" spc="-80" dirty="0">
                          <a:latin typeface="Arial"/>
                          <a:cs typeface="Arial"/>
                        </a:rPr>
                        <a:t> </a:t>
                      </a:r>
                      <a:r>
                        <a:rPr sz="1000" b="1" spc="-55" dirty="0">
                          <a:latin typeface="Arial"/>
                          <a:cs typeface="Arial"/>
                        </a:rPr>
                        <a:t>sore</a:t>
                      </a:r>
                      <a:r>
                        <a:rPr sz="1000" b="1" spc="-80" dirty="0">
                          <a:latin typeface="Arial"/>
                          <a:cs typeface="Arial"/>
                        </a:rPr>
                        <a:t> </a:t>
                      </a:r>
                      <a:r>
                        <a:rPr sz="1000" b="1" spc="-10" dirty="0">
                          <a:latin typeface="Arial"/>
                          <a:cs typeface="Arial"/>
                        </a:rPr>
                        <a:t>blisters</a:t>
                      </a:r>
                      <a:endParaRPr sz="1000">
                        <a:latin typeface="Arial"/>
                        <a:cs typeface="Arial"/>
                      </a:endParaRPr>
                    </a:p>
                    <a:p>
                      <a:pPr marL="121285" indent="-57150">
                        <a:lnSpc>
                          <a:spcPts val="1000"/>
                        </a:lnSpc>
                        <a:buSzPct val="90909"/>
                        <a:buChar char="•"/>
                        <a:tabLst>
                          <a:tab pos="121285" algn="l"/>
                        </a:tabLst>
                      </a:pPr>
                      <a:r>
                        <a:rPr sz="1000" b="1" spc="-60" dirty="0">
                          <a:latin typeface="Arial"/>
                          <a:cs typeface="Arial"/>
                        </a:rPr>
                        <a:t>Flu-</a:t>
                      </a:r>
                      <a:r>
                        <a:rPr sz="1000" b="1" spc="-45" dirty="0">
                          <a:latin typeface="Arial"/>
                          <a:cs typeface="Arial"/>
                        </a:rPr>
                        <a:t>like</a:t>
                      </a:r>
                      <a:r>
                        <a:rPr sz="1000" b="1" spc="-114" dirty="0">
                          <a:latin typeface="Arial"/>
                          <a:cs typeface="Arial"/>
                        </a:rPr>
                        <a:t> </a:t>
                      </a:r>
                      <a:r>
                        <a:rPr sz="1000" b="1" spc="-10" dirty="0">
                          <a:latin typeface="Arial"/>
                          <a:cs typeface="Arial"/>
                        </a:rPr>
                        <a:t>symptoms</a:t>
                      </a:r>
                      <a:endParaRPr sz="1000">
                        <a:latin typeface="Arial"/>
                        <a:cs typeface="Arial"/>
                      </a:endParaRPr>
                    </a:p>
                    <a:p>
                      <a:pPr marL="121285" indent="-57150">
                        <a:lnSpc>
                          <a:spcPts val="1160"/>
                        </a:lnSpc>
                        <a:buSzPct val="90909"/>
                        <a:buChar char="•"/>
                        <a:tabLst>
                          <a:tab pos="121285" algn="l"/>
                        </a:tabLst>
                      </a:pPr>
                      <a:r>
                        <a:rPr sz="1000" b="1" spc="-10" dirty="0">
                          <a:latin typeface="Arial"/>
                          <a:cs typeface="Arial"/>
                        </a:rPr>
                        <a:t>Hoarseness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45"/>
                        </a:spcBef>
                        <a:buSzPct val="90909"/>
                        <a:buChar char="•"/>
                        <a:tabLst>
                          <a:tab pos="120650" algn="l"/>
                        </a:tabLst>
                      </a:pPr>
                      <a:r>
                        <a:rPr sz="1000" b="1" spc="-60" dirty="0">
                          <a:latin typeface="Arial"/>
                          <a:cs typeface="Arial"/>
                        </a:rPr>
                        <a:t>Mouth</a:t>
                      </a:r>
                      <a:r>
                        <a:rPr sz="1000" b="1" spc="-65" dirty="0">
                          <a:latin typeface="Arial"/>
                          <a:cs typeface="Arial"/>
                        </a:rPr>
                        <a:t> </a:t>
                      </a:r>
                      <a:r>
                        <a:rPr sz="1000" b="1" spc="-10" dirty="0">
                          <a:latin typeface="Arial"/>
                          <a:cs typeface="Arial"/>
                        </a:rPr>
                        <a:t>ulcers</a:t>
                      </a:r>
                      <a:endParaRPr sz="1000">
                        <a:latin typeface="Arial"/>
                        <a:cs typeface="Arial"/>
                      </a:endParaRPr>
                    </a:p>
                    <a:p>
                      <a:pPr marL="120650" indent="-57150">
                        <a:lnSpc>
                          <a:spcPts val="1000"/>
                        </a:lnSpc>
                        <a:buSzPct val="90909"/>
                        <a:buChar char="•"/>
                        <a:tabLst>
                          <a:tab pos="120650" algn="l"/>
                        </a:tabLst>
                      </a:pPr>
                      <a:r>
                        <a:rPr sz="1000" b="1" spc="-60" dirty="0">
                          <a:latin typeface="Arial"/>
                          <a:cs typeface="Arial"/>
                        </a:rPr>
                        <a:t>Sore</a:t>
                      </a:r>
                      <a:r>
                        <a:rPr sz="1000" b="1" spc="-75" dirty="0">
                          <a:latin typeface="Arial"/>
                          <a:cs typeface="Arial"/>
                        </a:rPr>
                        <a:t> </a:t>
                      </a:r>
                      <a:r>
                        <a:rPr sz="1000" b="1" spc="-20" dirty="0">
                          <a:latin typeface="Arial"/>
                          <a:cs typeface="Arial"/>
                        </a:rPr>
                        <a:t>mouth</a:t>
                      </a:r>
                      <a:endParaRPr sz="1000">
                        <a:latin typeface="Arial"/>
                        <a:cs typeface="Arial"/>
                      </a:endParaRPr>
                    </a:p>
                    <a:p>
                      <a:pPr marL="120650" indent="-57150">
                        <a:lnSpc>
                          <a:spcPts val="1160"/>
                        </a:lnSpc>
                        <a:buSzPct val="90909"/>
                        <a:buChar char="•"/>
                        <a:tabLst>
                          <a:tab pos="120650" algn="l"/>
                        </a:tabLst>
                      </a:pPr>
                      <a:r>
                        <a:rPr sz="1000" b="1" spc="-60" dirty="0">
                          <a:latin typeface="Arial"/>
                          <a:cs typeface="Arial"/>
                        </a:rPr>
                        <a:t>Sore</a:t>
                      </a:r>
                      <a:r>
                        <a:rPr sz="1000" b="1" spc="-75" dirty="0">
                          <a:latin typeface="Arial"/>
                          <a:cs typeface="Arial"/>
                        </a:rPr>
                        <a:t> </a:t>
                      </a:r>
                      <a:r>
                        <a:rPr sz="1000" b="1" spc="-10" dirty="0">
                          <a:latin typeface="Arial"/>
                          <a:cs typeface="Arial"/>
                        </a:rPr>
                        <a:t>throat</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50" dirty="0">
                          <a:latin typeface="Arial"/>
                          <a:cs typeface="Arial"/>
                        </a:rPr>
                        <a:t>Oral</a:t>
                      </a:r>
                      <a:r>
                        <a:rPr sz="1000" b="1" spc="-80" dirty="0">
                          <a:latin typeface="Arial"/>
                          <a:cs typeface="Arial"/>
                        </a:rPr>
                        <a:t> </a:t>
                      </a:r>
                      <a:r>
                        <a:rPr sz="1000" b="1" spc="-10" dirty="0">
                          <a:latin typeface="Arial"/>
                          <a:cs typeface="Arial"/>
                        </a:rPr>
                        <a:t>thrush</a:t>
                      </a:r>
                      <a:endParaRPr sz="1000">
                        <a:latin typeface="Arial"/>
                        <a:cs typeface="Arial"/>
                      </a:endParaRPr>
                    </a:p>
                    <a:p>
                      <a:pPr marL="120014" indent="-57150">
                        <a:lnSpc>
                          <a:spcPts val="1000"/>
                        </a:lnSpc>
                        <a:buSzPct val="90909"/>
                        <a:buChar char="•"/>
                        <a:tabLst>
                          <a:tab pos="120014" algn="l"/>
                        </a:tabLst>
                      </a:pPr>
                      <a:r>
                        <a:rPr sz="1000" b="1" spc="-10" dirty="0">
                          <a:latin typeface="Arial"/>
                          <a:cs typeface="Arial"/>
                        </a:rPr>
                        <a:t>Teething</a:t>
                      </a:r>
                      <a:endParaRPr sz="1000">
                        <a:latin typeface="Arial"/>
                        <a:cs typeface="Arial"/>
                      </a:endParaRPr>
                    </a:p>
                    <a:p>
                      <a:pPr marL="120014" indent="-57150">
                        <a:lnSpc>
                          <a:spcPts val="1160"/>
                        </a:lnSpc>
                        <a:buSzPct val="90909"/>
                        <a:buChar char="•"/>
                        <a:tabLst>
                          <a:tab pos="120014" algn="l"/>
                        </a:tabLst>
                      </a:pPr>
                      <a:r>
                        <a:rPr sz="1000" b="1" spc="-10" dirty="0">
                          <a:latin typeface="Arial"/>
                          <a:cs typeface="Arial"/>
                        </a:rPr>
                        <a:t>Toothache</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345"/>
                        </a:spcBef>
                        <a:buSzPct val="90909"/>
                        <a:buChar char="•"/>
                        <a:tabLst>
                          <a:tab pos="119380" algn="l"/>
                        </a:tabLst>
                      </a:pPr>
                      <a:r>
                        <a:rPr sz="1000" b="1" spc="-60" dirty="0">
                          <a:latin typeface="Arial"/>
                          <a:cs typeface="Arial"/>
                        </a:rPr>
                        <a:t>Lasted</a:t>
                      </a:r>
                      <a:r>
                        <a:rPr sz="1000" b="1" spc="-95" dirty="0">
                          <a:latin typeface="Arial"/>
                          <a:cs typeface="Arial"/>
                        </a:rPr>
                        <a:t> </a:t>
                      </a:r>
                      <a:r>
                        <a:rPr sz="1000" b="1" spc="-40" dirty="0">
                          <a:latin typeface="Arial"/>
                          <a:cs typeface="Arial"/>
                        </a:rPr>
                        <a:t>+10</a:t>
                      </a:r>
                      <a:r>
                        <a:rPr sz="1000" b="1" spc="-90" dirty="0">
                          <a:latin typeface="Arial"/>
                          <a:cs typeface="Arial"/>
                        </a:rPr>
                        <a:t> </a:t>
                      </a:r>
                      <a:r>
                        <a:rPr sz="1000" b="1" spc="-20" dirty="0">
                          <a:latin typeface="Arial"/>
                          <a:cs typeface="Arial"/>
                        </a:rPr>
                        <a:t>days</a:t>
                      </a:r>
                      <a:endParaRPr sz="1000">
                        <a:latin typeface="Arial"/>
                        <a:cs typeface="Arial"/>
                      </a:endParaRPr>
                    </a:p>
                    <a:p>
                      <a:pPr marL="119380" indent="-57150">
                        <a:lnSpc>
                          <a:spcPts val="1000"/>
                        </a:lnSpc>
                        <a:buSzPct val="90909"/>
                        <a:buChar char="•"/>
                        <a:tabLst>
                          <a:tab pos="119380" algn="l"/>
                        </a:tabLst>
                      </a:pPr>
                      <a:r>
                        <a:rPr sz="1000" b="1" spc="-75" dirty="0">
                          <a:latin typeface="Arial"/>
                          <a:cs typeface="Arial"/>
                        </a:rPr>
                        <a:t>Swollen</a:t>
                      </a:r>
                      <a:r>
                        <a:rPr sz="1000" b="1" spc="-105" dirty="0">
                          <a:latin typeface="Arial"/>
                          <a:cs typeface="Arial"/>
                        </a:rPr>
                        <a:t> </a:t>
                      </a:r>
                      <a:r>
                        <a:rPr sz="1000" b="1" spc="-75" dirty="0">
                          <a:latin typeface="Arial"/>
                          <a:cs typeface="Arial"/>
                        </a:rPr>
                        <a:t>painful</a:t>
                      </a:r>
                      <a:r>
                        <a:rPr sz="1000" b="1" spc="-100" dirty="0">
                          <a:latin typeface="Arial"/>
                          <a:cs typeface="Arial"/>
                        </a:rPr>
                        <a:t> </a:t>
                      </a:r>
                      <a:r>
                        <a:rPr sz="1000" b="1" spc="-20" dirty="0">
                          <a:latin typeface="Arial"/>
                          <a:cs typeface="Arial"/>
                        </a:rPr>
                        <a:t>gums</a:t>
                      </a:r>
                      <a:endParaRPr sz="1000">
                        <a:latin typeface="Arial"/>
                        <a:cs typeface="Arial"/>
                      </a:endParaRPr>
                    </a:p>
                    <a:p>
                      <a:pPr marL="119380" indent="-57150">
                        <a:lnSpc>
                          <a:spcPts val="1160"/>
                        </a:lnSpc>
                        <a:buSzPct val="90909"/>
                        <a:buChar char="•"/>
                        <a:tabLst>
                          <a:tab pos="119380" algn="l"/>
                        </a:tabLst>
                      </a:pPr>
                      <a:r>
                        <a:rPr sz="1000" b="1" spc="-60" dirty="0">
                          <a:latin typeface="Arial"/>
                          <a:cs typeface="Arial"/>
                        </a:rPr>
                        <a:t>Sores</a:t>
                      </a:r>
                      <a:r>
                        <a:rPr sz="1000" b="1" spc="-100" dirty="0">
                          <a:latin typeface="Arial"/>
                          <a:cs typeface="Arial"/>
                        </a:rPr>
                        <a:t> </a:t>
                      </a:r>
                      <a:r>
                        <a:rPr sz="1000" b="1" spc="-50" dirty="0">
                          <a:latin typeface="Arial"/>
                          <a:cs typeface="Arial"/>
                        </a:rPr>
                        <a:t>inside</a:t>
                      </a:r>
                      <a:r>
                        <a:rPr sz="1000" b="1" spc="-95" dirty="0">
                          <a:latin typeface="Arial"/>
                          <a:cs typeface="Arial"/>
                        </a:rPr>
                        <a:t> </a:t>
                      </a:r>
                      <a:r>
                        <a:rPr sz="1000" b="1" spc="-10" dirty="0">
                          <a:latin typeface="Arial"/>
                          <a:cs typeface="Arial"/>
                        </a:rPr>
                        <a:t>mouth</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0" dirty="0">
                          <a:latin typeface="Arial"/>
                          <a:cs typeface="Arial"/>
                        </a:rPr>
                        <a:t>Unable</a:t>
                      </a:r>
                      <a:r>
                        <a:rPr sz="1000" b="1" spc="-80" dirty="0">
                          <a:latin typeface="Arial"/>
                          <a:cs typeface="Arial"/>
                        </a:rPr>
                        <a:t> </a:t>
                      </a:r>
                      <a:r>
                        <a:rPr sz="1000" b="1" spc="-35" dirty="0">
                          <a:latin typeface="Arial"/>
                          <a:cs typeface="Arial"/>
                        </a:rPr>
                        <a:t>to</a:t>
                      </a:r>
                      <a:r>
                        <a:rPr sz="1000" b="1" spc="-80" dirty="0">
                          <a:latin typeface="Arial"/>
                          <a:cs typeface="Arial"/>
                        </a:rPr>
                        <a:t> </a:t>
                      </a:r>
                      <a:r>
                        <a:rPr sz="1000" b="1" spc="-10" dirty="0">
                          <a:latin typeface="Arial"/>
                          <a:cs typeface="Arial"/>
                        </a:rPr>
                        <a:t>swallow</a:t>
                      </a:r>
                      <a:endParaRPr sz="1000">
                        <a:latin typeface="Arial"/>
                        <a:cs typeface="Arial"/>
                      </a:endParaRPr>
                    </a:p>
                    <a:p>
                      <a:pPr marL="113030" indent="-57150">
                        <a:lnSpc>
                          <a:spcPts val="1000"/>
                        </a:lnSpc>
                        <a:buSzPct val="90909"/>
                        <a:buChar char="•"/>
                        <a:tabLst>
                          <a:tab pos="113030" algn="l"/>
                        </a:tabLst>
                      </a:pPr>
                      <a:r>
                        <a:rPr sz="1000" b="1" spc="-55" dirty="0">
                          <a:latin typeface="Arial"/>
                          <a:cs typeface="Arial"/>
                        </a:rPr>
                        <a:t>Patient</a:t>
                      </a:r>
                      <a:r>
                        <a:rPr sz="1000" b="1" spc="-75" dirty="0">
                          <a:latin typeface="Arial"/>
                          <a:cs typeface="Arial"/>
                        </a:rPr>
                        <a:t> </a:t>
                      </a:r>
                      <a:r>
                        <a:rPr sz="1000" b="1" spc="-55" dirty="0">
                          <a:latin typeface="Arial"/>
                          <a:cs typeface="Arial"/>
                        </a:rPr>
                        <a:t>has</a:t>
                      </a:r>
                      <a:r>
                        <a:rPr sz="1000" b="1" spc="-70" dirty="0">
                          <a:latin typeface="Arial"/>
                          <a:cs typeface="Arial"/>
                        </a:rPr>
                        <a:t> </a:t>
                      </a:r>
                      <a:r>
                        <a:rPr sz="1000" b="1" spc="-60" dirty="0">
                          <a:latin typeface="Arial"/>
                          <a:cs typeface="Arial"/>
                        </a:rPr>
                        <a:t>poor</a:t>
                      </a:r>
                      <a:r>
                        <a:rPr sz="1000" b="1" spc="-70" dirty="0">
                          <a:latin typeface="Arial"/>
                          <a:cs typeface="Arial"/>
                        </a:rPr>
                        <a:t> </a:t>
                      </a:r>
                      <a:r>
                        <a:rPr sz="1000" b="1" spc="-10" dirty="0">
                          <a:latin typeface="Arial"/>
                          <a:cs typeface="Arial"/>
                        </a:rPr>
                        <a:t>immune</a:t>
                      </a:r>
                      <a:endParaRPr sz="1000">
                        <a:latin typeface="Arial"/>
                        <a:cs typeface="Arial"/>
                      </a:endParaRPr>
                    </a:p>
                    <a:p>
                      <a:pPr marL="75565">
                        <a:lnSpc>
                          <a:spcPts val="950"/>
                        </a:lnSpc>
                      </a:pPr>
                      <a:r>
                        <a:rPr sz="1000" b="1" spc="-10" dirty="0">
                          <a:latin typeface="Arial"/>
                          <a:cs typeface="Arial"/>
                        </a:rPr>
                        <a:t>system</a:t>
                      </a:r>
                      <a:endParaRPr sz="1000">
                        <a:latin typeface="Arial"/>
                        <a:cs typeface="Arial"/>
                      </a:endParaRPr>
                    </a:p>
                    <a:p>
                      <a:pPr marL="113030" indent="-57150">
                        <a:lnSpc>
                          <a:spcPts val="1105"/>
                        </a:lnSpc>
                        <a:buSzPct val="90909"/>
                        <a:buChar char="•"/>
                        <a:tabLst>
                          <a:tab pos="113030" algn="l"/>
                        </a:tabLst>
                      </a:pPr>
                      <a:r>
                        <a:rPr sz="1000" b="1" spc="-75" dirty="0">
                          <a:latin typeface="Arial"/>
                          <a:cs typeface="Arial"/>
                        </a:rPr>
                        <a:t>Voice </a:t>
                      </a:r>
                      <a:r>
                        <a:rPr sz="1000" b="1" spc="-10" dirty="0">
                          <a:latin typeface="Arial"/>
                          <a:cs typeface="Arial"/>
                        </a:rPr>
                        <a:t>change</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1"/>
                  </a:ext>
                </a:extLst>
              </a:tr>
              <a:tr h="485684">
                <a:tc>
                  <a:txBody>
                    <a:bodyPr/>
                    <a:lstStyle/>
                    <a:p>
                      <a:pPr marR="61594" algn="r">
                        <a:lnSpc>
                          <a:spcPct val="100000"/>
                        </a:lnSpc>
                        <a:spcBef>
                          <a:spcPts val="1355"/>
                        </a:spcBef>
                      </a:pPr>
                      <a:r>
                        <a:rPr sz="1100" b="1" spc="-10" dirty="0">
                          <a:latin typeface="Arial"/>
                          <a:cs typeface="Arial"/>
                        </a:rPr>
                        <a:t>SWELLING</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D6D5D5">
                        <a:alpha val="37249"/>
                      </a:srgbClr>
                    </a:solidFill>
                  </a:tcPr>
                </a:tc>
                <a:tc>
                  <a:txBody>
                    <a:bodyPr/>
                    <a:lstStyle/>
                    <a:p>
                      <a:pPr marL="121285" indent="-57150">
                        <a:lnSpc>
                          <a:spcPts val="1160"/>
                        </a:lnSpc>
                        <a:spcBef>
                          <a:spcPts val="880"/>
                        </a:spcBef>
                        <a:buSzPct val="90909"/>
                        <a:buChar char="•"/>
                        <a:tabLst>
                          <a:tab pos="121285" algn="l"/>
                        </a:tabLst>
                      </a:pPr>
                      <a:r>
                        <a:rPr sz="1000" b="1" spc="-50" dirty="0">
                          <a:latin typeface="Arial"/>
                          <a:cs typeface="Arial"/>
                        </a:rPr>
                        <a:t>Ankle</a:t>
                      </a:r>
                      <a:r>
                        <a:rPr sz="1000" b="1" spc="-95" dirty="0">
                          <a:latin typeface="Arial"/>
                          <a:cs typeface="Arial"/>
                        </a:rPr>
                        <a:t> </a:t>
                      </a:r>
                      <a:r>
                        <a:rPr sz="1000" b="1" spc="-35" dirty="0">
                          <a:latin typeface="Arial"/>
                          <a:cs typeface="Arial"/>
                        </a:rPr>
                        <a:t>or</a:t>
                      </a:r>
                      <a:r>
                        <a:rPr sz="1000" b="1" spc="-95" dirty="0">
                          <a:latin typeface="Arial"/>
                          <a:cs typeface="Arial"/>
                        </a:rPr>
                        <a:t> </a:t>
                      </a:r>
                      <a:r>
                        <a:rPr sz="1000" b="1" spc="-50" dirty="0">
                          <a:latin typeface="Arial"/>
                          <a:cs typeface="Arial"/>
                        </a:rPr>
                        <a:t>foot</a:t>
                      </a:r>
                      <a:r>
                        <a:rPr sz="1000" b="1" spc="-90" dirty="0">
                          <a:latin typeface="Arial"/>
                          <a:cs typeface="Arial"/>
                        </a:rPr>
                        <a:t> </a:t>
                      </a:r>
                      <a:r>
                        <a:rPr sz="1000" b="1" spc="-10" dirty="0">
                          <a:latin typeface="Arial"/>
                          <a:cs typeface="Arial"/>
                        </a:rPr>
                        <a:t>swelling</a:t>
                      </a:r>
                      <a:endParaRPr sz="1000">
                        <a:latin typeface="Arial"/>
                        <a:cs typeface="Arial"/>
                      </a:endParaRPr>
                    </a:p>
                    <a:p>
                      <a:pPr marL="121285" indent="-57150">
                        <a:lnSpc>
                          <a:spcPts val="1160"/>
                        </a:lnSpc>
                        <a:buSzPct val="90909"/>
                        <a:buChar char="•"/>
                        <a:tabLst>
                          <a:tab pos="121285" algn="l"/>
                        </a:tabLst>
                      </a:pPr>
                      <a:r>
                        <a:rPr sz="1000" b="1" spc="-55" dirty="0">
                          <a:latin typeface="Arial"/>
                          <a:cs typeface="Arial"/>
                        </a:rPr>
                        <a:t>Lower</a:t>
                      </a:r>
                      <a:r>
                        <a:rPr sz="1000" b="1" spc="-80" dirty="0">
                          <a:latin typeface="Arial"/>
                          <a:cs typeface="Arial"/>
                        </a:rPr>
                        <a:t> </a:t>
                      </a:r>
                      <a:r>
                        <a:rPr sz="1000" b="1" spc="-50" dirty="0">
                          <a:latin typeface="Arial"/>
                          <a:cs typeface="Arial"/>
                        </a:rPr>
                        <a:t>limb</a:t>
                      </a:r>
                      <a:r>
                        <a:rPr sz="1000" b="1" spc="-80" dirty="0">
                          <a:latin typeface="Arial"/>
                          <a:cs typeface="Arial"/>
                        </a:rPr>
                        <a:t> </a:t>
                      </a:r>
                      <a:r>
                        <a:rPr sz="1000" b="1" spc="-10" dirty="0">
                          <a:latin typeface="Arial"/>
                          <a:cs typeface="Arial"/>
                        </a:rPr>
                        <a:t>swelling</a:t>
                      </a:r>
                      <a:endParaRPr sz="1000">
                        <a:latin typeface="Arial"/>
                        <a:cs typeface="Arial"/>
                      </a:endParaRPr>
                    </a:p>
                  </a:txBody>
                  <a:tcPr marL="0" marR="0" marT="10142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0" dirty="0">
                          <a:latin typeface="Arial"/>
                          <a:cs typeface="Arial"/>
                        </a:rPr>
                        <a:t>Thigh</a:t>
                      </a:r>
                      <a:r>
                        <a:rPr sz="1000" b="1" spc="-114" dirty="0">
                          <a:latin typeface="Arial"/>
                          <a:cs typeface="Arial"/>
                        </a:rPr>
                        <a:t> </a:t>
                      </a:r>
                      <a:r>
                        <a:rPr sz="1000" b="1" spc="-30" dirty="0">
                          <a:latin typeface="Arial"/>
                          <a:cs typeface="Arial"/>
                        </a:rPr>
                        <a:t>or</a:t>
                      </a:r>
                      <a:r>
                        <a:rPr sz="1000" b="1" spc="-114" dirty="0">
                          <a:latin typeface="Arial"/>
                          <a:cs typeface="Arial"/>
                        </a:rPr>
                        <a:t> </a:t>
                      </a:r>
                      <a:r>
                        <a:rPr sz="1000" b="1" spc="-10" dirty="0">
                          <a:latin typeface="Arial"/>
                          <a:cs typeface="Arial"/>
                        </a:rPr>
                        <a:t>buttock</a:t>
                      </a:r>
                      <a:endParaRPr sz="1000">
                        <a:latin typeface="Arial"/>
                        <a:cs typeface="Arial"/>
                      </a:endParaRPr>
                    </a:p>
                    <a:p>
                      <a:pPr marL="70485">
                        <a:lnSpc>
                          <a:spcPts val="950"/>
                        </a:lnSpc>
                      </a:pPr>
                      <a:r>
                        <a:rPr sz="1000" b="1" spc="-10" dirty="0">
                          <a:latin typeface="Arial"/>
                          <a:cs typeface="Arial"/>
                        </a:rPr>
                        <a:t>swelling</a:t>
                      </a:r>
                      <a:endParaRPr sz="1000">
                        <a:latin typeface="Arial"/>
                        <a:cs typeface="Arial"/>
                      </a:endParaRPr>
                    </a:p>
                    <a:p>
                      <a:pPr marL="120650" indent="-57150">
                        <a:lnSpc>
                          <a:spcPts val="1110"/>
                        </a:lnSpc>
                        <a:buSzPct val="90909"/>
                        <a:buChar char="•"/>
                        <a:tabLst>
                          <a:tab pos="120650" algn="l"/>
                        </a:tabLst>
                      </a:pPr>
                      <a:r>
                        <a:rPr sz="1000" b="1" spc="-80" dirty="0">
                          <a:latin typeface="Arial"/>
                          <a:cs typeface="Arial"/>
                        </a:rPr>
                        <a:t>Toe</a:t>
                      </a:r>
                      <a:r>
                        <a:rPr sz="1000" b="1" spc="-90" dirty="0">
                          <a:latin typeface="Arial"/>
                          <a:cs typeface="Arial"/>
                        </a:rPr>
                        <a:t> </a:t>
                      </a:r>
                      <a:r>
                        <a:rPr sz="1000" b="1" spc="-55" dirty="0">
                          <a:latin typeface="Arial"/>
                          <a:cs typeface="Arial"/>
                        </a:rPr>
                        <a:t>pain</a:t>
                      </a:r>
                      <a:r>
                        <a:rPr sz="1000" b="1" spc="-95" dirty="0">
                          <a:latin typeface="Arial"/>
                          <a:cs typeface="Arial"/>
                        </a:rPr>
                        <a:t> </a:t>
                      </a:r>
                      <a:r>
                        <a:rPr sz="1000" b="1" spc="-40" dirty="0">
                          <a:latin typeface="Arial"/>
                          <a:cs typeface="Arial"/>
                        </a:rPr>
                        <a:t>or</a:t>
                      </a:r>
                      <a:r>
                        <a:rPr sz="1000" b="1" spc="-90" dirty="0">
                          <a:latin typeface="Arial"/>
                          <a:cs typeface="Arial"/>
                        </a:rPr>
                        <a:t> </a:t>
                      </a:r>
                      <a:r>
                        <a:rPr sz="1000" b="1" spc="-10" dirty="0">
                          <a:latin typeface="Arial"/>
                          <a:cs typeface="Arial"/>
                        </a:rPr>
                        <a:t>swelling</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69850" marR="160020" indent="-6985">
                        <a:lnSpc>
                          <a:spcPct val="75800"/>
                        </a:lnSpc>
                        <a:spcBef>
                          <a:spcPts val="1200"/>
                        </a:spcBef>
                        <a:buSzPct val="90909"/>
                        <a:buChar char="•"/>
                        <a:tabLst>
                          <a:tab pos="120014" algn="l"/>
                        </a:tabLst>
                      </a:pPr>
                      <a:r>
                        <a:rPr sz="1000" b="1" spc="-60" dirty="0">
                          <a:latin typeface="Arial"/>
                          <a:cs typeface="Arial"/>
                        </a:rPr>
                        <a:t>	Wrist,</a:t>
                      </a:r>
                      <a:r>
                        <a:rPr sz="1000" b="1" spc="-85" dirty="0">
                          <a:latin typeface="Arial"/>
                          <a:cs typeface="Arial"/>
                        </a:rPr>
                        <a:t> </a:t>
                      </a:r>
                      <a:r>
                        <a:rPr sz="1000" b="1" spc="-55" dirty="0">
                          <a:latin typeface="Arial"/>
                          <a:cs typeface="Arial"/>
                        </a:rPr>
                        <a:t>hand</a:t>
                      </a:r>
                      <a:r>
                        <a:rPr sz="1000" b="1" spc="-85" dirty="0">
                          <a:latin typeface="Arial"/>
                          <a:cs typeface="Arial"/>
                        </a:rPr>
                        <a:t> </a:t>
                      </a:r>
                      <a:r>
                        <a:rPr sz="1000" b="1" spc="-40" dirty="0">
                          <a:latin typeface="Arial"/>
                          <a:cs typeface="Arial"/>
                        </a:rPr>
                        <a:t>or</a:t>
                      </a:r>
                      <a:r>
                        <a:rPr sz="1000" b="1" spc="-85" dirty="0">
                          <a:latin typeface="Arial"/>
                          <a:cs typeface="Arial"/>
                        </a:rPr>
                        <a:t> </a:t>
                      </a:r>
                      <a:r>
                        <a:rPr sz="1000" b="1" spc="-45" dirty="0">
                          <a:latin typeface="Arial"/>
                          <a:cs typeface="Arial"/>
                        </a:rPr>
                        <a:t>finger </a:t>
                      </a:r>
                      <a:r>
                        <a:rPr sz="1000" b="1" spc="-10" dirty="0">
                          <a:latin typeface="Arial"/>
                          <a:cs typeface="Arial"/>
                        </a:rPr>
                        <a:t>swelling</a:t>
                      </a:r>
                      <a:endParaRPr sz="1000">
                        <a:latin typeface="Arial"/>
                        <a:cs typeface="Arial"/>
                      </a:endParaRPr>
                    </a:p>
                  </a:txBody>
                  <a:tcPr marL="0" marR="0" marT="138313"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19380" indent="-57150">
                        <a:lnSpc>
                          <a:spcPts val="1045"/>
                        </a:lnSpc>
                        <a:buSzPct val="90909"/>
                        <a:buChar char="•"/>
                        <a:tabLst>
                          <a:tab pos="119380" algn="l"/>
                        </a:tabLst>
                      </a:pPr>
                      <a:r>
                        <a:rPr sz="1000" b="1" spc="-60" dirty="0">
                          <a:latin typeface="Arial"/>
                          <a:cs typeface="Arial"/>
                        </a:rPr>
                        <a:t>Condition</a:t>
                      </a:r>
                      <a:r>
                        <a:rPr sz="1000" b="1" spc="-65" dirty="0">
                          <a:latin typeface="Arial"/>
                          <a:cs typeface="Arial"/>
                        </a:rPr>
                        <a:t> </a:t>
                      </a:r>
                      <a:r>
                        <a:rPr sz="1000" b="1" spc="-60" dirty="0">
                          <a:latin typeface="Arial"/>
                          <a:cs typeface="Arial"/>
                        </a:rPr>
                        <a:t>described </a:t>
                      </a:r>
                      <a:r>
                        <a:rPr sz="1000" b="1" spc="-25" dirty="0">
                          <a:latin typeface="Arial"/>
                          <a:cs typeface="Arial"/>
                        </a:rPr>
                        <a:t>as</a:t>
                      </a:r>
                      <a:endParaRPr sz="1000">
                        <a:latin typeface="Arial"/>
                        <a:cs typeface="Arial"/>
                      </a:endParaRPr>
                    </a:p>
                    <a:p>
                      <a:pPr marL="69215">
                        <a:lnSpc>
                          <a:spcPts val="950"/>
                        </a:lnSpc>
                      </a:pPr>
                      <a:r>
                        <a:rPr sz="1000" b="1" spc="-60" dirty="0">
                          <a:latin typeface="Arial"/>
                          <a:cs typeface="Arial"/>
                        </a:rPr>
                        <a:t>severe</a:t>
                      </a:r>
                      <a:r>
                        <a:rPr sz="1000" b="1" spc="-80" dirty="0">
                          <a:latin typeface="Arial"/>
                          <a:cs typeface="Arial"/>
                        </a:rPr>
                        <a:t> </a:t>
                      </a:r>
                      <a:r>
                        <a:rPr sz="1000" b="1" spc="-35" dirty="0">
                          <a:latin typeface="Arial"/>
                          <a:cs typeface="Arial"/>
                        </a:rPr>
                        <a:t>or</a:t>
                      </a:r>
                      <a:r>
                        <a:rPr sz="1000" b="1" spc="-75" dirty="0">
                          <a:latin typeface="Arial"/>
                          <a:cs typeface="Arial"/>
                        </a:rPr>
                        <a:t> </a:t>
                      </a:r>
                      <a:r>
                        <a:rPr sz="1000" b="1" spc="-10" dirty="0">
                          <a:latin typeface="Arial"/>
                          <a:cs typeface="Arial"/>
                        </a:rPr>
                        <a:t>urgent</a:t>
                      </a:r>
                      <a:endParaRPr sz="1000">
                        <a:latin typeface="Arial"/>
                        <a:cs typeface="Arial"/>
                      </a:endParaRPr>
                    </a:p>
                    <a:p>
                      <a:pPr marL="69215" marR="120014" indent="-6985">
                        <a:lnSpc>
                          <a:spcPct val="75800"/>
                        </a:lnSpc>
                        <a:spcBef>
                          <a:spcPts val="110"/>
                        </a:spcBef>
                        <a:buSzPct val="90909"/>
                        <a:buChar char="•"/>
                        <a:tabLst>
                          <a:tab pos="119380" algn="l"/>
                        </a:tabLst>
                      </a:pPr>
                      <a:r>
                        <a:rPr sz="1000" b="1" spc="-60" dirty="0">
                          <a:latin typeface="Arial"/>
                          <a:cs typeface="Arial"/>
                        </a:rPr>
                        <a:t>	Condition</a:t>
                      </a:r>
                      <a:r>
                        <a:rPr sz="1000" b="1" spc="-70" dirty="0">
                          <a:latin typeface="Arial"/>
                          <a:cs typeface="Arial"/>
                        </a:rPr>
                        <a:t> </a:t>
                      </a:r>
                      <a:r>
                        <a:rPr sz="1000" b="1" spc="-60" dirty="0">
                          <a:latin typeface="Arial"/>
                          <a:cs typeface="Arial"/>
                        </a:rPr>
                        <a:t>ongoing</a:t>
                      </a:r>
                      <a:r>
                        <a:rPr sz="1000" b="1" spc="-70" dirty="0">
                          <a:latin typeface="Arial"/>
                          <a:cs typeface="Arial"/>
                        </a:rPr>
                        <a:t> </a:t>
                      </a:r>
                      <a:r>
                        <a:rPr sz="1000" b="1" spc="-45" dirty="0">
                          <a:latin typeface="Arial"/>
                          <a:cs typeface="Arial"/>
                        </a:rPr>
                        <a:t>for</a:t>
                      </a:r>
                      <a:r>
                        <a:rPr sz="1000" b="1" spc="-70" dirty="0">
                          <a:latin typeface="Arial"/>
                          <a:cs typeface="Arial"/>
                        </a:rPr>
                        <a:t> </a:t>
                      </a:r>
                      <a:r>
                        <a:rPr sz="1000" b="1" spc="-25" dirty="0">
                          <a:latin typeface="Arial"/>
                          <a:cs typeface="Arial"/>
                        </a:rPr>
                        <a:t>+3 </a:t>
                      </a:r>
                      <a:r>
                        <a:rPr sz="1000" b="1" spc="-10" dirty="0">
                          <a:latin typeface="Arial"/>
                          <a:cs typeface="Arial"/>
                        </a:rPr>
                        <a:t>weeks</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EE220C">
                        <a:alpha val="17289"/>
                      </a:srgbClr>
                    </a:solidFill>
                  </a:tcPr>
                </a:tc>
                <a:tc>
                  <a:txBody>
                    <a:bodyPr/>
                    <a:lstStyle/>
                    <a:p>
                      <a:pPr marL="113030" indent="-57150">
                        <a:lnSpc>
                          <a:spcPts val="1045"/>
                        </a:lnSpc>
                        <a:buSzPct val="90909"/>
                        <a:buChar char="•"/>
                        <a:tabLst>
                          <a:tab pos="113030" algn="l"/>
                        </a:tabLst>
                      </a:pPr>
                      <a:r>
                        <a:rPr sz="1000" b="1" spc="-60" dirty="0">
                          <a:latin typeface="Arial"/>
                          <a:cs typeface="Arial"/>
                        </a:rPr>
                        <a:t>Discolouration</a:t>
                      </a:r>
                      <a:r>
                        <a:rPr sz="1000" b="1" spc="-40" dirty="0">
                          <a:latin typeface="Arial"/>
                          <a:cs typeface="Arial"/>
                        </a:rPr>
                        <a:t> </a:t>
                      </a:r>
                      <a:r>
                        <a:rPr sz="1000" b="1" spc="-35" dirty="0">
                          <a:latin typeface="Arial"/>
                          <a:cs typeface="Arial"/>
                        </a:rPr>
                        <a:t>to</a:t>
                      </a:r>
                      <a:r>
                        <a:rPr sz="1000" b="1" spc="-40" dirty="0">
                          <a:latin typeface="Arial"/>
                          <a:cs typeface="Arial"/>
                        </a:rPr>
                        <a:t> </a:t>
                      </a:r>
                      <a:r>
                        <a:rPr sz="1000" b="1" spc="-20" dirty="0">
                          <a:latin typeface="Arial"/>
                          <a:cs typeface="Arial"/>
                        </a:rPr>
                        <a:t>skin</a:t>
                      </a:r>
                      <a:endParaRPr sz="1000" dirty="0">
                        <a:latin typeface="Arial"/>
                        <a:cs typeface="Arial"/>
                      </a:endParaRPr>
                    </a:p>
                    <a:p>
                      <a:pPr marL="75565" marR="178435" indent="-19685">
                        <a:lnSpc>
                          <a:spcPct val="68200"/>
                        </a:lnSpc>
                        <a:spcBef>
                          <a:spcPts val="259"/>
                        </a:spcBef>
                        <a:buSzPct val="90909"/>
                        <a:buChar char="•"/>
                        <a:tabLst>
                          <a:tab pos="113030" algn="l"/>
                        </a:tabLst>
                      </a:pPr>
                      <a:r>
                        <a:rPr sz="1000" b="1" spc="-65" dirty="0">
                          <a:latin typeface="Arial"/>
                          <a:cs typeface="Arial"/>
                        </a:rPr>
                        <a:t>	Pharmacy</a:t>
                      </a:r>
                      <a:r>
                        <a:rPr sz="1000" b="1" spc="-60" dirty="0">
                          <a:latin typeface="Arial"/>
                          <a:cs typeface="Arial"/>
                        </a:rPr>
                        <a:t> </a:t>
                      </a:r>
                      <a:r>
                        <a:rPr sz="1000" b="1" spc="-55" dirty="0">
                          <a:latin typeface="Arial"/>
                          <a:cs typeface="Arial"/>
                        </a:rPr>
                        <a:t>treatment</a:t>
                      </a:r>
                      <a:r>
                        <a:rPr sz="1000" b="1" spc="-60" dirty="0">
                          <a:latin typeface="Arial"/>
                          <a:cs typeface="Arial"/>
                        </a:rPr>
                        <a:t> </a:t>
                      </a:r>
                      <a:r>
                        <a:rPr sz="1000" b="1" spc="-35" dirty="0">
                          <a:latin typeface="Arial"/>
                          <a:cs typeface="Arial"/>
                        </a:rPr>
                        <a:t>not </a:t>
                      </a:r>
                      <a:r>
                        <a:rPr sz="1000" b="1" spc="-10" dirty="0">
                          <a:latin typeface="Arial"/>
                          <a:cs typeface="Arial"/>
                        </a:rPr>
                        <a:t>worked</a:t>
                      </a:r>
                      <a:endParaRPr sz="1000" dirty="0">
                        <a:latin typeface="Arial"/>
                        <a:cs typeface="Arial"/>
                      </a:endParaRPr>
                    </a:p>
                    <a:p>
                      <a:pPr marL="113030" indent="-57150">
                        <a:lnSpc>
                          <a:spcPts val="1000"/>
                        </a:lnSpc>
                        <a:buSzPct val="90909"/>
                        <a:buChar char="•"/>
                        <a:tabLst>
                          <a:tab pos="113030" algn="l"/>
                        </a:tabLst>
                      </a:pPr>
                      <a:r>
                        <a:rPr sz="1000" b="1" spc="-60" dirty="0">
                          <a:latin typeface="Arial"/>
                          <a:cs typeface="Arial"/>
                        </a:rPr>
                        <a:t>Recent </a:t>
                      </a:r>
                      <a:r>
                        <a:rPr sz="1000" b="1" spc="-55" dirty="0">
                          <a:latin typeface="Arial"/>
                          <a:cs typeface="Arial"/>
                        </a:rPr>
                        <a:t>travel</a:t>
                      </a:r>
                      <a:r>
                        <a:rPr sz="1000" b="1" spc="-60" dirty="0">
                          <a:latin typeface="Arial"/>
                          <a:cs typeface="Arial"/>
                        </a:rPr>
                        <a:t> </a:t>
                      </a:r>
                      <a:r>
                        <a:rPr sz="1000" b="1" spc="-10" dirty="0">
                          <a:latin typeface="Arial"/>
                          <a:cs typeface="Arial"/>
                        </a:rPr>
                        <a:t>abroad</a:t>
                      </a:r>
                      <a:endParaRPr sz="1000" dirty="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28575">
                      <a:solidFill>
                        <a:srgbClr val="000000"/>
                      </a:solidFill>
                      <a:prstDash val="solid"/>
                    </a:lnB>
                    <a:solidFill>
                      <a:srgbClr val="EE220C">
                        <a:alpha val="17289"/>
                      </a:srgbClr>
                    </a:solidFill>
                  </a:tcPr>
                </a:tc>
                <a:extLst>
                  <a:ext uri="{0D108BD9-81ED-4DB2-BD59-A6C34878D82A}">
                    <a16:rowId xmlns:a16="http://schemas.microsoft.com/office/drawing/2014/main" val="10012"/>
                  </a:ext>
                </a:extLst>
              </a:tr>
            </a:tbl>
          </a:graphicData>
        </a:graphic>
      </p:graphicFrame>
      <p:sp>
        <p:nvSpPr>
          <p:cNvPr id="4" name="object 4"/>
          <p:cNvSpPr txBox="1"/>
          <p:nvPr/>
        </p:nvSpPr>
        <p:spPr>
          <a:xfrm>
            <a:off x="6834352" y="504351"/>
            <a:ext cx="1543806" cy="222556"/>
          </a:xfrm>
          <a:prstGeom prst="rect">
            <a:avLst/>
          </a:prstGeom>
          <a:solidFill>
            <a:srgbClr val="000000"/>
          </a:solidFill>
          <a:ln w="12700">
            <a:solidFill>
              <a:srgbClr val="CBCBCB"/>
            </a:solidFill>
          </a:ln>
        </p:spPr>
        <p:txBody>
          <a:bodyPr vert="horz" wrap="square" lIns="0" tIns="68004" rIns="0" bIns="0" rtlCol="0">
            <a:spAutoFit/>
          </a:bodyPr>
          <a:lstStyle/>
          <a:p>
            <a:pPr marL="87313" marR="237446">
              <a:lnSpc>
                <a:spcPts val="1180"/>
              </a:lnSpc>
              <a:spcBef>
                <a:spcPts val="535"/>
              </a:spcBef>
            </a:pPr>
            <a:r>
              <a:rPr sz="1089" b="1" spc="-9" dirty="0">
                <a:solidFill>
                  <a:srgbClr val="FFFFFF"/>
                </a:solidFill>
                <a:latin typeface="Arial"/>
                <a:cs typeface="Arial"/>
              </a:rPr>
              <a:t>Service</a:t>
            </a:r>
            <a:r>
              <a:rPr lang="en-GB" sz="1089" b="1" spc="-9" dirty="0">
                <a:solidFill>
                  <a:srgbClr val="FFFFFF"/>
                </a:solidFill>
                <a:latin typeface="Arial"/>
                <a:cs typeface="Arial"/>
              </a:rPr>
              <a:t> </a:t>
            </a:r>
            <a:r>
              <a:rPr sz="1089" b="1" spc="-9" dirty="0">
                <a:solidFill>
                  <a:srgbClr val="FFFFFF"/>
                </a:solidFill>
                <a:latin typeface="Arial"/>
                <a:cs typeface="Arial"/>
              </a:rPr>
              <a:t>suitability</a:t>
            </a:r>
            <a:endParaRPr lang="en-GB" sz="1089" b="1" spc="-9" dirty="0">
              <a:solidFill>
                <a:srgbClr val="FFFFFF"/>
              </a:solidFill>
              <a:latin typeface="Arial"/>
              <a:cs typeface="Arial"/>
            </a:endParaRPr>
          </a:p>
        </p:txBody>
      </p:sp>
      <p:sp>
        <p:nvSpPr>
          <p:cNvPr id="5" name="object 5"/>
          <p:cNvSpPr txBox="1"/>
          <p:nvPr/>
        </p:nvSpPr>
        <p:spPr>
          <a:xfrm>
            <a:off x="8378158" y="468751"/>
            <a:ext cx="1908699" cy="293755"/>
          </a:xfrm>
          <a:prstGeom prst="rect">
            <a:avLst/>
          </a:prstGeom>
          <a:ln w="12700">
            <a:solidFill>
              <a:srgbClr val="CBCBCB"/>
            </a:solidFill>
          </a:ln>
        </p:spPr>
        <p:txBody>
          <a:bodyPr vert="horz" wrap="square" lIns="0" tIns="25357" rIns="0" bIns="0" rtlCol="0">
            <a:spAutoFit/>
          </a:bodyPr>
          <a:lstStyle/>
          <a:p>
            <a:pPr marL="112384" marR="102586" algn="ctr">
              <a:lnSpc>
                <a:spcPct val="79900"/>
              </a:lnSpc>
              <a:spcBef>
                <a:spcPts val="200"/>
              </a:spcBef>
            </a:pPr>
            <a:r>
              <a:rPr sz="1089" b="1" dirty="0">
                <a:latin typeface="Arial"/>
                <a:cs typeface="Arial"/>
              </a:rPr>
              <a:t>The</a:t>
            </a:r>
            <a:r>
              <a:rPr sz="1089" b="1" spc="-27" dirty="0">
                <a:latin typeface="Arial"/>
                <a:cs typeface="Arial"/>
              </a:rPr>
              <a:t> </a:t>
            </a:r>
            <a:r>
              <a:rPr sz="1089" b="1" dirty="0">
                <a:latin typeface="Arial"/>
                <a:cs typeface="Arial"/>
              </a:rPr>
              <a:t>service</a:t>
            </a:r>
            <a:r>
              <a:rPr sz="1089" b="1" spc="-23" dirty="0">
                <a:latin typeface="Arial"/>
                <a:cs typeface="Arial"/>
              </a:rPr>
              <a:t> </a:t>
            </a:r>
            <a:r>
              <a:rPr sz="1089" b="1" dirty="0">
                <a:latin typeface="Arial"/>
                <a:cs typeface="Arial"/>
              </a:rPr>
              <a:t>is</a:t>
            </a:r>
            <a:r>
              <a:rPr sz="1089" b="1" spc="-27" dirty="0">
                <a:latin typeface="Arial"/>
                <a:cs typeface="Arial"/>
              </a:rPr>
              <a:t> </a:t>
            </a:r>
            <a:r>
              <a:rPr sz="1089" b="1" spc="-18" dirty="0">
                <a:latin typeface="Arial"/>
                <a:cs typeface="Arial"/>
              </a:rPr>
              <a:t>only </a:t>
            </a:r>
            <a:r>
              <a:rPr sz="1089" b="1" dirty="0">
                <a:latin typeface="Arial"/>
                <a:cs typeface="Arial"/>
              </a:rPr>
              <a:t>for</a:t>
            </a:r>
            <a:r>
              <a:rPr sz="1089" b="1" spc="-18" dirty="0">
                <a:latin typeface="Arial"/>
                <a:cs typeface="Arial"/>
              </a:rPr>
              <a:t> </a:t>
            </a:r>
            <a:r>
              <a:rPr sz="1089" b="1" dirty="0">
                <a:latin typeface="Arial"/>
                <a:cs typeface="Arial"/>
              </a:rPr>
              <a:t>patients</a:t>
            </a:r>
            <a:r>
              <a:rPr sz="1089" b="1" spc="-18" dirty="0">
                <a:latin typeface="Arial"/>
                <a:cs typeface="Arial"/>
              </a:rPr>
              <a:t> aged </a:t>
            </a:r>
            <a:r>
              <a:rPr sz="1089" b="1" dirty="0">
                <a:latin typeface="Arial"/>
                <a:cs typeface="Arial"/>
              </a:rPr>
              <a:t>over</a:t>
            </a:r>
            <a:r>
              <a:rPr sz="1089" b="1" spc="-14" dirty="0">
                <a:latin typeface="Arial"/>
                <a:cs typeface="Arial"/>
              </a:rPr>
              <a:t> </a:t>
            </a:r>
            <a:r>
              <a:rPr sz="1089" b="1" dirty="0">
                <a:latin typeface="Arial"/>
                <a:cs typeface="Arial"/>
              </a:rPr>
              <a:t>1</a:t>
            </a:r>
            <a:r>
              <a:rPr sz="1089" b="1" spc="-9" dirty="0">
                <a:latin typeface="Arial"/>
                <a:cs typeface="Arial"/>
              </a:rPr>
              <a:t> year.</a:t>
            </a:r>
            <a:endParaRPr sz="1089" dirty="0">
              <a:latin typeface="Arial"/>
              <a:cs typeface="Arial"/>
            </a:endParaRPr>
          </a:p>
        </p:txBody>
      </p:sp>
      <p:sp>
        <p:nvSpPr>
          <p:cNvPr id="7" name="object 7"/>
          <p:cNvSpPr txBox="1"/>
          <p:nvPr/>
        </p:nvSpPr>
        <p:spPr>
          <a:xfrm>
            <a:off x="8378158" y="6500693"/>
            <a:ext cx="1864915" cy="165207"/>
          </a:xfrm>
          <a:prstGeom prst="rect">
            <a:avLst/>
          </a:prstGeom>
        </p:spPr>
        <p:txBody>
          <a:bodyPr vert="horz" wrap="square" lIns="0" tIns="11526" rIns="0" bIns="0" rtlCol="0">
            <a:spAutoFit/>
          </a:bodyPr>
          <a:lstStyle/>
          <a:p>
            <a:pPr marL="11527">
              <a:spcBef>
                <a:spcPts val="91"/>
              </a:spcBef>
            </a:pPr>
            <a:r>
              <a:rPr sz="998" spc="-41" dirty="0">
                <a:latin typeface="Arial"/>
                <a:cs typeface="Arial"/>
              </a:rPr>
              <a:t>Ver</a:t>
            </a:r>
            <a:r>
              <a:rPr sz="998" spc="-23" dirty="0">
                <a:latin typeface="Arial"/>
                <a:cs typeface="Arial"/>
              </a:rPr>
              <a:t> </a:t>
            </a:r>
            <a:r>
              <a:rPr sz="998" dirty="0">
                <a:latin typeface="Arial"/>
                <a:cs typeface="Arial"/>
              </a:rPr>
              <a:t>1.6</a:t>
            </a:r>
            <a:r>
              <a:rPr sz="998" spc="-18" dirty="0">
                <a:latin typeface="Arial"/>
                <a:cs typeface="Arial"/>
              </a:rPr>
              <a:t> </a:t>
            </a:r>
            <a:r>
              <a:rPr sz="998" dirty="0">
                <a:latin typeface="Arial"/>
                <a:cs typeface="Arial"/>
              </a:rPr>
              <a:t>NHS</a:t>
            </a:r>
            <a:r>
              <a:rPr sz="998" spc="-18" dirty="0">
                <a:latin typeface="Arial"/>
                <a:cs typeface="Arial"/>
              </a:rPr>
              <a:t> </a:t>
            </a:r>
            <a:r>
              <a:rPr sz="998" dirty="0">
                <a:latin typeface="Arial"/>
                <a:cs typeface="Arial"/>
              </a:rPr>
              <a:t>England,</a:t>
            </a:r>
            <a:r>
              <a:rPr sz="998" spc="-18" dirty="0">
                <a:latin typeface="Arial"/>
                <a:cs typeface="Arial"/>
              </a:rPr>
              <a:t> </a:t>
            </a:r>
            <a:r>
              <a:rPr sz="998" dirty="0">
                <a:latin typeface="Arial"/>
                <a:cs typeface="Arial"/>
              </a:rPr>
              <a:t>July</a:t>
            </a:r>
            <a:r>
              <a:rPr sz="998" spc="-23" dirty="0">
                <a:latin typeface="Arial"/>
                <a:cs typeface="Arial"/>
              </a:rPr>
              <a:t> </a:t>
            </a:r>
            <a:r>
              <a:rPr sz="998" spc="-9" dirty="0">
                <a:latin typeface="Arial"/>
                <a:cs typeface="Arial"/>
              </a:rPr>
              <a:t>2019.</a:t>
            </a:r>
            <a:endParaRPr sz="998">
              <a:latin typeface="Arial"/>
              <a:cs typeface="Arial"/>
            </a:endParaRPr>
          </a:p>
        </p:txBody>
      </p:sp>
      <p:pic>
        <p:nvPicPr>
          <p:cNvPr id="8" name="Picture 7">
            <a:extLst>
              <a:ext uri="{FF2B5EF4-FFF2-40B4-BE49-F238E27FC236}">
                <a16:creationId xmlns:a16="http://schemas.microsoft.com/office/drawing/2014/main" id="{409EBA18-FC57-1099-FC6A-134A97B79A3C}"/>
              </a:ext>
            </a:extLst>
          </p:cNvPr>
          <p:cNvPicPr>
            <a:picLocks noChangeAspect="1"/>
          </p:cNvPicPr>
          <p:nvPr/>
        </p:nvPicPr>
        <p:blipFill>
          <a:blip r:embed="rId2"/>
          <a:stretch>
            <a:fillRect/>
          </a:stretch>
        </p:blipFill>
        <p:spPr>
          <a:xfrm>
            <a:off x="8610600" y="71671"/>
            <a:ext cx="3581400" cy="352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393923" y="223570"/>
            <a:ext cx="11404154" cy="865186"/>
          </a:xfrm>
        </p:spPr>
        <p:txBody>
          <a:bodyPr>
            <a:normAutofit fontScale="90000"/>
          </a:bodyPr>
          <a:lstStyle/>
          <a:p>
            <a:r>
              <a:rPr lang="en-GB" sz="3600" b="1" dirty="0">
                <a:latin typeface="Arial" panose="020B0604020202020204" pitchFamily="34" charset="0"/>
                <a:cs typeface="Arial" panose="020B0604020202020204" pitchFamily="34" charset="0"/>
              </a:rPr>
              <a:t>NHS</a:t>
            </a:r>
            <a:r>
              <a:rPr lang="en-GB" sz="3600" b="1" spc="-41" dirty="0">
                <a:latin typeface="Arial" panose="020B0604020202020204" pitchFamily="34" charset="0"/>
                <a:cs typeface="Arial" panose="020B0604020202020204" pitchFamily="34" charset="0"/>
              </a:rPr>
              <a:t> Pharmacy First – 7 clinical pathways </a:t>
            </a:r>
            <a:br>
              <a:rPr lang="en-GB" sz="3600" dirty="0">
                <a:latin typeface="Arial"/>
                <a:cs typeface="Arial"/>
              </a:rPr>
            </a:br>
            <a:endParaRPr lang="en-GB" dirty="0"/>
          </a:p>
        </p:txBody>
      </p:sp>
      <p:graphicFrame>
        <p:nvGraphicFramePr>
          <p:cNvPr id="6" name="Content Placeholder 5">
            <a:extLst>
              <a:ext uri="{FF2B5EF4-FFF2-40B4-BE49-F238E27FC236}">
                <a16:creationId xmlns:a16="http://schemas.microsoft.com/office/drawing/2014/main" id="{BB36B0ED-6CD5-64A0-5F83-663E7391D4E2}"/>
              </a:ext>
            </a:extLst>
          </p:cNvPr>
          <p:cNvGraphicFramePr>
            <a:graphicFrameLocks noGrp="1"/>
          </p:cNvGraphicFramePr>
          <p:nvPr>
            <p:ph idx="1"/>
            <p:extLst>
              <p:ext uri="{D42A27DB-BD31-4B8C-83A1-F6EECF244321}">
                <p14:modId xmlns:p14="http://schemas.microsoft.com/office/powerpoint/2010/main" val="1308545541"/>
              </p:ext>
            </p:extLst>
          </p:nvPr>
        </p:nvGraphicFramePr>
        <p:xfrm>
          <a:off x="233929" y="812750"/>
          <a:ext cx="11724141" cy="5946713"/>
        </p:xfrm>
        <a:graphic>
          <a:graphicData uri="http://schemas.openxmlformats.org/drawingml/2006/table">
            <a:tbl>
              <a:tblPr firstRow="1" bandRow="1">
                <a:tableStyleId>{5C22544A-7EE6-4342-B048-85BDC9FD1C3A}</a:tableStyleId>
              </a:tblPr>
              <a:tblGrid>
                <a:gridCol w="1611953">
                  <a:extLst>
                    <a:ext uri="{9D8B030D-6E8A-4147-A177-3AD203B41FA5}">
                      <a16:colId xmlns:a16="http://schemas.microsoft.com/office/drawing/2014/main" val="2857723870"/>
                    </a:ext>
                  </a:extLst>
                </a:gridCol>
                <a:gridCol w="1646377">
                  <a:extLst>
                    <a:ext uri="{9D8B030D-6E8A-4147-A177-3AD203B41FA5}">
                      <a16:colId xmlns:a16="http://schemas.microsoft.com/office/drawing/2014/main" val="1512266039"/>
                    </a:ext>
                  </a:extLst>
                </a:gridCol>
                <a:gridCol w="1629165">
                  <a:extLst>
                    <a:ext uri="{9D8B030D-6E8A-4147-A177-3AD203B41FA5}">
                      <a16:colId xmlns:a16="http://schemas.microsoft.com/office/drawing/2014/main" val="354505099"/>
                    </a:ext>
                  </a:extLst>
                </a:gridCol>
                <a:gridCol w="1629165">
                  <a:extLst>
                    <a:ext uri="{9D8B030D-6E8A-4147-A177-3AD203B41FA5}">
                      <a16:colId xmlns:a16="http://schemas.microsoft.com/office/drawing/2014/main" val="670767441"/>
                    </a:ext>
                  </a:extLst>
                </a:gridCol>
                <a:gridCol w="1953293">
                  <a:extLst>
                    <a:ext uri="{9D8B030D-6E8A-4147-A177-3AD203B41FA5}">
                      <a16:colId xmlns:a16="http://schemas.microsoft.com/office/drawing/2014/main" val="89531587"/>
                    </a:ext>
                  </a:extLst>
                </a:gridCol>
                <a:gridCol w="1727947">
                  <a:extLst>
                    <a:ext uri="{9D8B030D-6E8A-4147-A177-3AD203B41FA5}">
                      <a16:colId xmlns:a16="http://schemas.microsoft.com/office/drawing/2014/main" val="66151518"/>
                    </a:ext>
                  </a:extLst>
                </a:gridCol>
                <a:gridCol w="1526241">
                  <a:extLst>
                    <a:ext uri="{9D8B030D-6E8A-4147-A177-3AD203B41FA5}">
                      <a16:colId xmlns:a16="http://schemas.microsoft.com/office/drawing/2014/main" val="4192445402"/>
                    </a:ext>
                  </a:extLst>
                </a:gridCol>
              </a:tblGrid>
              <a:tr h="401764">
                <a:tc>
                  <a:txBody>
                    <a:bodyPr/>
                    <a:lstStyle/>
                    <a:p>
                      <a:r>
                        <a:rPr lang="en-GB" sz="1100" dirty="0">
                          <a:latin typeface="Arial" panose="020B0604020202020204" pitchFamily="34" charset="0"/>
                          <a:cs typeface="Arial" panose="020B0604020202020204" pitchFamily="34" charset="0"/>
                        </a:rPr>
                        <a:t>Urinary tract infection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lt1"/>
                          </a:solidFill>
                          <a:effectLst/>
                          <a:latin typeface="Arial" panose="020B0604020202020204" pitchFamily="34" charset="0"/>
                          <a:ea typeface="+mn-ea"/>
                          <a:cs typeface="Arial" panose="020B0604020202020204" pitchFamily="34" charset="0"/>
                        </a:rPr>
                        <a:t>Shingles*</a:t>
                      </a:r>
                    </a:p>
                    <a:p>
                      <a:endParaRPr lang="en-GB"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lt1"/>
                          </a:solidFill>
                          <a:effectLst/>
                          <a:latin typeface="Arial" panose="020B0604020202020204" pitchFamily="34" charset="0"/>
                          <a:ea typeface="+mn-ea"/>
                          <a:cs typeface="Arial" panose="020B0604020202020204" pitchFamily="34" charset="0"/>
                        </a:rPr>
                        <a:t>Impetigo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lt1"/>
                          </a:solidFill>
                          <a:effectLst/>
                          <a:latin typeface="Arial" panose="020B0604020202020204" pitchFamily="34" charset="0"/>
                          <a:ea typeface="+mn-ea"/>
                          <a:cs typeface="Arial" panose="020B0604020202020204" pitchFamily="34" charset="0"/>
                        </a:rPr>
                        <a:t>Infected insect bites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lt1"/>
                          </a:solidFill>
                          <a:effectLst/>
                          <a:latin typeface="Arial" panose="020B0604020202020204" pitchFamily="34" charset="0"/>
                          <a:ea typeface="+mn-ea"/>
                          <a:cs typeface="Arial" panose="020B0604020202020204" pitchFamily="34" charset="0"/>
                        </a:rPr>
                        <a:t>Acute sore throat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lt1"/>
                          </a:solidFill>
                          <a:effectLst/>
                          <a:latin typeface="Arial" panose="020B0604020202020204" pitchFamily="34" charset="0"/>
                          <a:ea typeface="+mn-ea"/>
                          <a:cs typeface="Arial" panose="020B0604020202020204" pitchFamily="34" charset="0"/>
                        </a:rPr>
                        <a:t>Acute sinusitis</a:t>
                      </a:r>
                    </a:p>
                    <a:p>
                      <a:endParaRPr lang="en-GB"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lt1"/>
                          </a:solidFill>
                          <a:effectLst/>
                          <a:latin typeface="Arial" panose="020B0604020202020204" pitchFamily="34" charset="0"/>
                          <a:ea typeface="+mn-ea"/>
                          <a:cs typeface="Arial" panose="020B0604020202020204" pitchFamily="34" charset="0"/>
                        </a:rPr>
                        <a:t>Acute otitis media</a:t>
                      </a:r>
                    </a:p>
                  </a:txBody>
                  <a:tcPr/>
                </a:tc>
                <a:extLst>
                  <a:ext uri="{0D108BD9-81ED-4DB2-BD59-A6C34878D82A}">
                    <a16:rowId xmlns:a16="http://schemas.microsoft.com/office/drawing/2014/main" val="3054331138"/>
                  </a:ext>
                </a:extLst>
              </a:tr>
              <a:tr h="1277036">
                <a:tc>
                  <a:txBody>
                    <a:bodyPr/>
                    <a:lstStyle/>
                    <a:p>
                      <a:r>
                        <a:rPr lang="en-GB" sz="1100" b="0" i="0" kern="1200" dirty="0">
                          <a:solidFill>
                            <a:schemeClr val="dk1"/>
                          </a:solidFill>
                          <a:effectLst/>
                          <a:latin typeface="+mn-lt"/>
                          <a:ea typeface="+mn-ea"/>
                          <a:cs typeface="+mn-cs"/>
                        </a:rPr>
                        <a:t>A UTI is an infection in any part of the urinary system.</a:t>
                      </a:r>
                    </a:p>
                  </a:txBody>
                  <a:tcPr/>
                </a:tc>
                <a:tc>
                  <a:txBody>
                    <a:bodyPr/>
                    <a:lstStyle/>
                    <a:p>
                      <a:r>
                        <a:rPr lang="en-GB" sz="1100" b="0" i="0" kern="1200" dirty="0">
                          <a:solidFill>
                            <a:schemeClr val="dk1"/>
                          </a:solidFill>
                          <a:effectLst/>
                          <a:latin typeface="+mn-lt"/>
                          <a:ea typeface="+mn-ea"/>
                          <a:cs typeface="+mn-cs"/>
                        </a:rPr>
                        <a:t>Shingles is an infection that causes a painful rash</a:t>
                      </a:r>
                      <a:endParaRPr lang="en-GB" sz="1100" b="0" dirty="0"/>
                    </a:p>
                  </a:txBody>
                  <a:tcPr/>
                </a:tc>
                <a:tc>
                  <a:txBody>
                    <a:bodyPr/>
                    <a:lstStyle/>
                    <a:p>
                      <a:r>
                        <a:rPr lang="en-GB" sz="1100" b="0" dirty="0"/>
                        <a:t>Impetigo is a common infection of the skin. It is contagious, which means it can be passed on by touching.</a:t>
                      </a:r>
                    </a:p>
                  </a:txBody>
                  <a:tcPr/>
                </a:tc>
                <a:tc>
                  <a:txBody>
                    <a:bodyPr/>
                    <a:lstStyle/>
                    <a:p>
                      <a:r>
                        <a:rPr lang="en-GB" sz="1100" b="0" dirty="0"/>
                        <a:t>Insect bites and stings can become infected or cause a reaction.</a:t>
                      </a:r>
                    </a:p>
                  </a:txBody>
                  <a:tcPr/>
                </a:tc>
                <a:tc>
                  <a:txBody>
                    <a:bodyPr/>
                    <a:lstStyle/>
                    <a:p>
                      <a:r>
                        <a:rPr lang="en-GB" sz="1100" b="0" dirty="0"/>
                        <a:t>Sore throat is a symptom resulting from inflammation of the upper respiratory tract</a:t>
                      </a:r>
                    </a:p>
                  </a:txBody>
                  <a:tcPr/>
                </a:tc>
                <a:tc>
                  <a:txBody>
                    <a:bodyPr/>
                    <a:lstStyle/>
                    <a:p>
                      <a:r>
                        <a:rPr lang="en-GB" sz="1100" b="0" i="0" kern="1200" dirty="0">
                          <a:solidFill>
                            <a:schemeClr val="dk1"/>
                          </a:solidFill>
                          <a:effectLst/>
                          <a:latin typeface="+mn-lt"/>
                          <a:ea typeface="+mn-ea"/>
                          <a:cs typeface="+mn-cs"/>
                        </a:rPr>
                        <a:t>Sinusitis is swelling of the sinuses, usually caused by an infection.</a:t>
                      </a:r>
                    </a:p>
                    <a:p>
                      <a:r>
                        <a:rPr lang="en-GB" sz="1000" b="0" i="0" kern="1200" dirty="0">
                          <a:solidFill>
                            <a:schemeClr val="dk1"/>
                          </a:solidFill>
                          <a:effectLst/>
                          <a:latin typeface="+mn-lt"/>
                          <a:ea typeface="+mn-ea"/>
                          <a:cs typeface="+mn-cs"/>
                        </a:rPr>
                        <a:t>The sinuses are small, empty spaces behind your cheekbones and forehead that connect to the inside of the nose.</a:t>
                      </a:r>
                      <a:endParaRPr lang="en-GB" sz="1000" b="0" dirty="0"/>
                    </a:p>
                  </a:txBody>
                  <a:tcPr/>
                </a:tc>
                <a:tc>
                  <a:txBody>
                    <a:bodyPr/>
                    <a:lstStyle/>
                    <a:p>
                      <a:r>
                        <a:rPr lang="en-GB" sz="1100" b="0" dirty="0"/>
                        <a:t>An infection of the middle ear.</a:t>
                      </a:r>
                    </a:p>
                    <a:p>
                      <a:endParaRPr lang="en-GB" sz="1100" b="0" dirty="0"/>
                    </a:p>
                  </a:txBody>
                  <a:tcPr/>
                </a:tc>
                <a:extLst>
                  <a:ext uri="{0D108BD9-81ED-4DB2-BD59-A6C34878D82A}">
                    <a16:rowId xmlns:a16="http://schemas.microsoft.com/office/drawing/2014/main" val="69090144"/>
                  </a:ext>
                </a:extLst>
              </a:tr>
              <a:tr h="1389953">
                <a:tc>
                  <a:txBody>
                    <a:bodyPr/>
                    <a:lstStyle/>
                    <a:p>
                      <a:r>
                        <a:rPr lang="en-GB" sz="1100" b="1" i="0" kern="1200" dirty="0">
                          <a:solidFill>
                            <a:schemeClr val="dk1"/>
                          </a:solidFill>
                          <a:effectLst/>
                          <a:latin typeface="+mn-lt"/>
                          <a:ea typeface="+mn-ea"/>
                          <a:cs typeface="+mn-cs"/>
                        </a:rPr>
                        <a:t>Inclusion</a:t>
                      </a:r>
                      <a:r>
                        <a:rPr lang="en-GB" sz="11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Female</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Aged between 16 - 64</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Suspected lower UTI</a:t>
                      </a:r>
                    </a:p>
                  </a:txBody>
                  <a:tcPr>
                    <a:solidFill>
                      <a:schemeClr val="accent6">
                        <a:lumMod val="40000"/>
                        <a:lumOff val="60000"/>
                      </a:schemeClr>
                    </a:solidFill>
                  </a:tcPr>
                </a:tc>
                <a:tc>
                  <a:txBody>
                    <a:bodyPr/>
                    <a:lstStyle/>
                    <a:p>
                      <a:r>
                        <a:rPr lang="en-GB" sz="1100" b="1" dirty="0"/>
                        <a:t>Inclusion: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solidFill>
                          <a:latin typeface="+mn-lt"/>
                          <a:cs typeface="Times New Roman" panose="02020603050405020304" pitchFamily="18" charset="0"/>
                        </a:rPr>
                        <a:t>18 years and over</a:t>
                      </a:r>
                    </a:p>
                    <a:p>
                      <a:pPr marL="171450" indent="-171450">
                        <a:buFont typeface="Arial" panose="020B0604020202020204" pitchFamily="34" charset="0"/>
                        <a:buChar char="•"/>
                      </a:pPr>
                      <a:r>
                        <a:rPr lang="en-GB" sz="1100" dirty="0">
                          <a:latin typeface="+mn-lt"/>
                        </a:rPr>
                        <a:t>Suspected </a:t>
                      </a:r>
                      <a:r>
                        <a:rPr lang="en-GB" sz="1100" dirty="0"/>
                        <a:t>case of shingles.</a:t>
                      </a:r>
                    </a:p>
                    <a:p>
                      <a:pPr marL="171450" indent="-171450">
                        <a:buFont typeface="Arial" panose="020B0604020202020204" pitchFamily="34" charset="0"/>
                        <a:buChar char="•"/>
                      </a:pPr>
                      <a:r>
                        <a:rPr lang="en-GB" sz="1100" dirty="0"/>
                        <a:t>Rash appeared within  the last 72 hours  - 7 days</a:t>
                      </a:r>
                    </a:p>
                  </a:txBody>
                  <a:tcPr>
                    <a:solidFill>
                      <a:schemeClr val="accent6">
                        <a:lumMod val="40000"/>
                        <a:lumOff val="60000"/>
                      </a:schemeClr>
                    </a:solidFill>
                  </a:tcPr>
                </a:tc>
                <a:tc>
                  <a:txBody>
                    <a:bodyPr/>
                    <a:lstStyle/>
                    <a:p>
                      <a:r>
                        <a:rPr lang="en-GB" sz="1100" b="1" dirty="0"/>
                        <a:t>Inclusion</a:t>
                      </a:r>
                      <a:r>
                        <a:rPr lang="en-GB" sz="1100" dirty="0"/>
                        <a:t>:</a:t>
                      </a:r>
                    </a:p>
                    <a:p>
                      <a:pPr marL="171450" indent="-171450">
                        <a:buFont typeface="Arial" panose="020B0604020202020204" pitchFamily="34" charset="0"/>
                        <a:buChar char="•"/>
                      </a:pPr>
                      <a:r>
                        <a:rPr lang="en-GB" sz="1100" dirty="0"/>
                        <a:t>1 year and over</a:t>
                      </a:r>
                    </a:p>
                    <a:p>
                      <a:pPr marL="171450" indent="-171450">
                        <a:buFont typeface="Arial" panose="020B0604020202020204" pitchFamily="34" charset="0"/>
                        <a:buChar char="•"/>
                      </a:pPr>
                      <a:r>
                        <a:rPr lang="en-GB" sz="1100" dirty="0"/>
                        <a:t>Signs and symptoms of impetigo</a:t>
                      </a:r>
                      <a:endParaRPr lang="en-GB" sz="1100" b="0" i="0" kern="1200" dirty="0">
                        <a:solidFill>
                          <a:schemeClr val="dk1"/>
                        </a:solidFill>
                        <a:effectLst/>
                        <a:latin typeface="+mn-lt"/>
                        <a:ea typeface="+mn-ea"/>
                        <a:cs typeface="+mn-cs"/>
                      </a:endParaRPr>
                    </a:p>
                    <a:p>
                      <a:pPr marL="171450" indent="-171450">
                        <a:buFont typeface="Arial" panose="020B0604020202020204" pitchFamily="34" charset="0"/>
                        <a:buChar char="•"/>
                      </a:pPr>
                      <a:r>
                        <a:rPr lang="en-GB" sz="1100" dirty="0"/>
                        <a:t>Localised (4 or fewer lesions/clusters present)</a:t>
                      </a:r>
                    </a:p>
                  </a:txBody>
                  <a:tcPr>
                    <a:solidFill>
                      <a:schemeClr val="accent6">
                        <a:lumMod val="40000"/>
                        <a:lumOff val="60000"/>
                      </a:schemeClr>
                    </a:solidFill>
                  </a:tcPr>
                </a:tc>
                <a:tc>
                  <a:txBody>
                    <a:bodyPr/>
                    <a:lstStyle/>
                    <a:p>
                      <a:r>
                        <a:rPr lang="en-GB" sz="1100" b="1" dirty="0"/>
                        <a:t>Inclusion</a:t>
                      </a:r>
                      <a:r>
                        <a:rPr lang="en-GB" sz="1100" dirty="0"/>
                        <a:t>:</a:t>
                      </a:r>
                    </a:p>
                    <a:p>
                      <a:pPr marL="171450" indent="-171450">
                        <a:buFont typeface="Arial" panose="020B0604020202020204" pitchFamily="34" charset="0"/>
                        <a:buChar char="•"/>
                      </a:pPr>
                      <a:r>
                        <a:rPr lang="en-GB" sz="1100" dirty="0"/>
                        <a:t>1 year and over</a:t>
                      </a:r>
                    </a:p>
                    <a:p>
                      <a:pPr marL="171450" indent="-171450">
                        <a:buFont typeface="Arial" panose="020B0604020202020204" pitchFamily="34" charset="0"/>
                        <a:buChar char="•"/>
                      </a:pPr>
                      <a:r>
                        <a:rPr lang="en-GB" sz="1100" dirty="0"/>
                        <a:t>Infection that is present or worsening at least 48 hours after the initial bite(s) or sting(s) </a:t>
                      </a:r>
                    </a:p>
                  </a:txBody>
                  <a:tcPr>
                    <a:solidFill>
                      <a:schemeClr val="accent6">
                        <a:lumMod val="40000"/>
                        <a:lumOff val="60000"/>
                      </a:schemeClr>
                    </a:solidFill>
                  </a:tcPr>
                </a:tc>
                <a:tc>
                  <a:txBody>
                    <a:bodyPr/>
                    <a:lstStyle/>
                    <a:p>
                      <a:r>
                        <a:rPr lang="en-GB" sz="1100" b="1" dirty="0"/>
                        <a:t>Inclusion</a:t>
                      </a:r>
                      <a:r>
                        <a:rPr lang="en-GB" sz="1100" dirty="0"/>
                        <a:t>:</a:t>
                      </a:r>
                    </a:p>
                    <a:p>
                      <a:pPr marL="171450" indent="-171450">
                        <a:buFont typeface="Arial" panose="020B0604020202020204" pitchFamily="34" charset="0"/>
                        <a:buChar char="•"/>
                      </a:pPr>
                      <a:r>
                        <a:rPr lang="en-GB" sz="1100" dirty="0"/>
                        <a:t>5 years and over</a:t>
                      </a:r>
                    </a:p>
                    <a:p>
                      <a:pPr marL="171450" indent="-171450">
                        <a:buFont typeface="Arial" panose="020B0604020202020204" pitchFamily="34" charset="0"/>
                        <a:buChar char="•"/>
                      </a:pPr>
                      <a:r>
                        <a:rPr lang="en-GB" sz="1100" dirty="0"/>
                        <a:t>Suspected sore throat</a:t>
                      </a:r>
                    </a:p>
                    <a:p>
                      <a:endParaRPr lang="en-GB" sz="1100" dirty="0"/>
                    </a:p>
                  </a:txBody>
                  <a:tcPr>
                    <a:solidFill>
                      <a:schemeClr val="accent6">
                        <a:lumMod val="40000"/>
                        <a:lumOff val="60000"/>
                      </a:schemeClr>
                    </a:solidFill>
                  </a:tcPr>
                </a:tc>
                <a:tc>
                  <a:txBody>
                    <a:bodyPr/>
                    <a:lstStyle/>
                    <a:p>
                      <a:r>
                        <a:rPr lang="en-GB" sz="1100" b="1" dirty="0"/>
                        <a:t>Inclusion</a:t>
                      </a:r>
                      <a:r>
                        <a:rPr lang="en-GB" sz="1100" dirty="0"/>
                        <a:t>:</a:t>
                      </a:r>
                    </a:p>
                    <a:p>
                      <a:pPr marL="171450" indent="-171450">
                        <a:buFont typeface="Arial" panose="020B0604020202020204" pitchFamily="34" charset="0"/>
                        <a:buChar char="•"/>
                      </a:pPr>
                      <a:r>
                        <a:rPr lang="en-GB" sz="1100" dirty="0"/>
                        <a:t>12 years and over</a:t>
                      </a:r>
                    </a:p>
                    <a:p>
                      <a:pPr marL="171450" indent="-171450">
                        <a:buFont typeface="Arial" panose="020B0604020202020204" pitchFamily="34" charset="0"/>
                        <a:buChar char="•"/>
                      </a:pPr>
                      <a:r>
                        <a:rPr lang="en-GB" sz="1100" dirty="0"/>
                        <a:t>Suspected signs and symptoms of sinusitis </a:t>
                      </a:r>
                    </a:p>
                    <a:p>
                      <a:pPr marL="171450" indent="-171450">
                        <a:buFont typeface="Arial" panose="020B0604020202020204" pitchFamily="34" charset="0"/>
                        <a:buChar char="•"/>
                      </a:pPr>
                      <a:r>
                        <a:rPr lang="en-GB" sz="1100" dirty="0"/>
                        <a:t>Symptom duration of 10 days or more</a:t>
                      </a:r>
                    </a:p>
                  </a:txBody>
                  <a:tcPr>
                    <a:solidFill>
                      <a:schemeClr val="accent6">
                        <a:lumMod val="40000"/>
                        <a:lumOff val="60000"/>
                      </a:schemeClr>
                    </a:solidFill>
                  </a:tcPr>
                </a:tc>
                <a:tc>
                  <a:txBody>
                    <a:bodyPr/>
                    <a:lstStyle/>
                    <a:p>
                      <a:r>
                        <a:rPr lang="en-GB" sz="1100" b="1" dirty="0"/>
                        <a:t>Inclusion</a:t>
                      </a:r>
                      <a:r>
                        <a:rPr lang="en-GB" sz="1100" dirty="0"/>
                        <a:t>:</a:t>
                      </a:r>
                    </a:p>
                    <a:p>
                      <a:pPr marL="171450" indent="-171450">
                        <a:buFont typeface="Arial" panose="020B0604020202020204" pitchFamily="34" charset="0"/>
                        <a:buChar char="•"/>
                      </a:pPr>
                      <a:r>
                        <a:rPr lang="en-GB" sz="1100" dirty="0"/>
                        <a:t>Aged between 1 – 17</a:t>
                      </a:r>
                    </a:p>
                    <a:p>
                      <a:pPr marL="171450" indent="-171450">
                        <a:buFont typeface="Arial" panose="020B0604020202020204" pitchFamily="34" charset="0"/>
                        <a:buChar char="•"/>
                      </a:pPr>
                      <a:r>
                        <a:rPr lang="en-GB" sz="1100" dirty="0"/>
                        <a:t>Suspected signs and symptoms of acute otitis media</a:t>
                      </a:r>
                    </a:p>
                    <a:p>
                      <a:endParaRPr lang="en-GB" sz="1100" dirty="0"/>
                    </a:p>
                  </a:txBody>
                  <a:tcPr>
                    <a:solidFill>
                      <a:schemeClr val="accent6">
                        <a:lumMod val="40000"/>
                        <a:lumOff val="60000"/>
                      </a:schemeClr>
                    </a:solidFill>
                  </a:tcPr>
                </a:tc>
                <a:extLst>
                  <a:ext uri="{0D108BD9-81ED-4DB2-BD59-A6C34878D82A}">
                    <a16:rowId xmlns:a16="http://schemas.microsoft.com/office/drawing/2014/main" val="345841386"/>
                  </a:ext>
                </a:extLst>
              </a:tr>
              <a:tr h="2295794">
                <a:tc>
                  <a:txBody>
                    <a:bodyPr/>
                    <a:lstStyle/>
                    <a:p>
                      <a:r>
                        <a:rPr lang="en-GB" sz="1100" b="1" i="0" kern="1200" dirty="0">
                          <a:solidFill>
                            <a:schemeClr val="dk1"/>
                          </a:solidFill>
                          <a:effectLst/>
                          <a:latin typeface="+mn-lt"/>
                          <a:ea typeface="+mn-ea"/>
                          <a:cs typeface="+mn-cs"/>
                        </a:rPr>
                        <a:t>Exclusion</a:t>
                      </a:r>
                      <a:r>
                        <a:rPr lang="en-GB" sz="11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Male</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&lt;16 or &gt;64</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Pregnant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Breastfeeding</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Recurrent UTI (2 in last 6 months or 3 in last 12 months)</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Catheter</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&lt; under age of 18</a:t>
                      </a:r>
                    </a:p>
                    <a:p>
                      <a:pPr marL="171450" indent="-171450">
                        <a:buFont typeface="Arial" panose="020B0604020202020204" pitchFamily="34" charset="0"/>
                        <a:buChar char="•"/>
                      </a:pPr>
                      <a:r>
                        <a:rPr lang="en-GB" sz="1100" dirty="0"/>
                        <a:t>Pregnant or suspected pregnancy</a:t>
                      </a:r>
                    </a:p>
                    <a:p>
                      <a:pPr marL="171450" indent="-171450">
                        <a:buFont typeface="Arial" panose="020B0604020202020204" pitchFamily="34" charset="0"/>
                        <a:buChar char="•"/>
                      </a:pPr>
                      <a:r>
                        <a:rPr lang="en-GB" sz="1100" dirty="0"/>
                        <a:t>Breastfeeding with shingle sores on the breasts</a:t>
                      </a:r>
                    </a:p>
                    <a:p>
                      <a:pPr marL="171450" indent="-171450">
                        <a:buFont typeface="Arial" panose="020B0604020202020204" pitchFamily="34" charset="0"/>
                        <a:buChar char="•"/>
                      </a:pPr>
                      <a:r>
                        <a:rPr lang="en-GB" sz="1100" dirty="0"/>
                        <a:t>Shingles rash onset over 7 days ago</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Pregnancy or suspected pregnancy in individuals under 16 years of age</a:t>
                      </a:r>
                    </a:p>
                    <a:p>
                      <a:pPr marL="171450" indent="-171450">
                        <a:buFont typeface="Arial" panose="020B0604020202020204" pitchFamily="34" charset="0"/>
                        <a:buChar char="•"/>
                      </a:pPr>
                      <a:r>
                        <a:rPr lang="en-GB" sz="1100" dirty="0"/>
                        <a:t>Breastfeeding with impetigo lesion(s) present on the breast </a:t>
                      </a:r>
                    </a:p>
                    <a:p>
                      <a:pPr marL="171450" indent="-171450">
                        <a:buFont typeface="Arial" panose="020B0604020202020204" pitchFamily="34" charset="0"/>
                        <a:buChar char="•"/>
                      </a:pPr>
                      <a:r>
                        <a:rPr lang="en-GB" sz="1100" dirty="0"/>
                        <a:t>Recurrent impetigo (2 or more episodes in the same year)</a:t>
                      </a:r>
                    </a:p>
                    <a:p>
                      <a:pPr marL="171450" indent="-171450">
                        <a:buFont typeface="Arial" panose="020B0604020202020204" pitchFamily="34" charset="0"/>
                        <a:buChar char="•"/>
                      </a:pPr>
                      <a:r>
                        <a:rPr lang="en-GB" sz="1100" dirty="0"/>
                        <a:t>Widespread lesions/ clusters present</a:t>
                      </a:r>
                    </a:p>
                    <a:p>
                      <a:pPr marL="171450" indent="-171450">
                        <a:buFont typeface="Arial" panose="020B0604020202020204" pitchFamily="34" charset="0"/>
                        <a:buChar char="•"/>
                      </a:pPr>
                      <a:r>
                        <a:rPr lang="en-GB" sz="1100" dirty="0"/>
                        <a:t>Systemically unwell</a:t>
                      </a:r>
                    </a:p>
                  </a:txBody>
                  <a:tcPr>
                    <a:solidFill>
                      <a:srgbClr val="FCD9D5"/>
                    </a:solidFill>
                  </a:tcPr>
                </a:tc>
                <a:tc>
                  <a:txBody>
                    <a:bodyPr/>
                    <a:lstStyle/>
                    <a:p>
                      <a:r>
                        <a:rPr lang="en-GB" sz="1100" b="1" dirty="0"/>
                        <a:t>Exclusion</a:t>
                      </a:r>
                      <a:r>
                        <a:rPr lang="en-GB" sz="11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Pregnancy or suspected pregnancy in individuals under 16 years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Systemically unwell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Bite or sting occurred while travelling outside the UK</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Individuals under 5 years of age</a:t>
                      </a:r>
                    </a:p>
                    <a:p>
                      <a:pPr marL="171450" indent="-171450">
                        <a:buFont typeface="Arial" panose="020B0604020202020204" pitchFamily="34" charset="0"/>
                        <a:buChar char="•"/>
                      </a:pPr>
                      <a:r>
                        <a:rPr lang="en-GB" sz="1100" dirty="0"/>
                        <a:t>Pregnancy or suspected pregnancy in individuals under 16 years of </a:t>
                      </a:r>
                    </a:p>
                    <a:p>
                      <a:pPr marL="171450" indent="-171450">
                        <a:buFont typeface="Arial" panose="020B0604020202020204" pitchFamily="34" charset="0"/>
                        <a:buChar char="•"/>
                      </a:pPr>
                      <a:r>
                        <a:rPr lang="en-GB" sz="1100" dirty="0"/>
                        <a:t>age </a:t>
                      </a:r>
                    </a:p>
                    <a:p>
                      <a:pPr marL="171450" indent="-171450">
                        <a:buFont typeface="Arial" panose="020B0604020202020204" pitchFamily="34" charset="0"/>
                        <a:buChar char="•"/>
                      </a:pPr>
                      <a:r>
                        <a:rPr lang="en-GB" sz="1100" dirty="0"/>
                        <a:t>Recurrent sore throat/tonsillitis (7 or more significant episodes in the preceding 12 months or 5+ in each of the preceding 2 years, or 3+ in the preceding three years)</a:t>
                      </a:r>
                    </a:p>
                    <a:p>
                      <a:pPr marL="171450" indent="-171450">
                        <a:buFont typeface="Arial" panose="020B0604020202020204" pitchFamily="34" charset="0"/>
                        <a:buChar char="•"/>
                      </a:pPr>
                      <a:r>
                        <a:rPr lang="en-GB" sz="1100" dirty="0"/>
                        <a:t>Previous tonsillectomy</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Individuals under 12 years of age </a:t>
                      </a:r>
                    </a:p>
                    <a:p>
                      <a:pPr marL="171450" indent="-171450">
                        <a:buFont typeface="Arial" panose="020B0604020202020204" pitchFamily="34" charset="0"/>
                        <a:buChar char="•"/>
                      </a:pPr>
                      <a:r>
                        <a:rPr lang="en-GB" sz="1100" dirty="0"/>
                        <a:t>Pregnancy or suspected pregnancy in individuals under 16 years of age </a:t>
                      </a:r>
                    </a:p>
                    <a:p>
                      <a:pPr marL="171450" indent="-171450">
                        <a:buFont typeface="Arial" panose="020B0604020202020204" pitchFamily="34" charset="0"/>
                        <a:buChar char="•"/>
                      </a:pPr>
                      <a:r>
                        <a:rPr lang="en-GB" sz="1100" dirty="0"/>
                        <a:t>Symptom duration of less than 10 days</a:t>
                      </a:r>
                    </a:p>
                    <a:p>
                      <a:pPr marL="171450" indent="-171450">
                        <a:buFont typeface="Arial" panose="020B0604020202020204" pitchFamily="34" charset="0"/>
                        <a:buChar char="•"/>
                      </a:pPr>
                      <a:r>
                        <a:rPr lang="en-GB" sz="1100" dirty="0"/>
                        <a:t>Recurrent sinusitis ((4 or more annual episodes of sinusitis)</a:t>
                      </a:r>
                    </a:p>
                    <a:p>
                      <a:endParaRPr lang="en-GB" sz="1100" dirty="0"/>
                    </a:p>
                    <a:p>
                      <a:endParaRPr lang="en-GB" sz="1100" dirty="0"/>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Individuals under 1 year of age or over 18 years of age</a:t>
                      </a:r>
                    </a:p>
                    <a:p>
                      <a:pPr marL="171450" indent="-171450">
                        <a:buFont typeface="Arial" panose="020B0604020202020204" pitchFamily="34" charset="0"/>
                        <a:buChar char="•"/>
                      </a:pPr>
                      <a:r>
                        <a:rPr lang="en-GB" sz="1100" dirty="0"/>
                        <a:t>Pregnancy or suspected pregnancy in individuals under 16</a:t>
                      </a:r>
                    </a:p>
                    <a:p>
                      <a:pPr marL="171450" indent="-171450">
                        <a:buFont typeface="Arial" panose="020B0604020202020204" pitchFamily="34" charset="0"/>
                        <a:buChar char="•"/>
                      </a:pPr>
                      <a:r>
                        <a:rPr lang="en-GB" sz="1100" dirty="0"/>
                        <a:t>Recurrent infection  (3+ episodes in preceding 6 months, or 4+ episodes in the preceding 12 months with at least one episode in the past 6 months.)</a:t>
                      </a:r>
                    </a:p>
                  </a:txBody>
                  <a:tcPr>
                    <a:solidFill>
                      <a:srgbClr val="FCD9D5"/>
                    </a:solidFill>
                  </a:tcPr>
                </a:tc>
                <a:extLst>
                  <a:ext uri="{0D108BD9-81ED-4DB2-BD59-A6C34878D82A}">
                    <a16:rowId xmlns:a16="http://schemas.microsoft.com/office/drawing/2014/main" val="3587346717"/>
                  </a:ext>
                </a:extLst>
              </a:tr>
            </a:tbl>
          </a:graphicData>
        </a:graphic>
      </p:graphicFrame>
    </p:spTree>
    <p:extLst>
      <p:ext uri="{BB962C8B-B14F-4D97-AF65-F5344CB8AC3E}">
        <p14:creationId xmlns:p14="http://schemas.microsoft.com/office/powerpoint/2010/main" val="36056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847653"/>
            <a:ext cx="11088000" cy="4663505"/>
          </a:xfrm>
        </p:spPr>
        <p:txBody>
          <a:bodyPr>
            <a:normAutofit/>
          </a:bodyPr>
          <a:lstStyle/>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help with capacity in the practice so practice appointments can be used for patients who really need them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improve access for patients with minor illnesses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change patient behaviour so they go to community pharmacy as the ‘first port of call’ for minor illness and medicines advice</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support the integration of community pharmacy into the PCN team</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create improved relationships between practices and community pharmacies to deliver high quality and integrated care to patients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help patients self-manage their health more effectively with the support of community pharmacists</a:t>
            </a:r>
          </a:p>
          <a:p>
            <a:pPr marL="457200" indent="-457200">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Why is it important for practices to refer patients to Pharmacy First?</a:t>
            </a:r>
          </a:p>
        </p:txBody>
      </p:sp>
    </p:spTree>
    <p:extLst>
      <p:ext uri="{BB962C8B-B14F-4D97-AF65-F5344CB8AC3E}">
        <p14:creationId xmlns:p14="http://schemas.microsoft.com/office/powerpoint/2010/main" val="6233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725104"/>
            <a:ext cx="11088000" cy="4700895"/>
          </a:xfrm>
        </p:spPr>
        <p:txBody>
          <a:bodyPr>
            <a:normAutofit fontScale="85000" lnSpcReduction="10000"/>
          </a:bodyPr>
          <a:lstStyle/>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Community pharmacy contractors have welcomed Pharmacy First and 95% have registered to provide the service.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Community pharmacy contractors are getting funding for Pharmacy First.  Please note community pharmacy funding is very different from general practice funding and the two cannot be compared.</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Clinical services from community pharmacies have grown over the last 5 years and Pharmacy First is the next step.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Many community pharmacists are already experienced in using PGDs for minor illness and training has been made available to all pharmacists (including locums).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Workforce and workload remain a challenge for some community pharmacies (as for general practice).</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If you are wondering about your local pharmacies, then why not contact them and ask them? Pharmacy First will work best for patients when local practices and pharmacies work together.</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If you have particular concerns about a pharmacy that you can’t resolve by contacting them, then your Community Pharmacy Clinical Lead can help</a:t>
            </a:r>
          </a:p>
          <a:p>
            <a:pPr marL="457200" indent="-457200">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Can community pharmacists do this?</a:t>
            </a:r>
          </a:p>
        </p:txBody>
      </p:sp>
    </p:spTree>
    <p:extLst>
      <p:ext uri="{BB962C8B-B14F-4D97-AF65-F5344CB8AC3E}">
        <p14:creationId xmlns:p14="http://schemas.microsoft.com/office/powerpoint/2010/main" val="13727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476375"/>
            <a:ext cx="11088000" cy="5381625"/>
          </a:xfrm>
        </p:spPr>
        <p:txBody>
          <a:bodyPr>
            <a:normAutofit/>
          </a:bodyPr>
          <a:lstStyle/>
          <a:p>
            <a:r>
              <a:rPr lang="en-GB" sz="1800" dirty="0">
                <a:solidFill>
                  <a:srgbClr val="000000"/>
                </a:solidFill>
                <a:latin typeface="Arial" panose="020B0604020202020204" pitchFamily="34" charset="0"/>
                <a:cs typeface="Times New Roman" panose="02020603050405020304" pitchFamily="18" charset="0"/>
              </a:rPr>
              <a:t>You can refer patients to Pharmacy First whether they have contacted the practice by phone, online or in person. </a:t>
            </a:r>
          </a:p>
          <a:p>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Everyone in the practice who makes appointments for patients must know how to refer patients to Pharmacy First</a:t>
            </a: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How do I refer patients to Pharmacy First?</a:t>
            </a:r>
          </a:p>
        </p:txBody>
      </p:sp>
      <p:pic>
        <p:nvPicPr>
          <p:cNvPr id="3" name="Picture 2" descr="A diagram of a patient&#10;&#10;Description automatically generated">
            <a:extLst>
              <a:ext uri="{FF2B5EF4-FFF2-40B4-BE49-F238E27FC236}">
                <a16:creationId xmlns:a16="http://schemas.microsoft.com/office/drawing/2014/main" id="{C032382B-9210-7E8B-B5F6-7147E8C2E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2679" y="2639505"/>
            <a:ext cx="7843157" cy="3413634"/>
          </a:xfrm>
          <a:prstGeom prst="rect">
            <a:avLst/>
          </a:prstGeom>
          <a:noFill/>
        </p:spPr>
      </p:pic>
    </p:spTree>
    <p:extLst>
      <p:ext uri="{BB962C8B-B14F-4D97-AF65-F5344CB8AC3E}">
        <p14:creationId xmlns:p14="http://schemas.microsoft.com/office/powerpoint/2010/main" val="16924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d0f079a-cb53-4356-b701-1ec4caf573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B69FD70CE94F4CBB5A2651B4599306" ma:contentTypeVersion="17" ma:contentTypeDescription="Create a new document." ma:contentTypeScope="" ma:versionID="e9e8b76ac7bf9138fa06d0b7dffcee69">
  <xsd:schema xmlns:xsd="http://www.w3.org/2001/XMLSchema" xmlns:xs="http://www.w3.org/2001/XMLSchema" xmlns:p="http://schemas.microsoft.com/office/2006/metadata/properties" xmlns:ns3="f6770a5e-ed94-4f90-989d-181e91235d92" xmlns:ns4="5d0f079a-cb53-4356-b701-1ec4caf57361" targetNamespace="http://schemas.microsoft.com/office/2006/metadata/properties" ma:root="true" ma:fieldsID="1c55ebbcc4ab084b5ee4a93b7c4dad12" ns3:_="" ns4:_="">
    <xsd:import namespace="f6770a5e-ed94-4f90-989d-181e91235d92"/>
    <xsd:import namespace="5d0f079a-cb53-4356-b701-1ec4caf573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70a5e-ed94-4f90-989d-181e91235d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0f079a-cb53-4356-b701-1ec4caf573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7C763-B448-46EA-9AA2-05FA49C89B3F}">
  <ds:schemaRefs>
    <ds:schemaRef ds:uri="http://schemas.microsoft.com/sharepoint/v3/contenttype/forms"/>
  </ds:schemaRefs>
</ds:datastoreItem>
</file>

<file path=customXml/itemProps2.xml><?xml version="1.0" encoding="utf-8"?>
<ds:datastoreItem xmlns:ds="http://schemas.openxmlformats.org/officeDocument/2006/customXml" ds:itemID="{6F3DA309-95F8-4E20-B13E-5D1858CEEDD5}">
  <ds:schemaRefs>
    <ds:schemaRef ds:uri="5d0f079a-cb53-4356-b701-1ec4caf57361"/>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f6770a5e-ed94-4f90-989d-181e91235d92"/>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36EAA1B6-BB16-4717-9036-46F3CB6B5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70a5e-ed94-4f90-989d-181e91235d92"/>
    <ds:schemaRef ds:uri="5d0f079a-cb53-4356-b701-1ec4caf57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6484</TotalTime>
  <Words>3331</Words>
  <Application>Microsoft Macintosh PowerPoint</Application>
  <PresentationFormat>Widescreen</PresentationFormat>
  <Paragraphs>396</Paragraphs>
  <Slides>19</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1_Custom Design</vt:lpstr>
      <vt:lpstr>NHSD-Refresh-Theme-NOV1120B</vt:lpstr>
      <vt:lpstr>Pharmacy First – a summary for General Practice Teams</vt:lpstr>
      <vt:lpstr>The Pharmacy Elements of Primary Care Access and Recovery Plan (PCARP)</vt:lpstr>
      <vt:lpstr>NHS Pharmacy First </vt:lpstr>
      <vt:lpstr>What are the 7 new clinical pathways that can be referred to Pharmacy First (Previously known as CPCS)? </vt:lpstr>
      <vt:lpstr>PowerPoint Presentation</vt:lpstr>
      <vt:lpstr>NHS Pharmacy First – 7 clinical pathways  </vt:lpstr>
      <vt:lpstr>Why is it important for practices to refer patients to Pharmacy First?</vt:lpstr>
      <vt:lpstr>Can community pharmacists do this?</vt:lpstr>
      <vt:lpstr>How do I refer patients to Pharmacy First?</vt:lpstr>
      <vt:lpstr>How do I refer patients to Pharmacy First?</vt:lpstr>
      <vt:lpstr>How do I know which pharmacies I can refer to?</vt:lpstr>
      <vt:lpstr>What happens next/what is the patient journey? </vt:lpstr>
      <vt:lpstr>Can’t I just ask patients to ‘go to the pharmacy?</vt:lpstr>
      <vt:lpstr>The Digital Elements – do not all start at the same time</vt:lpstr>
      <vt:lpstr>The Digital Elements – during February 2024 (exact date TBC):</vt:lpstr>
      <vt:lpstr>What about patient ‘bouncebacks’ to the practice?</vt:lpstr>
      <vt:lpstr>NHS Community Pharmacy Oral Contraception Service</vt:lpstr>
      <vt:lpstr>NHS Community Pharmacy Blood Pressure Check Service</vt:lpstr>
      <vt:lpstr>Next steps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 a summary for General Practice Teams</dc:title>
  <dc:creator>Jacqueline Buxton</dc:creator>
  <cp:lastModifiedBy>MILNER, James (NHS SHROPSHIRE, TELFORD AND WREKIN ICB - M2L0M)</cp:lastModifiedBy>
  <cp:revision>5</cp:revision>
  <dcterms:created xsi:type="dcterms:W3CDTF">2024-01-04T16:55:35Z</dcterms:created>
  <dcterms:modified xsi:type="dcterms:W3CDTF">2024-02-12T17:12:38Z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0x0101008BB69FD70CE94F4CBB5A2651B4599306</vt:lpwstr>
  </property>
  <property fmtid="{D5CDD505-2E9C-101B-9397-08002B2CF9AE}" pid="3" name="MediaServiceImageTags">
    <vt:lpwstr/>
  </property>
</Properties>
</file>