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705" r:id="rId4"/>
    <p:sldId id="737" r:id="rId5"/>
    <p:sldId id="716" r:id="rId6"/>
    <p:sldId id="711" r:id="rId7"/>
    <p:sldId id="712" r:id="rId8"/>
    <p:sldId id="273" r:id="rId9"/>
    <p:sldId id="738" r:id="rId10"/>
    <p:sldId id="739" r:id="rId11"/>
    <p:sldId id="740" r:id="rId12"/>
    <p:sldId id="741" r:id="rId13"/>
    <p:sldId id="742" r:id="rId14"/>
    <p:sldId id="743" r:id="rId15"/>
    <p:sldId id="744" r:id="rId16"/>
    <p:sldId id="745" r:id="rId17"/>
    <p:sldId id="746" r:id="rId18"/>
    <p:sldId id="7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B1B28D-1024-4F1E-B275-C7111C7B6092}">
          <p14:sldIdLst>
            <p14:sldId id="256"/>
            <p14:sldId id="257"/>
            <p14:sldId id="705"/>
            <p14:sldId id="737"/>
            <p14:sldId id="716"/>
            <p14:sldId id="711"/>
            <p14:sldId id="712"/>
            <p14:sldId id="273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05B"/>
    <a:srgbClr val="EF745F"/>
    <a:srgbClr val="ED5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C197-CF8D-4B95-A702-FA1324542BA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89B9-73BC-4A08-A35D-AD71371FC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1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61AEC-8956-4FF2-BAA9-9CFD5F41144A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7D7B-FD23-49FA-9976-1497198FEC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994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T 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0"/>
            <a:ext cx="12192000" cy="6335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1CF0E82-B94F-2B42-A67F-B2902A3B5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7" y="205983"/>
            <a:ext cx="1618549" cy="74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766AA4-FEBA-5342-837F-D8ADEB4A205E}"/>
              </a:ext>
            </a:extLst>
          </p:cNvPr>
          <p:cNvSpPr txBox="1"/>
          <p:nvPr userDrawn="1"/>
        </p:nvSpPr>
        <p:spPr>
          <a:xfrm>
            <a:off x="10610658" y="6335544"/>
            <a:ext cx="8254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id-ID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11" y="2377439"/>
            <a:ext cx="3689583" cy="370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91" y="4513343"/>
            <a:ext cx="1726731" cy="1732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7"/>
          <a:stretch/>
        </p:blipFill>
        <p:spPr>
          <a:xfrm>
            <a:off x="9984095" y="1049606"/>
            <a:ext cx="2205110" cy="3515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4" y="1153566"/>
            <a:ext cx="1375787" cy="1380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44550" y="1416696"/>
            <a:ext cx="5651500" cy="189491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44550" y="3586819"/>
            <a:ext cx="5651500" cy="165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9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02162" y="1120346"/>
            <a:ext cx="5189838" cy="5215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108825" y="1219200"/>
            <a:ext cx="4992688" cy="5016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picture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4482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Partn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1" cy="26448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895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Ambit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1" cy="26448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8392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C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0" cy="26448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5055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Trus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93847" y="1120346"/>
            <a:ext cx="5198154" cy="52151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5" y="2405449"/>
            <a:ext cx="2636490" cy="264486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773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5"/>
          <a:stretch/>
        </p:blipFill>
        <p:spPr>
          <a:xfrm rot="16200000">
            <a:off x="-519906" y="1788229"/>
            <a:ext cx="2052585" cy="1046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7"/>
          <a:stretch/>
        </p:blipFill>
        <p:spPr>
          <a:xfrm>
            <a:off x="10486960" y="4348724"/>
            <a:ext cx="1710633" cy="2059534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2600" y="1441622"/>
            <a:ext cx="10609263" cy="46051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58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Flowchart: Delay 6"/>
          <p:cNvSpPr/>
          <p:nvPr userDrawn="1"/>
        </p:nvSpPr>
        <p:spPr>
          <a:xfrm>
            <a:off x="0" y="1137468"/>
            <a:ext cx="5198076" cy="5198076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2258" y="1479665"/>
            <a:ext cx="6145427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32934" y="1225027"/>
            <a:ext cx="5083508" cy="5002779"/>
          </a:xfrm>
          <a:prstGeom prst="flowChartDelay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037401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 userDrawn="1"/>
        </p:nvSpPr>
        <p:spPr>
          <a:xfrm>
            <a:off x="7076302" y="1140693"/>
            <a:ext cx="5116634" cy="500218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7230094" y="1265478"/>
            <a:ext cx="4797150" cy="4731883"/>
          </a:xfrm>
          <a:prstGeom prst="teardrop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039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D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053754-ADF0-4D22-B640-CA2E3F8673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807677"/>
            <a:ext cx="10515600" cy="24774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 Goes Here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54EE1-3A28-9449-91D7-001BCFE9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8765" y="1494425"/>
            <a:ext cx="3960000" cy="39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AD796-0ABA-E04D-9064-3FF8ADC3F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2200" y="1494425"/>
            <a:ext cx="3960000" cy="396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788E185-A90D-4D6B-BFF0-807A042D5A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49861"/>
            <a:ext cx="10515600" cy="41364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Big Text Goes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92201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T 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0"/>
            <a:ext cx="12192000" cy="6335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7" y="-17294"/>
            <a:ext cx="9831897" cy="6350612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1CF0E82-B94F-2B42-A67F-B2902A3B5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7" y="205983"/>
            <a:ext cx="1618549" cy="74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766AA4-FEBA-5342-837F-D8ADEB4A205E}"/>
              </a:ext>
            </a:extLst>
          </p:cNvPr>
          <p:cNvSpPr txBox="1"/>
          <p:nvPr userDrawn="1"/>
        </p:nvSpPr>
        <p:spPr>
          <a:xfrm>
            <a:off x="10610658" y="6335544"/>
            <a:ext cx="8254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id-ID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69005" y="1278298"/>
            <a:ext cx="1459091" cy="1463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4003" y="4611957"/>
            <a:ext cx="1257253" cy="126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0"/>
          <a:stretch/>
        </p:blipFill>
        <p:spPr>
          <a:xfrm>
            <a:off x="10440032" y="2587358"/>
            <a:ext cx="1757562" cy="3515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7408043" y="1718332"/>
            <a:ext cx="3360737" cy="3154363"/>
          </a:xfrm>
          <a:prstGeom prst="teardrop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insert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44550" y="1416696"/>
            <a:ext cx="5651500" cy="189491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44550" y="3586819"/>
            <a:ext cx="5651500" cy="165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4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CT 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0"/>
            <a:ext cx="12192000" cy="6335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1CF0E82-B94F-2B42-A67F-B2902A3B5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7" y="205983"/>
            <a:ext cx="1618549" cy="741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098000"/>
            <a:ext cx="12192000" cy="5237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49" y="1652209"/>
            <a:ext cx="4341640" cy="4355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4E6EF9-6ACD-FD42-8389-DBD5D0F7C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0000"/>
          <a:stretch/>
        </p:blipFill>
        <p:spPr>
          <a:xfrm>
            <a:off x="10205437" y="1845062"/>
            <a:ext cx="1986563" cy="3973126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219567" y="1836824"/>
            <a:ext cx="2018270" cy="400607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picture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66AA4-FEBA-5342-837F-D8ADEB4A205E}"/>
              </a:ext>
            </a:extLst>
          </p:cNvPr>
          <p:cNvSpPr txBox="1"/>
          <p:nvPr userDrawn="1"/>
        </p:nvSpPr>
        <p:spPr>
          <a:xfrm>
            <a:off x="10610658" y="6335544"/>
            <a:ext cx="8254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id-ID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44550" y="1416696"/>
            <a:ext cx="5127882" cy="189491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44550" y="3586819"/>
            <a:ext cx="5127882" cy="165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80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2600" y="1441622"/>
            <a:ext cx="11108038" cy="460516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1439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2"/>
          <a:stretch/>
        </p:blipFill>
        <p:spPr>
          <a:xfrm rot="16200000">
            <a:off x="10537789" y="4681329"/>
            <a:ext cx="2207738" cy="1100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0"/>
          <a:stretch/>
        </p:blipFill>
        <p:spPr>
          <a:xfrm>
            <a:off x="11091310" y="716109"/>
            <a:ext cx="1100846" cy="220165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2600" y="1441622"/>
            <a:ext cx="10609263" cy="460516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0747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3"/>
          <a:stretch/>
        </p:blipFill>
        <p:spPr>
          <a:xfrm>
            <a:off x="10834302" y="1598141"/>
            <a:ext cx="1357698" cy="1655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29" y="4428566"/>
            <a:ext cx="1095597" cy="1099078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2601" y="1441622"/>
            <a:ext cx="10351702" cy="460516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97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 userDrawn="1"/>
        </p:nvSpPr>
        <p:spPr>
          <a:xfrm>
            <a:off x="7076302" y="1140693"/>
            <a:ext cx="5116634" cy="500218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7239500" y="1249002"/>
            <a:ext cx="4812458" cy="4746982"/>
          </a:xfrm>
          <a:prstGeom prst="teardrop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242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 userDrawn="1"/>
        </p:nvSpPr>
        <p:spPr>
          <a:xfrm>
            <a:off x="-32850" y="1137468"/>
            <a:ext cx="5198076" cy="5198076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8104" y="1479665"/>
            <a:ext cx="6236058" cy="45671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32934" y="1225027"/>
            <a:ext cx="5083508" cy="5002779"/>
          </a:xfrm>
          <a:prstGeom prst="flowChartDelay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399708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T Slid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4D873-DA5D-BB41-85A6-D711B731DFE5}"/>
              </a:ext>
            </a:extLst>
          </p:cNvPr>
          <p:cNvSpPr/>
          <p:nvPr userDrawn="1"/>
        </p:nvSpPr>
        <p:spPr>
          <a:xfrm>
            <a:off x="0" y="1120346"/>
            <a:ext cx="12192000" cy="521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20" y="4356561"/>
            <a:ext cx="1904350" cy="19104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6993925" y="1252152"/>
            <a:ext cx="4151870" cy="4151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109255" y="1359244"/>
            <a:ext cx="3921210" cy="39212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insert picture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5124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691772-1AA4-4B93-9A22-9713AEF8DF85}"/>
              </a:ext>
            </a:extLst>
          </p:cNvPr>
          <p:cNvSpPr txBox="1"/>
          <p:nvPr userDrawn="1"/>
        </p:nvSpPr>
        <p:spPr>
          <a:xfrm>
            <a:off x="5683265" y="6438039"/>
            <a:ext cx="8254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id-ID" sz="12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FE0DFD-5A5F-2644-85BD-CEED7391C81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6451116"/>
            <a:ext cx="2232000" cy="26614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C1D511E-0735-A64F-8DDC-93270E20BF4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6" y="205983"/>
            <a:ext cx="1620000" cy="7422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974227" y="6455589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0" baseline="0" dirty="0">
                <a:solidFill>
                  <a:schemeClr val="accent4"/>
                </a:solidFill>
              </a:rPr>
              <a:t> Our Vision: </a:t>
            </a:r>
            <a:r>
              <a:rPr lang="en-GB" sz="900" b="0" dirty="0">
                <a:solidFill>
                  <a:schemeClr val="tx2"/>
                </a:solidFill>
              </a:rPr>
              <a:t>To provide excellent care for the communities we serve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9444291-248B-491B-90C0-9E175C82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9307FC-3BC8-48B0-A02B-FE726D11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1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6" r:id="rId3"/>
    <p:sldLayoutId id="2147483687" r:id="rId4"/>
    <p:sldLayoutId id="2147483661" r:id="rId5"/>
    <p:sldLayoutId id="2147483678" r:id="rId6"/>
    <p:sldLayoutId id="2147483680" r:id="rId7"/>
    <p:sldLayoutId id="2147483681" r:id="rId8"/>
    <p:sldLayoutId id="2147483682" r:id="rId9"/>
    <p:sldLayoutId id="2147483688" r:id="rId10"/>
    <p:sldLayoutId id="2147483673" r:id="rId11"/>
    <p:sldLayoutId id="2147483674" r:id="rId12"/>
    <p:sldLayoutId id="2147483675" r:id="rId13"/>
    <p:sldLayoutId id="2147483676" r:id="rId14"/>
    <p:sldLayoutId id="2147483671" r:id="rId15"/>
    <p:sldLayoutId id="2147483683" r:id="rId16"/>
    <p:sldLayoutId id="2147483685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Patient Journey Through Frailty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Lead Consultant - Dr Oja Pathak</a:t>
            </a:r>
          </a:p>
          <a:p>
            <a:r>
              <a:rPr lang="en-GB" dirty="0"/>
              <a:t>Matron - Claire Davies</a:t>
            </a:r>
          </a:p>
          <a:p>
            <a:r>
              <a:rPr lang="en-GB" dirty="0"/>
              <a:t>Cente Manager – Angela Raynor </a:t>
            </a:r>
          </a:p>
        </p:txBody>
      </p:sp>
    </p:spTree>
    <p:extLst>
      <p:ext uri="{BB962C8B-B14F-4D97-AF65-F5344CB8AC3E}">
        <p14:creationId xmlns:p14="http://schemas.microsoft.com/office/powerpoint/2010/main" val="178073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A3872-9DB3-0414-A4FF-D276EF9BB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89 year old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her own home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Cognitively intact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Pain in right knee but able to weight bear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Pain worsened over 7 days so presented to 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Ankle fracture confirmed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Provided with a walking boot and fracture clinic appointment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Discharged home at patient 2’s request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825F6-BA03-BFC9-BAF7-0F1062F72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Background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79038A7-FAF4-E717-5257-2BD527CBB5EA}"/>
              </a:ext>
            </a:extLst>
          </p:cNvPr>
          <p:cNvSpPr txBox="1">
            <a:spLocks/>
          </p:cNvSpPr>
          <p:nvPr/>
        </p:nvSpPr>
        <p:spPr>
          <a:xfrm>
            <a:off x="179463" y="1324598"/>
            <a:ext cx="11810288" cy="4828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30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C0D8C-0833-C64B-451E-218A19F00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Fracture Clinic </a:t>
            </a:r>
          </a:p>
        </p:txBody>
      </p:sp>
      <p:sp>
        <p:nvSpPr>
          <p:cNvPr id="7175" name="Text Placeholder 2">
            <a:extLst>
              <a:ext uri="{FF2B5EF4-FFF2-40B4-BE49-F238E27FC236}">
                <a16:creationId xmlns:a16="http://schemas.microsoft.com/office/drawing/2014/main" id="{D7423977-B840-930B-5219-78DF421C7A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Stated that she had been struggling at home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Advised non-weight bearing and placed in a plaster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Referred to frailty team for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Frailty pulled direct to FAU to avoid a crowed ED </a:t>
            </a:r>
          </a:p>
        </p:txBody>
      </p:sp>
      <p:pic>
        <p:nvPicPr>
          <p:cNvPr id="7170" name="Picture 2" descr="New Frailty Assessment Units open at Shropshire's two acute hospitals">
            <a:extLst>
              <a:ext uri="{FF2B5EF4-FFF2-40B4-BE49-F238E27FC236}">
                <a16:creationId xmlns:a16="http://schemas.microsoft.com/office/drawing/2014/main" id="{3BC4DA66-7824-1A7E-02B3-F61A6D7FF30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-1" b="-1"/>
          <a:stretch/>
        </p:blipFill>
        <p:spPr bwMode="auto">
          <a:xfrm>
            <a:off x="7108825" y="1219200"/>
            <a:ext cx="4992688" cy="5016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3982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Placeholder 1">
            <a:extLst>
              <a:ext uri="{FF2B5EF4-FFF2-40B4-BE49-F238E27FC236}">
                <a16:creationId xmlns:a16="http://schemas.microsoft.com/office/drawing/2014/main" id="{DD538212-538C-ABC7-93CA-A87CA02DE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8104" y="1479665"/>
            <a:ext cx="6236058" cy="4567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ACP, Consultant and Therapy input within 2 hours of arrival to FAU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Comprehensive Geriatric Assessment complete by the FAU MDT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discharge to a community bed when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 discussed with patient and next of kin with updates throughout the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visible in the department to support with care needs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56E84-D7CF-CD95-B49C-54A756C1F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Frailty Assessment Unit </a:t>
            </a:r>
          </a:p>
        </p:txBody>
      </p:sp>
      <p:pic>
        <p:nvPicPr>
          <p:cNvPr id="8194" name="Picture 2" descr="Front door frailty: Advice on setting up services | British Geriatrics  Society">
            <a:extLst>
              <a:ext uri="{FF2B5EF4-FFF2-40B4-BE49-F238E27FC236}">
                <a16:creationId xmlns:a16="http://schemas.microsoft.com/office/drawing/2014/main" id="{878E7F76-0706-03C7-3720-79696872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16750"/>
          <a:stretch/>
        </p:blipFill>
        <p:spPr bwMode="auto">
          <a:xfrm>
            <a:off x="-32934" y="1225027"/>
            <a:ext cx="5083508" cy="5002779"/>
          </a:xfrm>
          <a:prstGeom prst="flowChartDelay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554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Prior to FAU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Patient 2 would have moved from fracture clinic to ED to await clerking by the acute medical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Prolonged stay in ED due to bed pressures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Delay in referral to specialty for input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Placed in the hospital based on bed availability (any medical bed)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Onward delays to discharge from lack of admission avoidance pathways in other areas 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Possible Outcomes without FAU </a:t>
            </a:r>
          </a:p>
        </p:txBody>
      </p:sp>
    </p:spTree>
    <p:extLst>
      <p:ext uri="{BB962C8B-B14F-4D97-AF65-F5344CB8AC3E}">
        <p14:creationId xmlns:p14="http://schemas.microsoft.com/office/powerpoint/2010/main" val="270920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0706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064B0-0E8A-3CE4-42E0-526FCDF53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 £18 million York Hospital A&amp;E set to open to the public | York Press">
            <a:extLst>
              <a:ext uri="{FF2B5EF4-FFF2-40B4-BE49-F238E27FC236}">
                <a16:creationId xmlns:a16="http://schemas.microsoft.com/office/drawing/2014/main" id="{6F79592A-FC91-02A7-DA03-CB2DF1D8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/>
          <a:stretch/>
        </p:blipFill>
        <p:spPr bwMode="auto">
          <a:xfrm>
            <a:off x="7230094" y="1265478"/>
            <a:ext cx="4797150" cy="4731883"/>
          </a:xfrm>
          <a:prstGeom prst="teardrop">
            <a:avLst/>
          </a:prstGeom>
          <a:solidFill>
            <a:srgbClr val="FFFFFF"/>
          </a:solidFill>
        </p:spPr>
      </p:pic>
      <p:sp>
        <p:nvSpPr>
          <p:cNvPr id="6153" name="Text Placeholder 3">
            <a:extLst>
              <a:ext uri="{FF2B5EF4-FFF2-40B4-BE49-F238E27FC236}">
                <a16:creationId xmlns:a16="http://schemas.microsoft.com/office/drawing/2014/main" id="{21975529-43C9-96CE-B1D6-EF8850E9E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/>
          <a:p>
            <a:endParaRPr lang="en-US" sz="6000" dirty="0"/>
          </a:p>
          <a:p>
            <a:endParaRPr lang="en-US" sz="6000" dirty="0"/>
          </a:p>
          <a:p>
            <a:pPr algn="ctr"/>
            <a:r>
              <a:rPr lang="en-US" sz="6600" dirty="0"/>
              <a:t>Patient 3 Story </a:t>
            </a:r>
          </a:p>
        </p:txBody>
      </p:sp>
    </p:spTree>
    <p:extLst>
      <p:ext uri="{BB962C8B-B14F-4D97-AF65-F5344CB8AC3E}">
        <p14:creationId xmlns:p14="http://schemas.microsoft.com/office/powerpoint/2010/main" val="63914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C8DF1-0F5E-0647-DC60-E1B28626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002528CF-8C35-5506-A296-FE5EA2F06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rmAutofit/>
          </a:bodyPr>
          <a:lstStyle/>
          <a:p>
            <a:r>
              <a:rPr lang="en-US" dirty="0"/>
              <a:t>Ward Experience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3B5CFC-2C11-7B96-8CB1-07F96D7C93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Patient 3 has a known dementia and becomes increasingly confused in unfamiliar environments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EPS care was required due to increasing confusion and purposeful walking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Didn’t understand where she was or why she was there </a:t>
            </a:r>
          </a:p>
          <a:p>
            <a:r>
              <a:rPr lang="en-GB" dirty="0"/>
              <a:t>-------------------------------------------------------------------------------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Patient 3 was taken to the ‘donate to motivate wardrobe to ‘choose her outfit’ for the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Walked to the ‘café’ for a posh cup of coffee (in a China cup)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 the available magazines/books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Reported as having a lovely day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Confusion improved as purpose introduced into her day </a:t>
            </a:r>
          </a:p>
          <a:p>
            <a:endParaRPr lang="en-GB" dirty="0"/>
          </a:p>
        </p:txBody>
      </p:sp>
      <p:pic>
        <p:nvPicPr>
          <p:cNvPr id="3" name="Picture 2" descr="A door with a mural on the wall&#10;&#10;AI-generated content may be incorrect.">
            <a:extLst>
              <a:ext uri="{FF2B5EF4-FFF2-40B4-BE49-F238E27FC236}">
                <a16:creationId xmlns:a16="http://schemas.microsoft.com/office/drawing/2014/main" id="{6EA2F531-9AFB-2448-B299-A77C19EF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12" y="3581400"/>
            <a:ext cx="4992688" cy="2714624"/>
          </a:xfrm>
          <a:prstGeom prst="rect">
            <a:avLst/>
          </a:prstGeom>
          <a:noFill/>
        </p:spPr>
      </p:pic>
      <p:pic>
        <p:nvPicPr>
          <p:cNvPr id="4" name="Picture 3" descr="A hallway with a door and a television&#10;&#10;AI-generated content may be incorrect.">
            <a:extLst>
              <a:ext uri="{FF2B5EF4-FFF2-40B4-BE49-F238E27FC236}">
                <a16:creationId xmlns:a16="http://schemas.microsoft.com/office/drawing/2014/main" id="{672B1FCD-CCE3-DA0A-DB8B-ACE94F975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340" y="1322855"/>
            <a:ext cx="4532631" cy="22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69B14-890A-479C-DBC2-DBA7AA52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CB182-6232-C527-2B25-960C376B8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Benefits of Frailty  </a:t>
            </a:r>
          </a:p>
        </p:txBody>
      </p:sp>
      <p:sp>
        <p:nvSpPr>
          <p:cNvPr id="7175" name="Text Placeholder 2">
            <a:extLst>
              <a:ext uri="{FF2B5EF4-FFF2-40B4-BE49-F238E27FC236}">
                <a16:creationId xmlns:a16="http://schemas.microsoft.com/office/drawing/2014/main" id="{7863E901-F78A-119D-A249-8F6B2DA533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Above trust average for patients getting up and dressed in the morning. Both wards are currently at 60%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bay a day activities to help keep patients active on ward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therapeutic area on ward 28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Specialist rise and reclined chairs sought via charitable funds for those that struggle to get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76% patients reported feeling better with 45% patients reporting increased energy levels while in hospital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Cases of HAI has improved over the past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EPS requirement has reduced over the last 8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77% patients going home on PW0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reported that the therapeutic area ‘took her mind off the negative and upsetting thoughts in her head’ and that it was a ‘good distraction’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FC0A99-6AF9-C6EA-1B37-FBC7646F78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A0E41059-ED0A-57F7-0FCE-BCA68E119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5" y="1887229"/>
            <a:ext cx="5023441" cy="1263322"/>
          </a:xfrm>
          <a:prstGeom prst="rect">
            <a:avLst/>
          </a:prstGeom>
        </p:spPr>
      </p:pic>
      <p:pic>
        <p:nvPicPr>
          <p:cNvPr id="9" name="Picture 8" descr="A screenshot of a graph&#10;&#10;AI-generated content may be incorrect.">
            <a:extLst>
              <a:ext uri="{FF2B5EF4-FFF2-40B4-BE49-F238E27FC236}">
                <a16:creationId xmlns:a16="http://schemas.microsoft.com/office/drawing/2014/main" id="{6CBDD51F-59EE-4AD2-CC4B-87978F03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01" y="3232607"/>
            <a:ext cx="4992688" cy="1363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D512FD-6E2C-1B90-A352-142E6CF4D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60" y="4678364"/>
            <a:ext cx="4922170" cy="1500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04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4E617-4D1D-E994-F175-303F2CE1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A9275C-6948-EECB-B4BB-02D91549B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52511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2258" y="1479665"/>
            <a:ext cx="6145427" cy="4567124"/>
          </a:xfrm>
        </p:spPr>
        <p:txBody>
          <a:bodyPr>
            <a:normAutofit/>
          </a:bodyPr>
          <a:lstStyle/>
          <a:p>
            <a:pPr algn="ctr"/>
            <a:endParaRPr lang="en-GB" sz="6600" dirty="0"/>
          </a:p>
          <a:p>
            <a:pPr algn="ctr"/>
            <a:r>
              <a:rPr lang="en-GB" sz="6600" dirty="0"/>
              <a:t>Patient 1 Story </a:t>
            </a:r>
          </a:p>
        </p:txBody>
      </p:sp>
      <p:pic>
        <p:nvPicPr>
          <p:cNvPr id="1026" name="Picture 2" descr="The Shrewsbury and Telford Hospital NHS Trust » Civvy Street Magazine">
            <a:extLst>
              <a:ext uri="{FF2B5EF4-FFF2-40B4-BE49-F238E27FC236}">
                <a16:creationId xmlns:a16="http://schemas.microsoft.com/office/drawing/2014/main" id="{93B2F05B-0F37-B6DF-9459-858A67ABFB5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1"/>
          <a:stretch/>
        </p:blipFill>
        <p:spPr bwMode="auto">
          <a:xfrm>
            <a:off x="-32934" y="1225027"/>
            <a:ext cx="5083508" cy="500277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0425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A3872-9DB3-0414-A4FF-D276EF9BB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85 year old female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Lives in a care home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Medical history of: Dementia, Anxiety &amp; Agoraphobia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Multiple medications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English is not her first language (although is fluent when well)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not do well outside of her familiar environment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825F6-BA03-BFC9-BAF7-0F1062F72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Background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79038A7-FAF4-E717-5257-2BD527CBB5EA}"/>
              </a:ext>
            </a:extLst>
          </p:cNvPr>
          <p:cNvSpPr txBox="1">
            <a:spLocks/>
          </p:cNvSpPr>
          <p:nvPr/>
        </p:nvSpPr>
        <p:spPr>
          <a:xfrm>
            <a:off x="179463" y="1324598"/>
            <a:ext cx="11810288" cy="4828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09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ropshire hospitals to be revamped as business plan approved - BBC News">
            <a:extLst>
              <a:ext uri="{FF2B5EF4-FFF2-40B4-BE49-F238E27FC236}">
                <a16:creationId xmlns:a16="http://schemas.microsoft.com/office/drawing/2014/main" id="{130D1D7E-D104-6B2E-77F0-73D3E72E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r="34889" b="1"/>
          <a:stretch/>
        </p:blipFill>
        <p:spPr bwMode="auto">
          <a:xfrm>
            <a:off x="7239500" y="1249002"/>
            <a:ext cx="4812458" cy="4746982"/>
          </a:xfrm>
          <a:prstGeom prst="teardrop">
            <a:avLst/>
          </a:prstGeom>
          <a:solidFill>
            <a:srgbClr val="FFFFFF"/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81886F-C12E-0041-ED27-650DA28FC5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Patient was sent to ED following an episode of low blood pressure in her care home.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had been poorly throughout the week with a viral illness that caused some episodes of vomiting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was isolated in a side room for 24 hours in 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was very upset as doesn’t like being alone (especially in unfamiliar spaces)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 was calling for help frequently due to her anxiety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Nursed in bed due to being a high falls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IV fluids in progress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Normal medications not given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Communication was challenging as patient 1 was distressed due to people, noise etc.  </a:t>
            </a: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DB4E4CFF-F8FF-1492-38F1-AB5CA4BC1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/>
          <a:lstStyle/>
          <a:p>
            <a:pPr algn="ctr"/>
            <a:r>
              <a:rPr lang="en-US" dirty="0"/>
              <a:t>Emergency Department </a:t>
            </a:r>
          </a:p>
        </p:txBody>
      </p:sp>
    </p:spTree>
    <p:extLst>
      <p:ext uri="{BB962C8B-B14F-4D97-AF65-F5344CB8AC3E}">
        <p14:creationId xmlns:p14="http://schemas.microsoft.com/office/powerpoint/2010/main" val="54351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Placeholder 1">
            <a:extLst>
              <a:ext uri="{FF2B5EF4-FFF2-40B4-BE49-F238E27FC236}">
                <a16:creationId xmlns:a16="http://schemas.microsoft.com/office/drawing/2014/main" id="{CDEB5592-9CA3-7392-359C-202E52C40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8104" y="1479665"/>
            <a:ext cx="6236058" cy="4567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Screened by the FAU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Changed into her own clothes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Walked to the toilet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Transferred to FAU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 in chair 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Listened to the radio in a calmer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FAU staff were always visible which helped her anxiety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Responsive to patient 1’s 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Supported her in taking her medication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13BB1-74EF-23F6-2431-CFBB2E810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Frailty intervention </a:t>
            </a:r>
          </a:p>
        </p:txBody>
      </p:sp>
      <p:pic>
        <p:nvPicPr>
          <p:cNvPr id="3074" name="Picture 2" descr="Frailty syndrome - Wikipedia">
            <a:extLst>
              <a:ext uri="{FF2B5EF4-FFF2-40B4-BE49-F238E27FC236}">
                <a16:creationId xmlns:a16="http://schemas.microsoft.com/office/drawing/2014/main" id="{33C63894-4982-D06E-AFB0-C5C356E16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19081" b="1"/>
          <a:stretch/>
        </p:blipFill>
        <p:spPr bwMode="auto">
          <a:xfrm>
            <a:off x="-32934" y="1225027"/>
            <a:ext cx="5083508" cy="5002779"/>
          </a:xfrm>
          <a:prstGeom prst="flowChartDelay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7119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proving mental health awareness at school">
            <a:extLst>
              <a:ext uri="{FF2B5EF4-FFF2-40B4-BE49-F238E27FC236}">
                <a16:creationId xmlns:a16="http://schemas.microsoft.com/office/drawing/2014/main" id="{DAE7683E-7319-736A-1E6D-A615DB37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r="18332" b="-3"/>
          <a:stretch/>
        </p:blipFill>
        <p:spPr bwMode="auto">
          <a:xfrm>
            <a:off x="7109255" y="1359244"/>
            <a:ext cx="3921210" cy="392121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5127" name="Text Placeholder 2">
            <a:extLst>
              <a:ext uri="{FF2B5EF4-FFF2-40B4-BE49-F238E27FC236}">
                <a16:creationId xmlns:a16="http://schemas.microsoft.com/office/drawing/2014/main" id="{89087751-A148-C29B-DF4B-F11BA78C1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able to sit to stand with her frame within 1 hour of arrival in FAU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Eating and drinking without vomiting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Returned to care home on the same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Referred to virtual ward to monitor low blood pressure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599" y="321276"/>
            <a:ext cx="9023865" cy="596952"/>
          </a:xfrm>
        </p:spPr>
        <p:txBody>
          <a:bodyPr>
            <a:normAutofit/>
          </a:bodyPr>
          <a:lstStyle/>
          <a:p>
            <a:r>
              <a:rPr lang="en-GB" dirty="0"/>
              <a:t>What Happened Next….</a:t>
            </a:r>
          </a:p>
        </p:txBody>
      </p:sp>
    </p:spTree>
    <p:extLst>
      <p:ext uri="{BB962C8B-B14F-4D97-AF65-F5344CB8AC3E}">
        <p14:creationId xmlns:p14="http://schemas.microsoft.com/office/powerpoint/2010/main" val="393985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Had she remained in 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Possibly remained in bed and deconditioned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Missed doses of her medication that manage her cognitive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Behaviour may have escalated to which would lead to a prolonged admission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ability to engage with the MDT to participate in assessments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oral intake as she ate/drank better in the chair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Medicalised for onward IV hydration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Possible Outcomes without FAU </a:t>
            </a:r>
          </a:p>
        </p:txBody>
      </p:sp>
    </p:spTree>
    <p:extLst>
      <p:ext uri="{BB962C8B-B14F-4D97-AF65-F5344CB8AC3E}">
        <p14:creationId xmlns:p14="http://schemas.microsoft.com/office/powerpoint/2010/main" val="26731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552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 £18 million York Hospital A&amp;E set to open to the public | York Press">
            <a:extLst>
              <a:ext uri="{FF2B5EF4-FFF2-40B4-BE49-F238E27FC236}">
                <a16:creationId xmlns:a16="http://schemas.microsoft.com/office/drawing/2014/main" id="{A368EE25-676D-0B69-3363-476EE87F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/>
          <a:stretch/>
        </p:blipFill>
        <p:spPr bwMode="auto">
          <a:xfrm>
            <a:off x="7230094" y="1265478"/>
            <a:ext cx="4797150" cy="4731883"/>
          </a:xfrm>
          <a:prstGeom prst="teardrop">
            <a:avLst/>
          </a:prstGeom>
          <a:solidFill>
            <a:srgbClr val="FFFFFF"/>
          </a:solidFill>
        </p:spPr>
      </p:pic>
      <p:sp>
        <p:nvSpPr>
          <p:cNvPr id="6153" name="Text Placeholder 3">
            <a:extLst>
              <a:ext uri="{FF2B5EF4-FFF2-40B4-BE49-F238E27FC236}">
                <a16:creationId xmlns:a16="http://schemas.microsoft.com/office/drawing/2014/main" id="{D81E9825-8017-262B-C1A8-B52CA76089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1479665"/>
            <a:ext cx="6216634" cy="4567124"/>
          </a:xfrm>
        </p:spPr>
        <p:txBody>
          <a:bodyPr>
            <a:normAutofit/>
          </a:bodyPr>
          <a:lstStyle/>
          <a:p>
            <a:endParaRPr lang="en-US" sz="6000" dirty="0"/>
          </a:p>
          <a:p>
            <a:endParaRPr lang="en-US" sz="6000" dirty="0"/>
          </a:p>
          <a:p>
            <a:pPr algn="ctr"/>
            <a:r>
              <a:rPr lang="en-US" sz="6600" dirty="0"/>
              <a:t>Patient 2 Story </a:t>
            </a:r>
          </a:p>
        </p:txBody>
      </p:sp>
    </p:spTree>
    <p:extLst>
      <p:ext uri="{BB962C8B-B14F-4D97-AF65-F5344CB8AC3E}">
        <p14:creationId xmlns:p14="http://schemas.microsoft.com/office/powerpoint/2010/main" val="101522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rewbury and Telford Hospital">
      <a:dk1>
        <a:srgbClr val="141414"/>
      </a:dk1>
      <a:lt1>
        <a:srgbClr val="FFFFFF"/>
      </a:lt1>
      <a:dk2>
        <a:srgbClr val="2E2E6E"/>
      </a:dk2>
      <a:lt2>
        <a:srgbClr val="E6E6E6"/>
      </a:lt2>
      <a:accent1>
        <a:srgbClr val="514997"/>
      </a:accent1>
      <a:accent2>
        <a:srgbClr val="F9B200"/>
      </a:accent2>
      <a:accent3>
        <a:srgbClr val="E50079"/>
      </a:accent3>
      <a:accent4>
        <a:srgbClr val="28B19B"/>
      </a:accent4>
      <a:accent5>
        <a:srgbClr val="C2C2C2"/>
      </a:accent5>
      <a:accent6>
        <a:srgbClr val="E7E6E6"/>
      </a:accent6>
      <a:hlink>
        <a:srgbClr val="E50079"/>
      </a:hlink>
      <a:folHlink>
        <a:srgbClr val="F9B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T_SaTH_Powerpoint_Template" id="{4FFD0E87-5449-2C49-AB2F-7DD2714D401D}" vid="{D278DBBF-B036-3246-BC9B-C8BC36ED53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PACT_SaTH_Powerpoint_Template</Template>
  <TotalTime>42927</TotalTime>
  <Words>777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Thank You Any Questions? </vt:lpstr>
    </vt:vector>
  </TitlesOfParts>
  <Company>Shrewsbury &amp; Telford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title of Presentation&gt;</dc:title>
  <dc:creator>Parker Sam (Web Dev Team)</dc:creator>
  <cp:lastModifiedBy>RAYNOR, ANGELA (THE SHREWSBURY AND TELFORD HOSPITAL NHS TRUST)</cp:lastModifiedBy>
  <cp:revision>71</cp:revision>
  <dcterms:created xsi:type="dcterms:W3CDTF">2020-09-14T13:18:11Z</dcterms:created>
  <dcterms:modified xsi:type="dcterms:W3CDTF">2025-07-15T11:43:01Z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ShapesCombine" visible="true"/>
      </mso:documentControls>
    </mso:qat>
  </mso:ribbon>
</mso:customUI>
</file>