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omments/modernComment_121_EADD9A20.xml" ContentType="application/vnd.ms-powerpoint.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349" r:id="rId4"/>
  </p:sldMasterIdLst>
  <p:notesMasterIdLst>
    <p:notesMasterId r:id="rId59"/>
  </p:notesMasterIdLst>
  <p:sldIdLst>
    <p:sldId id="271" r:id="rId5"/>
    <p:sldId id="359" r:id="rId6"/>
    <p:sldId id="362" r:id="rId7"/>
    <p:sldId id="310" r:id="rId8"/>
    <p:sldId id="283" r:id="rId9"/>
    <p:sldId id="289" r:id="rId10"/>
    <p:sldId id="371" r:id="rId11"/>
    <p:sldId id="290" r:id="rId12"/>
    <p:sldId id="372" r:id="rId13"/>
    <p:sldId id="291" r:id="rId14"/>
    <p:sldId id="338" r:id="rId15"/>
    <p:sldId id="369" r:id="rId16"/>
    <p:sldId id="299" r:id="rId17"/>
    <p:sldId id="333" r:id="rId18"/>
    <p:sldId id="301" r:id="rId19"/>
    <p:sldId id="312" r:id="rId20"/>
    <p:sldId id="350" r:id="rId21"/>
    <p:sldId id="349" r:id="rId22"/>
    <p:sldId id="316" r:id="rId23"/>
    <p:sldId id="317" r:id="rId24"/>
    <p:sldId id="318" r:id="rId25"/>
    <p:sldId id="320" r:id="rId26"/>
    <p:sldId id="313" r:id="rId27"/>
    <p:sldId id="354" r:id="rId28"/>
    <p:sldId id="342" r:id="rId29"/>
    <p:sldId id="340" r:id="rId30"/>
    <p:sldId id="298" r:id="rId31"/>
    <p:sldId id="325" r:id="rId32"/>
    <p:sldId id="326" r:id="rId33"/>
    <p:sldId id="327" r:id="rId34"/>
    <p:sldId id="329" r:id="rId35"/>
    <p:sldId id="330" r:id="rId36"/>
    <p:sldId id="346" r:id="rId37"/>
    <p:sldId id="348" r:id="rId38"/>
    <p:sldId id="353" r:id="rId39"/>
    <p:sldId id="341" r:id="rId40"/>
    <p:sldId id="300" r:id="rId41"/>
    <p:sldId id="331" r:id="rId42"/>
    <p:sldId id="332" r:id="rId43"/>
    <p:sldId id="307" r:id="rId44"/>
    <p:sldId id="355" r:id="rId45"/>
    <p:sldId id="363" r:id="rId46"/>
    <p:sldId id="358" r:id="rId47"/>
    <p:sldId id="364" r:id="rId48"/>
    <p:sldId id="365" r:id="rId49"/>
    <p:sldId id="366" r:id="rId50"/>
    <p:sldId id="367" r:id="rId51"/>
    <p:sldId id="368" r:id="rId52"/>
    <p:sldId id="373" r:id="rId53"/>
    <p:sldId id="374" r:id="rId54"/>
    <p:sldId id="376" r:id="rId55"/>
    <p:sldId id="377" r:id="rId56"/>
    <p:sldId id="375" r:id="rId57"/>
    <p:sldId id="370" r:id="rId5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C6E7509-506A-F600-3FB3-CCA41E463D40}" name="Sally Clarke (ML)" initials="SC" userId="S::Sally.Clarke@mlcsu.nhs.uk::54dbac39-8b28-418f-b170-7331d94e4ba5" providerId="AD"/>
  <p188:author id="{E6C1422F-0171-ECC0-E1E0-0B670E50E0F1}" name="ANDERSON, Hannah (NHS ARDEN AND GREATER EAST MIDLANDS COMMISSIONING SUPPORT UNIT)" initials="HA" userId="S::hannah.anderson18@nhs.net::d63cc98d-3d36-4ce0-a5c8-37030a337fda" providerId="AD"/>
  <p188:author id="{20479A36-8E1C-BFBF-AD0C-5D73D5ECF428}" name="Amy Egan (ML)" initials="AE" userId="S::Amy.Egan@mlcsu.nhs.uk::762eb092-c728-41a1-b3dc-77d6db8a01c4" providerId="AD"/>
  <p188:author id="{4D340758-4DF8-FB6C-BE9E-EFA7771D016D}" name="MORRIS, Jayne (NHS SHROPSHIRE, TELFORD AND WREKIN ICB - M2L0M)" initials="JM" userId="S::jayne.morris15@nhs.net::a0cf023b-17d2-4d26-933e-fdbb69a5444c" providerId="AD"/>
  <p188:author id="{46C54960-F6F6-B442-8E77-032B788D316E}" name="Stephen Williams (ML)" initials="SW" userId="S::Stephen.Williams@mlcsu.nhs.uk::82094e84-ac08-4ea2-8f66-7ab0f7fc15da" providerId="AD"/>
  <p188:author id="{94FA0B77-A2EB-6AF5-3EE6-066CA5691119}" name="ROGERS, Martin (NHS SHROPSHIRE, TELFORD AND WREKIN ICB - M2L0M)" initials="MR" userId="S::martin.rogers6@nhs.net::6212a286-f26f-446a-b459-84dbb620382c" providerId="AD"/>
  <p188:author id="{B8424BAB-6BC1-E4ED-7971-F75D50E296B3}" name="Robert Beardall (ML)" initials="" userId="S::Robert.Beardall@mlcsu.nhs.uk::d2344bce-2205-46df-b644-19a2b3f66866" providerId="AD"/>
  <p188:author id="{C53A4CD0-62AB-289B-3E45-699526CC0606}" name="MANNING, Kate (NHS SHROPSHIRE, TELFORD AND WREKIN ICB - M2L0M)" initials="MM" userId="S::kate.manning7@nhs.net::9f13b801-0f20-4f2a-9179-03f5f4a05d9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18D"/>
    <a:srgbClr val="FFCB50"/>
    <a:srgbClr val="0072BC"/>
    <a:srgbClr val="61A1D9"/>
    <a:srgbClr val="F68479"/>
    <a:srgbClr val="FFC235"/>
    <a:srgbClr val="42BA7C"/>
    <a:srgbClr val="498FCD"/>
    <a:srgbClr val="F4706D"/>
    <a:srgbClr val="F48C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4320"/>
        <p:guide/>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comments/modernComment_121_EADD9A20.xml><?xml version="1.0" encoding="utf-8"?>
<p188:cmLst xmlns:a="http://schemas.openxmlformats.org/drawingml/2006/main" xmlns:r="http://schemas.openxmlformats.org/officeDocument/2006/relationships" xmlns:p188="http://schemas.microsoft.com/office/powerpoint/2018/8/main">
  <p188:cm id="{B7990FC6-0E67-47FA-8C10-D19967E8FE7F}" authorId="{94FA0B77-A2EB-6AF5-3EE6-066CA5691119}" created="2025-04-04T12:50:18.778">
    <ac:txMkLst xmlns:ac="http://schemas.microsoft.com/office/drawing/2013/main/command">
      <pc:docMk xmlns:pc="http://schemas.microsoft.com/office/powerpoint/2013/main/command"/>
      <pc:sldMk xmlns:pc="http://schemas.microsoft.com/office/powerpoint/2013/main/command" cId="3940391456" sldId="289"/>
      <ac:spMk id="8" creationId="{09067CEB-4920-4BC9-8313-4D39426AFB28}"/>
      <ac:txMk cp="351" len="23">
        <ac:context len="700" hash="290232116"/>
      </ac:txMk>
    </ac:txMkLst>
    <p188:pos x="2589289" y="3009266"/>
    <p188:txBody>
      <a:bodyPr/>
      <a:lstStyle/>
      <a:p>
        <a:r>
          <a:rPr lang="en-GB"/>
          <a:t>It was just ‘public’ right?  None were targeted at active patients?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7F01B3-326A-2D48-AAE1-D0816BD13C11}" type="datetimeFigureOut">
              <a:rPr lang="en-US" smtClean="0"/>
              <a:t>7/11/2025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E988B5-8DF1-004C-8A9B-B46A8364F1FD}" type="slidenum">
              <a:rPr lang="en-US" smtClean="0"/>
              <a:t>‹#›</a:t>
            </a:fld>
            <a:endParaRPr lang="en-US"/>
          </a:p>
        </p:txBody>
      </p:sp>
    </p:spTree>
    <p:extLst>
      <p:ext uri="{BB962C8B-B14F-4D97-AF65-F5344CB8AC3E}">
        <p14:creationId xmlns:p14="http://schemas.microsoft.com/office/powerpoint/2010/main" val="2370828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5E988B5-8DF1-004C-8A9B-B46A8364F1FD}" type="slidenum">
              <a:rPr lang="en-US" smtClean="0"/>
              <a:t>13</a:t>
            </a:fld>
            <a:endParaRPr lang="en-US"/>
          </a:p>
        </p:txBody>
      </p:sp>
    </p:spTree>
    <p:extLst>
      <p:ext uri="{BB962C8B-B14F-4D97-AF65-F5344CB8AC3E}">
        <p14:creationId xmlns:p14="http://schemas.microsoft.com/office/powerpoint/2010/main" val="630640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9C005B-37C9-5BD3-3017-9C29F88427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61173D-7FAF-4B00-A1E8-BABE9A75D4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FBDA3A7-F7CD-B5D3-A610-9BE3A5E8424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D8195EB-6B88-218D-0135-C33A8D62995E}"/>
              </a:ext>
            </a:extLst>
          </p:cNvPr>
          <p:cNvSpPr>
            <a:spLocks noGrp="1"/>
          </p:cNvSpPr>
          <p:nvPr>
            <p:ph type="sldNum" sz="quarter" idx="5"/>
          </p:nvPr>
        </p:nvSpPr>
        <p:spPr/>
        <p:txBody>
          <a:bodyPr/>
          <a:lstStyle/>
          <a:p>
            <a:fld id="{35E988B5-8DF1-004C-8A9B-B46A8364F1FD}" type="slidenum">
              <a:rPr lang="en-US" smtClean="0"/>
              <a:t>43</a:t>
            </a:fld>
            <a:endParaRPr lang="en-US"/>
          </a:p>
        </p:txBody>
      </p:sp>
    </p:spTree>
    <p:extLst>
      <p:ext uri="{BB962C8B-B14F-4D97-AF65-F5344CB8AC3E}">
        <p14:creationId xmlns:p14="http://schemas.microsoft.com/office/powerpoint/2010/main" val="921132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BF1C39-B1B8-E189-2DC5-22366C902B3E}"/>
              </a:ext>
            </a:extLst>
          </p:cNvPr>
          <p:cNvPicPr>
            <a:picLocks noChangeAspect="1"/>
          </p:cNvPicPr>
          <p:nvPr userDrawn="1"/>
        </p:nvPicPr>
        <p:blipFill>
          <a:blip r:embed="rId2"/>
          <a:stretch>
            <a:fillRect/>
          </a:stretch>
        </p:blipFill>
        <p:spPr>
          <a:xfrm>
            <a:off x="358141" y="324567"/>
            <a:ext cx="3153652" cy="1192463"/>
          </a:xfrm>
          <a:prstGeom prst="rect">
            <a:avLst/>
          </a:prstGeom>
        </p:spPr>
      </p:pic>
      <p:sp>
        <p:nvSpPr>
          <p:cNvPr id="55" name="Freeform 54">
            <a:extLst>
              <a:ext uri="{FF2B5EF4-FFF2-40B4-BE49-F238E27FC236}">
                <a16:creationId xmlns:a16="http://schemas.microsoft.com/office/drawing/2014/main" id="{334D3D15-869E-5281-318A-D5D086577AD2}"/>
              </a:ext>
            </a:extLst>
          </p:cNvPr>
          <p:cNvSpPr/>
          <p:nvPr/>
        </p:nvSpPr>
        <p:spPr>
          <a:xfrm>
            <a:off x="0" y="2478985"/>
            <a:ext cx="9054199" cy="3262008"/>
          </a:xfrm>
          <a:custGeom>
            <a:avLst/>
            <a:gdLst>
              <a:gd name="connsiteX0" fmla="*/ 0 w 9054199"/>
              <a:gd name="connsiteY0" fmla="*/ 0 h 3262008"/>
              <a:gd name="connsiteX1" fmla="*/ 9054199 w 9054199"/>
              <a:gd name="connsiteY1" fmla="*/ 0 h 3262008"/>
              <a:gd name="connsiteX2" fmla="*/ 9054199 w 9054199"/>
              <a:gd name="connsiteY2" fmla="*/ 2063243 h 3262008"/>
              <a:gd name="connsiteX3" fmla="*/ 7855434 w 9054199"/>
              <a:gd name="connsiteY3" fmla="*/ 3262008 h 3262008"/>
              <a:gd name="connsiteX4" fmla="*/ 0 w 9054199"/>
              <a:gd name="connsiteY4" fmla="*/ 3262008 h 3262008"/>
              <a:gd name="connsiteX5" fmla="*/ 0 w 9054199"/>
              <a:gd name="connsiteY5" fmla="*/ 0 h 3262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54199" h="3262008">
                <a:moveTo>
                  <a:pt x="0" y="0"/>
                </a:moveTo>
                <a:lnTo>
                  <a:pt x="9054199" y="0"/>
                </a:lnTo>
                <a:lnTo>
                  <a:pt x="9054199" y="2063243"/>
                </a:lnTo>
                <a:cubicBezTo>
                  <a:pt x="9054199" y="2725303"/>
                  <a:pt x="8517494" y="3262008"/>
                  <a:pt x="7855434" y="3262008"/>
                </a:cubicBezTo>
                <a:lnTo>
                  <a:pt x="0" y="3262008"/>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Freeform 26">
            <a:extLst>
              <a:ext uri="{FF2B5EF4-FFF2-40B4-BE49-F238E27FC236}">
                <a16:creationId xmlns:a16="http://schemas.microsoft.com/office/drawing/2014/main" id="{198B41E6-5664-C242-4284-2C66F33DAB1F}"/>
              </a:ext>
            </a:extLst>
          </p:cNvPr>
          <p:cNvSpPr/>
          <p:nvPr/>
        </p:nvSpPr>
        <p:spPr>
          <a:xfrm>
            <a:off x="-10160" y="2478985"/>
            <a:ext cx="9054199" cy="3283640"/>
          </a:xfrm>
          <a:custGeom>
            <a:avLst/>
            <a:gdLst>
              <a:gd name="connsiteX0" fmla="*/ 0 w 9054199"/>
              <a:gd name="connsiteY0" fmla="*/ 0 h 3283640"/>
              <a:gd name="connsiteX1" fmla="*/ 228600 w 9054199"/>
              <a:gd name="connsiteY1" fmla="*/ 0 h 3283640"/>
              <a:gd name="connsiteX2" fmla="*/ 8825599 w 9054199"/>
              <a:gd name="connsiteY2" fmla="*/ 0 h 3283640"/>
              <a:gd name="connsiteX3" fmla="*/ 9054199 w 9054199"/>
              <a:gd name="connsiteY3" fmla="*/ 0 h 3283640"/>
              <a:gd name="connsiteX4" fmla="*/ 9054199 w 9054199"/>
              <a:gd name="connsiteY4" fmla="*/ 1972815 h 3283640"/>
              <a:gd name="connsiteX5" fmla="*/ 9054199 w 9054199"/>
              <a:gd name="connsiteY5" fmla="*/ 2030802 h 3283640"/>
              <a:gd name="connsiteX6" fmla="*/ 9048353 w 9054199"/>
              <a:gd name="connsiteY6" fmla="*/ 2030802 h 3283640"/>
              <a:gd name="connsiteX7" fmla="*/ 9027568 w 9054199"/>
              <a:gd name="connsiteY7" fmla="*/ 2236992 h 3283640"/>
              <a:gd name="connsiteX8" fmla="*/ 7743374 w 9054199"/>
              <a:gd name="connsiteY8" fmla="*/ 3283640 h 3283640"/>
              <a:gd name="connsiteX9" fmla="*/ 7719980 w 9054199"/>
              <a:gd name="connsiteY9" fmla="*/ 3282606 h 3283640"/>
              <a:gd name="connsiteX10" fmla="*/ 7538169 w 9054199"/>
              <a:gd name="connsiteY10" fmla="*/ 3282606 h 3283640"/>
              <a:gd name="connsiteX11" fmla="*/ 7514774 w 9054199"/>
              <a:gd name="connsiteY11" fmla="*/ 3283640 h 3283640"/>
              <a:gd name="connsiteX12" fmla="*/ 7491380 w 9054199"/>
              <a:gd name="connsiteY12" fmla="*/ 3282606 h 3283640"/>
              <a:gd name="connsiteX13" fmla="*/ 228602 w 9054199"/>
              <a:gd name="connsiteY13" fmla="*/ 3282606 h 3283640"/>
              <a:gd name="connsiteX14" fmla="*/ 2 w 9054199"/>
              <a:gd name="connsiteY14" fmla="*/ 3282606 h 3283640"/>
              <a:gd name="connsiteX15" fmla="*/ 2 w 9054199"/>
              <a:gd name="connsiteY15" fmla="*/ 2030802 h 3283640"/>
              <a:gd name="connsiteX16" fmla="*/ 0 w 9054199"/>
              <a:gd name="connsiteY16" fmla="*/ 2030802 h 328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54199" h="3283640">
                <a:moveTo>
                  <a:pt x="0" y="0"/>
                </a:moveTo>
                <a:lnTo>
                  <a:pt x="228600" y="0"/>
                </a:lnTo>
                <a:lnTo>
                  <a:pt x="8825599" y="0"/>
                </a:lnTo>
                <a:lnTo>
                  <a:pt x="9054199" y="0"/>
                </a:lnTo>
                <a:lnTo>
                  <a:pt x="9054199" y="1972815"/>
                </a:lnTo>
                <a:lnTo>
                  <a:pt x="9054199" y="2030802"/>
                </a:lnTo>
                <a:lnTo>
                  <a:pt x="9048353" y="2030802"/>
                </a:lnTo>
                <a:lnTo>
                  <a:pt x="9027568" y="2236992"/>
                </a:lnTo>
                <a:cubicBezTo>
                  <a:pt x="8905338" y="2834313"/>
                  <a:pt x="8376830" y="3283640"/>
                  <a:pt x="7743374" y="3283640"/>
                </a:cubicBezTo>
                <a:lnTo>
                  <a:pt x="7719980" y="3282606"/>
                </a:lnTo>
                <a:lnTo>
                  <a:pt x="7538169" y="3282606"/>
                </a:lnTo>
                <a:lnTo>
                  <a:pt x="7514774" y="3283640"/>
                </a:lnTo>
                <a:lnTo>
                  <a:pt x="7491380" y="3282606"/>
                </a:lnTo>
                <a:lnTo>
                  <a:pt x="228602" y="3282606"/>
                </a:lnTo>
                <a:lnTo>
                  <a:pt x="2" y="3282606"/>
                </a:lnTo>
                <a:lnTo>
                  <a:pt x="2" y="2030802"/>
                </a:lnTo>
                <a:lnTo>
                  <a:pt x="0" y="20308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Franklin Gothic Demi Cond" panose="020B0706030402020204" pitchFamily="34" charset="0"/>
            </a:endParaRPr>
          </a:p>
        </p:txBody>
      </p:sp>
      <p:pic>
        <p:nvPicPr>
          <p:cNvPr id="17" name="Picture 16">
            <a:extLst>
              <a:ext uri="{FF2B5EF4-FFF2-40B4-BE49-F238E27FC236}">
                <a16:creationId xmlns:a16="http://schemas.microsoft.com/office/drawing/2014/main" id="{95BB1122-3F77-D9A9-F36F-61AA228E7632}"/>
              </a:ext>
            </a:extLst>
          </p:cNvPr>
          <p:cNvPicPr>
            <a:picLocks noChangeAspect="1"/>
          </p:cNvPicPr>
          <p:nvPr/>
        </p:nvPicPr>
        <p:blipFill rotWithShape="1">
          <a:blip r:embed="rId3"/>
          <a:srcRect l="65665" t="7532" r="4480" b="67992"/>
          <a:stretch/>
        </p:blipFill>
        <p:spPr>
          <a:xfrm>
            <a:off x="9533963" y="323803"/>
            <a:ext cx="2214283" cy="1048871"/>
          </a:xfrm>
          <a:prstGeom prst="rect">
            <a:avLst/>
          </a:prstGeom>
        </p:spPr>
      </p:pic>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578223" y="2813200"/>
            <a:ext cx="8135472" cy="847156"/>
          </a:xfrm>
          <a:prstGeom prst="rect">
            <a:avLst/>
          </a:prstGeom>
        </p:spPr>
        <p:txBody>
          <a:bodyPr>
            <a:normAutofit/>
          </a:bodyPr>
          <a:lstStyle>
            <a:lvl1pPr marL="0" indent="0">
              <a:buFontTx/>
              <a:buNone/>
              <a:defRPr sz="5000" b="0" i="0">
                <a:solidFill>
                  <a:schemeClr val="bg1"/>
                </a:solidFill>
                <a:latin typeface="Franklin Gothic Heavy" panose="020B0903020102020204" pitchFamily="34" charset="0"/>
                <a:cs typeface="Arial" panose="020B0604020202020204" pitchFamily="34" charset="0"/>
              </a:defRPr>
            </a:lvl1pPr>
          </a:lstStyle>
          <a:p>
            <a:pPr lvl="0"/>
            <a:r>
              <a:rPr lang="en-GB"/>
              <a:t>Main Title Here</a:t>
            </a:r>
          </a:p>
        </p:txBody>
      </p:sp>
      <p:sp>
        <p:nvSpPr>
          <p:cNvPr id="45" name="Text Placeholder 44">
            <a:extLst>
              <a:ext uri="{FF2B5EF4-FFF2-40B4-BE49-F238E27FC236}">
                <a16:creationId xmlns:a16="http://schemas.microsoft.com/office/drawing/2014/main" id="{6A30F394-BEF2-E0EC-BC36-25A5968471E3}"/>
              </a:ext>
            </a:extLst>
          </p:cNvPr>
          <p:cNvSpPr>
            <a:spLocks noGrp="1"/>
          </p:cNvSpPr>
          <p:nvPr>
            <p:ph type="body" sz="quarter" idx="14" hasCustomPrompt="1"/>
          </p:nvPr>
        </p:nvSpPr>
        <p:spPr>
          <a:xfrm>
            <a:off x="578131" y="4162582"/>
            <a:ext cx="8135563" cy="1652517"/>
          </a:xfrm>
          <a:prstGeom prst="rect">
            <a:avLst/>
          </a:prstGeom>
        </p:spPr>
        <p:txBody>
          <a:bodyPr/>
          <a:lstStyle>
            <a:lvl1pPr marL="0" indent="0">
              <a:lnSpc>
                <a:spcPts val="3260"/>
              </a:lnSpc>
              <a:buFontTx/>
              <a:buNone/>
              <a:defRPr b="0" i="0">
                <a:solidFill>
                  <a:schemeClr val="bg1"/>
                </a:solidFill>
                <a:latin typeface="Franklin Gothic Demi Cond" panose="020B0706030402020204" pitchFamily="34" charset="0"/>
                <a:cs typeface="Arial" panose="020B0604020202020204" pitchFamily="34" charset="0"/>
              </a:defRPr>
            </a:lvl1pPr>
          </a:lstStyle>
          <a:p>
            <a:r>
              <a:rPr lang="en-US"/>
              <a:t>Subtitles go here</a:t>
            </a:r>
          </a:p>
        </p:txBody>
      </p:sp>
      <p:sp>
        <p:nvSpPr>
          <p:cNvPr id="47" name="Text Placeholder 46">
            <a:extLst>
              <a:ext uri="{FF2B5EF4-FFF2-40B4-BE49-F238E27FC236}">
                <a16:creationId xmlns:a16="http://schemas.microsoft.com/office/drawing/2014/main" id="{785EC914-A207-21ED-D30A-1D055785FC2A}"/>
              </a:ext>
            </a:extLst>
          </p:cNvPr>
          <p:cNvSpPr>
            <a:spLocks noGrp="1"/>
          </p:cNvSpPr>
          <p:nvPr>
            <p:ph type="body" sz="quarter" idx="15" hasCustomPrompt="1"/>
          </p:nvPr>
        </p:nvSpPr>
        <p:spPr>
          <a:xfrm>
            <a:off x="577850" y="6096840"/>
            <a:ext cx="5203825" cy="437357"/>
          </a:xfrm>
          <a:prstGeom prst="rect">
            <a:avLst/>
          </a:prstGeom>
        </p:spPr>
        <p:txBody>
          <a:bodyPr>
            <a:normAutofit/>
          </a:bodyPr>
          <a:lstStyle>
            <a:lvl1pPr marL="0" indent="0">
              <a:buFontTx/>
              <a:buNone/>
              <a:defRPr sz="2000" b="0" i="0">
                <a:solidFill>
                  <a:srgbClr val="0072BC"/>
                </a:solidFill>
                <a:latin typeface="Franklin Gothic Demi" panose="020B0603020102020204" pitchFamily="34" charset="0"/>
                <a:cs typeface="Arial" panose="020B0604020202020204" pitchFamily="34" charset="0"/>
              </a:defRPr>
            </a:lvl1pPr>
          </a:lstStyle>
          <a:p>
            <a:pPr lvl="0"/>
            <a:r>
              <a:rPr lang="en-US"/>
              <a:t>Date Month Year</a:t>
            </a:r>
          </a:p>
        </p:txBody>
      </p:sp>
      <p:sp>
        <p:nvSpPr>
          <p:cNvPr id="19" name="Freeform 18">
            <a:extLst>
              <a:ext uri="{FF2B5EF4-FFF2-40B4-BE49-F238E27FC236}">
                <a16:creationId xmlns:a16="http://schemas.microsoft.com/office/drawing/2014/main" id="{A0C95993-5E7D-5368-FAD1-21E9F9005CA7}"/>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866900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B92F17C6-B8FA-551B-A52E-28DEA7D8D159}"/>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6" name="Picture Placeholder 25">
            <a:extLst>
              <a:ext uri="{FF2B5EF4-FFF2-40B4-BE49-F238E27FC236}">
                <a16:creationId xmlns:a16="http://schemas.microsoft.com/office/drawing/2014/main" id="{4D142862-1DAD-5779-4F40-5762D6D408D7}"/>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US"/>
              <a:t>Click icon to add picture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defRPr>
            </a:lvl1pPr>
          </a:lstStyle>
          <a:p>
            <a:pPr lvl="0"/>
            <a:r>
              <a:rPr lang="en-US"/>
              <a:t>Body copy goes here</a:t>
            </a:r>
          </a:p>
        </p:txBody>
      </p:sp>
      <p:sp>
        <p:nvSpPr>
          <p:cNvPr id="22" name="Slide Number Placeholder 2">
            <a:extLst>
              <a:ext uri="{FF2B5EF4-FFF2-40B4-BE49-F238E27FC236}">
                <a16:creationId xmlns:a16="http://schemas.microsoft.com/office/drawing/2014/main" id="{351A3431-767F-23AC-E5EA-B6875597BBA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1" name="Freeform 12">
            <a:extLst>
              <a:ext uri="{FF2B5EF4-FFF2-40B4-BE49-F238E27FC236}">
                <a16:creationId xmlns:a16="http://schemas.microsoft.com/office/drawing/2014/main" id="{208939EF-191D-40BB-8E84-07B6DAF7D17C}"/>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15">
            <a:extLst>
              <a:ext uri="{FF2B5EF4-FFF2-40B4-BE49-F238E27FC236}">
                <a16:creationId xmlns:a16="http://schemas.microsoft.com/office/drawing/2014/main" id="{3F90648C-856C-4FA1-9C5B-9723ACF96ACF}"/>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grpSp>
        <p:nvGrpSpPr>
          <p:cNvPr id="17" name="Group 16">
            <a:extLst>
              <a:ext uri="{FF2B5EF4-FFF2-40B4-BE49-F238E27FC236}">
                <a16:creationId xmlns:a16="http://schemas.microsoft.com/office/drawing/2014/main" id="{DD8730C7-6C53-44FA-A5DA-ADBC379EDBCA}"/>
              </a:ext>
            </a:extLst>
          </p:cNvPr>
          <p:cNvGrpSpPr/>
          <p:nvPr userDrawn="1"/>
        </p:nvGrpSpPr>
        <p:grpSpPr>
          <a:xfrm>
            <a:off x="10109200" y="5962515"/>
            <a:ext cx="1776262" cy="883668"/>
            <a:chOff x="10109200" y="5770707"/>
            <a:chExt cx="1776262" cy="883668"/>
          </a:xfrm>
        </p:grpSpPr>
        <p:sp>
          <p:nvSpPr>
            <p:cNvPr id="20" name="Rectangle 19">
              <a:extLst>
                <a:ext uri="{FF2B5EF4-FFF2-40B4-BE49-F238E27FC236}">
                  <a16:creationId xmlns:a16="http://schemas.microsoft.com/office/drawing/2014/main" id="{EAF7B0EA-E610-4651-B454-81C1F79C36DE}"/>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a:extLst>
                <a:ext uri="{FF2B5EF4-FFF2-40B4-BE49-F238E27FC236}">
                  <a16:creationId xmlns:a16="http://schemas.microsoft.com/office/drawing/2014/main" id="{786D8DD1-71F8-4CD5-85C5-ECC764BA9BE7}"/>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5" name="Picture 24">
            <a:extLst>
              <a:ext uri="{FF2B5EF4-FFF2-40B4-BE49-F238E27FC236}">
                <a16:creationId xmlns:a16="http://schemas.microsoft.com/office/drawing/2014/main" id="{F5B01D0A-9663-4F6F-A3BF-50DD1B9079B7}"/>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508503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nd Image_NO Background">
    <p:spTree>
      <p:nvGrpSpPr>
        <p:cNvPr id="1" name=""/>
        <p:cNvGrpSpPr/>
        <p:nvPr/>
      </p:nvGrpSpPr>
      <p:grpSpPr>
        <a:xfrm>
          <a:off x="0" y="0"/>
          <a:ext cx="0" cy="0"/>
          <a:chOff x="0" y="0"/>
          <a:chExt cx="0" cy="0"/>
        </a:xfrm>
      </p:grpSpPr>
      <p:sp>
        <p:nvSpPr>
          <p:cNvPr id="21" name="Slide Number Placeholder 2">
            <a:extLst>
              <a:ext uri="{FF2B5EF4-FFF2-40B4-BE49-F238E27FC236}">
                <a16:creationId xmlns:a16="http://schemas.microsoft.com/office/drawing/2014/main" id="{7BC22AB4-B15E-DF2E-2195-9420DF47FA45}"/>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2" name="Freeform 12">
            <a:extLst>
              <a:ext uri="{FF2B5EF4-FFF2-40B4-BE49-F238E27FC236}">
                <a16:creationId xmlns:a16="http://schemas.microsoft.com/office/drawing/2014/main" id="{8859D42B-1341-4813-BD52-7A980BAD2B75}"/>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15">
            <a:extLst>
              <a:ext uri="{FF2B5EF4-FFF2-40B4-BE49-F238E27FC236}">
                <a16:creationId xmlns:a16="http://schemas.microsoft.com/office/drawing/2014/main" id="{B0B56DA1-32E6-4A2A-AD65-71342B06BCC8}"/>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
        <p:nvSpPr>
          <p:cNvPr id="24" name="Picture Placeholder 25">
            <a:extLst>
              <a:ext uri="{FF2B5EF4-FFF2-40B4-BE49-F238E27FC236}">
                <a16:creationId xmlns:a16="http://schemas.microsoft.com/office/drawing/2014/main" id="{19570660-F55B-4443-AD1B-FB5ACE060DB6}"/>
              </a:ext>
            </a:extLst>
          </p:cNvPr>
          <p:cNvSpPr>
            <a:spLocks noGrp="1"/>
          </p:cNvSpPr>
          <p:nvPr>
            <p:ph type="pic" sz="quarter" idx="15"/>
          </p:nvPr>
        </p:nvSpPr>
        <p:spPr>
          <a:xfrm>
            <a:off x="6363307" y="1688830"/>
            <a:ext cx="5828693" cy="3480340"/>
          </a:xfrm>
          <a:custGeom>
            <a:avLst/>
            <a:gdLst>
              <a:gd name="connsiteX0" fmla="*/ 1406567 w 5822951"/>
              <a:gd name="connsiteY0" fmla="*/ 0 h 3436938"/>
              <a:gd name="connsiteX1" fmla="*/ 5747648 w 5822951"/>
              <a:gd name="connsiteY1" fmla="*/ 0 h 3436938"/>
              <a:gd name="connsiteX2" fmla="*/ 5822951 w 5822951"/>
              <a:gd name="connsiteY2" fmla="*/ 75303 h 3436938"/>
              <a:gd name="connsiteX3" fmla="*/ 5822951 w 5822951"/>
              <a:gd name="connsiteY3" fmla="*/ 3436938 h 3436938"/>
              <a:gd name="connsiteX4" fmla="*/ 0 w 5822951"/>
              <a:gd name="connsiteY4" fmla="*/ 3436938 h 3436938"/>
              <a:gd name="connsiteX5" fmla="*/ 0 w 5822951"/>
              <a:gd name="connsiteY5" fmla="*/ 1406567 h 3436938"/>
              <a:gd name="connsiteX6" fmla="*/ 1406567 w 5822951"/>
              <a:gd name="connsiteY6" fmla="*/ 0 h 3436938"/>
              <a:gd name="connsiteX0" fmla="*/ 1406567 w 5849845"/>
              <a:gd name="connsiteY0" fmla="*/ 0 h 3436938"/>
              <a:gd name="connsiteX1" fmla="*/ 5747648 w 5849845"/>
              <a:gd name="connsiteY1" fmla="*/ 0 h 3436938"/>
              <a:gd name="connsiteX2" fmla="*/ 5849845 w 5849845"/>
              <a:gd name="connsiteY2" fmla="*/ 209774 h 3436938"/>
              <a:gd name="connsiteX3" fmla="*/ 5822951 w 5849845"/>
              <a:gd name="connsiteY3" fmla="*/ 3436938 h 3436938"/>
              <a:gd name="connsiteX4" fmla="*/ 0 w 5849845"/>
              <a:gd name="connsiteY4" fmla="*/ 3436938 h 3436938"/>
              <a:gd name="connsiteX5" fmla="*/ 0 w 5849845"/>
              <a:gd name="connsiteY5" fmla="*/ 1406567 h 3436938"/>
              <a:gd name="connsiteX6" fmla="*/ 1406567 w 5849845"/>
              <a:gd name="connsiteY6" fmla="*/ 0 h 3436938"/>
              <a:gd name="connsiteX0" fmla="*/ 1406567 w 5855224"/>
              <a:gd name="connsiteY0" fmla="*/ 13447 h 3450385"/>
              <a:gd name="connsiteX1" fmla="*/ 5855224 w 5855224"/>
              <a:gd name="connsiteY1" fmla="*/ 0 h 3450385"/>
              <a:gd name="connsiteX2" fmla="*/ 5849845 w 5855224"/>
              <a:gd name="connsiteY2" fmla="*/ 223221 h 3450385"/>
              <a:gd name="connsiteX3" fmla="*/ 5822951 w 5855224"/>
              <a:gd name="connsiteY3" fmla="*/ 3450385 h 3450385"/>
              <a:gd name="connsiteX4" fmla="*/ 0 w 5855224"/>
              <a:gd name="connsiteY4" fmla="*/ 3450385 h 3450385"/>
              <a:gd name="connsiteX5" fmla="*/ 0 w 5855224"/>
              <a:gd name="connsiteY5" fmla="*/ 1420014 h 3450385"/>
              <a:gd name="connsiteX6" fmla="*/ 1406567 w 5855224"/>
              <a:gd name="connsiteY6" fmla="*/ 13447 h 3450385"/>
              <a:gd name="connsiteX0" fmla="*/ 1406567 w 5849845"/>
              <a:gd name="connsiteY0" fmla="*/ 7872 h 3444810"/>
              <a:gd name="connsiteX1" fmla="*/ 5827346 w 5849845"/>
              <a:gd name="connsiteY1" fmla="*/ 0 h 3444810"/>
              <a:gd name="connsiteX2" fmla="*/ 5849845 w 5849845"/>
              <a:gd name="connsiteY2" fmla="*/ 217646 h 3444810"/>
              <a:gd name="connsiteX3" fmla="*/ 5822951 w 5849845"/>
              <a:gd name="connsiteY3" fmla="*/ 3444810 h 3444810"/>
              <a:gd name="connsiteX4" fmla="*/ 0 w 5849845"/>
              <a:gd name="connsiteY4" fmla="*/ 3444810 h 3444810"/>
              <a:gd name="connsiteX5" fmla="*/ 0 w 5849845"/>
              <a:gd name="connsiteY5" fmla="*/ 1414439 h 3444810"/>
              <a:gd name="connsiteX6" fmla="*/ 1406567 w 5849845"/>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44270"/>
              <a:gd name="connsiteY0" fmla="*/ 7872 h 3444810"/>
              <a:gd name="connsiteX1" fmla="*/ 5827346 w 5844270"/>
              <a:gd name="connsiteY1" fmla="*/ 0 h 3444810"/>
              <a:gd name="connsiteX2" fmla="*/ 5844270 w 5844270"/>
              <a:gd name="connsiteY2" fmla="*/ 351460 h 3444810"/>
              <a:gd name="connsiteX3" fmla="*/ 5822951 w 5844270"/>
              <a:gd name="connsiteY3" fmla="*/ 3444810 h 3444810"/>
              <a:gd name="connsiteX4" fmla="*/ 0 w 5844270"/>
              <a:gd name="connsiteY4" fmla="*/ 3444810 h 3444810"/>
              <a:gd name="connsiteX5" fmla="*/ 0 w 5844270"/>
              <a:gd name="connsiteY5" fmla="*/ 1414439 h 3444810"/>
              <a:gd name="connsiteX6" fmla="*/ 1406567 w 5844270"/>
              <a:gd name="connsiteY6" fmla="*/ 7872 h 3444810"/>
              <a:gd name="connsiteX0" fmla="*/ 1406567 w 5854603"/>
              <a:gd name="connsiteY0" fmla="*/ 7872 h 3455435"/>
              <a:gd name="connsiteX1" fmla="*/ 5827346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603"/>
              <a:gd name="connsiteY0" fmla="*/ 7872 h 3455435"/>
              <a:gd name="connsiteX1" fmla="*/ 5852580 w 5854603"/>
              <a:gd name="connsiteY1" fmla="*/ 0 h 3455435"/>
              <a:gd name="connsiteX2" fmla="*/ 5844270 w 5854603"/>
              <a:gd name="connsiteY2" fmla="*/ 351460 h 3455435"/>
              <a:gd name="connsiteX3" fmla="*/ 5853232 w 5854603"/>
              <a:gd name="connsiteY3" fmla="*/ 3455435 h 3455435"/>
              <a:gd name="connsiteX4" fmla="*/ 0 w 5854603"/>
              <a:gd name="connsiteY4" fmla="*/ 3444810 h 3455435"/>
              <a:gd name="connsiteX5" fmla="*/ 0 w 5854603"/>
              <a:gd name="connsiteY5" fmla="*/ 1414439 h 3455435"/>
              <a:gd name="connsiteX6" fmla="*/ 1406567 w 5854603"/>
              <a:gd name="connsiteY6" fmla="*/ 7872 h 3455435"/>
              <a:gd name="connsiteX0" fmla="*/ 1406567 w 5854916"/>
              <a:gd name="connsiteY0" fmla="*/ 7872 h 3455435"/>
              <a:gd name="connsiteX1" fmla="*/ 5852580 w 5854916"/>
              <a:gd name="connsiteY1" fmla="*/ 0 h 3455435"/>
              <a:gd name="connsiteX2" fmla="*/ 5849317 w 5854916"/>
              <a:gd name="connsiteY2" fmla="*/ 1589350 h 3455435"/>
              <a:gd name="connsiteX3" fmla="*/ 5853232 w 5854916"/>
              <a:gd name="connsiteY3" fmla="*/ 3455435 h 3455435"/>
              <a:gd name="connsiteX4" fmla="*/ 0 w 5854916"/>
              <a:gd name="connsiteY4" fmla="*/ 3444810 h 3455435"/>
              <a:gd name="connsiteX5" fmla="*/ 0 w 5854916"/>
              <a:gd name="connsiteY5" fmla="*/ 1414439 h 3455435"/>
              <a:gd name="connsiteX6" fmla="*/ 1406567 w 5854916"/>
              <a:gd name="connsiteY6" fmla="*/ 7872 h 3455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4916" h="3455435">
                <a:moveTo>
                  <a:pt x="1406567" y="7872"/>
                </a:moveTo>
                <a:lnTo>
                  <a:pt x="5852580" y="0"/>
                </a:lnTo>
                <a:cubicBezTo>
                  <a:pt x="5851492" y="529783"/>
                  <a:pt x="5850405" y="1059567"/>
                  <a:pt x="5849317" y="1589350"/>
                </a:cubicBezTo>
                <a:cubicBezTo>
                  <a:pt x="5842211" y="2637194"/>
                  <a:pt x="5860338" y="2424318"/>
                  <a:pt x="5853232" y="3455435"/>
                </a:cubicBezTo>
                <a:lnTo>
                  <a:pt x="0" y="3444810"/>
                </a:lnTo>
                <a:lnTo>
                  <a:pt x="0" y="1414439"/>
                </a:lnTo>
                <a:cubicBezTo>
                  <a:pt x="0" y="637613"/>
                  <a:pt x="629741" y="7872"/>
                  <a:pt x="1406567" y="7872"/>
                </a:cubicBezTo>
                <a:close/>
              </a:path>
            </a:pathLst>
          </a:custGeom>
        </p:spPr>
        <p:txBody>
          <a:bodyPr/>
          <a:lstStyle/>
          <a:p>
            <a:r>
              <a:rPr lang="en-US"/>
              <a:t>Click icon to add picture</a:t>
            </a:r>
          </a:p>
        </p:txBody>
      </p:sp>
      <p:sp>
        <p:nvSpPr>
          <p:cNvPr id="25" name="Text Placeholder 13">
            <a:extLst>
              <a:ext uri="{FF2B5EF4-FFF2-40B4-BE49-F238E27FC236}">
                <a16:creationId xmlns:a16="http://schemas.microsoft.com/office/drawing/2014/main" id="{7D877481-6FC9-4243-8088-3DEF7492BBC6}"/>
              </a:ext>
            </a:extLst>
          </p:cNvPr>
          <p:cNvSpPr>
            <a:spLocks noGrp="1"/>
          </p:cNvSpPr>
          <p:nvPr>
            <p:ph type="body" sz="quarter" idx="13" hasCustomPrompt="1"/>
          </p:nvPr>
        </p:nvSpPr>
        <p:spPr>
          <a:xfrm>
            <a:off x="511175" y="1261873"/>
            <a:ext cx="5490696" cy="4442460"/>
          </a:xfrm>
          <a:prstGeom prst="rect">
            <a:avLst/>
          </a:prstGeom>
        </p:spPr>
        <p:txBody>
          <a:bodyPr>
            <a:noAutofit/>
          </a:bodyPr>
          <a:lstStyle>
            <a:lvl1pPr marL="342900" indent="-342900">
              <a:lnSpc>
                <a:spcPts val="3200"/>
              </a:lnSpc>
              <a:buFont typeface="Arial" panose="020B0604020202020204" pitchFamily="34" charset="0"/>
              <a:buChar char="•"/>
              <a:defRPr lang="en-GB" sz="2100" b="0" i="0" u="none" strike="noStrike" smtClean="0">
                <a:solidFill>
                  <a:schemeClr val="tx2"/>
                </a:solidFill>
                <a:effectLst/>
                <a:latin typeface="Franklin Gothic Book" panose="020B0503020102020204" pitchFamily="34" charset="0"/>
              </a:defRPr>
            </a:lvl1pPr>
          </a:lstStyle>
          <a:p>
            <a:pPr lvl="0"/>
            <a:r>
              <a:rPr lang="en-US"/>
              <a:t>Body copy goes here</a:t>
            </a:r>
          </a:p>
        </p:txBody>
      </p:sp>
      <p:grpSp>
        <p:nvGrpSpPr>
          <p:cNvPr id="17" name="Group 16">
            <a:extLst>
              <a:ext uri="{FF2B5EF4-FFF2-40B4-BE49-F238E27FC236}">
                <a16:creationId xmlns:a16="http://schemas.microsoft.com/office/drawing/2014/main" id="{E1BBEDFA-525F-47B1-B523-CD2B4CD137CA}"/>
              </a:ext>
            </a:extLst>
          </p:cNvPr>
          <p:cNvGrpSpPr/>
          <p:nvPr userDrawn="1"/>
        </p:nvGrpSpPr>
        <p:grpSpPr>
          <a:xfrm>
            <a:off x="10109200" y="5962515"/>
            <a:ext cx="1776262" cy="883668"/>
            <a:chOff x="10109200" y="5770707"/>
            <a:chExt cx="1776262" cy="883668"/>
          </a:xfrm>
        </p:grpSpPr>
        <p:sp>
          <p:nvSpPr>
            <p:cNvPr id="18" name="Rectangle 17">
              <a:extLst>
                <a:ext uri="{FF2B5EF4-FFF2-40B4-BE49-F238E27FC236}">
                  <a16:creationId xmlns:a16="http://schemas.microsoft.com/office/drawing/2014/main" id="{B30C9D5C-28C9-43BF-BE8D-99570E124BEF}"/>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8856884-FAE3-4392-9B48-F033427AA20E}"/>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6" name="Picture 25">
            <a:extLst>
              <a:ext uri="{FF2B5EF4-FFF2-40B4-BE49-F238E27FC236}">
                <a16:creationId xmlns:a16="http://schemas.microsoft.com/office/drawing/2014/main" id="{5B266DA1-E73D-451D-8E5F-DCC26053BECD}"/>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0490151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C90FB49C-7B8B-B737-FD07-585C5A6A904D}"/>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603504"/>
            <a:ext cx="11534425" cy="4963443"/>
          </a:xfrm>
          <a:prstGeom prst="rect">
            <a:avLst/>
          </a:prstGeom>
        </p:spPr>
        <p:txBody>
          <a:bodyPr/>
          <a:lstStyle>
            <a:lvl1pPr>
              <a:lnSpc>
                <a:spcPct val="100000"/>
              </a:lnSpc>
              <a:defRPr b="0" i="0">
                <a:latin typeface="Franklin Gothic Book" panose="020B0503020102020204" pitchFamily="34" charset="0"/>
              </a:defRPr>
            </a:lvl1pPr>
          </a:lstStyle>
          <a:p>
            <a:r>
              <a:rPr lang="en-US"/>
              <a:t>Click icon to add table</a:t>
            </a:r>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7" name="Slide Number Placeholder 2">
            <a:extLst>
              <a:ext uri="{FF2B5EF4-FFF2-40B4-BE49-F238E27FC236}">
                <a16:creationId xmlns:a16="http://schemas.microsoft.com/office/drawing/2014/main" id="{9A7D9FB4-7DC6-54CB-2695-2C7487752EB0}"/>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grpSp>
        <p:nvGrpSpPr>
          <p:cNvPr id="14" name="Group 13">
            <a:extLst>
              <a:ext uri="{FF2B5EF4-FFF2-40B4-BE49-F238E27FC236}">
                <a16:creationId xmlns:a16="http://schemas.microsoft.com/office/drawing/2014/main" id="{11CD8706-5C06-4005-B368-1EA150272C49}"/>
              </a:ext>
            </a:extLst>
          </p:cNvPr>
          <p:cNvGrpSpPr/>
          <p:nvPr userDrawn="1"/>
        </p:nvGrpSpPr>
        <p:grpSpPr>
          <a:xfrm>
            <a:off x="10109200" y="5962515"/>
            <a:ext cx="1776262" cy="883668"/>
            <a:chOff x="10109200" y="5770707"/>
            <a:chExt cx="1776262" cy="883668"/>
          </a:xfrm>
        </p:grpSpPr>
        <p:sp>
          <p:nvSpPr>
            <p:cNvPr id="16" name="Rectangle 15">
              <a:extLst>
                <a:ext uri="{FF2B5EF4-FFF2-40B4-BE49-F238E27FC236}">
                  <a16:creationId xmlns:a16="http://schemas.microsoft.com/office/drawing/2014/main" id="{56E7C33C-10C3-41B4-82A8-ABCC93153E0C}"/>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0A30814-9D4A-48A9-9EF8-8F567E69C56F}"/>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9" name="Picture 18">
            <a:extLst>
              <a:ext uri="{FF2B5EF4-FFF2-40B4-BE49-F238E27FC236}">
                <a16:creationId xmlns:a16="http://schemas.microsoft.com/office/drawing/2014/main" id="{4CD6DB74-955A-4AB0-8995-B5A746977363}"/>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525193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and Content_NO Background">
    <p:spTree>
      <p:nvGrpSpPr>
        <p:cNvPr id="1" name=""/>
        <p:cNvGrpSpPr/>
        <p:nvPr/>
      </p:nvGrpSpPr>
      <p:grpSpPr>
        <a:xfrm>
          <a:off x="0" y="0"/>
          <a:ext cx="0" cy="0"/>
          <a:chOff x="0" y="0"/>
          <a:chExt cx="0" cy="0"/>
        </a:xfrm>
      </p:grpSpPr>
      <p:sp>
        <p:nvSpPr>
          <p:cNvPr id="3" name="Table Placeholder 2">
            <a:extLst>
              <a:ext uri="{FF2B5EF4-FFF2-40B4-BE49-F238E27FC236}">
                <a16:creationId xmlns:a16="http://schemas.microsoft.com/office/drawing/2014/main" id="{72391B35-CE18-46E0-9CA0-DF1B105DFCC6}"/>
              </a:ext>
            </a:extLst>
          </p:cNvPr>
          <p:cNvSpPr>
            <a:spLocks noGrp="1"/>
          </p:cNvSpPr>
          <p:nvPr>
            <p:ph type="tbl" sz="quarter" idx="15"/>
          </p:nvPr>
        </p:nvSpPr>
        <p:spPr>
          <a:xfrm>
            <a:off x="351036" y="1271017"/>
            <a:ext cx="11534425" cy="4345050"/>
          </a:xfrm>
          <a:prstGeom prst="rect">
            <a:avLst/>
          </a:prstGeom>
        </p:spPr>
        <p:txBody>
          <a:bodyPr/>
          <a:lstStyle/>
          <a:p>
            <a:r>
              <a:rPr lang="en-US"/>
              <a:t>Click icon to add table</a:t>
            </a:r>
          </a:p>
        </p:txBody>
      </p:sp>
      <p:sp>
        <p:nvSpPr>
          <p:cNvPr id="2" name="Footer Placeholder 1">
            <a:extLst>
              <a:ext uri="{FF2B5EF4-FFF2-40B4-BE49-F238E27FC236}">
                <a16:creationId xmlns:a16="http://schemas.microsoft.com/office/drawing/2014/main" id="{F38462E3-261B-BDB8-374C-FF7151CBF6E1}"/>
              </a:ext>
            </a:extLst>
          </p:cNvPr>
          <p:cNvSpPr>
            <a:spLocks noGrp="1"/>
          </p:cNvSpPr>
          <p:nvPr>
            <p:ph type="ftr" sz="quarter" idx="16"/>
          </p:nvPr>
        </p:nvSpPr>
        <p:spPr>
          <a:xfrm>
            <a:off x="4038600" y="6356350"/>
            <a:ext cx="4114800" cy="365125"/>
          </a:xfrm>
          <a:prstGeom prst="rect">
            <a:avLst/>
          </a:prstGeom>
        </p:spPr>
        <p:txBody>
          <a:bodyPr/>
          <a:lstStyle/>
          <a:p>
            <a:endParaRPr lang="en-US"/>
          </a:p>
        </p:txBody>
      </p:sp>
      <p:sp>
        <p:nvSpPr>
          <p:cNvPr id="21" name="Slide Number Placeholder 2">
            <a:extLst>
              <a:ext uri="{FF2B5EF4-FFF2-40B4-BE49-F238E27FC236}">
                <a16:creationId xmlns:a16="http://schemas.microsoft.com/office/drawing/2014/main" id="{EEE47A54-9F70-74F2-1EF4-4E31E1C5088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5896E769-9F18-4936-8458-F74F2F86B8FC}"/>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Placeholder 15">
            <a:extLst>
              <a:ext uri="{FF2B5EF4-FFF2-40B4-BE49-F238E27FC236}">
                <a16:creationId xmlns:a16="http://schemas.microsoft.com/office/drawing/2014/main" id="{B76930E6-0175-44E3-8D8E-A8A1F37B1774}"/>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8F7B7197-6DB7-4791-9B50-F1AADA6CDB00}"/>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D91B026C-CA55-4312-8506-E98850A92C4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97B43792-6E10-43FD-9B2F-02A225DE6AB9}"/>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C498F088-361C-405B-B25B-4FEAE6688550}"/>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130087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9119153-1E0B-8648-AC2D-593E437FC13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5"/>
            <a:ext cx="11534425" cy="4325642"/>
          </a:xfrm>
          <a:prstGeom prst="rect">
            <a:avLst/>
          </a:prstGeom>
        </p:spPr>
        <p:txBody>
          <a:bodyPr/>
          <a:lstStyle>
            <a:lvl1pPr>
              <a:defRPr b="0" i="0">
                <a:latin typeface="Franklin Gothic Book" panose="020B0503020102020204" pitchFamily="34" charset="0"/>
              </a:defRPr>
            </a:lvl1pPr>
          </a:lstStyle>
          <a:p>
            <a:r>
              <a:rPr lang="en-US"/>
              <a:t>Click icon to add chart</a:t>
            </a:r>
          </a:p>
        </p:txBody>
      </p:sp>
      <p:sp>
        <p:nvSpPr>
          <p:cNvPr id="28" name="Slide Number Placeholder 2">
            <a:extLst>
              <a:ext uri="{FF2B5EF4-FFF2-40B4-BE49-F238E27FC236}">
                <a16:creationId xmlns:a16="http://schemas.microsoft.com/office/drawing/2014/main" id="{8F9D479B-381E-4CB3-FC2E-5C6F68A9D8B6}"/>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301908EF-E145-4386-92C9-901ED0258577}"/>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75798A18-6FA5-4F4F-AFE7-E99609189155}"/>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0BE701E4-5976-4F36-9EC9-8B87230C034D}"/>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81147298-E5C2-407A-9F96-44D4400804CA}"/>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8B35F8E9-A78A-4B3F-87C2-0E0A048B565B}"/>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9E2E3C22-3F2A-491D-BB4E-71DAF5085F5C}"/>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4095996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hart_NO Background">
    <p:spTree>
      <p:nvGrpSpPr>
        <p:cNvPr id="1" name=""/>
        <p:cNvGrpSpPr/>
        <p:nvPr/>
      </p:nvGrpSpPr>
      <p:grpSpPr>
        <a:xfrm>
          <a:off x="0" y="0"/>
          <a:ext cx="0" cy="0"/>
          <a:chOff x="0" y="0"/>
          <a:chExt cx="0" cy="0"/>
        </a:xfrm>
      </p:grpSpPr>
      <p:sp>
        <p:nvSpPr>
          <p:cNvPr id="4" name="Chart Placeholder 3">
            <a:extLst>
              <a:ext uri="{FF2B5EF4-FFF2-40B4-BE49-F238E27FC236}">
                <a16:creationId xmlns:a16="http://schemas.microsoft.com/office/drawing/2014/main" id="{D4D37A3B-FB4A-41D9-C495-A2993D31ECB4}"/>
              </a:ext>
            </a:extLst>
          </p:cNvPr>
          <p:cNvSpPr>
            <a:spLocks noGrp="1"/>
          </p:cNvSpPr>
          <p:nvPr>
            <p:ph type="chart" sz="quarter" idx="15"/>
          </p:nvPr>
        </p:nvSpPr>
        <p:spPr>
          <a:xfrm>
            <a:off x="351036" y="1289304"/>
            <a:ext cx="11489927" cy="4332890"/>
          </a:xfrm>
          <a:prstGeom prst="rect">
            <a:avLst/>
          </a:prstGeom>
        </p:spPr>
        <p:txBody>
          <a:bodyPr/>
          <a:lstStyle/>
          <a:p>
            <a:r>
              <a:rPr lang="en-US"/>
              <a:t>Click icon to add chart</a:t>
            </a:r>
          </a:p>
        </p:txBody>
      </p:sp>
      <p:sp>
        <p:nvSpPr>
          <p:cNvPr id="19" name="Slide Number Placeholder 2">
            <a:extLst>
              <a:ext uri="{FF2B5EF4-FFF2-40B4-BE49-F238E27FC236}">
                <a16:creationId xmlns:a16="http://schemas.microsoft.com/office/drawing/2014/main" id="{38FD6F09-C218-4CAB-3F51-01B2CF4E90CF}"/>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5" name="Freeform 12">
            <a:extLst>
              <a:ext uri="{FF2B5EF4-FFF2-40B4-BE49-F238E27FC236}">
                <a16:creationId xmlns:a16="http://schemas.microsoft.com/office/drawing/2014/main" id="{3452E7A1-7AC3-406E-825A-7779CFF80821}"/>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B831DF47-0C6B-4A7D-91D5-95A0CBC9610F}"/>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grpSp>
        <p:nvGrpSpPr>
          <p:cNvPr id="10" name="Group 9">
            <a:extLst>
              <a:ext uri="{FF2B5EF4-FFF2-40B4-BE49-F238E27FC236}">
                <a16:creationId xmlns:a16="http://schemas.microsoft.com/office/drawing/2014/main" id="{B01136CA-9A4C-4B68-ABA8-5B7E9AEE3132}"/>
              </a:ext>
            </a:extLst>
          </p:cNvPr>
          <p:cNvGrpSpPr/>
          <p:nvPr userDrawn="1"/>
        </p:nvGrpSpPr>
        <p:grpSpPr>
          <a:xfrm>
            <a:off x="10109200" y="5962515"/>
            <a:ext cx="1776262" cy="883668"/>
            <a:chOff x="10109200" y="5770707"/>
            <a:chExt cx="1776262" cy="883668"/>
          </a:xfrm>
        </p:grpSpPr>
        <p:sp>
          <p:nvSpPr>
            <p:cNvPr id="11" name="Rectangle 10">
              <a:extLst>
                <a:ext uri="{FF2B5EF4-FFF2-40B4-BE49-F238E27FC236}">
                  <a16:creationId xmlns:a16="http://schemas.microsoft.com/office/drawing/2014/main" id="{F892F632-72AB-463C-A88F-1E2D5AD4602A}"/>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ACD363B-18A7-43E5-932F-E1B9BBDCDAA2}"/>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4" name="Picture 13">
            <a:extLst>
              <a:ext uri="{FF2B5EF4-FFF2-40B4-BE49-F238E27FC236}">
                <a16:creationId xmlns:a16="http://schemas.microsoft.com/office/drawing/2014/main" id="{1D8E497C-16B5-48CF-A744-7DF9B80DAD25}"/>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528633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F0B60DC-A9A8-7961-AE43-246A581CDDBC}"/>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51036" y="1252728"/>
            <a:ext cx="11489928" cy="4369467"/>
          </a:xfrm>
          <a:prstGeom prst="rect">
            <a:avLst/>
          </a:prstGeom>
        </p:spPr>
        <p:txBody>
          <a:bodyPr/>
          <a:lstStyle>
            <a:lvl1pPr>
              <a:defRPr b="0" i="0">
                <a:latin typeface="Franklin Gothic Book" panose="020B0503020102020204" pitchFamily="34" charset="0"/>
              </a:defRPr>
            </a:lvl1pPr>
          </a:lstStyle>
          <a:p>
            <a:r>
              <a:rPr lang="en-US"/>
              <a:t>Click icon to add media</a:t>
            </a:r>
          </a:p>
        </p:txBody>
      </p:sp>
      <p:sp>
        <p:nvSpPr>
          <p:cNvPr id="26" name="Slide Number Placeholder 2">
            <a:extLst>
              <a:ext uri="{FF2B5EF4-FFF2-40B4-BE49-F238E27FC236}">
                <a16:creationId xmlns:a16="http://schemas.microsoft.com/office/drawing/2014/main" id="{E8EE78A2-528D-454B-D246-EFDCC5D33D0D}"/>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6" name="Freeform 12">
            <a:extLst>
              <a:ext uri="{FF2B5EF4-FFF2-40B4-BE49-F238E27FC236}">
                <a16:creationId xmlns:a16="http://schemas.microsoft.com/office/drawing/2014/main" id="{43B49DCC-651C-4818-9DA4-C4B6BC346B76}"/>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06B8907D-DC22-4A3E-82D7-EDEA874451FC}"/>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grpSp>
        <p:nvGrpSpPr>
          <p:cNvPr id="11" name="Group 10">
            <a:extLst>
              <a:ext uri="{FF2B5EF4-FFF2-40B4-BE49-F238E27FC236}">
                <a16:creationId xmlns:a16="http://schemas.microsoft.com/office/drawing/2014/main" id="{FCD347F2-D229-46CF-851B-01B6BD668862}"/>
              </a:ext>
            </a:extLst>
          </p:cNvPr>
          <p:cNvGrpSpPr/>
          <p:nvPr userDrawn="1"/>
        </p:nvGrpSpPr>
        <p:grpSpPr>
          <a:xfrm>
            <a:off x="10109200" y="5962515"/>
            <a:ext cx="1776262" cy="883668"/>
            <a:chOff x="10109200" y="5770707"/>
            <a:chExt cx="1776262" cy="883668"/>
          </a:xfrm>
        </p:grpSpPr>
        <p:sp>
          <p:nvSpPr>
            <p:cNvPr id="12" name="Rectangle 11">
              <a:extLst>
                <a:ext uri="{FF2B5EF4-FFF2-40B4-BE49-F238E27FC236}">
                  <a16:creationId xmlns:a16="http://schemas.microsoft.com/office/drawing/2014/main" id="{F390E770-F4A0-469A-B012-E753FE3626E7}"/>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03EB317-E062-43B7-B6EE-CD22FB7FD7BE}"/>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5" name="Picture 14">
            <a:extLst>
              <a:ext uri="{FF2B5EF4-FFF2-40B4-BE49-F238E27FC236}">
                <a16:creationId xmlns:a16="http://schemas.microsoft.com/office/drawing/2014/main" id="{D3B4D209-BE7D-4DDB-9E80-66FA760732F9}"/>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3039085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_NO Background">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CCAAE4C9-BDBC-3D88-5CA6-61FC521F96F6}"/>
              </a:ext>
            </a:extLst>
          </p:cNvPr>
          <p:cNvSpPr>
            <a:spLocks noGrp="1"/>
          </p:cNvSpPr>
          <p:nvPr>
            <p:ph type="media" sz="quarter" idx="15"/>
          </p:nvPr>
        </p:nvSpPr>
        <p:spPr>
          <a:xfrm>
            <a:off x="306538" y="1243584"/>
            <a:ext cx="11578924" cy="4372483"/>
          </a:xfrm>
          <a:prstGeom prst="rect">
            <a:avLst/>
          </a:prstGeom>
        </p:spPr>
        <p:txBody>
          <a:bodyPr/>
          <a:lstStyle/>
          <a:p>
            <a:r>
              <a:rPr lang="en-US"/>
              <a:t>Click icon to add media</a:t>
            </a:r>
          </a:p>
        </p:txBody>
      </p:sp>
      <p:sp>
        <p:nvSpPr>
          <p:cNvPr id="19" name="Slide Number Placeholder 2">
            <a:extLst>
              <a:ext uri="{FF2B5EF4-FFF2-40B4-BE49-F238E27FC236}">
                <a16:creationId xmlns:a16="http://schemas.microsoft.com/office/drawing/2014/main" id="{1C6FA857-F719-BAEF-33CB-2B670F6752C2}"/>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2" name="Freeform 12">
            <a:extLst>
              <a:ext uri="{FF2B5EF4-FFF2-40B4-BE49-F238E27FC236}">
                <a16:creationId xmlns:a16="http://schemas.microsoft.com/office/drawing/2014/main" id="{7D7C13E9-C247-46CE-9485-E817C74B91FB}"/>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5">
            <a:extLst>
              <a:ext uri="{FF2B5EF4-FFF2-40B4-BE49-F238E27FC236}">
                <a16:creationId xmlns:a16="http://schemas.microsoft.com/office/drawing/2014/main" id="{3323A136-9C87-4349-BDB1-0B4AB156AE5D}"/>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grpSp>
        <p:nvGrpSpPr>
          <p:cNvPr id="10" name="Group 9">
            <a:extLst>
              <a:ext uri="{FF2B5EF4-FFF2-40B4-BE49-F238E27FC236}">
                <a16:creationId xmlns:a16="http://schemas.microsoft.com/office/drawing/2014/main" id="{63481004-2C70-440B-A222-D7D6CE3978E0}"/>
              </a:ext>
            </a:extLst>
          </p:cNvPr>
          <p:cNvGrpSpPr/>
          <p:nvPr userDrawn="1"/>
        </p:nvGrpSpPr>
        <p:grpSpPr>
          <a:xfrm>
            <a:off x="10109200" y="5962515"/>
            <a:ext cx="1776262" cy="883668"/>
            <a:chOff x="10109200" y="5770707"/>
            <a:chExt cx="1776262" cy="883668"/>
          </a:xfrm>
        </p:grpSpPr>
        <p:sp>
          <p:nvSpPr>
            <p:cNvPr id="11" name="Rectangle 10">
              <a:extLst>
                <a:ext uri="{FF2B5EF4-FFF2-40B4-BE49-F238E27FC236}">
                  <a16:creationId xmlns:a16="http://schemas.microsoft.com/office/drawing/2014/main" id="{0A8826B5-1669-4765-9DC3-C5BE36DE908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59DAADA-9202-4A75-9880-C5EC35C52E6C}"/>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6" name="Picture 15">
            <a:extLst>
              <a:ext uri="{FF2B5EF4-FFF2-40B4-BE49-F238E27FC236}">
                <a16:creationId xmlns:a16="http://schemas.microsoft.com/office/drawing/2014/main" id="{13B7F69F-0B4F-4392-8873-A95F8B274200}"/>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07638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a:p>
        </p:txBody>
      </p:sp>
      <p:grpSp>
        <p:nvGrpSpPr>
          <p:cNvPr id="8" name="Group 7">
            <a:extLst>
              <a:ext uri="{FF2B5EF4-FFF2-40B4-BE49-F238E27FC236}">
                <a16:creationId xmlns:a16="http://schemas.microsoft.com/office/drawing/2014/main" id="{10193B89-380E-4880-816A-FB4D9FD6264C}"/>
              </a:ext>
            </a:extLst>
          </p:cNvPr>
          <p:cNvGrpSpPr/>
          <p:nvPr userDrawn="1"/>
        </p:nvGrpSpPr>
        <p:grpSpPr>
          <a:xfrm>
            <a:off x="10109200" y="5962515"/>
            <a:ext cx="1776262" cy="883668"/>
            <a:chOff x="10109200" y="5770707"/>
            <a:chExt cx="1776262" cy="883668"/>
          </a:xfrm>
        </p:grpSpPr>
        <p:sp>
          <p:nvSpPr>
            <p:cNvPr id="9" name="Rectangle 8">
              <a:extLst>
                <a:ext uri="{FF2B5EF4-FFF2-40B4-BE49-F238E27FC236}">
                  <a16:creationId xmlns:a16="http://schemas.microsoft.com/office/drawing/2014/main" id="{B3F8186E-3065-4747-9405-CBDD042F095E}"/>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D8B0722-6B76-4978-8806-A61B41029A5B}"/>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1" name="Picture 10">
            <a:extLst>
              <a:ext uri="{FF2B5EF4-FFF2-40B4-BE49-F238E27FC236}">
                <a16:creationId xmlns:a16="http://schemas.microsoft.com/office/drawing/2014/main" id="{5C017AF9-1ABD-42F9-802E-2113F04E9C93}"/>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6001970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CB85698-A193-1AB3-FE68-6797F3341E23}"/>
              </a:ext>
            </a:extLst>
          </p:cNvPr>
          <p:cNvSpPr>
            <a:spLocks noGrp="1"/>
          </p:cNvSpPr>
          <p:nvPr>
            <p:ph type="sldNum" sz="quarter" idx="17"/>
          </p:nvPr>
        </p:nvSpPr>
        <p:spPr>
          <a:xfrm>
            <a:off x="11430000" y="6356349"/>
            <a:ext cx="520700" cy="365125"/>
          </a:xfrm>
          <a:prstGeom prst="rect">
            <a:avLst/>
          </a:prstGeom>
        </p:spPr>
        <p:txBody>
          <a:bodyPr/>
          <a:lstStyle/>
          <a:p>
            <a:fld id="{561BC62F-29D4-3646-B8AE-ECD588CDD817}" type="slidenum">
              <a:rPr lang="en-US" smtClean="0"/>
              <a:pPr/>
              <a:t>‹#›</a:t>
            </a:fld>
            <a:endParaRPr lang="en-US"/>
          </a:p>
        </p:txBody>
      </p:sp>
      <p:pic>
        <p:nvPicPr>
          <p:cNvPr id="8" name="Picture 7">
            <a:extLst>
              <a:ext uri="{FF2B5EF4-FFF2-40B4-BE49-F238E27FC236}">
                <a16:creationId xmlns:a16="http://schemas.microsoft.com/office/drawing/2014/main" id="{200BDCEB-0AEA-45D8-A558-289065E32124}"/>
              </a:ext>
            </a:extLst>
          </p:cNvPr>
          <p:cNvPicPr>
            <a:picLocks noChangeAspect="1"/>
          </p:cNvPicPr>
          <p:nvPr userDrawn="1"/>
        </p:nvPicPr>
        <p:blipFill rotWithShape="1">
          <a:blip r:embed="rId2">
            <a:alphaModFix amt="8000"/>
          </a:blip>
          <a:srcRect l="21576" r="22401" b="26189"/>
          <a:stretch/>
        </p:blipFill>
        <p:spPr>
          <a:xfrm>
            <a:off x="136986" y="4032846"/>
            <a:ext cx="12202160" cy="2813337"/>
          </a:xfrm>
          <a:prstGeom prst="rect">
            <a:avLst/>
          </a:prstGeom>
        </p:spPr>
      </p:pic>
      <p:grpSp>
        <p:nvGrpSpPr>
          <p:cNvPr id="9" name="Group 8">
            <a:extLst>
              <a:ext uri="{FF2B5EF4-FFF2-40B4-BE49-F238E27FC236}">
                <a16:creationId xmlns:a16="http://schemas.microsoft.com/office/drawing/2014/main" id="{8D2F8DEB-2B68-4629-BABC-90847A374B30}"/>
              </a:ext>
            </a:extLst>
          </p:cNvPr>
          <p:cNvGrpSpPr/>
          <p:nvPr userDrawn="1"/>
        </p:nvGrpSpPr>
        <p:grpSpPr>
          <a:xfrm>
            <a:off x="10109200" y="5962515"/>
            <a:ext cx="1776262" cy="883668"/>
            <a:chOff x="10109200" y="5770707"/>
            <a:chExt cx="1776262" cy="883668"/>
          </a:xfrm>
        </p:grpSpPr>
        <p:sp>
          <p:nvSpPr>
            <p:cNvPr id="10" name="Rectangle 9">
              <a:extLst>
                <a:ext uri="{FF2B5EF4-FFF2-40B4-BE49-F238E27FC236}">
                  <a16:creationId xmlns:a16="http://schemas.microsoft.com/office/drawing/2014/main" id="{BE974100-88C3-475B-B4AB-770BA8C1923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B4BCEB72-34AA-46F2-9035-EE62FC954C8E}"/>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2" name="Picture 11">
            <a:extLst>
              <a:ext uri="{FF2B5EF4-FFF2-40B4-BE49-F238E27FC236}">
                <a16:creationId xmlns:a16="http://schemas.microsoft.com/office/drawing/2014/main" id="{8884EBE5-2B94-4C83-9D00-901D78D6B894}"/>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916736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lumn text">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grpSp>
        <p:nvGrpSpPr>
          <p:cNvPr id="15" name="Group 14">
            <a:extLst>
              <a:ext uri="{FF2B5EF4-FFF2-40B4-BE49-F238E27FC236}">
                <a16:creationId xmlns:a16="http://schemas.microsoft.com/office/drawing/2014/main" id="{391D8A2E-CF6B-F51A-B284-0886AE643D13}"/>
              </a:ext>
            </a:extLst>
          </p:cNvPr>
          <p:cNvGrpSpPr/>
          <p:nvPr userDrawn="1"/>
        </p:nvGrpSpPr>
        <p:grpSpPr>
          <a:xfrm>
            <a:off x="10109200" y="5962515"/>
            <a:ext cx="1776262" cy="883668"/>
            <a:chOff x="10109200" y="5770707"/>
            <a:chExt cx="1776262" cy="883668"/>
          </a:xfrm>
        </p:grpSpPr>
        <p:sp>
          <p:nvSpPr>
            <p:cNvPr id="17" name="Rectangle 16">
              <a:extLst>
                <a:ext uri="{FF2B5EF4-FFF2-40B4-BE49-F238E27FC236}">
                  <a16:creationId xmlns:a16="http://schemas.microsoft.com/office/drawing/2014/main" id="{10D89C24-F3E3-DB21-1E98-C0F931D1A9F1}"/>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F812D289-F750-8F97-BB1D-801FD6DCEA93}"/>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2" name="Picture 21">
            <a:extLst>
              <a:ext uri="{FF2B5EF4-FFF2-40B4-BE49-F238E27FC236}">
                <a16:creationId xmlns:a16="http://schemas.microsoft.com/office/drawing/2014/main" id="{3F6A46AC-0BB0-6D9D-53EE-2B9351EAABF9}"/>
              </a:ext>
            </a:extLst>
          </p:cNvPr>
          <p:cNvPicPr>
            <a:picLocks noChangeAspect="1"/>
          </p:cNvPicPr>
          <p:nvPr userDrawn="1"/>
        </p:nvPicPr>
        <p:blipFill>
          <a:blip r:embed="rId4"/>
          <a:stretch>
            <a:fillRect/>
          </a:stretch>
        </p:blipFill>
        <p:spPr>
          <a:xfrm>
            <a:off x="351036" y="5766998"/>
            <a:ext cx="1254994" cy="1126082"/>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0" name="Freeform 12">
            <a:extLst>
              <a:ext uri="{FF2B5EF4-FFF2-40B4-BE49-F238E27FC236}">
                <a16:creationId xmlns:a16="http://schemas.microsoft.com/office/drawing/2014/main" id="{E3EF2A92-D1A5-4444-B7EB-235A9D989498}"/>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Text Placeholder 5">
            <a:extLst>
              <a:ext uri="{FF2B5EF4-FFF2-40B4-BE49-F238E27FC236}">
                <a16:creationId xmlns:a16="http://schemas.microsoft.com/office/drawing/2014/main" id="{569D9774-D052-4509-A19D-DF9D46FC3C80}"/>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5">
            <a:extLst>
              <a:ext uri="{FF2B5EF4-FFF2-40B4-BE49-F238E27FC236}">
                <a16:creationId xmlns:a16="http://schemas.microsoft.com/office/drawing/2014/main" id="{FA9C6B01-76DB-4F8E-AD9A-764E32B490E6}"/>
              </a:ext>
            </a:extLst>
          </p:cNvPr>
          <p:cNvSpPr>
            <a:spLocks noGrp="1"/>
          </p:cNvSpPr>
          <p:nvPr>
            <p:ph type="body" sz="quarter" idx="14"/>
          </p:nvPr>
        </p:nvSpPr>
        <p:spPr>
          <a:xfrm>
            <a:off x="350838" y="0"/>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36643944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Divider pag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3146"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a:t>Sub head</a:t>
            </a:r>
          </a:p>
        </p:txBody>
      </p:sp>
      <p:pic>
        <p:nvPicPr>
          <p:cNvPr id="27" name="Picture 26">
            <a:extLst>
              <a:ext uri="{FF2B5EF4-FFF2-40B4-BE49-F238E27FC236}">
                <a16:creationId xmlns:a16="http://schemas.microsoft.com/office/drawing/2014/main" id="{E64AC2B9-EC90-B95C-425F-3A72A53C0EE6}"/>
              </a:ext>
            </a:extLst>
          </p:cNvPr>
          <p:cNvPicPr>
            <a:picLocks noChangeAspect="1"/>
          </p:cNvPicPr>
          <p:nvPr userDrawn="1"/>
        </p:nvPicPr>
        <p:blipFill rotWithShape="1">
          <a:blip r:embed="rId2">
            <a:alphaModFix amt="8000"/>
          </a:blip>
          <a:srcRect l="28070" r="56741" b="26189"/>
          <a:stretch/>
        </p:blipFill>
        <p:spPr>
          <a:xfrm>
            <a:off x="-13146" y="2626325"/>
            <a:ext cx="3308170" cy="2813337"/>
          </a:xfrm>
          <a:prstGeom prst="rect">
            <a:avLst/>
          </a:prstGeom>
        </p:spPr>
      </p:pic>
      <p:grpSp>
        <p:nvGrpSpPr>
          <p:cNvPr id="11" name="Group 10">
            <a:extLst>
              <a:ext uri="{FF2B5EF4-FFF2-40B4-BE49-F238E27FC236}">
                <a16:creationId xmlns:a16="http://schemas.microsoft.com/office/drawing/2014/main" id="{54F4A915-5ACF-4612-862C-239D1BEAEAC7}"/>
              </a:ext>
            </a:extLst>
          </p:cNvPr>
          <p:cNvGrpSpPr/>
          <p:nvPr userDrawn="1"/>
        </p:nvGrpSpPr>
        <p:grpSpPr>
          <a:xfrm>
            <a:off x="10109200" y="5962515"/>
            <a:ext cx="1776262" cy="883668"/>
            <a:chOff x="10109200" y="5770707"/>
            <a:chExt cx="1776262" cy="883668"/>
          </a:xfrm>
        </p:grpSpPr>
        <p:sp>
          <p:nvSpPr>
            <p:cNvPr id="13" name="Rectangle 12">
              <a:extLst>
                <a:ext uri="{FF2B5EF4-FFF2-40B4-BE49-F238E27FC236}">
                  <a16:creationId xmlns:a16="http://schemas.microsoft.com/office/drawing/2014/main" id="{EE4A95A1-2A71-476C-9DFC-AA2CBDDF8816}"/>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403A9AAB-F57D-40C0-9265-0D341C2DF1DD}"/>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17" name="Picture 16">
            <a:extLst>
              <a:ext uri="{FF2B5EF4-FFF2-40B4-BE49-F238E27FC236}">
                <a16:creationId xmlns:a16="http://schemas.microsoft.com/office/drawing/2014/main" id="{AB795EBF-B95A-43F1-ABE6-FAC36E2CC35A}"/>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271181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Divider page_NO Background">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6E663817-D98A-6DA0-4629-5CA405A83435}"/>
              </a:ext>
            </a:extLst>
          </p:cNvPr>
          <p:cNvSpPr/>
          <p:nvPr/>
        </p:nvSpPr>
        <p:spPr>
          <a:xfrm>
            <a:off x="-10160" y="280468"/>
            <a:ext cx="10064336" cy="5164656"/>
          </a:xfrm>
          <a:custGeom>
            <a:avLst/>
            <a:gdLst>
              <a:gd name="connsiteX0" fmla="*/ 6233123 w 10064336"/>
              <a:gd name="connsiteY0" fmla="*/ 0 h 5164656"/>
              <a:gd name="connsiteX1" fmla="*/ 6256518 w 10064336"/>
              <a:gd name="connsiteY1" fmla="*/ 1034 h 5164656"/>
              <a:gd name="connsiteX2" fmla="*/ 6438329 w 10064336"/>
              <a:gd name="connsiteY2" fmla="*/ 1034 h 5164656"/>
              <a:gd name="connsiteX3" fmla="*/ 6461723 w 10064336"/>
              <a:gd name="connsiteY3" fmla="*/ 0 h 5164656"/>
              <a:gd name="connsiteX4" fmla="*/ 6485117 w 10064336"/>
              <a:gd name="connsiteY4" fmla="*/ 1034 h 5164656"/>
              <a:gd name="connsiteX5" fmla="*/ 8501517 w 10064336"/>
              <a:gd name="connsiteY5" fmla="*/ 1034 h 5164656"/>
              <a:gd name="connsiteX6" fmla="*/ 8524911 w 10064336"/>
              <a:gd name="connsiteY6" fmla="*/ 0 h 5164656"/>
              <a:gd name="connsiteX7" fmla="*/ 8548306 w 10064336"/>
              <a:gd name="connsiteY7" fmla="*/ 1034 h 5164656"/>
              <a:gd name="connsiteX8" fmla="*/ 8730117 w 10064336"/>
              <a:gd name="connsiteY8" fmla="*/ 1034 h 5164656"/>
              <a:gd name="connsiteX9" fmla="*/ 8753511 w 10064336"/>
              <a:gd name="connsiteY9" fmla="*/ 0 h 5164656"/>
              <a:gd name="connsiteX10" fmla="*/ 10037705 w 10064336"/>
              <a:gd name="connsiteY10" fmla="*/ 1046648 h 5164656"/>
              <a:gd name="connsiteX11" fmla="*/ 10058490 w 10064336"/>
              <a:gd name="connsiteY11" fmla="*/ 1252838 h 5164656"/>
              <a:gd name="connsiteX12" fmla="*/ 10064336 w 10064336"/>
              <a:gd name="connsiteY12" fmla="*/ 1252838 h 5164656"/>
              <a:gd name="connsiteX13" fmla="*/ 10064336 w 10064336"/>
              <a:gd name="connsiteY13" fmla="*/ 1310825 h 5164656"/>
              <a:gd name="connsiteX14" fmla="*/ 10064336 w 10064336"/>
              <a:gd name="connsiteY14" fmla="*/ 3022293 h 5164656"/>
              <a:gd name="connsiteX15" fmla="*/ 10064336 w 10064336"/>
              <a:gd name="connsiteY15" fmla="*/ 3080280 h 5164656"/>
              <a:gd name="connsiteX16" fmla="*/ 10064336 w 10064336"/>
              <a:gd name="connsiteY16" fmla="*/ 3283640 h 5164656"/>
              <a:gd name="connsiteX17" fmla="*/ 10064336 w 10064336"/>
              <a:gd name="connsiteY17" fmla="*/ 3463603 h 5164656"/>
              <a:gd name="connsiteX18" fmla="*/ 10064336 w 10064336"/>
              <a:gd name="connsiteY18" fmla="*/ 3521590 h 5164656"/>
              <a:gd name="connsiteX19" fmla="*/ 10064336 w 10064336"/>
              <a:gd name="connsiteY19" fmla="*/ 5053095 h 5164656"/>
              <a:gd name="connsiteX20" fmla="*/ 10064336 w 10064336"/>
              <a:gd name="connsiteY20" fmla="*/ 5164656 h 5164656"/>
              <a:gd name="connsiteX21" fmla="*/ 0 w 10064336"/>
              <a:gd name="connsiteY21" fmla="*/ 5164656 h 5164656"/>
              <a:gd name="connsiteX22" fmla="*/ 0 w 10064336"/>
              <a:gd name="connsiteY22" fmla="*/ 1034 h 5164656"/>
              <a:gd name="connsiteX23" fmla="*/ 1010139 w 10064336"/>
              <a:gd name="connsiteY23" fmla="*/ 1034 h 5164656"/>
              <a:gd name="connsiteX24" fmla="*/ 1238739 w 10064336"/>
              <a:gd name="connsiteY24" fmla="*/ 1034 h 5164656"/>
              <a:gd name="connsiteX25" fmla="*/ 6209729 w 10064336"/>
              <a:gd name="connsiteY25" fmla="*/ 1034 h 5164656"/>
              <a:gd name="connsiteX26" fmla="*/ 6233123 w 10064336"/>
              <a:gd name="connsiteY26"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0064336" h="5164656">
                <a:moveTo>
                  <a:pt x="6233123" y="0"/>
                </a:moveTo>
                <a:lnTo>
                  <a:pt x="6256518" y="1034"/>
                </a:lnTo>
                <a:lnTo>
                  <a:pt x="6438329" y="1034"/>
                </a:lnTo>
                <a:lnTo>
                  <a:pt x="6461723" y="0"/>
                </a:lnTo>
                <a:lnTo>
                  <a:pt x="6485117" y="1034"/>
                </a:lnTo>
                <a:lnTo>
                  <a:pt x="8501517" y="1034"/>
                </a:lnTo>
                <a:lnTo>
                  <a:pt x="8524911" y="0"/>
                </a:lnTo>
                <a:lnTo>
                  <a:pt x="8548306" y="1034"/>
                </a:lnTo>
                <a:lnTo>
                  <a:pt x="8730117" y="1034"/>
                </a:lnTo>
                <a:lnTo>
                  <a:pt x="8753511" y="0"/>
                </a:lnTo>
                <a:cubicBezTo>
                  <a:pt x="9386967" y="0"/>
                  <a:pt x="9915475" y="449327"/>
                  <a:pt x="10037705" y="1046648"/>
                </a:cubicBezTo>
                <a:lnTo>
                  <a:pt x="10058490" y="1252838"/>
                </a:lnTo>
                <a:lnTo>
                  <a:pt x="10064336" y="1252838"/>
                </a:lnTo>
                <a:lnTo>
                  <a:pt x="10064336" y="1310825"/>
                </a:lnTo>
                <a:lnTo>
                  <a:pt x="10064336" y="3022293"/>
                </a:lnTo>
                <a:lnTo>
                  <a:pt x="10064336" y="3080280"/>
                </a:lnTo>
                <a:lnTo>
                  <a:pt x="10064336" y="3283640"/>
                </a:lnTo>
                <a:lnTo>
                  <a:pt x="10064336" y="3463603"/>
                </a:lnTo>
                <a:lnTo>
                  <a:pt x="10064336" y="3521590"/>
                </a:lnTo>
                <a:lnTo>
                  <a:pt x="10064336" y="5053095"/>
                </a:lnTo>
                <a:lnTo>
                  <a:pt x="10064336" y="5164656"/>
                </a:lnTo>
                <a:lnTo>
                  <a:pt x="0" y="5164656"/>
                </a:lnTo>
                <a:lnTo>
                  <a:pt x="0" y="1034"/>
                </a:lnTo>
                <a:lnTo>
                  <a:pt x="1010139" y="1034"/>
                </a:lnTo>
                <a:lnTo>
                  <a:pt x="1238739" y="1034"/>
                </a:lnTo>
                <a:lnTo>
                  <a:pt x="6209729" y="1034"/>
                </a:lnTo>
                <a:lnTo>
                  <a:pt x="6233123"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9">
            <a:extLst>
              <a:ext uri="{FF2B5EF4-FFF2-40B4-BE49-F238E27FC236}">
                <a16:creationId xmlns:a16="http://schemas.microsoft.com/office/drawing/2014/main" id="{145AC501-9661-8E8D-5C05-2C2173A01F73}"/>
              </a:ext>
            </a:extLst>
          </p:cNvPr>
          <p:cNvSpPr/>
          <p:nvPr/>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a:extLst>
              <a:ext uri="{FF2B5EF4-FFF2-40B4-BE49-F238E27FC236}">
                <a16:creationId xmlns:a16="http://schemas.microsoft.com/office/drawing/2014/main" id="{C1C9EB50-EC1D-390F-5258-B9D5474C23E1}"/>
              </a:ext>
            </a:extLst>
          </p:cNvPr>
          <p:cNvSpPr/>
          <p:nvPr userDrawn="1"/>
        </p:nvSpPr>
        <p:spPr>
          <a:xfrm>
            <a:off x="-10160" y="470647"/>
            <a:ext cx="6654052" cy="1246187"/>
          </a:xfrm>
          <a:custGeom>
            <a:avLst/>
            <a:gdLst>
              <a:gd name="connsiteX0" fmla="*/ 0 w 6654052"/>
              <a:gd name="connsiteY0" fmla="*/ 0 h 1246187"/>
              <a:gd name="connsiteX1" fmla="*/ 6654052 w 6654052"/>
              <a:gd name="connsiteY1" fmla="*/ 0 h 1246187"/>
              <a:gd name="connsiteX2" fmla="*/ 6654052 w 6654052"/>
              <a:gd name="connsiteY2" fmla="*/ 251234 h 1246187"/>
              <a:gd name="connsiteX3" fmla="*/ 6654052 w 6654052"/>
              <a:gd name="connsiteY3" fmla="*/ 295248 h 1246187"/>
              <a:gd name="connsiteX4" fmla="*/ 6649198 w 6654052"/>
              <a:gd name="connsiteY4" fmla="*/ 295248 h 1246187"/>
              <a:gd name="connsiteX5" fmla="*/ 6631938 w 6654052"/>
              <a:gd name="connsiteY5" fmla="*/ 451752 h 1246187"/>
              <a:gd name="connsiteX6" fmla="*/ 5565562 w 6654052"/>
              <a:gd name="connsiteY6" fmla="*/ 1246187 h 1246187"/>
              <a:gd name="connsiteX7" fmla="*/ 5546136 w 6654052"/>
              <a:gd name="connsiteY7" fmla="*/ 1245402 h 1246187"/>
              <a:gd name="connsiteX8" fmla="*/ 0 w 6654052"/>
              <a:gd name="connsiteY8" fmla="*/ 1245402 h 1246187"/>
              <a:gd name="connsiteX9" fmla="*/ 0 w 6654052"/>
              <a:gd name="connsiteY9" fmla="*/ 0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54052" h="1246187">
                <a:moveTo>
                  <a:pt x="0" y="0"/>
                </a:moveTo>
                <a:lnTo>
                  <a:pt x="6654052" y="0"/>
                </a:lnTo>
                <a:lnTo>
                  <a:pt x="6654052" y="251234"/>
                </a:lnTo>
                <a:lnTo>
                  <a:pt x="6654052" y="295248"/>
                </a:lnTo>
                <a:lnTo>
                  <a:pt x="6649198" y="295248"/>
                </a:lnTo>
                <a:lnTo>
                  <a:pt x="6631938" y="451752"/>
                </a:lnTo>
                <a:cubicBezTo>
                  <a:pt x="6530440" y="905135"/>
                  <a:pt x="6091575" y="1246187"/>
                  <a:pt x="5565562" y="1246187"/>
                </a:cubicBezTo>
                <a:lnTo>
                  <a:pt x="5546136" y="1245402"/>
                </a:lnTo>
                <a:lnTo>
                  <a:pt x="0" y="1245402"/>
                </a:lnTo>
                <a:lnTo>
                  <a:pt x="0" y="0"/>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Freeform 40">
            <a:extLst>
              <a:ext uri="{FF2B5EF4-FFF2-40B4-BE49-F238E27FC236}">
                <a16:creationId xmlns:a16="http://schemas.microsoft.com/office/drawing/2014/main" id="{1EA6DAED-1EC0-EDA6-C6FD-BF39B7216134}"/>
              </a:ext>
            </a:extLst>
          </p:cNvPr>
          <p:cNvSpPr/>
          <p:nvPr/>
        </p:nvSpPr>
        <p:spPr>
          <a:xfrm>
            <a:off x="3295023" y="1716494"/>
            <a:ext cx="8896976" cy="5164656"/>
          </a:xfrm>
          <a:custGeom>
            <a:avLst/>
            <a:gdLst>
              <a:gd name="connsiteX0" fmla="*/ 1310825 w 8896976"/>
              <a:gd name="connsiteY0" fmla="*/ 0 h 5164656"/>
              <a:gd name="connsiteX1" fmla="*/ 1334219 w 8896976"/>
              <a:gd name="connsiteY1" fmla="*/ 1034 h 5164656"/>
              <a:gd name="connsiteX2" fmla="*/ 1516030 w 8896976"/>
              <a:gd name="connsiteY2" fmla="*/ 1034 h 5164656"/>
              <a:gd name="connsiteX3" fmla="*/ 1539425 w 8896976"/>
              <a:gd name="connsiteY3" fmla="*/ 0 h 5164656"/>
              <a:gd name="connsiteX4" fmla="*/ 1562819 w 8896976"/>
              <a:gd name="connsiteY4" fmla="*/ 1034 h 5164656"/>
              <a:gd name="connsiteX5" fmla="*/ 3579219 w 8896976"/>
              <a:gd name="connsiteY5" fmla="*/ 1034 h 5164656"/>
              <a:gd name="connsiteX6" fmla="*/ 3602613 w 8896976"/>
              <a:gd name="connsiteY6" fmla="*/ 0 h 5164656"/>
              <a:gd name="connsiteX7" fmla="*/ 3626007 w 8896976"/>
              <a:gd name="connsiteY7" fmla="*/ 1034 h 5164656"/>
              <a:gd name="connsiteX8" fmla="*/ 3807818 w 8896976"/>
              <a:gd name="connsiteY8" fmla="*/ 1034 h 5164656"/>
              <a:gd name="connsiteX9" fmla="*/ 3831213 w 8896976"/>
              <a:gd name="connsiteY9" fmla="*/ 0 h 5164656"/>
              <a:gd name="connsiteX10" fmla="*/ 3854607 w 8896976"/>
              <a:gd name="connsiteY10" fmla="*/ 1034 h 5164656"/>
              <a:gd name="connsiteX11" fmla="*/ 8825597 w 8896976"/>
              <a:gd name="connsiteY11" fmla="*/ 1034 h 5164656"/>
              <a:gd name="connsiteX12" fmla="*/ 8896976 w 8896976"/>
              <a:gd name="connsiteY12" fmla="*/ 1034 h 5164656"/>
              <a:gd name="connsiteX13" fmla="*/ 8896976 w 8896976"/>
              <a:gd name="connsiteY13" fmla="*/ 5164656 h 5164656"/>
              <a:gd name="connsiteX14" fmla="*/ 0 w 8896976"/>
              <a:gd name="connsiteY14" fmla="*/ 5164656 h 5164656"/>
              <a:gd name="connsiteX15" fmla="*/ 0 w 8896976"/>
              <a:gd name="connsiteY15" fmla="*/ 5053095 h 5164656"/>
              <a:gd name="connsiteX16" fmla="*/ 0 w 8896976"/>
              <a:gd name="connsiteY16" fmla="*/ 3521590 h 5164656"/>
              <a:gd name="connsiteX17" fmla="*/ 0 w 8896976"/>
              <a:gd name="connsiteY17" fmla="*/ 3463603 h 5164656"/>
              <a:gd name="connsiteX18" fmla="*/ 0 w 8896976"/>
              <a:gd name="connsiteY18" fmla="*/ 3283640 h 5164656"/>
              <a:gd name="connsiteX19" fmla="*/ 0 w 8896976"/>
              <a:gd name="connsiteY19" fmla="*/ 3080280 h 5164656"/>
              <a:gd name="connsiteX20" fmla="*/ 0 w 8896976"/>
              <a:gd name="connsiteY20" fmla="*/ 3022293 h 5164656"/>
              <a:gd name="connsiteX21" fmla="*/ 0 w 8896976"/>
              <a:gd name="connsiteY21" fmla="*/ 1310825 h 5164656"/>
              <a:gd name="connsiteX22" fmla="*/ 0 w 8896976"/>
              <a:gd name="connsiteY22" fmla="*/ 1252838 h 5164656"/>
              <a:gd name="connsiteX23" fmla="*/ 5846 w 8896976"/>
              <a:gd name="connsiteY23" fmla="*/ 1252838 h 5164656"/>
              <a:gd name="connsiteX24" fmla="*/ 26631 w 8896976"/>
              <a:gd name="connsiteY24" fmla="*/ 1046648 h 5164656"/>
              <a:gd name="connsiteX25" fmla="*/ 1310825 w 8896976"/>
              <a:gd name="connsiteY25" fmla="*/ 0 h 5164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896976" h="5164656">
                <a:moveTo>
                  <a:pt x="1310825" y="0"/>
                </a:moveTo>
                <a:lnTo>
                  <a:pt x="1334219" y="1034"/>
                </a:lnTo>
                <a:lnTo>
                  <a:pt x="1516030" y="1034"/>
                </a:lnTo>
                <a:lnTo>
                  <a:pt x="1539425" y="0"/>
                </a:lnTo>
                <a:lnTo>
                  <a:pt x="1562819" y="1034"/>
                </a:lnTo>
                <a:lnTo>
                  <a:pt x="3579219" y="1034"/>
                </a:lnTo>
                <a:lnTo>
                  <a:pt x="3602613" y="0"/>
                </a:lnTo>
                <a:lnTo>
                  <a:pt x="3626007" y="1034"/>
                </a:lnTo>
                <a:lnTo>
                  <a:pt x="3807818" y="1034"/>
                </a:lnTo>
                <a:lnTo>
                  <a:pt x="3831213" y="0"/>
                </a:lnTo>
                <a:lnTo>
                  <a:pt x="3854607" y="1034"/>
                </a:lnTo>
                <a:lnTo>
                  <a:pt x="8825597" y="1034"/>
                </a:lnTo>
                <a:lnTo>
                  <a:pt x="8896976" y="1034"/>
                </a:lnTo>
                <a:lnTo>
                  <a:pt x="8896976" y="5164656"/>
                </a:lnTo>
                <a:lnTo>
                  <a:pt x="0" y="5164656"/>
                </a:lnTo>
                <a:lnTo>
                  <a:pt x="0" y="5053095"/>
                </a:lnTo>
                <a:lnTo>
                  <a:pt x="0" y="3521590"/>
                </a:lnTo>
                <a:lnTo>
                  <a:pt x="0" y="3463603"/>
                </a:lnTo>
                <a:lnTo>
                  <a:pt x="0" y="3283640"/>
                </a:lnTo>
                <a:lnTo>
                  <a:pt x="0" y="3080280"/>
                </a:lnTo>
                <a:lnTo>
                  <a:pt x="0" y="3022293"/>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Placeholder 15">
            <a:extLst>
              <a:ext uri="{FF2B5EF4-FFF2-40B4-BE49-F238E27FC236}">
                <a16:creationId xmlns:a16="http://schemas.microsoft.com/office/drawing/2014/main" id="{D9D53C04-5F4A-D756-F0AC-C975CEC3FD6C}"/>
              </a:ext>
            </a:extLst>
          </p:cNvPr>
          <p:cNvSpPr>
            <a:spLocks noGrp="1"/>
          </p:cNvSpPr>
          <p:nvPr>
            <p:ph type="body" sz="quarter" idx="14" hasCustomPrompt="1"/>
          </p:nvPr>
        </p:nvSpPr>
        <p:spPr>
          <a:xfrm>
            <a:off x="3992171" y="2669664"/>
            <a:ext cx="7361629" cy="2593288"/>
          </a:xfrm>
          <a:prstGeom prst="rect">
            <a:avLst/>
          </a:prstGeom>
        </p:spPr>
        <p:txBody>
          <a:bodyPr>
            <a:noAutofit/>
          </a:bodyPr>
          <a:lstStyle>
            <a:lvl1pPr marL="0" indent="0">
              <a:lnSpc>
                <a:spcPts val="5500"/>
              </a:lnSpc>
              <a:buFontTx/>
              <a:buNone/>
              <a:defRPr sz="6000" b="0" i="0">
                <a:solidFill>
                  <a:schemeClr val="bg1"/>
                </a:solidFill>
                <a:latin typeface="Franklin Gothic Heavy" panose="020B0903020102020204" pitchFamily="34" charset="0"/>
                <a:cs typeface="Arial" panose="020B0604020202020204" pitchFamily="34" charset="0"/>
              </a:defRPr>
            </a:lvl1pPr>
          </a:lstStyle>
          <a:p>
            <a:pPr lvl="0"/>
            <a:r>
              <a:rPr lang="en-US"/>
              <a:t>Divider Page Headline</a:t>
            </a:r>
          </a:p>
        </p:txBody>
      </p:sp>
      <p:sp>
        <p:nvSpPr>
          <p:cNvPr id="14" name="Text Placeholder 13">
            <a:extLst>
              <a:ext uri="{FF2B5EF4-FFF2-40B4-BE49-F238E27FC236}">
                <a16:creationId xmlns:a16="http://schemas.microsoft.com/office/drawing/2014/main" id="{D5D27E0A-CDCE-6C70-7C1F-8B48A8ACEB59}"/>
              </a:ext>
            </a:extLst>
          </p:cNvPr>
          <p:cNvSpPr>
            <a:spLocks noGrp="1"/>
          </p:cNvSpPr>
          <p:nvPr>
            <p:ph type="body" sz="quarter" idx="13" hasCustomPrompt="1"/>
          </p:nvPr>
        </p:nvSpPr>
        <p:spPr>
          <a:xfrm>
            <a:off x="4017572" y="4252026"/>
            <a:ext cx="7361630" cy="2146268"/>
          </a:xfrm>
          <a:prstGeom prst="rect">
            <a:avLst/>
          </a:prstGeom>
          <a:noFill/>
        </p:spPr>
        <p:txBody>
          <a:bodyPr numCol="2">
            <a:noAutofit/>
          </a:bodyPr>
          <a:lstStyle>
            <a:lvl1pPr marL="0" indent="0">
              <a:lnSpc>
                <a:spcPts val="3200"/>
              </a:lnSpc>
              <a:buFontTx/>
              <a:buNone/>
              <a:defRPr lang="en-GB" b="0" i="0" u="none" strike="noStrike" smtClean="0">
                <a:solidFill>
                  <a:srgbClr val="0072BC"/>
                </a:solidFill>
                <a:effectLst/>
                <a:latin typeface="Franklin Gothic Book" panose="020B0503020102020204" pitchFamily="34" charset="0"/>
                <a:cs typeface="Arial" panose="020B0604020202020204" pitchFamily="34" charset="0"/>
              </a:defRPr>
            </a:lvl1pPr>
          </a:lstStyle>
          <a:p>
            <a:pPr lvl="0"/>
            <a:r>
              <a:rPr lang="en-US"/>
              <a:t>Sub head</a:t>
            </a:r>
          </a:p>
        </p:txBody>
      </p:sp>
      <p:pic>
        <p:nvPicPr>
          <p:cNvPr id="25" name="Picture 24">
            <a:extLst>
              <a:ext uri="{FF2B5EF4-FFF2-40B4-BE49-F238E27FC236}">
                <a16:creationId xmlns:a16="http://schemas.microsoft.com/office/drawing/2014/main" id="{16DA16C0-A0B6-5E48-5DEA-8BC8FCF0A1DD}"/>
              </a:ext>
            </a:extLst>
          </p:cNvPr>
          <p:cNvPicPr>
            <a:picLocks noChangeAspect="1"/>
          </p:cNvPicPr>
          <p:nvPr userDrawn="1"/>
        </p:nvPicPr>
        <p:blipFill>
          <a:blip r:embed="rId2"/>
          <a:stretch>
            <a:fillRect/>
          </a:stretch>
        </p:blipFill>
        <p:spPr>
          <a:xfrm>
            <a:off x="277705" y="5835253"/>
            <a:ext cx="1254994" cy="1126082"/>
          </a:xfrm>
          <a:prstGeom prst="rect">
            <a:avLst/>
          </a:prstGeom>
        </p:spPr>
      </p:pic>
      <p:pic>
        <p:nvPicPr>
          <p:cNvPr id="27" name="Picture 26">
            <a:extLst>
              <a:ext uri="{FF2B5EF4-FFF2-40B4-BE49-F238E27FC236}">
                <a16:creationId xmlns:a16="http://schemas.microsoft.com/office/drawing/2014/main" id="{90477D3F-41C0-DABD-FBAA-CEAC0F372753}"/>
              </a:ext>
            </a:extLst>
          </p:cNvPr>
          <p:cNvPicPr>
            <a:picLocks noChangeAspect="1"/>
          </p:cNvPicPr>
          <p:nvPr userDrawn="1"/>
        </p:nvPicPr>
        <p:blipFill>
          <a:blip r:embed="rId3"/>
          <a:stretch>
            <a:fillRect/>
          </a:stretch>
        </p:blipFill>
        <p:spPr>
          <a:xfrm>
            <a:off x="10138033" y="5974332"/>
            <a:ext cx="1776262" cy="883668"/>
          </a:xfrm>
          <a:prstGeom prst="rect">
            <a:avLst/>
          </a:prstGeom>
        </p:spPr>
      </p:pic>
    </p:spTree>
    <p:extLst>
      <p:ext uri="{BB962C8B-B14F-4D97-AF65-F5344CB8AC3E}">
        <p14:creationId xmlns:p14="http://schemas.microsoft.com/office/powerpoint/2010/main" val="257292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p:tgtEl>
                                          <p:spTgt spid="41"/>
                                        </p:tgtEl>
                                        <p:attrNameLst>
                                          <p:attrName>ppt_x</p:attrName>
                                        </p:attrNameLst>
                                      </p:cBhvr>
                                      <p:tavLst>
                                        <p:tav tm="0">
                                          <p:val>
                                            <p:strVal val="#ppt_x+#ppt_w*1.125000"/>
                                          </p:val>
                                        </p:tav>
                                        <p:tav tm="100000">
                                          <p:val>
                                            <p:strVal val="#ppt_x"/>
                                          </p:val>
                                        </p:tav>
                                      </p:tavLst>
                                    </p:anim>
                                    <p:animEffect transition="in" filter="wipe(left)">
                                      <p:cBhvr>
                                        <p:cTn id="8" dur="500"/>
                                        <p:tgtEl>
                                          <p:spTgt spid="41"/>
                                        </p:tgtEl>
                                      </p:cBhvr>
                                    </p:animEffect>
                                  </p:childTnLst>
                                </p:cTn>
                              </p:par>
                              <p:par>
                                <p:cTn id="9" presetID="12" presetClass="entr" presetSubtype="2" fill="hold" grpId="0" nodeType="withEffect">
                                  <p:stCondLst>
                                    <p:cond delay="500"/>
                                  </p:stCondLst>
                                  <p:childTnLst>
                                    <p:set>
                                      <p:cBhvr>
                                        <p:cTn id="10" dur="1" fill="hold">
                                          <p:stCondLst>
                                            <p:cond delay="0"/>
                                          </p:stCondLst>
                                        </p:cTn>
                                        <p:tgtEl>
                                          <p:spTgt spid="16">
                                            <p:txEl>
                                              <p:pRg st="0" end="0"/>
                                            </p:txEl>
                                          </p:spTgt>
                                        </p:tgtEl>
                                        <p:attrNameLst>
                                          <p:attrName>style.visibility</p:attrName>
                                        </p:attrNameLst>
                                      </p:cBhvr>
                                      <p:to>
                                        <p:strVal val="visible"/>
                                      </p:to>
                                    </p:set>
                                    <p:anim calcmode="lin" valueType="num">
                                      <p:cBhvr additive="base">
                                        <p:cTn id="11" dur="500"/>
                                        <p:tgtEl>
                                          <p:spTgt spid="16">
                                            <p:txEl>
                                              <p:pRg st="0" end="0"/>
                                            </p:txEl>
                                          </p:spTgt>
                                        </p:tgtEl>
                                        <p:attrNameLst>
                                          <p:attrName>ppt_x</p:attrName>
                                        </p:attrNameLst>
                                      </p:cBhvr>
                                      <p:tavLst>
                                        <p:tav tm="0">
                                          <p:val>
                                            <p:strVal val="#ppt_x+#ppt_w*1.125000"/>
                                          </p:val>
                                        </p:tav>
                                        <p:tav tm="100000">
                                          <p:val>
                                            <p:strVal val="#ppt_x"/>
                                          </p:val>
                                        </p:tav>
                                      </p:tavLst>
                                    </p:anim>
                                    <p:animEffect transition="in" filter="wipe(left)">
                                      <p:cBhvr>
                                        <p:cTn id="12" dur="500"/>
                                        <p:tgtEl>
                                          <p:spTgt spid="16">
                                            <p:txEl>
                                              <p:pRg st="0" end="0"/>
                                            </p:txEl>
                                          </p:spTgt>
                                        </p:tgtEl>
                                      </p:cBhvr>
                                    </p:animEffect>
                                  </p:childTnLst>
                                </p:cTn>
                              </p:par>
                              <p:par>
                                <p:cTn id="13" presetID="12" presetClass="entr" presetSubtype="2" fill="hold" grpId="0" nodeType="withEffect">
                                  <p:stCondLst>
                                    <p:cond delay="500"/>
                                  </p:stCondLst>
                                  <p:childTnLst>
                                    <p:set>
                                      <p:cBhvr>
                                        <p:cTn id="14" dur="1" fill="hold">
                                          <p:stCondLst>
                                            <p:cond delay="0"/>
                                          </p:stCondLst>
                                        </p:cTn>
                                        <p:tgtEl>
                                          <p:spTgt spid="14">
                                            <p:txEl>
                                              <p:pRg st="0" end="0"/>
                                            </p:txEl>
                                          </p:spTgt>
                                        </p:tgtEl>
                                        <p:attrNameLst>
                                          <p:attrName>style.visibility</p:attrName>
                                        </p:attrNameLst>
                                      </p:cBhvr>
                                      <p:to>
                                        <p:strVal val="visible"/>
                                      </p:to>
                                    </p:set>
                                    <p:anim calcmode="lin" valueType="num">
                                      <p:cBhvr additive="base">
                                        <p:cTn id="15" dur="500"/>
                                        <p:tgtEl>
                                          <p:spTgt spid="14">
                                            <p:txEl>
                                              <p:pRg st="0" end="0"/>
                                            </p:txEl>
                                          </p:spTgt>
                                        </p:tgtEl>
                                        <p:attrNameLst>
                                          <p:attrName>ppt_x</p:attrName>
                                        </p:attrNameLst>
                                      </p:cBhvr>
                                      <p:tavLst>
                                        <p:tav tm="0">
                                          <p:val>
                                            <p:strVal val="#ppt_x+#ppt_w*1.125000"/>
                                          </p:val>
                                        </p:tav>
                                        <p:tav tm="100000">
                                          <p:val>
                                            <p:strVal val="#ppt_x"/>
                                          </p:val>
                                        </p:tav>
                                      </p:tavLst>
                                    </p:anim>
                                    <p:animEffect transition="in" filter="wipe(left)">
                                      <p:cBhvr>
                                        <p:cTn id="16"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6" grpId="0" build="p">
        <p:tmplLst>
          <p:tmpl lvl="1">
            <p:tnLst>
              <p:par>
                <p:cTn presetID="12" presetClass="entr" presetSubtype="2" fill="hold" nodeType="withEffect">
                  <p:stCondLst>
                    <p:cond delay="500"/>
                  </p:stCondLst>
                  <p:childTnLst>
                    <p:set>
                      <p:cBhvr>
                        <p:cTn dur="1" fill="hold">
                          <p:stCondLst>
                            <p:cond delay="0"/>
                          </p:stCondLst>
                        </p:cTn>
                        <p:tgtEl>
                          <p:spTgt spid="16"/>
                        </p:tgtEl>
                        <p:attrNameLst>
                          <p:attrName>style.visibility</p:attrName>
                        </p:attrNameLst>
                      </p:cBhvr>
                      <p:to>
                        <p:strVal val="visible"/>
                      </p:to>
                    </p:set>
                    <p:anim calcmode="lin" valueType="num">
                      <p:cBhvr additive="base">
                        <p:cTn dur="500"/>
                        <p:tgtEl>
                          <p:spTgt spid="16"/>
                        </p:tgtEl>
                        <p:attrNameLst>
                          <p:attrName>ppt_x</p:attrName>
                        </p:attrNameLst>
                      </p:cBhvr>
                      <p:tavLst>
                        <p:tav tm="0">
                          <p:val>
                            <p:strVal val="#ppt_x+#ppt_w*1.125000"/>
                          </p:val>
                        </p:tav>
                        <p:tav tm="100000">
                          <p:val>
                            <p:strVal val="#ppt_x"/>
                          </p:val>
                        </p:tav>
                      </p:tavLst>
                    </p:anim>
                    <p:animEffect transition="in" filter="wipe(left)">
                      <p:cBhvr>
                        <p:cTn dur="500"/>
                        <p:tgtEl>
                          <p:spTgt spid="16"/>
                        </p:tgtEl>
                      </p:cBhvr>
                    </p:animEffect>
                  </p:childTnLst>
                </p:cTn>
              </p:par>
            </p:tnLst>
          </p:tmpl>
        </p:tmplLst>
      </p:bldP>
      <p:bldP spid="14" grpId="0" build="p">
        <p:tmplLst>
          <p:tmpl lvl="1">
            <p:tnLst>
              <p:par>
                <p:cTn presetID="12" presetClass="entr" presetSubtype="2"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p:tgtEl>
                          <p:spTgt spid="14"/>
                        </p:tgtEl>
                        <p:attrNameLst>
                          <p:attrName>ppt_x</p:attrName>
                        </p:attrNameLst>
                      </p:cBhvr>
                      <p:tavLst>
                        <p:tav tm="0">
                          <p:val>
                            <p:strVal val="#ppt_x+#ppt_w*1.125000"/>
                          </p:val>
                        </p:tav>
                        <p:tav tm="100000">
                          <p:val>
                            <p:strVal val="#ppt_x"/>
                          </p:val>
                        </p:tav>
                      </p:tavLst>
                    </p:anim>
                    <p:animEffect transition="in" filter="wipe(left)">
                      <p:cBhvr>
                        <p:cTn dur="500"/>
                        <p:tgtEl>
                          <p:spTgt spid="14"/>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inal Page">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BD19576F-F531-AF8B-DB01-5247D2A1EB25}"/>
              </a:ext>
            </a:extLst>
          </p:cNvPr>
          <p:cNvSpPr/>
          <p:nvPr/>
        </p:nvSpPr>
        <p:spPr>
          <a:xfrm>
            <a:off x="0" y="1576160"/>
            <a:ext cx="9054199" cy="4186465"/>
          </a:xfrm>
          <a:custGeom>
            <a:avLst/>
            <a:gdLst>
              <a:gd name="connsiteX0" fmla="*/ 0 w 9054199"/>
              <a:gd name="connsiteY0" fmla="*/ 0 h 4186465"/>
              <a:gd name="connsiteX1" fmla="*/ 228600 w 9054199"/>
              <a:gd name="connsiteY1" fmla="*/ 0 h 4186465"/>
              <a:gd name="connsiteX2" fmla="*/ 8825599 w 9054199"/>
              <a:gd name="connsiteY2" fmla="*/ 0 h 4186465"/>
              <a:gd name="connsiteX3" fmla="*/ 9054199 w 9054199"/>
              <a:gd name="connsiteY3" fmla="*/ 0 h 4186465"/>
              <a:gd name="connsiteX4" fmla="*/ 9054199 w 9054199"/>
              <a:gd name="connsiteY4" fmla="*/ 902825 h 4186465"/>
              <a:gd name="connsiteX5" fmla="*/ 9054199 w 9054199"/>
              <a:gd name="connsiteY5" fmla="*/ 1972815 h 4186465"/>
              <a:gd name="connsiteX6" fmla="*/ 9054199 w 9054199"/>
              <a:gd name="connsiteY6" fmla="*/ 2030802 h 4186465"/>
              <a:gd name="connsiteX7" fmla="*/ 9054199 w 9054199"/>
              <a:gd name="connsiteY7" fmla="*/ 2875640 h 4186465"/>
              <a:gd name="connsiteX8" fmla="*/ 9054199 w 9054199"/>
              <a:gd name="connsiteY8" fmla="*/ 2933627 h 4186465"/>
              <a:gd name="connsiteX9" fmla="*/ 9048353 w 9054199"/>
              <a:gd name="connsiteY9" fmla="*/ 2933627 h 4186465"/>
              <a:gd name="connsiteX10" fmla="*/ 9027568 w 9054199"/>
              <a:gd name="connsiteY10" fmla="*/ 3139817 h 4186465"/>
              <a:gd name="connsiteX11" fmla="*/ 7743374 w 9054199"/>
              <a:gd name="connsiteY11" fmla="*/ 4186465 h 4186465"/>
              <a:gd name="connsiteX12" fmla="*/ 7719980 w 9054199"/>
              <a:gd name="connsiteY12" fmla="*/ 4185431 h 4186465"/>
              <a:gd name="connsiteX13" fmla="*/ 7538169 w 9054199"/>
              <a:gd name="connsiteY13" fmla="*/ 4185431 h 4186465"/>
              <a:gd name="connsiteX14" fmla="*/ 7514774 w 9054199"/>
              <a:gd name="connsiteY14" fmla="*/ 4186465 h 4186465"/>
              <a:gd name="connsiteX15" fmla="*/ 7491380 w 9054199"/>
              <a:gd name="connsiteY15" fmla="*/ 4185431 h 4186465"/>
              <a:gd name="connsiteX16" fmla="*/ 228602 w 9054199"/>
              <a:gd name="connsiteY16" fmla="*/ 4185431 h 4186465"/>
              <a:gd name="connsiteX17" fmla="*/ 2 w 9054199"/>
              <a:gd name="connsiteY17" fmla="*/ 4185431 h 4186465"/>
              <a:gd name="connsiteX18" fmla="*/ 2 w 9054199"/>
              <a:gd name="connsiteY18" fmla="*/ 3282606 h 4186465"/>
              <a:gd name="connsiteX19" fmla="*/ 2 w 9054199"/>
              <a:gd name="connsiteY19" fmla="*/ 2933627 h 4186465"/>
              <a:gd name="connsiteX20" fmla="*/ 0 w 9054199"/>
              <a:gd name="connsiteY20" fmla="*/ 2933627 h 4186465"/>
              <a:gd name="connsiteX21" fmla="*/ 0 w 9054199"/>
              <a:gd name="connsiteY21" fmla="*/ 2030802 h 4186465"/>
              <a:gd name="connsiteX22" fmla="*/ 0 w 9054199"/>
              <a:gd name="connsiteY22" fmla="*/ 902825 h 4186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054199" h="4186465">
                <a:moveTo>
                  <a:pt x="0" y="0"/>
                </a:moveTo>
                <a:lnTo>
                  <a:pt x="228600" y="0"/>
                </a:lnTo>
                <a:lnTo>
                  <a:pt x="8825599" y="0"/>
                </a:lnTo>
                <a:lnTo>
                  <a:pt x="9054199" y="0"/>
                </a:lnTo>
                <a:lnTo>
                  <a:pt x="9054199" y="902825"/>
                </a:lnTo>
                <a:lnTo>
                  <a:pt x="9054199" y="1972815"/>
                </a:lnTo>
                <a:lnTo>
                  <a:pt x="9054199" y="2030802"/>
                </a:lnTo>
                <a:lnTo>
                  <a:pt x="9054199" y="2875640"/>
                </a:lnTo>
                <a:lnTo>
                  <a:pt x="9054199" y="2933627"/>
                </a:lnTo>
                <a:lnTo>
                  <a:pt x="9048353" y="2933627"/>
                </a:lnTo>
                <a:lnTo>
                  <a:pt x="9027568" y="3139817"/>
                </a:lnTo>
                <a:cubicBezTo>
                  <a:pt x="8905338" y="3737138"/>
                  <a:pt x="8376830" y="4186465"/>
                  <a:pt x="7743374" y="4186465"/>
                </a:cubicBezTo>
                <a:lnTo>
                  <a:pt x="7719980" y="4185431"/>
                </a:lnTo>
                <a:lnTo>
                  <a:pt x="7538169" y="4185431"/>
                </a:lnTo>
                <a:lnTo>
                  <a:pt x="7514774" y="4186465"/>
                </a:lnTo>
                <a:lnTo>
                  <a:pt x="7491380" y="4185431"/>
                </a:lnTo>
                <a:lnTo>
                  <a:pt x="228602" y="4185431"/>
                </a:lnTo>
                <a:lnTo>
                  <a:pt x="2" y="4185431"/>
                </a:lnTo>
                <a:lnTo>
                  <a:pt x="2" y="3282606"/>
                </a:lnTo>
                <a:lnTo>
                  <a:pt x="2" y="2933627"/>
                </a:lnTo>
                <a:lnTo>
                  <a:pt x="0" y="2933627"/>
                </a:lnTo>
                <a:lnTo>
                  <a:pt x="0" y="2030802"/>
                </a:lnTo>
                <a:lnTo>
                  <a:pt x="0" y="902825"/>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40">
            <a:extLst>
              <a:ext uri="{FF2B5EF4-FFF2-40B4-BE49-F238E27FC236}">
                <a16:creationId xmlns:a16="http://schemas.microsoft.com/office/drawing/2014/main" id="{66BF9F12-E05F-3A5D-1911-553590F6289E}"/>
              </a:ext>
            </a:extLst>
          </p:cNvPr>
          <p:cNvSpPr>
            <a:spLocks noGrp="1"/>
          </p:cNvSpPr>
          <p:nvPr>
            <p:ph type="body" sz="quarter" idx="13" hasCustomPrompt="1"/>
          </p:nvPr>
        </p:nvSpPr>
        <p:spPr>
          <a:xfrm>
            <a:off x="2407023" y="2813200"/>
            <a:ext cx="5967299" cy="1606400"/>
          </a:xfrm>
          <a:prstGeom prst="rect">
            <a:avLst/>
          </a:prstGeom>
        </p:spPr>
        <p:txBody>
          <a:bodyPr>
            <a:noAutofit/>
          </a:bodyPr>
          <a:lstStyle>
            <a:lvl1pPr marL="0" indent="0">
              <a:buFontTx/>
              <a:buNone/>
              <a:defRPr sz="8000" b="1" i="0">
                <a:solidFill>
                  <a:schemeClr val="bg1"/>
                </a:solidFill>
                <a:latin typeface="Franklin Gothic Heavy" panose="020B0903020102020204" pitchFamily="34" charset="0"/>
                <a:cs typeface="Arial" panose="020B0604020202020204" pitchFamily="34" charset="0"/>
              </a:defRPr>
            </a:lvl1pPr>
          </a:lstStyle>
          <a:p>
            <a:pPr lvl="0"/>
            <a:r>
              <a:rPr lang="en-GB"/>
              <a:t>Thank you</a:t>
            </a:r>
          </a:p>
        </p:txBody>
      </p:sp>
      <p:pic>
        <p:nvPicPr>
          <p:cNvPr id="8" name="Picture 7">
            <a:extLst>
              <a:ext uri="{FF2B5EF4-FFF2-40B4-BE49-F238E27FC236}">
                <a16:creationId xmlns:a16="http://schemas.microsoft.com/office/drawing/2014/main" id="{BF0AD6A6-5E61-E811-0037-F62397D93521}"/>
              </a:ext>
            </a:extLst>
          </p:cNvPr>
          <p:cNvPicPr>
            <a:picLocks noChangeAspect="1"/>
          </p:cNvPicPr>
          <p:nvPr userDrawn="1"/>
        </p:nvPicPr>
        <p:blipFill rotWithShape="1">
          <a:blip r:embed="rId2"/>
          <a:srcRect l="65665" t="7532" r="4480" b="67992"/>
          <a:stretch/>
        </p:blipFill>
        <p:spPr>
          <a:xfrm>
            <a:off x="9533963" y="323803"/>
            <a:ext cx="2214283" cy="1048871"/>
          </a:xfrm>
          <a:prstGeom prst="rect">
            <a:avLst/>
          </a:prstGeom>
        </p:spPr>
      </p:pic>
      <p:sp>
        <p:nvSpPr>
          <p:cNvPr id="10" name="Freeform 9">
            <a:extLst>
              <a:ext uri="{FF2B5EF4-FFF2-40B4-BE49-F238E27FC236}">
                <a16:creationId xmlns:a16="http://schemas.microsoft.com/office/drawing/2014/main" id="{3A65A633-2B35-2037-1EBC-CE01EB2BBF91}"/>
              </a:ext>
            </a:extLst>
          </p:cNvPr>
          <p:cNvSpPr/>
          <p:nvPr userDrawn="1"/>
        </p:nvSpPr>
        <p:spPr>
          <a:xfrm>
            <a:off x="8401216" y="5214720"/>
            <a:ext cx="3817678" cy="1652516"/>
          </a:xfrm>
          <a:custGeom>
            <a:avLst/>
            <a:gdLst>
              <a:gd name="connsiteX0" fmla="*/ 1310825 w 3817678"/>
              <a:gd name="connsiteY0" fmla="*/ 0 h 1652516"/>
              <a:gd name="connsiteX1" fmla="*/ 1334219 w 3817678"/>
              <a:gd name="connsiteY1" fmla="*/ 1034 h 1652516"/>
              <a:gd name="connsiteX2" fmla="*/ 1516030 w 3817678"/>
              <a:gd name="connsiteY2" fmla="*/ 1034 h 1652516"/>
              <a:gd name="connsiteX3" fmla="*/ 1539425 w 3817678"/>
              <a:gd name="connsiteY3" fmla="*/ 0 h 1652516"/>
              <a:gd name="connsiteX4" fmla="*/ 1562819 w 3817678"/>
              <a:gd name="connsiteY4" fmla="*/ 1034 h 1652516"/>
              <a:gd name="connsiteX5" fmla="*/ 3817678 w 3817678"/>
              <a:gd name="connsiteY5" fmla="*/ 1034 h 1652516"/>
              <a:gd name="connsiteX6" fmla="*/ 3817678 w 3817678"/>
              <a:gd name="connsiteY6" fmla="*/ 1652516 h 1652516"/>
              <a:gd name="connsiteX7" fmla="*/ 0 w 3817678"/>
              <a:gd name="connsiteY7" fmla="*/ 1652516 h 1652516"/>
              <a:gd name="connsiteX8" fmla="*/ 0 w 3817678"/>
              <a:gd name="connsiteY8" fmla="*/ 1310825 h 1652516"/>
              <a:gd name="connsiteX9" fmla="*/ 0 w 3817678"/>
              <a:gd name="connsiteY9" fmla="*/ 1252838 h 1652516"/>
              <a:gd name="connsiteX10" fmla="*/ 5846 w 3817678"/>
              <a:gd name="connsiteY10" fmla="*/ 1252838 h 1652516"/>
              <a:gd name="connsiteX11" fmla="*/ 26631 w 3817678"/>
              <a:gd name="connsiteY11" fmla="*/ 1046648 h 1652516"/>
              <a:gd name="connsiteX12" fmla="*/ 1310825 w 3817678"/>
              <a:gd name="connsiteY12" fmla="*/ 0 h 165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7678" h="1652516">
                <a:moveTo>
                  <a:pt x="1310825" y="0"/>
                </a:moveTo>
                <a:lnTo>
                  <a:pt x="1334219" y="1034"/>
                </a:lnTo>
                <a:lnTo>
                  <a:pt x="1516030" y="1034"/>
                </a:lnTo>
                <a:lnTo>
                  <a:pt x="1539425" y="0"/>
                </a:lnTo>
                <a:lnTo>
                  <a:pt x="1562819" y="1034"/>
                </a:lnTo>
                <a:lnTo>
                  <a:pt x="3817678" y="1034"/>
                </a:lnTo>
                <a:lnTo>
                  <a:pt x="3817678" y="1652516"/>
                </a:lnTo>
                <a:lnTo>
                  <a:pt x="0" y="1652516"/>
                </a:lnTo>
                <a:lnTo>
                  <a:pt x="0" y="1310825"/>
                </a:lnTo>
                <a:lnTo>
                  <a:pt x="0" y="1252838"/>
                </a:lnTo>
                <a:lnTo>
                  <a:pt x="5846" y="1252838"/>
                </a:lnTo>
                <a:lnTo>
                  <a:pt x="26631" y="1046648"/>
                </a:lnTo>
                <a:cubicBezTo>
                  <a:pt x="148861" y="449327"/>
                  <a:pt x="677369" y="0"/>
                  <a:pt x="1310825" y="0"/>
                </a:cubicBezTo>
                <a:close/>
              </a:path>
            </a:pathLst>
          </a:custGeom>
          <a:solidFill>
            <a:srgbClr val="FFCB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A7FFA9FF-B234-A5D7-2772-AD435A69BABD}"/>
              </a:ext>
            </a:extLst>
          </p:cNvPr>
          <p:cNvPicPr>
            <a:picLocks noChangeAspect="1"/>
          </p:cNvPicPr>
          <p:nvPr userDrawn="1"/>
        </p:nvPicPr>
        <p:blipFill>
          <a:blip r:embed="rId3"/>
          <a:stretch>
            <a:fillRect/>
          </a:stretch>
        </p:blipFill>
        <p:spPr>
          <a:xfrm>
            <a:off x="358141" y="324567"/>
            <a:ext cx="3153652" cy="1192463"/>
          </a:xfrm>
          <a:prstGeom prst="rect">
            <a:avLst/>
          </a:prstGeom>
        </p:spPr>
      </p:pic>
    </p:spTree>
    <p:extLst>
      <p:ext uri="{BB962C8B-B14F-4D97-AF65-F5344CB8AC3E}">
        <p14:creationId xmlns:p14="http://schemas.microsoft.com/office/powerpoint/2010/main" val="393567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1"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p:tgtEl>
                                          <p:spTgt spid="13"/>
                                        </p:tgtEl>
                                        <p:attrNameLst>
                                          <p:attrName>ppt_x</p:attrName>
                                        </p:attrNameLst>
                                      </p:cBhvr>
                                      <p:tavLst>
                                        <p:tav tm="0">
                                          <p:val>
                                            <p:strVal val="#ppt_x-#ppt_w*1.125000"/>
                                          </p:val>
                                        </p:tav>
                                        <p:tav tm="100000">
                                          <p:val>
                                            <p:strVal val="#ppt_x"/>
                                          </p:val>
                                        </p:tav>
                                      </p:tavLst>
                                    </p:anim>
                                    <p:animEffect transition="in" filter="wipe(right)">
                                      <p:cBhvr>
                                        <p:cTn id="8" dur="500"/>
                                        <p:tgtEl>
                                          <p:spTgt spid="13"/>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 calcmode="lin" valueType="num">
                                      <p:cBhvr additive="base">
                                        <p:cTn id="11" dur="500"/>
                                        <p:tgtEl>
                                          <p:spTgt spid="41">
                                            <p:txEl>
                                              <p:pRg st="0" end="0"/>
                                            </p:txEl>
                                          </p:spTgt>
                                        </p:tgtEl>
                                        <p:attrNameLst>
                                          <p:attrName>ppt_x</p:attrName>
                                        </p:attrNameLst>
                                      </p:cBhvr>
                                      <p:tavLst>
                                        <p:tav tm="0">
                                          <p:val>
                                            <p:strVal val="#ppt_x-#ppt_w*1.125000"/>
                                          </p:val>
                                        </p:tav>
                                        <p:tav tm="100000">
                                          <p:val>
                                            <p:strVal val="#ppt_x"/>
                                          </p:val>
                                        </p:tav>
                                      </p:tavLst>
                                    </p:anim>
                                    <p:animEffect transition="in" filter="wipe(right)">
                                      <p:cBhvr>
                                        <p:cTn id="12" dur="500"/>
                                        <p:tgtEl>
                                          <p:spTgt spid="41">
                                            <p:txEl>
                                              <p:pRg st="0" end="0"/>
                                            </p:txEl>
                                          </p:spTgt>
                                        </p:tgtEl>
                                      </p:cBhvr>
                                    </p:animEffect>
                                  </p:childTnLst>
                                </p:cTn>
                              </p:par>
                              <p:par>
                                <p:cTn id="13" presetID="12" presetClass="entr" presetSubtype="8"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p:tgtEl>
                                          <p:spTgt spid="13"/>
                                        </p:tgtEl>
                                        <p:attrNameLst>
                                          <p:attrName>ppt_x</p:attrName>
                                        </p:attrNameLst>
                                      </p:cBhvr>
                                      <p:tavLst>
                                        <p:tav tm="0">
                                          <p:val>
                                            <p:strVal val="#ppt_x-#ppt_w*1.125000"/>
                                          </p:val>
                                        </p:tav>
                                        <p:tav tm="100000">
                                          <p:val>
                                            <p:strVal val="#ppt_x"/>
                                          </p:val>
                                        </p:tav>
                                      </p:tavLst>
                                    </p:anim>
                                    <p:animEffect transition="in" filter="wipe(right)">
                                      <p:cBhvr>
                                        <p:cTn id="1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41" grpId="0" build="p">
        <p:tmplLst>
          <p:tmpl lvl="1">
            <p:tnLst>
              <p:par>
                <p:cTn presetID="12" presetClass="entr" presetSubtype="8" fill="hold" nodeType="withEffect">
                  <p:stCondLst>
                    <p:cond delay="0"/>
                  </p:stCondLst>
                  <p:childTnLst>
                    <p:set>
                      <p:cBhvr>
                        <p:cTn dur="1" fill="hold">
                          <p:stCondLst>
                            <p:cond delay="0"/>
                          </p:stCondLst>
                        </p:cTn>
                        <p:tgtEl>
                          <p:spTgt spid="41"/>
                        </p:tgtEl>
                        <p:attrNameLst>
                          <p:attrName>style.visibility</p:attrName>
                        </p:attrNameLst>
                      </p:cBhvr>
                      <p:to>
                        <p:strVal val="visible"/>
                      </p:to>
                    </p:set>
                    <p:anim calcmode="lin" valueType="num">
                      <p:cBhvr additive="base">
                        <p:cTn dur="500"/>
                        <p:tgtEl>
                          <p:spTgt spid="41"/>
                        </p:tgtEl>
                        <p:attrNameLst>
                          <p:attrName>ppt_x</p:attrName>
                        </p:attrNameLst>
                      </p:cBhvr>
                      <p:tavLst>
                        <p:tav tm="0">
                          <p:val>
                            <p:strVal val="#ppt_x-#ppt_w*1.125000"/>
                          </p:val>
                        </p:tav>
                        <p:tav tm="100000">
                          <p:val>
                            <p:strVal val="#ppt_x"/>
                          </p:val>
                        </p:tav>
                      </p:tavLst>
                    </p:anim>
                    <p:animEffect transition="in" filter="wipe(right)">
                      <p:cBhvr>
                        <p:cTn dur="500"/>
                        <p:tgtEl>
                          <p:spTgt spid="41"/>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 logos with image">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CBBBF1CA-7E3F-A6E7-A794-23463CE5AF86}"/>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2" name="Freeform 12">
            <a:extLst>
              <a:ext uri="{FF2B5EF4-FFF2-40B4-BE49-F238E27FC236}">
                <a16:creationId xmlns:a16="http://schemas.microsoft.com/office/drawing/2014/main" id="{E96DCE49-89D5-486C-89A8-F22902BF7F1D}"/>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5">
            <a:extLst>
              <a:ext uri="{FF2B5EF4-FFF2-40B4-BE49-F238E27FC236}">
                <a16:creationId xmlns:a16="http://schemas.microsoft.com/office/drawing/2014/main" id="{E09E8E2D-4110-4B3A-A62E-838E15238590}"/>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
        <p:nvSpPr>
          <p:cNvPr id="8" name="Text Placeholder 5">
            <a:extLst>
              <a:ext uri="{FF2B5EF4-FFF2-40B4-BE49-F238E27FC236}">
                <a16:creationId xmlns:a16="http://schemas.microsoft.com/office/drawing/2014/main" id="{C87B19DA-C489-4935-865D-4EB2D700F385}"/>
              </a:ext>
            </a:extLst>
          </p:cNvPr>
          <p:cNvSpPr>
            <a:spLocks noGrp="1"/>
          </p:cNvSpPr>
          <p:nvPr>
            <p:ph type="body" sz="quarter" idx="15"/>
          </p:nvPr>
        </p:nvSpPr>
        <p:spPr>
          <a:xfrm>
            <a:off x="350838" y="1236663"/>
            <a:ext cx="11534775" cy="4518518"/>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3508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 logos without image">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68795C99-54B2-9298-1FBD-9999CB2479F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2" name="Freeform 12">
            <a:extLst>
              <a:ext uri="{FF2B5EF4-FFF2-40B4-BE49-F238E27FC236}">
                <a16:creationId xmlns:a16="http://schemas.microsoft.com/office/drawing/2014/main" id="{E82C0C44-3398-4CBE-B648-4A83E027D152}"/>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Text Placeholder 15">
            <a:extLst>
              <a:ext uri="{FF2B5EF4-FFF2-40B4-BE49-F238E27FC236}">
                <a16:creationId xmlns:a16="http://schemas.microsoft.com/office/drawing/2014/main" id="{6B1496DC-E7CD-47D4-9D75-8AC1B8C870A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
        <p:nvSpPr>
          <p:cNvPr id="7" name="Text Placeholder 2">
            <a:extLst>
              <a:ext uri="{FF2B5EF4-FFF2-40B4-BE49-F238E27FC236}">
                <a16:creationId xmlns:a16="http://schemas.microsoft.com/office/drawing/2014/main" id="{9996D1F3-A8DA-4153-8B24-5B0B8575C93B}"/>
              </a:ext>
            </a:extLst>
          </p:cNvPr>
          <p:cNvSpPr>
            <a:spLocks noGrp="1"/>
          </p:cNvSpPr>
          <p:nvPr>
            <p:ph type="body" sz="quarter" idx="15"/>
          </p:nvPr>
        </p:nvSpPr>
        <p:spPr>
          <a:xfrm>
            <a:off x="351036" y="1289050"/>
            <a:ext cx="11489928" cy="4638675"/>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660402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olumn text_NO Background">
    <p:spTree>
      <p:nvGrpSpPr>
        <p:cNvPr id="1" name=""/>
        <p:cNvGrpSpPr/>
        <p:nvPr/>
      </p:nvGrpSpPr>
      <p:grpSpPr>
        <a:xfrm>
          <a:off x="0" y="0"/>
          <a:ext cx="0" cy="0"/>
          <a:chOff x="0" y="0"/>
          <a:chExt cx="0" cy="0"/>
        </a:xfrm>
      </p:grpSpPr>
      <p:sp>
        <p:nvSpPr>
          <p:cNvPr id="19" name="Slide Number Placeholder 2">
            <a:extLst>
              <a:ext uri="{FF2B5EF4-FFF2-40B4-BE49-F238E27FC236}">
                <a16:creationId xmlns:a16="http://schemas.microsoft.com/office/drawing/2014/main" id="{3863765E-0C50-467D-2A23-19896D98BF31}"/>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23" name="Freeform 12">
            <a:extLst>
              <a:ext uri="{FF2B5EF4-FFF2-40B4-BE49-F238E27FC236}">
                <a16:creationId xmlns:a16="http://schemas.microsoft.com/office/drawing/2014/main" id="{7595D951-CB89-4470-9D56-418C18A2A5E5}"/>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Text Placeholder 15">
            <a:extLst>
              <a:ext uri="{FF2B5EF4-FFF2-40B4-BE49-F238E27FC236}">
                <a16:creationId xmlns:a16="http://schemas.microsoft.com/office/drawing/2014/main" id="{F0710457-DEE6-44CC-A811-5A8891C0AD91}"/>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grpSp>
        <p:nvGrpSpPr>
          <p:cNvPr id="26" name="Group 25">
            <a:extLst>
              <a:ext uri="{FF2B5EF4-FFF2-40B4-BE49-F238E27FC236}">
                <a16:creationId xmlns:a16="http://schemas.microsoft.com/office/drawing/2014/main" id="{110B8249-D756-4C0C-B532-DFB5F3D56B55}"/>
              </a:ext>
            </a:extLst>
          </p:cNvPr>
          <p:cNvGrpSpPr/>
          <p:nvPr userDrawn="1"/>
        </p:nvGrpSpPr>
        <p:grpSpPr>
          <a:xfrm>
            <a:off x="10109200" y="5962515"/>
            <a:ext cx="1776262" cy="883668"/>
            <a:chOff x="10109200" y="5770707"/>
            <a:chExt cx="1776262" cy="883668"/>
          </a:xfrm>
        </p:grpSpPr>
        <p:sp>
          <p:nvSpPr>
            <p:cNvPr id="27" name="Rectangle 26">
              <a:extLst>
                <a:ext uri="{FF2B5EF4-FFF2-40B4-BE49-F238E27FC236}">
                  <a16:creationId xmlns:a16="http://schemas.microsoft.com/office/drawing/2014/main" id="{8A77AC78-B9E5-4708-A2BB-7736374C13F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51E43ACA-93DB-4C2A-BCCB-6626DB801B9A}"/>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9" name="Picture 28">
            <a:extLst>
              <a:ext uri="{FF2B5EF4-FFF2-40B4-BE49-F238E27FC236}">
                <a16:creationId xmlns:a16="http://schemas.microsoft.com/office/drawing/2014/main" id="{73BAFD56-9DEF-44AA-B17F-EC6E292B7231}"/>
              </a:ext>
            </a:extLst>
          </p:cNvPr>
          <p:cNvPicPr>
            <a:picLocks noChangeAspect="1"/>
          </p:cNvPicPr>
          <p:nvPr userDrawn="1"/>
        </p:nvPicPr>
        <p:blipFill>
          <a:blip r:embed="rId3"/>
          <a:stretch>
            <a:fillRect/>
          </a:stretch>
        </p:blipFill>
        <p:spPr>
          <a:xfrm>
            <a:off x="351036" y="5766998"/>
            <a:ext cx="1254994" cy="1126082"/>
          </a:xfrm>
          <a:prstGeom prst="rect">
            <a:avLst/>
          </a:prstGeom>
        </p:spPr>
      </p:pic>
      <p:sp>
        <p:nvSpPr>
          <p:cNvPr id="11" name="Text Placeholder 2">
            <a:extLst>
              <a:ext uri="{FF2B5EF4-FFF2-40B4-BE49-F238E27FC236}">
                <a16:creationId xmlns:a16="http://schemas.microsoft.com/office/drawing/2014/main" id="{55DA57E8-F450-4057-969B-8F00DDE8D964}"/>
              </a:ext>
            </a:extLst>
          </p:cNvPr>
          <p:cNvSpPr>
            <a:spLocks noGrp="1"/>
          </p:cNvSpPr>
          <p:nvPr>
            <p:ph type="body" sz="quarter" idx="15"/>
          </p:nvPr>
        </p:nvSpPr>
        <p:spPr>
          <a:xfrm>
            <a:off x="351036" y="1289050"/>
            <a:ext cx="11489928" cy="4638675"/>
          </a:xfrm>
          <a:prstGeom prst="rect">
            <a:avLst/>
          </a:prstGeom>
        </p:spPr>
        <p:txBody>
          <a:bodyPr/>
          <a:lstStyle>
            <a:lvl1pPr>
              <a:defRPr>
                <a:solidFill>
                  <a:schemeClr val="tx2"/>
                </a:solidFill>
                <a:latin typeface="Franklin Gothic Book" panose="020B0503020102020204" pitchFamily="34" charset="0"/>
              </a:defRPr>
            </a:lvl1pPr>
            <a:lvl2pPr>
              <a:defRPr>
                <a:solidFill>
                  <a:schemeClr val="tx2"/>
                </a:solidFill>
                <a:latin typeface="Franklin Gothic Book" panose="020B0503020102020204" pitchFamily="34" charset="0"/>
              </a:defRPr>
            </a:lvl2pPr>
            <a:lvl3pPr>
              <a:defRPr>
                <a:solidFill>
                  <a:schemeClr val="tx2"/>
                </a:solidFill>
                <a:latin typeface="Franklin Gothic Book" panose="020B0503020102020204" pitchFamily="34" charset="0"/>
              </a:defRPr>
            </a:lvl3pPr>
            <a:lvl4pPr>
              <a:defRPr>
                <a:solidFill>
                  <a:schemeClr val="tx2"/>
                </a:solidFill>
                <a:latin typeface="Franklin Gothic Book" panose="020B0503020102020204" pitchFamily="34" charset="0"/>
              </a:defRPr>
            </a:lvl4pPr>
            <a:lvl5pPr>
              <a:defRPr>
                <a:solidFill>
                  <a:schemeClr val="tx2"/>
                </a:solidFill>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04596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eneral layout">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13E78785-3923-3DE1-1CF0-430E52EAF4F7}"/>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ct val="1000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a:t>Body copy goes here</a:t>
            </a:r>
          </a:p>
        </p:txBody>
      </p:sp>
      <p:sp>
        <p:nvSpPr>
          <p:cNvPr id="15" name="Content Placeholder 2">
            <a:extLst>
              <a:ext uri="{FF2B5EF4-FFF2-40B4-BE49-F238E27FC236}">
                <a16:creationId xmlns:a16="http://schemas.microsoft.com/office/drawing/2014/main" id="{23A18A8B-6473-207B-F5A9-856C7FDBDF37}"/>
              </a:ext>
            </a:extLst>
          </p:cNvPr>
          <p:cNvSpPr>
            <a:spLocks noGrp="1"/>
          </p:cNvSpPr>
          <p:nvPr>
            <p:ph sz="half" idx="15"/>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US"/>
              <a:t>Click to edit Master text styles</a:t>
            </a:r>
          </a:p>
        </p:txBody>
      </p:sp>
      <p:grpSp>
        <p:nvGrpSpPr>
          <p:cNvPr id="24" name="Group 23">
            <a:extLst>
              <a:ext uri="{FF2B5EF4-FFF2-40B4-BE49-F238E27FC236}">
                <a16:creationId xmlns:a16="http://schemas.microsoft.com/office/drawing/2014/main" id="{3D5EE3D2-41F2-5CE0-809F-1A5CE7094D67}"/>
              </a:ext>
            </a:extLst>
          </p:cNvPr>
          <p:cNvGrpSpPr/>
          <p:nvPr userDrawn="1"/>
        </p:nvGrpSpPr>
        <p:grpSpPr>
          <a:xfrm>
            <a:off x="10109200" y="5703472"/>
            <a:ext cx="1776262" cy="883668"/>
            <a:chOff x="10109200" y="5770707"/>
            <a:chExt cx="1776262" cy="883668"/>
          </a:xfrm>
        </p:grpSpPr>
        <p:sp>
          <p:nvSpPr>
            <p:cNvPr id="28" name="Rectangle 27">
              <a:extLst>
                <a:ext uri="{FF2B5EF4-FFF2-40B4-BE49-F238E27FC236}">
                  <a16:creationId xmlns:a16="http://schemas.microsoft.com/office/drawing/2014/main" id="{487B2876-AD0E-8C80-F796-2967F3AD58A5}"/>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A551E964-13D6-156A-1D23-FBC09A76AB76}"/>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16" name="Picture 15">
            <a:extLst>
              <a:ext uri="{FF2B5EF4-FFF2-40B4-BE49-F238E27FC236}">
                <a16:creationId xmlns:a16="http://schemas.microsoft.com/office/drawing/2014/main" id="{3FF7FD9A-ADF7-0C1A-7221-A146E12CB27C}"/>
              </a:ext>
            </a:extLst>
          </p:cNvPr>
          <p:cNvPicPr>
            <a:picLocks noChangeAspect="1"/>
          </p:cNvPicPr>
          <p:nvPr userDrawn="1"/>
        </p:nvPicPr>
        <p:blipFill>
          <a:blip r:embed="rId3"/>
          <a:stretch>
            <a:fillRect/>
          </a:stretch>
        </p:blipFill>
        <p:spPr>
          <a:xfrm>
            <a:off x="351036" y="5622194"/>
            <a:ext cx="1254994" cy="1126082"/>
          </a:xfrm>
          <a:prstGeom prst="rect">
            <a:avLst/>
          </a:prstGeom>
        </p:spPr>
      </p:pic>
      <p:sp>
        <p:nvSpPr>
          <p:cNvPr id="26" name="Slide Number Placeholder 2">
            <a:extLst>
              <a:ext uri="{FF2B5EF4-FFF2-40B4-BE49-F238E27FC236}">
                <a16:creationId xmlns:a16="http://schemas.microsoft.com/office/drawing/2014/main" id="{EFB3B53A-1A50-EF59-D5E9-3AE1B60F7D9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pic>
        <p:nvPicPr>
          <p:cNvPr id="11" name="Picture 10">
            <a:extLst>
              <a:ext uri="{FF2B5EF4-FFF2-40B4-BE49-F238E27FC236}">
                <a16:creationId xmlns:a16="http://schemas.microsoft.com/office/drawing/2014/main" id="{DC78D658-21F0-413C-AE9F-9D302F755FF3}"/>
              </a:ext>
            </a:extLst>
          </p:cNvPr>
          <p:cNvPicPr>
            <a:picLocks noChangeAspect="1"/>
          </p:cNvPicPr>
          <p:nvPr userDrawn="1"/>
        </p:nvPicPr>
        <p:blipFill rotWithShape="1">
          <a:blip r:embed="rId4">
            <a:alphaModFix amt="8000"/>
          </a:blip>
          <a:srcRect l="21576" r="22401" b="26189"/>
          <a:stretch/>
        </p:blipFill>
        <p:spPr>
          <a:xfrm>
            <a:off x="-10159" y="4044663"/>
            <a:ext cx="12202160" cy="2813337"/>
          </a:xfrm>
          <a:prstGeom prst="rect">
            <a:avLst/>
          </a:prstGeom>
        </p:spPr>
      </p:pic>
      <p:sp>
        <p:nvSpPr>
          <p:cNvPr id="18" name="Freeform 12">
            <a:extLst>
              <a:ext uri="{FF2B5EF4-FFF2-40B4-BE49-F238E27FC236}">
                <a16:creationId xmlns:a16="http://schemas.microsoft.com/office/drawing/2014/main" id="{A4322633-6A13-46E5-84F3-0AE8D285B5CA}"/>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 Placeholder 15">
            <a:extLst>
              <a:ext uri="{FF2B5EF4-FFF2-40B4-BE49-F238E27FC236}">
                <a16:creationId xmlns:a16="http://schemas.microsoft.com/office/drawing/2014/main" id="{EC1F3588-18F4-4FD0-8F22-B051B92E3C73}"/>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61257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General layout_NO Background">
    <p:spTree>
      <p:nvGrpSpPr>
        <p:cNvPr id="1" name=""/>
        <p:cNvGrpSpPr/>
        <p:nvPr/>
      </p:nvGrpSpPr>
      <p:grpSpPr>
        <a:xfrm>
          <a:off x="0" y="0"/>
          <a:ext cx="0" cy="0"/>
          <a:chOff x="0" y="0"/>
          <a:chExt cx="0" cy="0"/>
        </a:xfrm>
      </p:grpSpPr>
      <p:sp>
        <p:nvSpPr>
          <p:cNvPr id="22" name="Slide Number Placeholder 2">
            <a:extLst>
              <a:ext uri="{FF2B5EF4-FFF2-40B4-BE49-F238E27FC236}">
                <a16:creationId xmlns:a16="http://schemas.microsoft.com/office/drawing/2014/main" id="{BA4D5CEE-26BF-0B91-A50E-906ED69BC8E8}"/>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9" name="Freeform 12">
            <a:extLst>
              <a:ext uri="{FF2B5EF4-FFF2-40B4-BE49-F238E27FC236}">
                <a16:creationId xmlns:a16="http://schemas.microsoft.com/office/drawing/2014/main" id="{4494E271-4EDE-4580-A88F-19E1952FE812}"/>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Text Placeholder 15">
            <a:extLst>
              <a:ext uri="{FF2B5EF4-FFF2-40B4-BE49-F238E27FC236}">
                <a16:creationId xmlns:a16="http://schemas.microsoft.com/office/drawing/2014/main" id="{47E71B09-B2A3-4F90-87E9-B9A71088A8A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sp>
        <p:nvSpPr>
          <p:cNvPr id="23" name="Content Placeholder 2">
            <a:extLst>
              <a:ext uri="{FF2B5EF4-FFF2-40B4-BE49-F238E27FC236}">
                <a16:creationId xmlns:a16="http://schemas.microsoft.com/office/drawing/2014/main" id="{5C232DD5-F993-4CAA-8E4A-0933B74BFFC0}"/>
              </a:ext>
            </a:extLst>
          </p:cNvPr>
          <p:cNvSpPr>
            <a:spLocks noGrp="1"/>
          </p:cNvSpPr>
          <p:nvPr>
            <p:ph sz="half" idx="1" hasCustomPrompt="1"/>
          </p:nvPr>
        </p:nvSpPr>
        <p:spPr>
          <a:xfrm>
            <a:off x="351036" y="1252729"/>
            <a:ext cx="5489915" cy="4369466"/>
          </a:xfrm>
          <a:prstGeom prst="rect">
            <a:avLst/>
          </a:prstGeom>
        </p:spPr>
        <p:txBody>
          <a:bodyPr>
            <a:normAutofit/>
          </a:bodyPr>
          <a:lstStyle>
            <a:lvl1pPr marL="0" indent="0">
              <a:lnSpc>
                <a:spcPts val="3200"/>
              </a:lnSpc>
              <a:buFontTx/>
              <a:buNone/>
              <a:defRPr sz="2100" b="0" i="0">
                <a:solidFill>
                  <a:srgbClr val="0072BC"/>
                </a:solidFill>
                <a:latin typeface="Franklin Gothic Book" panose="020B0503020102020204" pitchFamily="34" charset="0"/>
                <a:cs typeface="Arial" panose="020B0604020202020204" pitchFamily="34" charset="0"/>
              </a:defRPr>
            </a:lvl1pPr>
          </a:lstStyle>
          <a:p>
            <a:pPr lvl="0"/>
            <a:r>
              <a:rPr lang="en-US"/>
              <a:t>Body copy goes here</a:t>
            </a:r>
          </a:p>
        </p:txBody>
      </p:sp>
      <p:sp>
        <p:nvSpPr>
          <p:cNvPr id="25" name="Content Placeholder 2">
            <a:extLst>
              <a:ext uri="{FF2B5EF4-FFF2-40B4-BE49-F238E27FC236}">
                <a16:creationId xmlns:a16="http://schemas.microsoft.com/office/drawing/2014/main" id="{196B0FEB-69D3-45B6-A2F3-299C50D94803}"/>
              </a:ext>
            </a:extLst>
          </p:cNvPr>
          <p:cNvSpPr>
            <a:spLocks noGrp="1"/>
          </p:cNvSpPr>
          <p:nvPr>
            <p:ph sz="half" idx="15"/>
          </p:nvPr>
        </p:nvSpPr>
        <p:spPr>
          <a:xfrm>
            <a:off x="6131124" y="1245481"/>
            <a:ext cx="5489915" cy="4369466"/>
          </a:xfrm>
          <a:prstGeom prst="rect">
            <a:avLst/>
          </a:prstGeom>
        </p:spPr>
        <p:txBody>
          <a:bodyPr/>
          <a:lstStyle>
            <a:lvl1pPr marL="0" marR="0" indent="0" algn="l" defTabSz="914400" rtl="0" eaLnBrk="1" fontAlgn="auto" latinLnBrk="0" hangingPunct="1">
              <a:lnSpc>
                <a:spcPts val="3200"/>
              </a:lnSpc>
              <a:spcBef>
                <a:spcPts val="1000"/>
              </a:spcBef>
              <a:spcAft>
                <a:spcPts val="0"/>
              </a:spcAft>
              <a:buClrTx/>
              <a:buSzTx/>
              <a:buFontTx/>
              <a:buNone/>
              <a:tabLst/>
              <a:defRPr sz="2100" b="0" i="0">
                <a:solidFill>
                  <a:srgbClr val="0072BC"/>
                </a:solidFill>
                <a:latin typeface="Arial" panose="020B0604020202020204" pitchFamily="34" charset="0"/>
                <a:cs typeface="Arial" panose="020B0604020202020204" pitchFamily="34" charset="0"/>
              </a:defRPr>
            </a:lvl1pPr>
          </a:lstStyle>
          <a:p>
            <a:pPr lvl="0"/>
            <a:r>
              <a:rPr lang="en-US"/>
              <a:t>Click to edit Master text styles</a:t>
            </a:r>
          </a:p>
        </p:txBody>
      </p:sp>
      <p:grpSp>
        <p:nvGrpSpPr>
          <p:cNvPr id="16" name="Group 15">
            <a:extLst>
              <a:ext uri="{FF2B5EF4-FFF2-40B4-BE49-F238E27FC236}">
                <a16:creationId xmlns:a16="http://schemas.microsoft.com/office/drawing/2014/main" id="{598D5F66-7BFC-4A88-BF11-4B2EA9D701BE}"/>
              </a:ext>
            </a:extLst>
          </p:cNvPr>
          <p:cNvGrpSpPr/>
          <p:nvPr userDrawn="1"/>
        </p:nvGrpSpPr>
        <p:grpSpPr>
          <a:xfrm>
            <a:off x="10109200" y="5962515"/>
            <a:ext cx="1776262" cy="883668"/>
            <a:chOff x="10109200" y="5770707"/>
            <a:chExt cx="1776262" cy="883668"/>
          </a:xfrm>
        </p:grpSpPr>
        <p:sp>
          <p:nvSpPr>
            <p:cNvPr id="17" name="Rectangle 16">
              <a:extLst>
                <a:ext uri="{FF2B5EF4-FFF2-40B4-BE49-F238E27FC236}">
                  <a16:creationId xmlns:a16="http://schemas.microsoft.com/office/drawing/2014/main" id="{9E0E3A19-8653-4605-B14B-B2984BA675E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2BA4A55-2F5A-4CA8-87E0-F538AA1DB8BC}"/>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1" name="Picture 20">
            <a:extLst>
              <a:ext uri="{FF2B5EF4-FFF2-40B4-BE49-F238E27FC236}">
                <a16:creationId xmlns:a16="http://schemas.microsoft.com/office/drawing/2014/main" id="{2882CEB1-F578-4D12-8CD5-87FD07E7A32C}"/>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442742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Just Backgroun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5D35233-CC7A-9209-0FD8-1CB98F8CB155}"/>
              </a:ext>
            </a:extLst>
          </p:cNvPr>
          <p:cNvPicPr>
            <a:picLocks noChangeAspect="1"/>
          </p:cNvPicPr>
          <p:nvPr userDrawn="1"/>
        </p:nvPicPr>
        <p:blipFill rotWithShape="1">
          <a:blip r:embed="rId2">
            <a:alphaModFix amt="8000"/>
          </a:blip>
          <a:srcRect l="21576" r="22401" b="26189"/>
          <a:stretch/>
        </p:blipFill>
        <p:spPr>
          <a:xfrm>
            <a:off x="-10159" y="4044663"/>
            <a:ext cx="12202160" cy="2813337"/>
          </a:xfrm>
          <a:prstGeom prst="rect">
            <a:avLst/>
          </a:prstGeom>
        </p:spPr>
      </p:pic>
      <p:sp>
        <p:nvSpPr>
          <p:cNvPr id="21" name="Slide Number Placeholder 2">
            <a:extLst>
              <a:ext uri="{FF2B5EF4-FFF2-40B4-BE49-F238E27FC236}">
                <a16:creationId xmlns:a16="http://schemas.microsoft.com/office/drawing/2014/main" id="{8D5A3B51-E91C-FC39-085F-E224260AB10A}"/>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2" name="Freeform 12">
            <a:extLst>
              <a:ext uri="{FF2B5EF4-FFF2-40B4-BE49-F238E27FC236}">
                <a16:creationId xmlns:a16="http://schemas.microsoft.com/office/drawing/2014/main" id="{F59E3066-869E-431A-9FF9-0DCB16751AF0}"/>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5">
            <a:extLst>
              <a:ext uri="{FF2B5EF4-FFF2-40B4-BE49-F238E27FC236}">
                <a16:creationId xmlns:a16="http://schemas.microsoft.com/office/drawing/2014/main" id="{CA0A07DF-FF20-4F70-A0A5-C1D99CA98114}"/>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grpSp>
        <p:nvGrpSpPr>
          <p:cNvPr id="18" name="Group 17">
            <a:extLst>
              <a:ext uri="{FF2B5EF4-FFF2-40B4-BE49-F238E27FC236}">
                <a16:creationId xmlns:a16="http://schemas.microsoft.com/office/drawing/2014/main" id="{B5D58CED-B85B-4418-86CA-81353A37FE46}"/>
              </a:ext>
            </a:extLst>
          </p:cNvPr>
          <p:cNvGrpSpPr/>
          <p:nvPr userDrawn="1"/>
        </p:nvGrpSpPr>
        <p:grpSpPr>
          <a:xfrm>
            <a:off x="10109200" y="5962515"/>
            <a:ext cx="1776262" cy="883668"/>
            <a:chOff x="10109200" y="5770707"/>
            <a:chExt cx="1776262" cy="883668"/>
          </a:xfrm>
        </p:grpSpPr>
        <p:sp>
          <p:nvSpPr>
            <p:cNvPr id="19" name="Rectangle 18">
              <a:extLst>
                <a:ext uri="{FF2B5EF4-FFF2-40B4-BE49-F238E27FC236}">
                  <a16:creationId xmlns:a16="http://schemas.microsoft.com/office/drawing/2014/main" id="{6DC70BCA-C0C2-4CC3-95C1-A7D810424042}"/>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9BB2206-2809-45A0-813F-0E42ACEAA7CB}"/>
                </a:ext>
              </a:extLst>
            </p:cNvPr>
            <p:cNvPicPr>
              <a:picLocks noChangeAspect="1"/>
            </p:cNvPicPr>
            <p:nvPr userDrawn="1"/>
          </p:nvPicPr>
          <p:blipFill>
            <a:blip r:embed="rId3"/>
            <a:stretch>
              <a:fillRect/>
            </a:stretch>
          </p:blipFill>
          <p:spPr>
            <a:xfrm>
              <a:off x="10109200" y="5770707"/>
              <a:ext cx="1776262" cy="883668"/>
            </a:xfrm>
            <a:prstGeom prst="rect">
              <a:avLst/>
            </a:prstGeom>
          </p:spPr>
        </p:pic>
      </p:grpSp>
      <p:pic>
        <p:nvPicPr>
          <p:cNvPr id="25" name="Picture 24">
            <a:extLst>
              <a:ext uri="{FF2B5EF4-FFF2-40B4-BE49-F238E27FC236}">
                <a16:creationId xmlns:a16="http://schemas.microsoft.com/office/drawing/2014/main" id="{37AA10DC-4CB5-47B6-8CBA-F6FAB2379926}"/>
              </a:ext>
            </a:extLst>
          </p:cNvPr>
          <p:cNvPicPr>
            <a:picLocks noChangeAspect="1"/>
          </p:cNvPicPr>
          <p:nvPr userDrawn="1"/>
        </p:nvPicPr>
        <p:blipFill>
          <a:blip r:embed="rId4"/>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3248917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Just Background_NO Background">
    <p:spTree>
      <p:nvGrpSpPr>
        <p:cNvPr id="1" name=""/>
        <p:cNvGrpSpPr/>
        <p:nvPr/>
      </p:nvGrpSpPr>
      <p:grpSpPr>
        <a:xfrm>
          <a:off x="0" y="0"/>
          <a:ext cx="0" cy="0"/>
          <a:chOff x="0" y="0"/>
          <a:chExt cx="0" cy="0"/>
        </a:xfrm>
      </p:grpSpPr>
      <p:sp>
        <p:nvSpPr>
          <p:cNvPr id="17" name="Slide Number Placeholder 2">
            <a:extLst>
              <a:ext uri="{FF2B5EF4-FFF2-40B4-BE49-F238E27FC236}">
                <a16:creationId xmlns:a16="http://schemas.microsoft.com/office/drawing/2014/main" id="{8FD71F75-CAAF-4808-6F56-78D87E2FBDD4}"/>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
        <p:nvSpPr>
          <p:cNvPr id="14" name="Freeform 12">
            <a:extLst>
              <a:ext uri="{FF2B5EF4-FFF2-40B4-BE49-F238E27FC236}">
                <a16:creationId xmlns:a16="http://schemas.microsoft.com/office/drawing/2014/main" id="{C6971777-6400-469A-A43C-FD6D662C6932}"/>
              </a:ext>
            </a:extLst>
          </p:cNvPr>
          <p:cNvSpPr/>
          <p:nvPr userDrawn="1"/>
        </p:nvSpPr>
        <p:spPr>
          <a:xfrm>
            <a:off x="-1" y="-54864"/>
            <a:ext cx="10432723" cy="953417"/>
          </a:xfrm>
          <a:custGeom>
            <a:avLst/>
            <a:gdLst>
              <a:gd name="connsiteX0" fmla="*/ 0 w 9781300"/>
              <a:gd name="connsiteY0" fmla="*/ 0 h 1246187"/>
              <a:gd name="connsiteX1" fmla="*/ 3127248 w 9781300"/>
              <a:gd name="connsiteY1" fmla="*/ 0 h 1246187"/>
              <a:gd name="connsiteX2" fmla="*/ 6654052 w 9781300"/>
              <a:gd name="connsiteY2" fmla="*/ 0 h 1246187"/>
              <a:gd name="connsiteX3" fmla="*/ 9781300 w 9781300"/>
              <a:gd name="connsiteY3" fmla="*/ 0 h 1246187"/>
              <a:gd name="connsiteX4" fmla="*/ 9781300 w 9781300"/>
              <a:gd name="connsiteY4" fmla="*/ 251234 h 1246187"/>
              <a:gd name="connsiteX5" fmla="*/ 9781300 w 9781300"/>
              <a:gd name="connsiteY5" fmla="*/ 295248 h 1246187"/>
              <a:gd name="connsiteX6" fmla="*/ 9776446 w 9781300"/>
              <a:gd name="connsiteY6" fmla="*/ 295248 h 1246187"/>
              <a:gd name="connsiteX7" fmla="*/ 9759186 w 9781300"/>
              <a:gd name="connsiteY7" fmla="*/ 451752 h 1246187"/>
              <a:gd name="connsiteX8" fmla="*/ 8692810 w 9781300"/>
              <a:gd name="connsiteY8" fmla="*/ 1246187 h 1246187"/>
              <a:gd name="connsiteX9" fmla="*/ 8673384 w 9781300"/>
              <a:gd name="connsiteY9" fmla="*/ 1245402 h 1246187"/>
              <a:gd name="connsiteX10" fmla="*/ 5584993 w 9781300"/>
              <a:gd name="connsiteY10" fmla="*/ 1245402 h 1246187"/>
              <a:gd name="connsiteX11" fmla="*/ 5565562 w 9781300"/>
              <a:gd name="connsiteY11" fmla="*/ 1246187 h 1246187"/>
              <a:gd name="connsiteX12" fmla="*/ 5546136 w 9781300"/>
              <a:gd name="connsiteY12" fmla="*/ 1245402 h 1246187"/>
              <a:gd name="connsiteX13" fmla="*/ 3127248 w 9781300"/>
              <a:gd name="connsiteY13" fmla="*/ 1245402 h 1246187"/>
              <a:gd name="connsiteX14" fmla="*/ 0 w 9781300"/>
              <a:gd name="connsiteY14" fmla="*/ 1245402 h 124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81300" h="1246187">
                <a:moveTo>
                  <a:pt x="0" y="0"/>
                </a:moveTo>
                <a:lnTo>
                  <a:pt x="3127248" y="0"/>
                </a:lnTo>
                <a:lnTo>
                  <a:pt x="6654052" y="0"/>
                </a:lnTo>
                <a:lnTo>
                  <a:pt x="9781300" y="0"/>
                </a:lnTo>
                <a:lnTo>
                  <a:pt x="9781300" y="251234"/>
                </a:lnTo>
                <a:lnTo>
                  <a:pt x="9781300" y="295248"/>
                </a:lnTo>
                <a:lnTo>
                  <a:pt x="9776446" y="295248"/>
                </a:lnTo>
                <a:lnTo>
                  <a:pt x="9759186" y="451752"/>
                </a:lnTo>
                <a:cubicBezTo>
                  <a:pt x="9657688" y="905135"/>
                  <a:pt x="9218823" y="1246187"/>
                  <a:pt x="8692810" y="1246187"/>
                </a:cubicBezTo>
                <a:lnTo>
                  <a:pt x="8673384" y="1245402"/>
                </a:lnTo>
                <a:lnTo>
                  <a:pt x="5584993" y="1245402"/>
                </a:lnTo>
                <a:lnTo>
                  <a:pt x="5565562" y="1246187"/>
                </a:lnTo>
                <a:lnTo>
                  <a:pt x="5546136" y="1245402"/>
                </a:lnTo>
                <a:lnTo>
                  <a:pt x="3127248" y="1245402"/>
                </a:lnTo>
                <a:lnTo>
                  <a:pt x="0" y="1245402"/>
                </a:lnTo>
                <a:close/>
              </a:path>
            </a:pathLst>
          </a:custGeom>
          <a:solidFill>
            <a:srgbClr val="0072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15">
            <a:extLst>
              <a:ext uri="{FF2B5EF4-FFF2-40B4-BE49-F238E27FC236}">
                <a16:creationId xmlns:a16="http://schemas.microsoft.com/office/drawing/2014/main" id="{CCF3F593-71A8-4A5A-8DC3-39196BF0D277}"/>
              </a:ext>
            </a:extLst>
          </p:cNvPr>
          <p:cNvSpPr>
            <a:spLocks noGrp="1"/>
          </p:cNvSpPr>
          <p:nvPr>
            <p:ph type="body" sz="quarter" idx="14"/>
          </p:nvPr>
        </p:nvSpPr>
        <p:spPr>
          <a:xfrm>
            <a:off x="351036" y="24731"/>
            <a:ext cx="9341604" cy="79422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Tx/>
              <a:buNone/>
              <a:tabLst/>
              <a:defRPr sz="3200" b="0" i="0">
                <a:solidFill>
                  <a:schemeClr val="bg1"/>
                </a:solidFill>
                <a:latin typeface="Franklin Gothic Demi" panose="020B0603020102020204" pitchFamily="34" charset="0"/>
                <a:cs typeface="Arial" panose="020B0604020202020204" pitchFamily="34" charset="0"/>
              </a:defRPr>
            </a:lvl1pPr>
          </a:lstStyle>
          <a:p>
            <a:pPr lvl="0"/>
            <a:r>
              <a:rPr lang="en-US"/>
              <a:t>Click to edit Master text styles</a:t>
            </a:r>
          </a:p>
        </p:txBody>
      </p:sp>
      <p:grpSp>
        <p:nvGrpSpPr>
          <p:cNvPr id="15" name="Group 14">
            <a:extLst>
              <a:ext uri="{FF2B5EF4-FFF2-40B4-BE49-F238E27FC236}">
                <a16:creationId xmlns:a16="http://schemas.microsoft.com/office/drawing/2014/main" id="{99FB0D3C-EAA4-4A74-B976-6E1B5B7EE064}"/>
              </a:ext>
            </a:extLst>
          </p:cNvPr>
          <p:cNvGrpSpPr/>
          <p:nvPr userDrawn="1"/>
        </p:nvGrpSpPr>
        <p:grpSpPr>
          <a:xfrm>
            <a:off x="10109200" y="5962515"/>
            <a:ext cx="1776262" cy="883668"/>
            <a:chOff x="10109200" y="5770707"/>
            <a:chExt cx="1776262" cy="883668"/>
          </a:xfrm>
        </p:grpSpPr>
        <p:sp>
          <p:nvSpPr>
            <p:cNvPr id="16" name="Rectangle 15">
              <a:extLst>
                <a:ext uri="{FF2B5EF4-FFF2-40B4-BE49-F238E27FC236}">
                  <a16:creationId xmlns:a16="http://schemas.microsoft.com/office/drawing/2014/main" id="{958DC839-8F5C-49ED-85AF-7A63CE057B98}"/>
                </a:ext>
              </a:extLst>
            </p:cNvPr>
            <p:cNvSpPr/>
            <p:nvPr userDrawn="1"/>
          </p:nvSpPr>
          <p:spPr>
            <a:xfrm>
              <a:off x="10432723" y="5966692"/>
              <a:ext cx="1188316" cy="498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0678BDDF-AA7C-4925-9D42-120ACFF7E7B1}"/>
                </a:ext>
              </a:extLst>
            </p:cNvPr>
            <p:cNvPicPr>
              <a:picLocks noChangeAspect="1"/>
            </p:cNvPicPr>
            <p:nvPr userDrawn="1"/>
          </p:nvPicPr>
          <p:blipFill>
            <a:blip r:embed="rId2"/>
            <a:stretch>
              <a:fillRect/>
            </a:stretch>
          </p:blipFill>
          <p:spPr>
            <a:xfrm>
              <a:off x="10109200" y="5770707"/>
              <a:ext cx="1776262" cy="883668"/>
            </a:xfrm>
            <a:prstGeom prst="rect">
              <a:avLst/>
            </a:prstGeom>
          </p:spPr>
        </p:pic>
      </p:grpSp>
      <p:pic>
        <p:nvPicPr>
          <p:cNvPr id="20" name="Picture 19">
            <a:extLst>
              <a:ext uri="{FF2B5EF4-FFF2-40B4-BE49-F238E27FC236}">
                <a16:creationId xmlns:a16="http://schemas.microsoft.com/office/drawing/2014/main" id="{661683AF-B4C2-4D2A-8A87-9E959D07452B}"/>
              </a:ext>
            </a:extLst>
          </p:cNvPr>
          <p:cNvPicPr>
            <a:picLocks noChangeAspect="1"/>
          </p:cNvPicPr>
          <p:nvPr userDrawn="1"/>
        </p:nvPicPr>
        <p:blipFill>
          <a:blip r:embed="rId3"/>
          <a:stretch>
            <a:fillRect/>
          </a:stretch>
        </p:blipFill>
        <p:spPr>
          <a:xfrm>
            <a:off x="351036" y="5766998"/>
            <a:ext cx="1254994" cy="1126082"/>
          </a:xfrm>
          <a:prstGeom prst="rect">
            <a:avLst/>
          </a:prstGeom>
        </p:spPr>
      </p:pic>
    </p:spTree>
    <p:extLst>
      <p:ext uri="{BB962C8B-B14F-4D97-AF65-F5344CB8AC3E}">
        <p14:creationId xmlns:p14="http://schemas.microsoft.com/office/powerpoint/2010/main" val="1035181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14F2FF4C-2B63-D8FD-04F0-BFA95E34027F}"/>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a:solidFill>
                <a:srgbClr val="0072BC"/>
              </a:solidFill>
            </a:endParaRPr>
          </a:p>
        </p:txBody>
      </p:sp>
      <p:sp>
        <p:nvSpPr>
          <p:cNvPr id="7" name="Date Placeholder 3">
            <a:extLst>
              <a:ext uri="{FF2B5EF4-FFF2-40B4-BE49-F238E27FC236}">
                <a16:creationId xmlns:a16="http://schemas.microsoft.com/office/drawing/2014/main" id="{6E35135D-3989-833B-8569-202C3AC5593B}"/>
              </a:ext>
            </a:extLst>
          </p:cNvPr>
          <p:cNvSpPr txBox="1">
            <a:spLocks/>
          </p:cNvSpPr>
          <p:nvPr/>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a:solidFill>
                <a:srgbClr val="0072BC"/>
              </a:solidFill>
            </a:endParaRPr>
          </a:p>
        </p:txBody>
      </p:sp>
      <p:sp>
        <p:nvSpPr>
          <p:cNvPr id="8" name="Date Placeholder 3">
            <a:extLst>
              <a:ext uri="{FF2B5EF4-FFF2-40B4-BE49-F238E27FC236}">
                <a16:creationId xmlns:a16="http://schemas.microsoft.com/office/drawing/2014/main" id="{C1B883CB-7839-1B50-0CFF-637C4BFF3A24}"/>
              </a:ext>
            </a:extLst>
          </p:cNvPr>
          <p:cNvSpPr txBox="1">
            <a:spLocks/>
          </p:cNvSpPr>
          <p:nvPr userDrawn="1"/>
        </p:nvSpPr>
        <p:spPr>
          <a:xfrm>
            <a:off x="591668" y="6221787"/>
            <a:ext cx="5504331" cy="365125"/>
          </a:xfrm>
          <a:prstGeom prst="rect">
            <a:avLst/>
          </a:prstGeom>
        </p:spPr>
        <p:txBody>
          <a:bodyPr vert="horz" lIns="91440" tIns="45720" rIns="91440" bIns="45720" rtlCol="0" anchor="ctr"/>
          <a:lstStyle>
            <a:defPPr>
              <a:defRPr lang="en-US"/>
            </a:defPPr>
            <a:lvl1pPr marL="0" algn="l" defTabSz="914400" rtl="0" eaLnBrk="1" latinLnBrk="0" hangingPunct="1">
              <a:defRPr sz="1200" b="1" i="0" kern="1200">
                <a:solidFill>
                  <a:schemeClr val="accent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700">
              <a:solidFill>
                <a:srgbClr val="0072BC"/>
              </a:solidFill>
            </a:endParaRPr>
          </a:p>
        </p:txBody>
      </p:sp>
      <p:sp>
        <p:nvSpPr>
          <p:cNvPr id="3" name="Slide Number Placeholder 2">
            <a:extLst>
              <a:ext uri="{FF2B5EF4-FFF2-40B4-BE49-F238E27FC236}">
                <a16:creationId xmlns:a16="http://schemas.microsoft.com/office/drawing/2014/main" id="{C6A3C2C5-C11E-52EF-E55C-440B657EDA47}"/>
              </a:ext>
            </a:extLst>
          </p:cNvPr>
          <p:cNvSpPr>
            <a:spLocks noGrp="1"/>
          </p:cNvSpPr>
          <p:nvPr>
            <p:ph type="sldNum" sz="quarter" idx="4"/>
          </p:nvPr>
        </p:nvSpPr>
        <p:spPr>
          <a:xfrm>
            <a:off x="11244732" y="6404349"/>
            <a:ext cx="711200" cy="365125"/>
          </a:xfrm>
          <a:prstGeom prst="rect">
            <a:avLst/>
          </a:prstGeom>
        </p:spPr>
        <p:txBody>
          <a:bodyPr vert="horz" lIns="91440" tIns="45720" rIns="91440" bIns="45720" rtlCol="0" anchor="ctr"/>
          <a:lstStyle>
            <a:lvl1pPr algn="r">
              <a:defRPr sz="1200" b="1" i="0">
                <a:solidFill>
                  <a:schemeClr val="tx1"/>
                </a:solidFill>
                <a:latin typeface="Franklin Gothic Demi" panose="020B0603020102020204" pitchFamily="34" charset="0"/>
              </a:defRPr>
            </a:lvl1pPr>
          </a:lstStyle>
          <a:p>
            <a:fld id="{B9E0ACF9-11E2-1D4B-A28D-78BD04ABBE89}" type="slidenum">
              <a:rPr lang="en-US" smtClean="0"/>
              <a:pPr/>
              <a:t>‹#›</a:t>
            </a:fld>
            <a:endParaRPr lang="en-US"/>
          </a:p>
        </p:txBody>
      </p:sp>
    </p:spTree>
    <p:extLst>
      <p:ext uri="{BB962C8B-B14F-4D97-AF65-F5344CB8AC3E}">
        <p14:creationId xmlns:p14="http://schemas.microsoft.com/office/powerpoint/2010/main" val="4081753131"/>
      </p:ext>
    </p:extLst>
  </p:cSld>
  <p:clrMap bg1="lt1" tx1="dk1" bg2="lt2" tx2="dk2" accent1="accent1" accent2="accent2" accent3="accent3" accent4="accent4" accent5="accent5" accent6="accent6" hlink="hlink" folHlink="folHlink"/>
  <p:sldLayoutIdLst>
    <p:sldLayoutId id="2147484350" r:id="rId1"/>
    <p:sldLayoutId id="2147484352" r:id="rId2"/>
    <p:sldLayoutId id="2147484371" r:id="rId3"/>
    <p:sldLayoutId id="2147484372" r:id="rId4"/>
    <p:sldLayoutId id="2147484362" r:id="rId5"/>
    <p:sldLayoutId id="2147484356" r:id="rId6"/>
    <p:sldLayoutId id="2147484366" r:id="rId7"/>
    <p:sldLayoutId id="2147484359" r:id="rId8"/>
    <p:sldLayoutId id="2147484367" r:id="rId9"/>
    <p:sldLayoutId id="2147484351" r:id="rId10"/>
    <p:sldLayoutId id="2147484361" r:id="rId11"/>
    <p:sldLayoutId id="2147484353" r:id="rId12"/>
    <p:sldLayoutId id="2147484363" r:id="rId13"/>
    <p:sldLayoutId id="2147484354" r:id="rId14"/>
    <p:sldLayoutId id="2147484364" r:id="rId15"/>
    <p:sldLayoutId id="2147484365" r:id="rId16"/>
    <p:sldLayoutId id="2147484355" r:id="rId17"/>
    <p:sldLayoutId id="2147484360" r:id="rId18"/>
    <p:sldLayoutId id="2147484370" r:id="rId19"/>
    <p:sldLayoutId id="2147484369" r:id="rId20"/>
    <p:sldLayoutId id="2147484368" r:id="rId21"/>
    <p:sldLayoutId id="2147484358" r:id="rId2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sv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8.svg"/><Relationship Id="rId21" Type="http://schemas.openxmlformats.org/officeDocument/2006/relationships/image" Target="../media/image26.svg"/><Relationship Id="rId7" Type="http://schemas.openxmlformats.org/officeDocument/2006/relationships/image" Target="../media/image12.svg"/><Relationship Id="rId12" Type="http://schemas.openxmlformats.org/officeDocument/2006/relationships/image" Target="../media/image17.png"/><Relationship Id="rId17" Type="http://schemas.openxmlformats.org/officeDocument/2006/relationships/image" Target="../media/image22.svg"/><Relationship Id="rId25" Type="http://schemas.openxmlformats.org/officeDocument/2006/relationships/image" Target="../media/image30.svg"/><Relationship Id="rId2" Type="http://schemas.openxmlformats.org/officeDocument/2006/relationships/image" Target="../media/image7.png"/><Relationship Id="rId16" Type="http://schemas.openxmlformats.org/officeDocument/2006/relationships/image" Target="../media/image21.png"/><Relationship Id="rId20" Type="http://schemas.openxmlformats.org/officeDocument/2006/relationships/image" Target="../media/image25.png"/><Relationship Id="rId1" Type="http://schemas.openxmlformats.org/officeDocument/2006/relationships/slideLayout" Target="../slideLayouts/slideLayout3.xml"/><Relationship Id="rId6" Type="http://schemas.openxmlformats.org/officeDocument/2006/relationships/image" Target="../media/image11.png"/><Relationship Id="rId11" Type="http://schemas.openxmlformats.org/officeDocument/2006/relationships/image" Target="../media/image16.svg"/><Relationship Id="rId24" Type="http://schemas.openxmlformats.org/officeDocument/2006/relationships/image" Target="../media/image29.png"/><Relationship Id="rId5" Type="http://schemas.openxmlformats.org/officeDocument/2006/relationships/image" Target="../media/image10.svg"/><Relationship Id="rId15" Type="http://schemas.openxmlformats.org/officeDocument/2006/relationships/image" Target="../media/image20.svg"/><Relationship Id="rId23" Type="http://schemas.openxmlformats.org/officeDocument/2006/relationships/image" Target="../media/image28.svg"/><Relationship Id="rId10" Type="http://schemas.openxmlformats.org/officeDocument/2006/relationships/image" Target="../media/image15.png"/><Relationship Id="rId19" Type="http://schemas.openxmlformats.org/officeDocument/2006/relationships/image" Target="../media/image24.svg"/><Relationship Id="rId4" Type="http://schemas.openxmlformats.org/officeDocument/2006/relationships/image" Target="../media/image9.png"/><Relationship Id="rId9" Type="http://schemas.openxmlformats.org/officeDocument/2006/relationships/image" Target="../media/image14.sv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sv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microsoft.com/office/2018/10/relationships/comments" Target="../comments/modernComment_121_EADD9A20.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DE7DDE8-807B-262B-8160-3CE45E8376B3}"/>
              </a:ext>
            </a:extLst>
          </p:cNvPr>
          <p:cNvSpPr>
            <a:spLocks noGrp="1"/>
          </p:cNvSpPr>
          <p:nvPr>
            <p:ph type="body" sz="quarter" idx="13"/>
          </p:nvPr>
        </p:nvSpPr>
        <p:spPr/>
        <p:txBody>
          <a:bodyPr lIns="91440" tIns="45720" rIns="91440" bIns="45720" anchor="t">
            <a:normAutofit fontScale="70000" lnSpcReduction="20000"/>
          </a:bodyPr>
          <a:lstStyle/>
          <a:p>
            <a:r>
              <a:rPr lang="en-US" dirty="0">
                <a:latin typeface="Franklin Gothic Heavy"/>
                <a:cs typeface="Arial"/>
              </a:rPr>
              <a:t>NHS Shropshire, Telford and Wrekin Change NHS engagement report</a:t>
            </a:r>
          </a:p>
        </p:txBody>
      </p:sp>
      <p:sp>
        <p:nvSpPr>
          <p:cNvPr id="4" name="Text Placeholder 3">
            <a:extLst>
              <a:ext uri="{FF2B5EF4-FFF2-40B4-BE49-F238E27FC236}">
                <a16:creationId xmlns:a16="http://schemas.microsoft.com/office/drawing/2014/main" id="{723E7D82-6B73-54AE-21C0-6ADDE3D630AD}"/>
              </a:ext>
            </a:extLst>
          </p:cNvPr>
          <p:cNvSpPr>
            <a:spLocks noGrp="1"/>
          </p:cNvSpPr>
          <p:nvPr>
            <p:ph type="body" sz="quarter" idx="15"/>
          </p:nvPr>
        </p:nvSpPr>
        <p:spPr/>
        <p:txBody>
          <a:bodyPr/>
          <a:lstStyle/>
          <a:p>
            <a:r>
              <a:rPr lang="en-US" dirty="0"/>
              <a:t>2025</a:t>
            </a:r>
          </a:p>
        </p:txBody>
      </p:sp>
    </p:spTree>
    <p:extLst>
      <p:ext uri="{BB962C8B-B14F-4D97-AF65-F5344CB8AC3E}">
        <p14:creationId xmlns:p14="http://schemas.microsoft.com/office/powerpoint/2010/main" val="1324974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0FD3B55-7C18-9C7F-4860-8065EFB29609}"/>
              </a:ext>
            </a:extLst>
          </p:cNvPr>
          <p:cNvSpPr>
            <a:spLocks noGrp="1"/>
          </p:cNvSpPr>
          <p:nvPr>
            <p:ph type="body" sz="quarter" idx="4294967295"/>
          </p:nvPr>
        </p:nvSpPr>
        <p:spPr>
          <a:xfrm>
            <a:off x="355830" y="1169140"/>
            <a:ext cx="11244502" cy="4648336"/>
          </a:xfrm>
          <a:prstGeom prst="rect">
            <a:avLst/>
          </a:prstGeom>
        </p:spPr>
        <p:txBody>
          <a:bodyPr numCol="3" spcCol="360000"/>
          <a:lstStyle/>
          <a:p>
            <a:pPr marL="0" indent="0">
              <a:lnSpc>
                <a:spcPct val="100000"/>
              </a:lnSpc>
              <a:buNone/>
            </a:pPr>
            <a:r>
              <a:rPr lang="en-GB" sz="1600" b="1" dirty="0">
                <a:solidFill>
                  <a:schemeClr val="tx2"/>
                </a:solidFill>
                <a:latin typeface="Franklin Gothic Book" panose="020B0503020102020204" pitchFamily="34" charset="0"/>
              </a:rPr>
              <a:t>The NHS in the future:</a:t>
            </a:r>
          </a:p>
          <a:p>
            <a:pPr marL="285750" indent="-285750">
              <a:lnSpc>
                <a:spcPct val="100000"/>
              </a:lnSpc>
            </a:pPr>
            <a:r>
              <a:rPr lang="en-GB" sz="1600" dirty="0">
                <a:solidFill>
                  <a:schemeClr val="tx2"/>
                </a:solidFill>
                <a:latin typeface="Franklin Gothic Book" panose="020B0503020102020204" pitchFamily="34" charset="0"/>
              </a:rPr>
              <a:t>If the 10 Year Health Plan is a success, what three words would you use to describe how using the NHS will feel in the future?</a:t>
            </a:r>
          </a:p>
          <a:p>
            <a:pPr marL="285750" indent="-285750">
              <a:lnSpc>
                <a:spcPct val="100000"/>
              </a:lnSpc>
            </a:pPr>
            <a:r>
              <a:rPr lang="en-GB" sz="1600" dirty="0">
                <a:solidFill>
                  <a:schemeClr val="tx2"/>
                </a:solidFill>
                <a:latin typeface="Franklin Gothic Book" panose="020B0503020102020204" pitchFamily="34" charset="0"/>
              </a:rPr>
              <a:t>What will be the same / what will be different?</a:t>
            </a:r>
          </a:p>
          <a:p>
            <a:pPr marL="0" indent="0">
              <a:lnSpc>
                <a:spcPct val="100000"/>
              </a:lnSpc>
              <a:buNone/>
            </a:pPr>
            <a:r>
              <a:rPr lang="en-US" sz="1600" b="1" dirty="0">
                <a:solidFill>
                  <a:schemeClr val="tx2"/>
                </a:solidFill>
                <a:latin typeface="Franklin Gothic Book" panose="020B0503020102020204" pitchFamily="34" charset="0"/>
              </a:rPr>
              <a:t>Making better use of technology:</a:t>
            </a:r>
          </a:p>
          <a:p>
            <a:pPr marL="285750" indent="-285750">
              <a:lnSpc>
                <a:spcPct val="100000"/>
              </a:lnSpc>
            </a:pPr>
            <a:r>
              <a:rPr lang="en-GB" sz="1600" dirty="0">
                <a:solidFill>
                  <a:schemeClr val="tx2"/>
                </a:solidFill>
                <a:latin typeface="Franklin Gothic Book" panose="020B0503020102020204" pitchFamily="34" charset="0"/>
              </a:rPr>
              <a:t>When you think about how we could use technology in the NHS, what are your hopes and fears?</a:t>
            </a:r>
          </a:p>
          <a:p>
            <a:pPr marL="285750" indent="-285750">
              <a:lnSpc>
                <a:spcPct val="100000"/>
              </a:lnSpc>
            </a:pPr>
            <a:r>
              <a:rPr lang="en-GB" sz="1600" dirty="0">
                <a:solidFill>
                  <a:schemeClr val="tx2"/>
                </a:solidFill>
                <a:latin typeface="Franklin Gothic Book" panose="020B0503020102020204" pitchFamily="34" charset="0"/>
              </a:rPr>
              <a:t>What technologies do you think the NHS should prioritise? </a:t>
            </a:r>
          </a:p>
          <a:p>
            <a:pPr marL="285750" indent="-285750">
              <a:lnSpc>
                <a:spcPct val="100000"/>
              </a:lnSpc>
            </a:pPr>
            <a:r>
              <a:rPr lang="en-GB" sz="1600" dirty="0">
                <a:solidFill>
                  <a:schemeClr val="tx2"/>
                </a:solidFill>
                <a:latin typeface="Franklin Gothic Book" panose="020B0503020102020204" pitchFamily="34" charset="0"/>
              </a:rPr>
              <a:t>What technologies are you worried about? </a:t>
            </a:r>
          </a:p>
          <a:p>
            <a:pPr marL="0" indent="0">
              <a:lnSpc>
                <a:spcPct val="100000"/>
              </a:lnSpc>
              <a:buNone/>
            </a:pPr>
            <a:r>
              <a:rPr lang="en-GB" sz="1600" b="1" dirty="0">
                <a:solidFill>
                  <a:schemeClr val="tx2"/>
                </a:solidFill>
                <a:latin typeface="Franklin Gothic Book" panose="020B0503020102020204" pitchFamily="34" charset="0"/>
              </a:rPr>
              <a:t>Moving more care from hospitals into the community: </a:t>
            </a:r>
          </a:p>
          <a:p>
            <a:pPr marL="285750" indent="-285750">
              <a:lnSpc>
                <a:spcPct val="100000"/>
              </a:lnSpc>
            </a:pPr>
            <a:r>
              <a:rPr lang="en-GB" sz="1600" dirty="0">
                <a:solidFill>
                  <a:schemeClr val="tx2"/>
                </a:solidFill>
                <a:latin typeface="Franklin Gothic Book" panose="020B0503020102020204" pitchFamily="34" charset="0"/>
              </a:rPr>
              <a:t>What difference – good or bad – would this make to you?</a:t>
            </a:r>
          </a:p>
          <a:p>
            <a:pPr marL="285750" indent="-285750">
              <a:lnSpc>
                <a:spcPct val="100000"/>
              </a:lnSpc>
            </a:pPr>
            <a:r>
              <a:rPr lang="en-GB" sz="1600" dirty="0">
                <a:solidFill>
                  <a:schemeClr val="tx2"/>
                </a:solidFill>
                <a:latin typeface="Franklin Gothic Book" panose="020B0503020102020204" pitchFamily="34" charset="0"/>
              </a:rPr>
              <a:t>Thinking about virtual wards, what sounds good and what concerns do you have?</a:t>
            </a:r>
          </a:p>
          <a:p>
            <a:pPr marL="285750" indent="-285750">
              <a:lnSpc>
                <a:spcPct val="100000"/>
              </a:lnSpc>
            </a:pPr>
            <a:r>
              <a:rPr lang="en-GB" sz="1600" dirty="0">
                <a:solidFill>
                  <a:schemeClr val="tx2"/>
                </a:solidFill>
                <a:latin typeface="Franklin Gothic Book" panose="020B0503020102020204" pitchFamily="34" charset="0"/>
              </a:rPr>
              <a:t>Thinking about community diagnostic centres, what sounds good and what concerns do you have?</a:t>
            </a:r>
          </a:p>
          <a:p>
            <a:pPr marL="285750" indent="-285750">
              <a:lnSpc>
                <a:spcPct val="100000"/>
              </a:lnSpc>
            </a:pPr>
            <a:r>
              <a:rPr lang="en-GB" sz="1600" dirty="0">
                <a:solidFill>
                  <a:schemeClr val="tx2"/>
                </a:solidFill>
                <a:latin typeface="Franklin Gothic Book" panose="020B0503020102020204" pitchFamily="34" charset="0"/>
              </a:rPr>
              <a:t>Thinking about ambulance triage, what sounds good and what concerns do you have?</a:t>
            </a:r>
          </a:p>
          <a:p>
            <a:pPr marL="285750" indent="-285750">
              <a:lnSpc>
                <a:spcPct val="100000"/>
              </a:lnSpc>
              <a:spcAft>
                <a:spcPts val="800"/>
              </a:spcAft>
            </a:pPr>
            <a:endParaRPr lang="en-GB" sz="1600" dirty="0">
              <a:solidFill>
                <a:schemeClr val="tx2"/>
              </a:solidFill>
              <a:latin typeface="Franklin Gothic Book" panose="020B0503020102020204" pitchFamily="34" charset="0"/>
            </a:endParaRPr>
          </a:p>
          <a:p>
            <a:pPr marL="0" indent="0">
              <a:lnSpc>
                <a:spcPct val="100000"/>
              </a:lnSpc>
              <a:buNone/>
            </a:pPr>
            <a:r>
              <a:rPr lang="en-GB" sz="1600" b="1" dirty="0">
                <a:solidFill>
                  <a:schemeClr val="tx2"/>
                </a:solidFill>
                <a:latin typeface="Franklin Gothic Book" panose="020B0503020102020204" pitchFamily="34" charset="0"/>
              </a:rPr>
              <a:t>Preventing illnesses, not just treating them:</a:t>
            </a:r>
          </a:p>
          <a:p>
            <a:pPr marL="285750" indent="-285750">
              <a:lnSpc>
                <a:spcPct val="100000"/>
              </a:lnSpc>
            </a:pPr>
            <a:r>
              <a:rPr lang="en-GB" sz="1600" dirty="0">
                <a:solidFill>
                  <a:schemeClr val="tx2"/>
                </a:solidFill>
                <a:latin typeface="Franklin Gothic Book" panose="020B0503020102020204" pitchFamily="34" charset="0"/>
              </a:rPr>
              <a:t>What difference – good or bad – would this make to you?</a:t>
            </a:r>
          </a:p>
          <a:p>
            <a:pPr marL="285750" indent="-285750">
              <a:lnSpc>
                <a:spcPct val="100000"/>
              </a:lnSpc>
            </a:pPr>
            <a:r>
              <a:rPr lang="en-GB" sz="1600" dirty="0">
                <a:solidFill>
                  <a:schemeClr val="tx2"/>
                </a:solidFill>
                <a:latin typeface="Franklin Gothic Book" panose="020B0503020102020204" pitchFamily="34" charset="0"/>
              </a:rPr>
              <a:t>What forms of prevention do you think the NHS should prioritise?</a:t>
            </a:r>
            <a:endParaRPr lang="en-US" sz="1600" dirty="0">
              <a:solidFill>
                <a:schemeClr val="tx2"/>
              </a:solidFill>
              <a:latin typeface="Franklin Gothic Book" panose="020B0503020102020204" pitchFamily="34" charset="0"/>
            </a:endParaRPr>
          </a:p>
        </p:txBody>
      </p:sp>
      <p:sp>
        <p:nvSpPr>
          <p:cNvPr id="5" name="Slide Number Placeholder 4">
            <a:extLst>
              <a:ext uri="{FF2B5EF4-FFF2-40B4-BE49-F238E27FC236}">
                <a16:creationId xmlns:a16="http://schemas.microsoft.com/office/drawing/2014/main" id="{42F5CD31-E55A-7D8E-D2FB-A74B143EFCAF}"/>
              </a:ext>
            </a:extLst>
          </p:cNvPr>
          <p:cNvSpPr>
            <a:spLocks noGrp="1"/>
          </p:cNvSpPr>
          <p:nvPr>
            <p:ph type="sldNum" sz="quarter" idx="4"/>
          </p:nvPr>
        </p:nvSpPr>
        <p:spPr/>
        <p:txBody>
          <a:bodyPr/>
          <a:lstStyle/>
          <a:p>
            <a:fld id="{B9E0ACF9-11E2-1D4B-A28D-78BD04ABBE89}" type="slidenum">
              <a:rPr lang="en-US" smtClean="0"/>
              <a:pPr/>
              <a:t>10</a:t>
            </a:fld>
            <a:endParaRPr lang="en-US"/>
          </a:p>
        </p:txBody>
      </p:sp>
      <p:sp>
        <p:nvSpPr>
          <p:cNvPr id="7" name="Text Placeholder 6">
            <a:extLst>
              <a:ext uri="{FF2B5EF4-FFF2-40B4-BE49-F238E27FC236}">
                <a16:creationId xmlns:a16="http://schemas.microsoft.com/office/drawing/2014/main" id="{2BC6D90A-04EA-4D3B-BDD6-124EFBBDA2C1}"/>
              </a:ext>
            </a:extLst>
          </p:cNvPr>
          <p:cNvSpPr>
            <a:spLocks noGrp="1"/>
          </p:cNvSpPr>
          <p:nvPr>
            <p:ph type="body" sz="quarter" idx="14"/>
          </p:nvPr>
        </p:nvSpPr>
        <p:spPr/>
        <p:txBody>
          <a:bodyPr/>
          <a:lstStyle/>
          <a:p>
            <a:pPr marL="0" indent="0">
              <a:buNone/>
            </a:pPr>
            <a:r>
              <a:rPr lang="en-US"/>
              <a:t>Questions asked to participants</a:t>
            </a:r>
          </a:p>
        </p:txBody>
      </p:sp>
    </p:spTree>
    <p:extLst>
      <p:ext uri="{BB962C8B-B14F-4D97-AF65-F5344CB8AC3E}">
        <p14:creationId xmlns:p14="http://schemas.microsoft.com/office/powerpoint/2010/main" val="127251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82E709-5C9B-4424-3EFF-E52E4BACE29F}"/>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8839FDE-8F5F-DF76-1B77-004B894F3D17}"/>
              </a:ext>
            </a:extLst>
          </p:cNvPr>
          <p:cNvSpPr>
            <a:spLocks noGrp="1"/>
          </p:cNvSpPr>
          <p:nvPr>
            <p:ph type="sldNum" sz="quarter" idx="4"/>
          </p:nvPr>
        </p:nvSpPr>
        <p:spPr/>
        <p:txBody>
          <a:bodyPr/>
          <a:lstStyle/>
          <a:p>
            <a:fld id="{B9E0ACF9-11E2-1D4B-A28D-78BD04ABBE89}" type="slidenum">
              <a:rPr lang="en-US" smtClean="0"/>
              <a:pPr/>
              <a:t>11</a:t>
            </a:fld>
            <a:endParaRPr lang="en-US"/>
          </a:p>
        </p:txBody>
      </p:sp>
      <p:sp>
        <p:nvSpPr>
          <p:cNvPr id="7" name="Text Placeholder 6">
            <a:extLst>
              <a:ext uri="{FF2B5EF4-FFF2-40B4-BE49-F238E27FC236}">
                <a16:creationId xmlns:a16="http://schemas.microsoft.com/office/drawing/2014/main" id="{DF6E86A7-C132-DDF2-5618-A67E6ECD2D8B}"/>
              </a:ext>
            </a:extLst>
          </p:cNvPr>
          <p:cNvSpPr>
            <a:spLocks noGrp="1"/>
          </p:cNvSpPr>
          <p:nvPr>
            <p:ph type="body" sz="quarter" idx="14"/>
          </p:nvPr>
        </p:nvSpPr>
        <p:spPr/>
        <p:txBody>
          <a:bodyPr>
            <a:normAutofit fontScale="92500"/>
          </a:bodyPr>
          <a:lstStyle/>
          <a:p>
            <a:pPr marL="0" indent="0">
              <a:buNone/>
            </a:pPr>
            <a:r>
              <a:rPr lang="en-US"/>
              <a:t>Understanding the analysis and how to read the slides</a:t>
            </a:r>
          </a:p>
        </p:txBody>
      </p:sp>
      <p:sp>
        <p:nvSpPr>
          <p:cNvPr id="2" name="TextBox 1">
            <a:extLst>
              <a:ext uri="{FF2B5EF4-FFF2-40B4-BE49-F238E27FC236}">
                <a16:creationId xmlns:a16="http://schemas.microsoft.com/office/drawing/2014/main" id="{ACB4EBDE-5615-A2CF-7BEC-0A9FB287E207}"/>
              </a:ext>
            </a:extLst>
          </p:cNvPr>
          <p:cNvSpPr txBox="1"/>
          <p:nvPr/>
        </p:nvSpPr>
        <p:spPr>
          <a:xfrm>
            <a:off x="669850" y="1031358"/>
            <a:ext cx="10388009" cy="4093428"/>
          </a:xfrm>
          <a:prstGeom prst="rect">
            <a:avLst/>
          </a:prstGeom>
          <a:noFill/>
        </p:spPr>
        <p:txBody>
          <a:bodyPr wrap="square" lIns="91440" tIns="45720" rIns="91440" bIns="45720" rtlCol="0" anchor="t">
            <a:spAutoFit/>
          </a:bodyPr>
          <a:lstStyle/>
          <a:p>
            <a:r>
              <a:rPr lang="en-GB" sz="2000" dirty="0">
                <a:solidFill>
                  <a:schemeClr val="tx2"/>
                </a:solidFill>
                <a:latin typeface="Franklin Gothic Book"/>
              </a:rPr>
              <a:t>All feedback was gathered in the following ways:</a:t>
            </a:r>
          </a:p>
          <a:p>
            <a:endParaRPr lang="en-GB" sz="2000" dirty="0">
              <a:solidFill>
                <a:schemeClr val="tx2"/>
              </a:solidFill>
              <a:latin typeface="Franklin Gothic Book" panose="020B0503020102020204" pitchFamily="34" charset="0"/>
            </a:endParaRPr>
          </a:p>
          <a:p>
            <a:pPr marL="342900" indent="-342900">
              <a:buFont typeface="Arial" panose="020B0604020202020204" pitchFamily="34" charset="0"/>
              <a:buChar char="•"/>
            </a:pPr>
            <a:r>
              <a:rPr lang="en-GB" sz="2000" dirty="0">
                <a:solidFill>
                  <a:schemeClr val="tx2"/>
                </a:solidFill>
                <a:latin typeface="Franklin Gothic Book"/>
              </a:rPr>
              <a:t>Breakout room facilitators and scribes recorded comments from conversations in the workshop</a:t>
            </a:r>
          </a:p>
          <a:p>
            <a:pPr marL="342900" indent="-342900">
              <a:buFont typeface="Arial" panose="020B0604020202020204" pitchFamily="34" charset="0"/>
              <a:buChar char="•"/>
            </a:pPr>
            <a:r>
              <a:rPr lang="en-GB" sz="2000" dirty="0" err="1">
                <a:solidFill>
                  <a:schemeClr val="tx2"/>
                </a:solidFill>
                <a:latin typeface="Franklin Gothic Book"/>
              </a:rPr>
              <a:t>Mentimeter</a:t>
            </a:r>
            <a:r>
              <a:rPr lang="en-GB" sz="2000" dirty="0">
                <a:solidFill>
                  <a:schemeClr val="tx2"/>
                </a:solidFill>
                <a:latin typeface="Franklin Gothic Book"/>
              </a:rPr>
              <a:t>, an online systems that allows participants in the call to use their computer keypads or devices to submit feedback in real time during the meeting.</a:t>
            </a:r>
          </a:p>
          <a:p>
            <a:endParaRPr lang="en-GB" sz="2000" dirty="0">
              <a:solidFill>
                <a:schemeClr val="tx2"/>
              </a:solidFill>
              <a:latin typeface="Franklin Gothic Book" panose="020B0503020102020204" pitchFamily="34" charset="0"/>
            </a:endParaRPr>
          </a:p>
          <a:p>
            <a:r>
              <a:rPr lang="en-GB" sz="2000" dirty="0">
                <a:solidFill>
                  <a:schemeClr val="tx2"/>
                </a:solidFill>
                <a:latin typeface="Franklin Gothic Book"/>
              </a:rPr>
              <a:t>Analysed data is grouped into positive (</a:t>
            </a:r>
            <a:r>
              <a:rPr lang="en-GB" sz="2000" b="1" dirty="0">
                <a:solidFill>
                  <a:srgbClr val="00B050"/>
                </a:solidFill>
                <a:latin typeface="Franklin Gothic Book"/>
              </a:rPr>
              <a:t>green)</a:t>
            </a:r>
            <a:r>
              <a:rPr lang="en-GB" sz="2000" dirty="0">
                <a:solidFill>
                  <a:schemeClr val="tx2"/>
                </a:solidFill>
                <a:latin typeface="Franklin Gothic Book"/>
              </a:rPr>
              <a:t>, negative (</a:t>
            </a:r>
            <a:r>
              <a:rPr lang="en-GB" sz="2000" b="1" dirty="0">
                <a:solidFill>
                  <a:srgbClr val="C00000"/>
                </a:solidFill>
                <a:latin typeface="Franklin Gothic Book"/>
              </a:rPr>
              <a:t>red)</a:t>
            </a:r>
            <a:r>
              <a:rPr lang="en-GB" sz="2000" dirty="0">
                <a:solidFill>
                  <a:schemeClr val="tx2"/>
                </a:solidFill>
                <a:latin typeface="Franklin Gothic Book"/>
              </a:rPr>
              <a:t> and observations (</a:t>
            </a:r>
            <a:r>
              <a:rPr lang="en-GB" sz="2000" b="1" dirty="0">
                <a:solidFill>
                  <a:srgbClr val="FFC000"/>
                </a:solidFill>
                <a:latin typeface="Franklin Gothic Book"/>
              </a:rPr>
              <a:t>amber</a:t>
            </a:r>
            <a:r>
              <a:rPr lang="en-GB" sz="2000" dirty="0">
                <a:solidFill>
                  <a:schemeClr val="tx2"/>
                </a:solidFill>
                <a:latin typeface="Franklin Gothic Book"/>
              </a:rPr>
              <a:t>).</a:t>
            </a:r>
          </a:p>
          <a:p>
            <a:endParaRPr lang="en-GB" sz="2000" dirty="0">
              <a:solidFill>
                <a:schemeClr val="tx2"/>
              </a:solidFill>
              <a:latin typeface="Franklin Gothic Book" panose="020B0503020102020204" pitchFamily="34" charset="0"/>
            </a:endParaRPr>
          </a:p>
          <a:p>
            <a:r>
              <a:rPr lang="en-GB" sz="2000" dirty="0">
                <a:solidFill>
                  <a:schemeClr val="tx2"/>
                </a:solidFill>
                <a:latin typeface="Franklin Gothic Book"/>
              </a:rPr>
              <a:t>The coded data from the staff event is quantified with a number and percentage. Staff feedback was gathered and coded due to the diversity of the comments received. For some of the questions there was a high number of codes.  This has meant that for some of the questions, the high scoring themes have what look to be lower percentages.</a:t>
            </a:r>
          </a:p>
        </p:txBody>
      </p:sp>
    </p:spTree>
    <p:extLst>
      <p:ext uri="{BB962C8B-B14F-4D97-AF65-F5344CB8AC3E}">
        <p14:creationId xmlns:p14="http://schemas.microsoft.com/office/powerpoint/2010/main" val="1473602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9AF64C-A072-C700-FC1A-002F91C54EA0}"/>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C5E9E6BF-A183-F3CF-2242-E9491107861B}"/>
              </a:ext>
            </a:extLst>
          </p:cNvPr>
          <p:cNvSpPr>
            <a:spLocks noGrp="1"/>
          </p:cNvSpPr>
          <p:nvPr>
            <p:ph type="body" sz="quarter" idx="14"/>
          </p:nvPr>
        </p:nvSpPr>
        <p:spPr/>
        <p:txBody>
          <a:bodyPr lIns="91440" tIns="45720" rIns="91440" bIns="45720" anchor="t">
            <a:noAutofit/>
          </a:bodyPr>
          <a:lstStyle/>
          <a:p>
            <a:r>
              <a:rPr lang="en-US" dirty="0">
                <a:latin typeface="Franklin Gothic Heavy"/>
                <a:cs typeface="Arial"/>
              </a:rPr>
              <a:t>Chapter 3: Staff and general public</a:t>
            </a:r>
          </a:p>
          <a:p>
            <a:endParaRPr lang="en-US"/>
          </a:p>
          <a:p>
            <a:endParaRPr lang="en-US"/>
          </a:p>
        </p:txBody>
      </p:sp>
    </p:spTree>
    <p:extLst>
      <p:ext uri="{BB962C8B-B14F-4D97-AF65-F5344CB8AC3E}">
        <p14:creationId xmlns:p14="http://schemas.microsoft.com/office/powerpoint/2010/main" val="2856020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4E752CE-E070-4421-BB31-14CCA2CBF13B}"/>
              </a:ext>
            </a:extLst>
          </p:cNvPr>
          <p:cNvSpPr>
            <a:spLocks noGrp="1"/>
          </p:cNvSpPr>
          <p:nvPr>
            <p:ph type="sldNum" sz="quarter" idx="4"/>
          </p:nvPr>
        </p:nvSpPr>
        <p:spPr/>
        <p:txBody>
          <a:bodyPr/>
          <a:lstStyle/>
          <a:p>
            <a:fld id="{B9E0ACF9-11E2-1D4B-A28D-78BD04ABBE89}" type="slidenum">
              <a:rPr lang="en-US" smtClean="0"/>
              <a:pPr/>
              <a:t>13</a:t>
            </a:fld>
            <a:endParaRPr lang="en-US"/>
          </a:p>
        </p:txBody>
      </p:sp>
      <p:sp>
        <p:nvSpPr>
          <p:cNvPr id="4" name="Text Placeholder 3">
            <a:extLst>
              <a:ext uri="{FF2B5EF4-FFF2-40B4-BE49-F238E27FC236}">
                <a16:creationId xmlns:a16="http://schemas.microsoft.com/office/drawing/2014/main" id="{B720EB82-A7C8-404B-B4C3-8EA722F536E0}"/>
              </a:ext>
            </a:extLst>
          </p:cNvPr>
          <p:cNvSpPr>
            <a:spLocks noGrp="1"/>
          </p:cNvSpPr>
          <p:nvPr>
            <p:ph type="body" sz="quarter" idx="14"/>
          </p:nvPr>
        </p:nvSpPr>
        <p:spPr/>
        <p:txBody>
          <a:bodyPr lIns="91440" tIns="45720" rIns="91440" bIns="45720" anchor="t">
            <a:normAutofit/>
          </a:bodyPr>
          <a:lstStyle/>
          <a:p>
            <a:r>
              <a:rPr lang="en-GB" dirty="0">
                <a:latin typeface="Franklin Gothic Demi"/>
                <a:cs typeface="Arial"/>
              </a:rPr>
              <a:t>Chapter 3 contents </a:t>
            </a:r>
            <a:endParaRPr lang="en-GB" sz="3200" dirty="0">
              <a:latin typeface="Franklin Gothic Demi"/>
              <a:cs typeface="Arial"/>
            </a:endParaRPr>
          </a:p>
          <a:p>
            <a:endParaRPr lang="en-GB" dirty="0"/>
          </a:p>
        </p:txBody>
      </p:sp>
      <p:sp>
        <p:nvSpPr>
          <p:cNvPr id="10" name="Rectangle 9">
            <a:extLst>
              <a:ext uri="{FF2B5EF4-FFF2-40B4-BE49-F238E27FC236}">
                <a16:creationId xmlns:a16="http://schemas.microsoft.com/office/drawing/2014/main" id="{E7FC0A90-6F0D-E940-F75E-7DD9E799C1A9}"/>
              </a:ext>
            </a:extLst>
          </p:cNvPr>
          <p:cNvSpPr/>
          <p:nvPr/>
        </p:nvSpPr>
        <p:spPr>
          <a:xfrm>
            <a:off x="350835" y="1226493"/>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400" b="1"/>
              <a:t>Findings</a:t>
            </a:r>
          </a:p>
        </p:txBody>
      </p:sp>
      <p:sp>
        <p:nvSpPr>
          <p:cNvPr id="12" name="Rectangle 11">
            <a:extLst>
              <a:ext uri="{FF2B5EF4-FFF2-40B4-BE49-F238E27FC236}">
                <a16:creationId xmlns:a16="http://schemas.microsoft.com/office/drawing/2014/main" id="{46D8A0FF-C0DD-4648-6FB7-2B764A7A26DE}"/>
              </a:ext>
            </a:extLst>
          </p:cNvPr>
          <p:cNvSpPr/>
          <p:nvPr/>
        </p:nvSpPr>
        <p:spPr>
          <a:xfrm>
            <a:off x="350835" y="2527142"/>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400" b="1"/>
              <a:t>Section 1 - </a:t>
            </a:r>
            <a:r>
              <a:rPr lang="en-US" sz="2400" b="1"/>
              <a:t>Making better use of technology</a:t>
            </a:r>
            <a:endParaRPr lang="en-GB" sz="2400" b="1"/>
          </a:p>
        </p:txBody>
      </p:sp>
      <p:sp>
        <p:nvSpPr>
          <p:cNvPr id="13" name="Rectangle 12">
            <a:extLst>
              <a:ext uri="{FF2B5EF4-FFF2-40B4-BE49-F238E27FC236}">
                <a16:creationId xmlns:a16="http://schemas.microsoft.com/office/drawing/2014/main" id="{66B32B8D-AF45-FC0E-2FC0-831838B6A7D8}"/>
              </a:ext>
            </a:extLst>
          </p:cNvPr>
          <p:cNvSpPr/>
          <p:nvPr/>
        </p:nvSpPr>
        <p:spPr>
          <a:xfrm>
            <a:off x="350835" y="3154215"/>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400" b="1" dirty="0"/>
              <a:t>Section 2 – Moving care from hospitals into the community</a:t>
            </a:r>
          </a:p>
        </p:txBody>
      </p:sp>
      <p:sp>
        <p:nvSpPr>
          <p:cNvPr id="14" name="Rectangle 13">
            <a:extLst>
              <a:ext uri="{FF2B5EF4-FFF2-40B4-BE49-F238E27FC236}">
                <a16:creationId xmlns:a16="http://schemas.microsoft.com/office/drawing/2014/main" id="{E0D983EA-C5E0-B905-4D89-7270238A9E43}"/>
              </a:ext>
            </a:extLst>
          </p:cNvPr>
          <p:cNvSpPr/>
          <p:nvPr/>
        </p:nvSpPr>
        <p:spPr>
          <a:xfrm>
            <a:off x="350834" y="3815421"/>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400" b="1" dirty="0"/>
              <a:t>Section 3 - Preventing illnesses, not just treating them</a:t>
            </a:r>
          </a:p>
        </p:txBody>
      </p:sp>
      <p:sp>
        <p:nvSpPr>
          <p:cNvPr id="3" name="Rectangle 2">
            <a:extLst>
              <a:ext uri="{FF2B5EF4-FFF2-40B4-BE49-F238E27FC236}">
                <a16:creationId xmlns:a16="http://schemas.microsoft.com/office/drawing/2014/main" id="{FAC8BD63-CCA8-8AB6-9584-383FB1406F8B}"/>
              </a:ext>
            </a:extLst>
          </p:cNvPr>
          <p:cNvSpPr/>
          <p:nvPr/>
        </p:nvSpPr>
        <p:spPr>
          <a:xfrm>
            <a:off x="350835" y="1854903"/>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en-GB" sz="2400" b="1"/>
              <a:t>The NHS in the future </a:t>
            </a:r>
          </a:p>
        </p:txBody>
      </p:sp>
    </p:spTree>
    <p:extLst>
      <p:ext uri="{BB962C8B-B14F-4D97-AF65-F5344CB8AC3E}">
        <p14:creationId xmlns:p14="http://schemas.microsoft.com/office/powerpoint/2010/main" val="3065811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61253A-A084-A385-62F6-B1DBA4EFB97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6977513-4EB6-5142-72B2-74DBC55173DF}"/>
              </a:ext>
            </a:extLst>
          </p:cNvPr>
          <p:cNvSpPr>
            <a:spLocks noGrp="1"/>
          </p:cNvSpPr>
          <p:nvPr>
            <p:ph type="body" sz="quarter" idx="14"/>
          </p:nvPr>
        </p:nvSpPr>
        <p:spPr/>
        <p:txBody>
          <a:bodyPr/>
          <a:lstStyle/>
          <a:p>
            <a:r>
              <a:rPr lang="en-US"/>
              <a:t>Findings</a:t>
            </a:r>
          </a:p>
          <a:p>
            <a:endParaRPr lang="en-US"/>
          </a:p>
          <a:p>
            <a:endParaRPr lang="en-US"/>
          </a:p>
        </p:txBody>
      </p:sp>
    </p:spTree>
    <p:extLst>
      <p:ext uri="{BB962C8B-B14F-4D97-AF65-F5344CB8AC3E}">
        <p14:creationId xmlns:p14="http://schemas.microsoft.com/office/powerpoint/2010/main" val="695240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65FF33-6A65-E7DC-D901-FDA4A2F2B41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650BE14-4948-F18B-6FCF-C0C1BAFE7E21}"/>
              </a:ext>
            </a:extLst>
          </p:cNvPr>
          <p:cNvSpPr>
            <a:spLocks noGrp="1"/>
          </p:cNvSpPr>
          <p:nvPr>
            <p:ph type="body" sz="quarter" idx="14"/>
          </p:nvPr>
        </p:nvSpPr>
        <p:spPr/>
        <p:txBody>
          <a:bodyPr/>
          <a:lstStyle/>
          <a:p>
            <a:r>
              <a:rPr lang="en-US" dirty="0"/>
              <a:t>The NHS in the future</a:t>
            </a:r>
          </a:p>
          <a:p>
            <a:endParaRPr lang="en-US" dirty="0"/>
          </a:p>
        </p:txBody>
      </p:sp>
    </p:spTree>
    <p:extLst>
      <p:ext uri="{BB962C8B-B14F-4D97-AF65-F5344CB8AC3E}">
        <p14:creationId xmlns:p14="http://schemas.microsoft.com/office/powerpoint/2010/main" val="665282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CCB03C5B-8F16-0EF3-52B9-05987AB69404}"/>
              </a:ext>
            </a:extLst>
          </p:cNvPr>
          <p:cNvSpPr>
            <a:spLocks noGrp="1"/>
          </p:cNvSpPr>
          <p:nvPr>
            <p:ph type="tbl" sz="quarter" idx="15"/>
          </p:nvPr>
        </p:nvSpPr>
        <p:spPr>
          <a:xfrm>
            <a:off x="351036" y="1256475"/>
            <a:ext cx="11534425" cy="4345050"/>
          </a:xfrm>
        </p:spPr>
        <p:txBody>
          <a:bodyPr/>
          <a:lstStyle/>
          <a:p>
            <a:pPr marL="0" indent="0">
              <a:buNone/>
            </a:pPr>
            <a:r>
              <a:rPr lang="en-GB" b="1">
                <a:latin typeface="Franklin Gothic Book" panose="020B0503020102020204" pitchFamily="34" charset="0"/>
              </a:rPr>
              <a:t>If the 10 Year Health Plan is a success, what three words </a:t>
            </a:r>
            <a:br>
              <a:rPr lang="en-GB" b="1">
                <a:latin typeface="Franklin Gothic Book" panose="020B0503020102020204" pitchFamily="34" charset="0"/>
              </a:rPr>
            </a:br>
            <a:r>
              <a:rPr lang="en-GB" b="1">
                <a:latin typeface="Franklin Gothic Book" panose="020B0503020102020204" pitchFamily="34" charset="0"/>
              </a:rPr>
              <a:t>would describe how the NHS will feel in the future?</a:t>
            </a:r>
          </a:p>
          <a:p>
            <a:pPr marL="0" indent="0">
              <a:buNone/>
            </a:pPr>
            <a:r>
              <a:rPr lang="en-GB" sz="2000">
                <a:solidFill>
                  <a:schemeClr val="bg2">
                    <a:lumMod val="10000"/>
                  </a:schemeClr>
                </a:solidFill>
                <a:latin typeface="Franklin Gothic Book" panose="020B0503020102020204" pitchFamily="34" charset="0"/>
              </a:rPr>
              <a:t>There was a real variety of responses to this question. The following themes emerged from the captured data and were the most frequently mentioned words:</a:t>
            </a:r>
          </a:p>
          <a:p>
            <a:r>
              <a:rPr lang="en-GB" sz="2000" b="1">
                <a:solidFill>
                  <a:srgbClr val="00B050"/>
                </a:solidFill>
                <a:latin typeface="Franklin Gothic Book" panose="020B0503020102020204" pitchFamily="34" charset="0"/>
              </a:rPr>
              <a:t>Safe: </a:t>
            </a:r>
            <a:r>
              <a:rPr lang="en-GB" sz="2000">
                <a:solidFill>
                  <a:schemeClr val="bg2">
                    <a:lumMod val="10000"/>
                  </a:schemeClr>
                </a:solidFill>
                <a:latin typeface="Franklin Gothic Book" panose="020B0503020102020204" pitchFamily="34" charset="0"/>
              </a:rPr>
              <a:t>A number of responses referenced the specific word ‘safe’ or ‘secure’ and ‘robust’, but the notion of safe service provision was a clear theme in the responses.</a:t>
            </a:r>
          </a:p>
          <a:p>
            <a:r>
              <a:rPr lang="en-GB" sz="2000" b="1">
                <a:solidFill>
                  <a:srgbClr val="00B050"/>
                </a:solidFill>
                <a:latin typeface="Franklin Gothic Book" panose="020B0503020102020204" pitchFamily="34" charset="0"/>
              </a:rPr>
              <a:t>Accessible: </a:t>
            </a:r>
            <a:r>
              <a:rPr lang="en-GB" sz="2000">
                <a:solidFill>
                  <a:schemeClr val="bg2">
                    <a:lumMod val="10000"/>
                  </a:schemeClr>
                </a:solidFill>
                <a:latin typeface="Franklin Gothic Book" panose="020B0503020102020204" pitchFamily="34" charset="0"/>
              </a:rPr>
              <a:t>The future NHS is one that carefully considers equality (a word specifically mentioned) and that the services provided are accessible.</a:t>
            </a:r>
          </a:p>
          <a:p>
            <a:r>
              <a:rPr lang="en-GB" sz="2000" b="1">
                <a:solidFill>
                  <a:srgbClr val="00B050"/>
                </a:solidFill>
                <a:latin typeface="Franklin Gothic Book" panose="020B0503020102020204" pitchFamily="34" charset="0"/>
              </a:rPr>
              <a:t>Efficient: </a:t>
            </a:r>
            <a:r>
              <a:rPr lang="en-GB" sz="2000">
                <a:solidFill>
                  <a:schemeClr val="bg2">
                    <a:lumMod val="10000"/>
                  </a:schemeClr>
                </a:solidFill>
                <a:latin typeface="Franklin Gothic Book" panose="020B0503020102020204" pitchFamily="34" charset="0"/>
              </a:rPr>
              <a:t>This is something that came through strongly in the variety of responses, some mentioning ‘joined up’ or ‘modern’, but a strong sense that the NHS is efficient at what it does.</a:t>
            </a:r>
          </a:p>
          <a:p>
            <a:r>
              <a:rPr lang="en-GB" sz="2000" b="1">
                <a:solidFill>
                  <a:srgbClr val="00B050"/>
                </a:solidFill>
                <a:latin typeface="Franklin Gothic Book" panose="020B0503020102020204" pitchFamily="34" charset="0"/>
              </a:rPr>
              <a:t>Innovative: </a:t>
            </a:r>
            <a:r>
              <a:rPr lang="en-GB" sz="2000">
                <a:solidFill>
                  <a:schemeClr val="bg2">
                    <a:lumMod val="10000"/>
                  </a:schemeClr>
                </a:solidFill>
                <a:latin typeface="Franklin Gothic Book" panose="020B0503020102020204" pitchFamily="34" charset="0"/>
              </a:rPr>
              <a:t>A progression of how services are designed and provided was another clear theme from the discussions.</a:t>
            </a:r>
          </a:p>
          <a:p>
            <a:pPr marL="0" indent="0">
              <a:buNone/>
            </a:pPr>
            <a:endParaRPr lang="en-GB" sz="2000">
              <a:solidFill>
                <a:schemeClr val="bg2">
                  <a:lumMod val="10000"/>
                </a:schemeClr>
              </a:solidFill>
            </a:endParaRPr>
          </a:p>
          <a:p>
            <a:pPr marL="0" indent="0">
              <a:buNone/>
            </a:pPr>
            <a:endParaRPr lang="en-GB"/>
          </a:p>
        </p:txBody>
      </p:sp>
      <p:sp>
        <p:nvSpPr>
          <p:cNvPr id="3" name="Slide Number Placeholder 2">
            <a:extLst>
              <a:ext uri="{FF2B5EF4-FFF2-40B4-BE49-F238E27FC236}">
                <a16:creationId xmlns:a16="http://schemas.microsoft.com/office/drawing/2014/main" id="{F072D987-2FFB-F66C-74BA-194CF1A5066B}"/>
              </a:ext>
            </a:extLst>
          </p:cNvPr>
          <p:cNvSpPr>
            <a:spLocks noGrp="1"/>
          </p:cNvSpPr>
          <p:nvPr>
            <p:ph type="sldNum" sz="quarter" idx="4"/>
          </p:nvPr>
        </p:nvSpPr>
        <p:spPr/>
        <p:txBody>
          <a:bodyPr/>
          <a:lstStyle/>
          <a:p>
            <a:fld id="{B9E0ACF9-11E2-1D4B-A28D-78BD04ABBE89}" type="slidenum">
              <a:rPr lang="en-US" smtClean="0"/>
              <a:pPr/>
              <a:t>16</a:t>
            </a:fld>
            <a:endParaRPr lang="en-US"/>
          </a:p>
        </p:txBody>
      </p:sp>
      <p:sp>
        <p:nvSpPr>
          <p:cNvPr id="4" name="Text Placeholder 3">
            <a:extLst>
              <a:ext uri="{FF2B5EF4-FFF2-40B4-BE49-F238E27FC236}">
                <a16:creationId xmlns:a16="http://schemas.microsoft.com/office/drawing/2014/main" id="{664E47E5-1361-3C7A-8FA4-22EF6B6D1C44}"/>
              </a:ext>
            </a:extLst>
          </p:cNvPr>
          <p:cNvSpPr>
            <a:spLocks noGrp="1"/>
          </p:cNvSpPr>
          <p:nvPr>
            <p:ph type="body" sz="quarter" idx="14"/>
          </p:nvPr>
        </p:nvSpPr>
        <p:spPr/>
        <p:txBody>
          <a:bodyPr>
            <a:normAutofit/>
          </a:bodyPr>
          <a:lstStyle/>
          <a:p>
            <a:r>
              <a:rPr lang="en-US" dirty="0"/>
              <a:t>The NHS in the future: all respondents </a:t>
            </a:r>
          </a:p>
          <a:p>
            <a:endParaRPr lang="en-GB" dirty="0"/>
          </a:p>
        </p:txBody>
      </p:sp>
    </p:spTree>
    <p:extLst>
      <p:ext uri="{BB962C8B-B14F-4D97-AF65-F5344CB8AC3E}">
        <p14:creationId xmlns:p14="http://schemas.microsoft.com/office/powerpoint/2010/main" val="32124307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5CEF7-D3F0-F8A9-919A-63B80F9482BD}"/>
            </a:ext>
          </a:extLst>
        </p:cNvPr>
        <p:cNvGrpSpPr/>
        <p:nvPr/>
      </p:nvGrpSpPr>
      <p:grpSpPr>
        <a:xfrm>
          <a:off x="0" y="0"/>
          <a:ext cx="0" cy="0"/>
          <a:chOff x="0" y="0"/>
          <a:chExt cx="0" cy="0"/>
        </a:xfrm>
      </p:grpSpPr>
      <p:sp>
        <p:nvSpPr>
          <p:cNvPr id="2" name="Table Placeholder 1">
            <a:extLst>
              <a:ext uri="{FF2B5EF4-FFF2-40B4-BE49-F238E27FC236}">
                <a16:creationId xmlns:a16="http://schemas.microsoft.com/office/drawing/2014/main" id="{DABF55CE-6783-CDDA-3F03-5559CA06BD94}"/>
              </a:ext>
            </a:extLst>
          </p:cNvPr>
          <p:cNvSpPr>
            <a:spLocks noGrp="1"/>
          </p:cNvSpPr>
          <p:nvPr>
            <p:ph type="tbl" sz="quarter" idx="15"/>
          </p:nvPr>
        </p:nvSpPr>
        <p:spPr>
          <a:xfrm>
            <a:off x="351036" y="1256475"/>
            <a:ext cx="11534425" cy="4345050"/>
          </a:xfrm>
        </p:spPr>
        <p:txBody>
          <a:bodyPr/>
          <a:lstStyle/>
          <a:p>
            <a:pPr marL="0" indent="0">
              <a:buNone/>
            </a:pPr>
            <a:r>
              <a:rPr lang="en-GB" b="1">
                <a:latin typeface="Franklin Gothic Book" panose="020B0503020102020204" pitchFamily="34" charset="0"/>
              </a:rPr>
              <a:t>In the future, what will be the same and what will be different about the NHS?</a:t>
            </a:r>
          </a:p>
          <a:p>
            <a:pPr marL="0" indent="0">
              <a:buNone/>
            </a:pPr>
            <a:r>
              <a:rPr lang="en-GB" sz="2400">
                <a:solidFill>
                  <a:schemeClr val="tx2"/>
                </a:solidFill>
                <a:latin typeface="Franklin Gothic Book" panose="020B0503020102020204" pitchFamily="34" charset="0"/>
              </a:rPr>
              <a:t>The top themes emerging from feedback showed that participants felt strongly about the following:</a:t>
            </a:r>
          </a:p>
          <a:p>
            <a:pPr marL="0" indent="0">
              <a:buNone/>
            </a:pPr>
            <a:endParaRPr lang="en-GB" sz="2400">
              <a:solidFill>
                <a:schemeClr val="tx2"/>
              </a:solidFill>
              <a:latin typeface="Franklin Gothic Book" panose="020B0503020102020204" pitchFamily="34" charset="0"/>
            </a:endParaRPr>
          </a:p>
          <a:p>
            <a:pPr marL="0" indent="0">
              <a:buNone/>
            </a:pPr>
            <a:r>
              <a:rPr lang="en-GB" sz="2400" b="1">
                <a:latin typeface="Franklin Gothic Book" panose="020B0503020102020204" pitchFamily="34" charset="0"/>
              </a:rPr>
              <a:t>What will be the same?				What will be different?</a:t>
            </a:r>
          </a:p>
          <a:p>
            <a:pPr marL="0" indent="0">
              <a:buNone/>
            </a:pPr>
            <a:r>
              <a:rPr lang="en-GB" sz="2000">
                <a:solidFill>
                  <a:schemeClr val="tx2"/>
                </a:solidFill>
                <a:latin typeface="Franklin Gothic Book" panose="020B0503020102020204" pitchFamily="34" charset="0"/>
              </a:rPr>
              <a:t>Remain friendly 						Earlier diagnosis</a:t>
            </a:r>
          </a:p>
          <a:p>
            <a:pPr marL="0" indent="0">
              <a:buNone/>
            </a:pPr>
            <a:r>
              <a:rPr lang="en-GB" sz="2000">
                <a:solidFill>
                  <a:schemeClr val="tx2"/>
                </a:solidFill>
                <a:latin typeface="Franklin Gothic Book" panose="020B0503020102020204" pitchFamily="34" charset="0"/>
              </a:rPr>
              <a:t>Focus on care 						More preventative services </a:t>
            </a:r>
          </a:p>
          <a:p>
            <a:pPr marL="0" indent="0">
              <a:buNone/>
            </a:pPr>
            <a:r>
              <a:rPr lang="en-GB" sz="2000">
                <a:solidFill>
                  <a:schemeClr val="tx2"/>
                </a:solidFill>
                <a:latin typeface="Franklin Gothic Book" panose="020B0503020102020204" pitchFamily="34" charset="0"/>
              </a:rPr>
              <a:t>Community based services				Better communication </a:t>
            </a:r>
          </a:p>
          <a:p>
            <a:pPr marL="0" indent="0">
              <a:buNone/>
            </a:pPr>
            <a:r>
              <a:rPr lang="en-GB" sz="2000">
                <a:solidFill>
                  <a:schemeClr val="tx2"/>
                </a:solidFill>
                <a:latin typeface="Franklin Gothic Book" panose="020B0503020102020204" pitchFamily="34" charset="0"/>
              </a:rPr>
              <a:t>Dedicated workforce					Patients are seen/treated sooner</a:t>
            </a:r>
          </a:p>
          <a:p>
            <a:pPr marL="0" indent="0">
              <a:buNone/>
            </a:pPr>
            <a:endParaRPr lang="en-GB"/>
          </a:p>
        </p:txBody>
      </p:sp>
      <p:sp>
        <p:nvSpPr>
          <p:cNvPr id="3" name="Slide Number Placeholder 2">
            <a:extLst>
              <a:ext uri="{FF2B5EF4-FFF2-40B4-BE49-F238E27FC236}">
                <a16:creationId xmlns:a16="http://schemas.microsoft.com/office/drawing/2014/main" id="{649174FB-D340-7670-32A7-C02AA4E50F81}"/>
              </a:ext>
            </a:extLst>
          </p:cNvPr>
          <p:cNvSpPr>
            <a:spLocks noGrp="1"/>
          </p:cNvSpPr>
          <p:nvPr>
            <p:ph type="sldNum" sz="quarter" idx="4"/>
          </p:nvPr>
        </p:nvSpPr>
        <p:spPr/>
        <p:txBody>
          <a:bodyPr/>
          <a:lstStyle/>
          <a:p>
            <a:fld id="{B9E0ACF9-11E2-1D4B-A28D-78BD04ABBE89}" type="slidenum">
              <a:rPr lang="en-US" smtClean="0"/>
              <a:pPr/>
              <a:t>17</a:t>
            </a:fld>
            <a:endParaRPr lang="en-US"/>
          </a:p>
        </p:txBody>
      </p:sp>
      <p:sp>
        <p:nvSpPr>
          <p:cNvPr id="4" name="Text Placeholder 3">
            <a:extLst>
              <a:ext uri="{FF2B5EF4-FFF2-40B4-BE49-F238E27FC236}">
                <a16:creationId xmlns:a16="http://schemas.microsoft.com/office/drawing/2014/main" id="{16719607-6AFC-A981-5397-0D39231E8039}"/>
              </a:ext>
            </a:extLst>
          </p:cNvPr>
          <p:cNvSpPr>
            <a:spLocks noGrp="1"/>
          </p:cNvSpPr>
          <p:nvPr>
            <p:ph type="body" sz="quarter" idx="14"/>
          </p:nvPr>
        </p:nvSpPr>
        <p:spPr/>
        <p:txBody>
          <a:bodyPr>
            <a:normAutofit/>
          </a:bodyPr>
          <a:lstStyle/>
          <a:p>
            <a:r>
              <a:rPr lang="en-US" dirty="0"/>
              <a:t>The NHS in the future: all respondents</a:t>
            </a:r>
          </a:p>
          <a:p>
            <a:endParaRPr lang="en-GB" dirty="0"/>
          </a:p>
        </p:txBody>
      </p:sp>
    </p:spTree>
    <p:extLst>
      <p:ext uri="{BB962C8B-B14F-4D97-AF65-F5344CB8AC3E}">
        <p14:creationId xmlns:p14="http://schemas.microsoft.com/office/powerpoint/2010/main" val="2569798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E79D9-B8F7-C47E-216E-043508DB613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0C7CD9A-197E-D6A5-673E-01AAF2422A83}"/>
              </a:ext>
            </a:extLst>
          </p:cNvPr>
          <p:cNvSpPr>
            <a:spLocks noGrp="1"/>
          </p:cNvSpPr>
          <p:nvPr>
            <p:ph type="body" sz="quarter" idx="14"/>
          </p:nvPr>
        </p:nvSpPr>
        <p:spPr/>
        <p:txBody>
          <a:bodyPr/>
          <a:lstStyle/>
          <a:p>
            <a:r>
              <a:rPr lang="en-US"/>
              <a:t>Section 1</a:t>
            </a:r>
          </a:p>
          <a:p>
            <a:endParaRPr lang="en-US"/>
          </a:p>
        </p:txBody>
      </p:sp>
      <p:sp>
        <p:nvSpPr>
          <p:cNvPr id="3" name="Text Placeholder 2">
            <a:extLst>
              <a:ext uri="{FF2B5EF4-FFF2-40B4-BE49-F238E27FC236}">
                <a16:creationId xmlns:a16="http://schemas.microsoft.com/office/drawing/2014/main" id="{2CEBFD4B-EAE1-141A-E9CF-F6F2DFECB224}"/>
              </a:ext>
            </a:extLst>
          </p:cNvPr>
          <p:cNvSpPr>
            <a:spLocks noGrp="1"/>
          </p:cNvSpPr>
          <p:nvPr>
            <p:ph type="body" sz="quarter" idx="13"/>
          </p:nvPr>
        </p:nvSpPr>
        <p:spPr>
          <a:xfrm>
            <a:off x="4017572" y="4252026"/>
            <a:ext cx="7336228" cy="2146268"/>
          </a:xfrm>
        </p:spPr>
        <p:txBody>
          <a:bodyPr/>
          <a:lstStyle/>
          <a:p>
            <a:r>
              <a:rPr lang="en-US"/>
              <a:t>Making better use of technology </a:t>
            </a:r>
          </a:p>
          <a:p>
            <a:endParaRPr lang="en-US"/>
          </a:p>
        </p:txBody>
      </p:sp>
    </p:spTree>
    <p:extLst>
      <p:ext uri="{BB962C8B-B14F-4D97-AF65-F5344CB8AC3E}">
        <p14:creationId xmlns:p14="http://schemas.microsoft.com/office/powerpoint/2010/main" val="1620741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AF157-BCCD-6B72-1C46-5357E5C073DD}"/>
            </a:ext>
          </a:extLst>
        </p:cNvPr>
        <p:cNvGrpSpPr/>
        <p:nvPr/>
      </p:nvGrpSpPr>
      <p:grpSpPr>
        <a:xfrm>
          <a:off x="0" y="0"/>
          <a:ext cx="0" cy="0"/>
          <a:chOff x="0" y="0"/>
          <a:chExt cx="0" cy="0"/>
        </a:xfrm>
      </p:grpSpPr>
      <p:sp>
        <p:nvSpPr>
          <p:cNvPr id="2" name="Media Placeholder 1">
            <a:extLst>
              <a:ext uri="{FF2B5EF4-FFF2-40B4-BE49-F238E27FC236}">
                <a16:creationId xmlns:a16="http://schemas.microsoft.com/office/drawing/2014/main" id="{8D048AA3-2C6B-6E70-A5F7-A089351C749F}"/>
              </a:ext>
            </a:extLst>
          </p:cNvPr>
          <p:cNvSpPr>
            <a:spLocks noGrp="1"/>
          </p:cNvSpPr>
          <p:nvPr>
            <p:ph type="media" sz="quarter" idx="15"/>
          </p:nvPr>
        </p:nvSpPr>
        <p:spPr/>
        <p:txBody>
          <a:bodyPr/>
          <a:lstStyle/>
          <a:p>
            <a:pPr marL="0" indent="0">
              <a:buNone/>
            </a:pPr>
            <a:r>
              <a:rPr lang="en-GB" b="1"/>
              <a:t>When you think about how we could use technology in the NHS, </a:t>
            </a:r>
            <a:br>
              <a:rPr lang="en-GB" b="1"/>
            </a:br>
            <a:r>
              <a:rPr lang="en-GB" b="1"/>
              <a:t>what are your hopes and fears?</a:t>
            </a:r>
          </a:p>
          <a:p>
            <a:pPr marL="0" indent="0">
              <a:buNone/>
            </a:pPr>
            <a:r>
              <a:rPr lang="en-GB" sz="2400" b="1">
                <a:solidFill>
                  <a:srgbClr val="00B050"/>
                </a:solidFill>
                <a:latin typeface="Franklin Gothic Book"/>
              </a:rPr>
              <a:t>Hopes:</a:t>
            </a:r>
          </a:p>
          <a:p>
            <a:r>
              <a:rPr lang="en-GB" sz="2000" b="1">
                <a:solidFill>
                  <a:srgbClr val="00B050"/>
                </a:solidFill>
                <a:latin typeface="Franklin Gothic Book"/>
              </a:rPr>
              <a:t>One system: </a:t>
            </a:r>
            <a:r>
              <a:rPr lang="en-GB" sz="2000">
                <a:solidFill>
                  <a:schemeClr val="bg2">
                    <a:lumMod val="10000"/>
                  </a:schemeClr>
                </a:solidFill>
                <a:latin typeface="Franklin Gothic Book"/>
              </a:rPr>
              <a:t>The main theme was the requirement to have one system that brought all the moving parts of the NHS together more efficiently and more effectively. </a:t>
            </a:r>
            <a:br>
              <a:rPr lang="en-GB" sz="2000">
                <a:solidFill>
                  <a:schemeClr val="bg2">
                    <a:lumMod val="10000"/>
                  </a:schemeClr>
                </a:solidFill>
                <a:latin typeface="Franklin Gothic Book"/>
              </a:rPr>
            </a:br>
            <a:r>
              <a:rPr lang="en-GB" sz="1800" i="1">
                <a:solidFill>
                  <a:schemeClr val="bg2">
                    <a:lumMod val="10000"/>
                  </a:schemeClr>
                </a:solidFill>
                <a:latin typeface="Franklin Gothic Book"/>
              </a:rPr>
              <a:t>“The ideal is that all medical professions are working on the same electronic base, so everyone can access anything and everything, there's no duplication, it saves time and patients get a more efficient service.”</a:t>
            </a:r>
          </a:p>
          <a:p>
            <a:r>
              <a:rPr lang="en-GB" sz="2000" b="1">
                <a:solidFill>
                  <a:srgbClr val="00B050"/>
                </a:solidFill>
                <a:latin typeface="Franklin Gothic Book" panose="020B0503020102020204" pitchFamily="34" charset="0"/>
              </a:rPr>
              <a:t>Efficiency and fit for purpose: </a:t>
            </a:r>
            <a:r>
              <a:rPr lang="en-GB" sz="2000">
                <a:solidFill>
                  <a:schemeClr val="bg2">
                    <a:lumMod val="10000"/>
                  </a:schemeClr>
                </a:solidFill>
                <a:latin typeface="Franklin Gothic Book" panose="020B0503020102020204" pitchFamily="34" charset="0"/>
              </a:rPr>
              <a:t>The need to ensure that technology makes things better, more efficient, quicker, and easier for healthcare to be delivered. For example, reducing the need for patients to have to physically attend appointments.   </a:t>
            </a:r>
          </a:p>
          <a:p>
            <a:r>
              <a:rPr lang="en-GB" sz="2000" b="1">
                <a:solidFill>
                  <a:srgbClr val="00B050"/>
                </a:solidFill>
                <a:latin typeface="Franklin Gothic Book" panose="020B0503020102020204" pitchFamily="34" charset="0"/>
              </a:rPr>
              <a:t>Accessible technology: </a:t>
            </a:r>
            <a:r>
              <a:rPr lang="en-GB" sz="2000">
                <a:solidFill>
                  <a:schemeClr val="bg2">
                    <a:lumMod val="10000"/>
                  </a:schemeClr>
                </a:solidFill>
                <a:latin typeface="Franklin Gothic Book" panose="020B0503020102020204" pitchFamily="34" charset="0"/>
              </a:rPr>
              <a:t>The need to ensure that the technology that is introduced is accessible to patients so that certain types of people are not excluded as a result. </a:t>
            </a:r>
          </a:p>
          <a:p>
            <a:endParaRPr lang="en-GB" sz="2000" i="1">
              <a:solidFill>
                <a:schemeClr val="bg2">
                  <a:lumMod val="10000"/>
                </a:schemeClr>
              </a:solidFill>
              <a:latin typeface="Franklin Gothic Book"/>
            </a:endParaRPr>
          </a:p>
          <a:p>
            <a:endParaRPr lang="en-GB" sz="2000" i="1">
              <a:solidFill>
                <a:schemeClr val="bg2">
                  <a:lumMod val="10000"/>
                </a:schemeClr>
              </a:solidFill>
              <a:latin typeface="Franklin Gothic Book"/>
            </a:endParaRPr>
          </a:p>
          <a:p>
            <a:pPr marL="0" indent="0">
              <a:buNone/>
            </a:pPr>
            <a:endParaRPr lang="en-GB" sz="2000">
              <a:solidFill>
                <a:schemeClr val="bg2">
                  <a:lumMod val="10000"/>
                </a:schemeClr>
              </a:solidFill>
            </a:endParaRPr>
          </a:p>
          <a:p>
            <a:endParaRPr lang="en-GB" sz="2000">
              <a:solidFill>
                <a:schemeClr val="bg2">
                  <a:lumMod val="10000"/>
                </a:schemeClr>
              </a:solidFill>
            </a:endParaRPr>
          </a:p>
        </p:txBody>
      </p:sp>
      <p:sp>
        <p:nvSpPr>
          <p:cNvPr id="3" name="Slide Number Placeholder 2">
            <a:extLst>
              <a:ext uri="{FF2B5EF4-FFF2-40B4-BE49-F238E27FC236}">
                <a16:creationId xmlns:a16="http://schemas.microsoft.com/office/drawing/2014/main" id="{C08A7070-CAF8-66B1-8991-8DA6930CE889}"/>
              </a:ext>
            </a:extLst>
          </p:cNvPr>
          <p:cNvSpPr>
            <a:spLocks noGrp="1"/>
          </p:cNvSpPr>
          <p:nvPr>
            <p:ph type="sldNum" sz="quarter" idx="4"/>
          </p:nvPr>
        </p:nvSpPr>
        <p:spPr/>
        <p:txBody>
          <a:bodyPr/>
          <a:lstStyle/>
          <a:p>
            <a:fld id="{B9E0ACF9-11E2-1D4B-A28D-78BD04ABBE89}" type="slidenum">
              <a:rPr lang="en-US" smtClean="0"/>
              <a:pPr/>
              <a:t>19</a:t>
            </a:fld>
            <a:endParaRPr lang="en-US"/>
          </a:p>
        </p:txBody>
      </p:sp>
      <p:sp>
        <p:nvSpPr>
          <p:cNvPr id="4" name="Text Placeholder 3">
            <a:extLst>
              <a:ext uri="{FF2B5EF4-FFF2-40B4-BE49-F238E27FC236}">
                <a16:creationId xmlns:a16="http://schemas.microsoft.com/office/drawing/2014/main" id="{ACA94893-99A1-F3FA-D225-581DE1598BD3}"/>
              </a:ext>
            </a:extLst>
          </p:cNvPr>
          <p:cNvSpPr>
            <a:spLocks noGrp="1"/>
          </p:cNvSpPr>
          <p:nvPr>
            <p:ph type="body" sz="quarter" idx="14"/>
          </p:nvPr>
        </p:nvSpPr>
        <p:spPr/>
        <p:txBody>
          <a:bodyPr lIns="91440" tIns="45720" rIns="91440" bIns="45720" anchor="t">
            <a:normAutofit fontScale="92500"/>
          </a:bodyPr>
          <a:lstStyle/>
          <a:p>
            <a:r>
              <a:rPr lang="en-US"/>
              <a:t>Making better use of technology: Patients and public </a:t>
            </a:r>
            <a:endParaRPr lang="en-GB"/>
          </a:p>
        </p:txBody>
      </p:sp>
    </p:spTree>
    <p:extLst>
      <p:ext uri="{BB962C8B-B14F-4D97-AF65-F5344CB8AC3E}">
        <p14:creationId xmlns:p14="http://schemas.microsoft.com/office/powerpoint/2010/main" val="41182057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82905-E506-FCC0-62FA-EF1E1227C20D}"/>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9C328FD-E928-AF80-8859-8ABFE765CAF8}"/>
              </a:ext>
            </a:extLst>
          </p:cNvPr>
          <p:cNvSpPr>
            <a:spLocks noGrp="1"/>
          </p:cNvSpPr>
          <p:nvPr>
            <p:ph type="sldNum" sz="quarter" idx="4"/>
          </p:nvPr>
        </p:nvSpPr>
        <p:spPr/>
        <p:txBody>
          <a:bodyPr/>
          <a:lstStyle/>
          <a:p>
            <a:fld id="{B9E0ACF9-11E2-1D4B-A28D-78BD04ABBE89}" type="slidenum">
              <a:rPr lang="en-US" smtClean="0"/>
              <a:pPr/>
              <a:t>2</a:t>
            </a:fld>
            <a:endParaRPr lang="en-US"/>
          </a:p>
        </p:txBody>
      </p:sp>
      <p:sp>
        <p:nvSpPr>
          <p:cNvPr id="4" name="Text Placeholder 3">
            <a:extLst>
              <a:ext uri="{FF2B5EF4-FFF2-40B4-BE49-F238E27FC236}">
                <a16:creationId xmlns:a16="http://schemas.microsoft.com/office/drawing/2014/main" id="{C9AB08C4-506D-053E-C221-E5568B9EBE12}"/>
              </a:ext>
            </a:extLst>
          </p:cNvPr>
          <p:cNvSpPr>
            <a:spLocks noGrp="1"/>
          </p:cNvSpPr>
          <p:nvPr>
            <p:ph type="body" sz="quarter" idx="14"/>
          </p:nvPr>
        </p:nvSpPr>
        <p:spPr/>
        <p:txBody>
          <a:bodyPr/>
          <a:lstStyle/>
          <a:p>
            <a:r>
              <a:rPr lang="en-GB"/>
              <a:t>Forward</a:t>
            </a:r>
          </a:p>
        </p:txBody>
      </p:sp>
      <p:sp>
        <p:nvSpPr>
          <p:cNvPr id="3" name="Text Placeholder 2">
            <a:extLst>
              <a:ext uri="{FF2B5EF4-FFF2-40B4-BE49-F238E27FC236}">
                <a16:creationId xmlns:a16="http://schemas.microsoft.com/office/drawing/2014/main" id="{26DB91EC-7691-E1A5-DC5B-E3BB5B96A946}"/>
              </a:ext>
            </a:extLst>
          </p:cNvPr>
          <p:cNvSpPr>
            <a:spLocks noGrp="1"/>
          </p:cNvSpPr>
          <p:nvPr>
            <p:ph type="body" sz="quarter" idx="15"/>
          </p:nvPr>
        </p:nvSpPr>
        <p:spPr/>
        <p:txBody>
          <a:bodyPr lIns="91440" tIns="45720" rIns="91440" bIns="45720" anchor="t"/>
          <a:lstStyle/>
          <a:p>
            <a:pPr marL="0" indent="0">
              <a:buNone/>
            </a:pPr>
            <a:r>
              <a:rPr lang="en-GB" sz="2400" dirty="0">
                <a:latin typeface="Franklin Gothic Book"/>
              </a:rPr>
              <a:t>This engagement report was compiled by NHS Midlands and Lancashire Commissioning Support Unit (CSU) and NHS Arden &amp; Greater East Midlands CSU on behalf of NHS Shropshire, Telford and Wrekin (NHS STW), with input from the NHS STW Communications and Engagement Team. </a:t>
            </a:r>
            <a:endParaRPr lang="en-US" dirty="0"/>
          </a:p>
          <a:p>
            <a:pPr marL="0" indent="0">
              <a:buNone/>
            </a:pPr>
            <a:r>
              <a:rPr lang="en-GB" sz="2400" dirty="0">
                <a:latin typeface="Franklin Gothic Book"/>
              </a:rPr>
              <a:t>Chapter 1 describes the context to the engagement and chapter 2 describes the methodology.</a:t>
            </a:r>
          </a:p>
          <a:p>
            <a:pPr marL="0" indent="0">
              <a:buNone/>
            </a:pPr>
            <a:r>
              <a:rPr lang="en-GB" sz="2400" dirty="0">
                <a:latin typeface="Franklin Gothic Book"/>
              </a:rPr>
              <a:t>Chapter 3 of this report refers to two public and one STW staff online engagement sessions, led by the CSU and held in January and February 2025.</a:t>
            </a:r>
            <a:endParaRPr lang="en-GB" dirty="0"/>
          </a:p>
          <a:p>
            <a:pPr marL="0" indent="0">
              <a:buNone/>
            </a:pPr>
            <a:r>
              <a:rPr lang="en-GB" sz="2400" dirty="0">
                <a:latin typeface="Franklin Gothic Book"/>
              </a:rPr>
              <a:t>Chapter 4 of this report refers to targeted engagement, led by NHS STW Communications and Engagement Team over a similar time period. This covers a series of targeted face-to-face engagement sessions along with one online workshop for local patient participation group members county-wide.</a:t>
            </a:r>
          </a:p>
          <a:p>
            <a:pPr marL="0" indent="0">
              <a:buNone/>
            </a:pPr>
            <a:r>
              <a:rPr lang="en-GB" sz="2400" dirty="0">
                <a:latin typeface="Franklin Gothic Book"/>
              </a:rPr>
              <a:t>We wish to thank all those who participated in this Change NHS engagement, giving their time to share their thoughts and experiences. We also thank all staff who diligently compiled this report.</a:t>
            </a:r>
          </a:p>
        </p:txBody>
      </p:sp>
    </p:spTree>
    <p:extLst>
      <p:ext uri="{BB962C8B-B14F-4D97-AF65-F5344CB8AC3E}">
        <p14:creationId xmlns:p14="http://schemas.microsoft.com/office/powerpoint/2010/main" val="242443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722F3A-0BB2-7D24-B717-04B97E3906E8}"/>
            </a:ext>
          </a:extLst>
        </p:cNvPr>
        <p:cNvGrpSpPr/>
        <p:nvPr/>
      </p:nvGrpSpPr>
      <p:grpSpPr>
        <a:xfrm>
          <a:off x="0" y="0"/>
          <a:ext cx="0" cy="0"/>
          <a:chOff x="0" y="0"/>
          <a:chExt cx="0" cy="0"/>
        </a:xfrm>
      </p:grpSpPr>
      <p:sp>
        <p:nvSpPr>
          <p:cNvPr id="2" name="Media Placeholder 1">
            <a:extLst>
              <a:ext uri="{FF2B5EF4-FFF2-40B4-BE49-F238E27FC236}">
                <a16:creationId xmlns:a16="http://schemas.microsoft.com/office/drawing/2014/main" id="{3B23160F-F6B3-3D9D-2FEE-657867677713}"/>
              </a:ext>
            </a:extLst>
          </p:cNvPr>
          <p:cNvSpPr>
            <a:spLocks noGrp="1"/>
          </p:cNvSpPr>
          <p:nvPr>
            <p:ph type="media" sz="quarter" idx="15"/>
          </p:nvPr>
        </p:nvSpPr>
        <p:spPr>
          <a:xfrm>
            <a:off x="351036" y="1114505"/>
            <a:ext cx="11489928" cy="4369467"/>
          </a:xfrm>
        </p:spPr>
        <p:txBody>
          <a:bodyPr/>
          <a:lstStyle/>
          <a:p>
            <a:pPr marL="0" indent="0">
              <a:buNone/>
            </a:pPr>
            <a:r>
              <a:rPr lang="en-GB" b="1"/>
              <a:t>When you think about how we could use technology in the NHS, </a:t>
            </a:r>
            <a:br>
              <a:rPr lang="en-GB" b="1"/>
            </a:br>
            <a:r>
              <a:rPr lang="en-GB" b="1"/>
              <a:t>what are your hopes and fears?</a:t>
            </a:r>
          </a:p>
          <a:p>
            <a:pPr marL="0" indent="0">
              <a:buNone/>
            </a:pPr>
            <a:r>
              <a:rPr lang="en-GB" sz="2400" b="1">
                <a:solidFill>
                  <a:srgbClr val="C00000"/>
                </a:solidFill>
                <a:latin typeface="Franklin Gothic Book"/>
              </a:rPr>
              <a:t>Fears:</a:t>
            </a:r>
            <a:endParaRPr lang="en-GB" sz="2400" b="1">
              <a:solidFill>
                <a:srgbClr val="C00000"/>
              </a:solidFill>
            </a:endParaRPr>
          </a:p>
          <a:p>
            <a:r>
              <a:rPr lang="en-GB" sz="2000" b="1">
                <a:solidFill>
                  <a:srgbClr val="C00000"/>
                </a:solidFill>
                <a:latin typeface="Franklin Gothic Book"/>
              </a:rPr>
              <a:t>Advances in technology leaves some people behind: </a:t>
            </a:r>
            <a:r>
              <a:rPr lang="en-GB" sz="2000">
                <a:solidFill>
                  <a:schemeClr val="bg2">
                    <a:lumMod val="10000"/>
                  </a:schemeClr>
                </a:solidFill>
                <a:latin typeface="Franklin Gothic Book"/>
              </a:rPr>
              <a:t>The main theme related to an ageing population, people with learning difficulties, those without access to the technology – what will be in place to ensure these people don’t get left out? There must be an alternative, as one size doesn’t fit all.</a:t>
            </a:r>
          </a:p>
          <a:p>
            <a:r>
              <a:rPr lang="en-GB" sz="2000" b="1">
                <a:solidFill>
                  <a:srgbClr val="C00000"/>
                </a:solidFill>
                <a:latin typeface="Franklin Gothic Book"/>
              </a:rPr>
              <a:t>Security and data protection / system failure: </a:t>
            </a:r>
            <a:r>
              <a:rPr lang="en-GB" sz="2000">
                <a:solidFill>
                  <a:schemeClr val="bg2">
                    <a:lumMod val="10000"/>
                  </a:schemeClr>
                </a:solidFill>
                <a:latin typeface="Franklin Gothic Book"/>
              </a:rPr>
              <a:t>How safe is patient data? Will it be shared without consent? If one system goes down, is there no backup?</a:t>
            </a:r>
          </a:p>
          <a:p>
            <a:r>
              <a:rPr lang="en-GB" sz="2000" b="1">
                <a:solidFill>
                  <a:srgbClr val="C00000"/>
                </a:solidFill>
                <a:latin typeface="Franklin Gothic Book"/>
              </a:rPr>
              <a:t>Loss of a caring and compassionate approach: </a:t>
            </a:r>
            <a:r>
              <a:rPr lang="en-GB" sz="2000">
                <a:solidFill>
                  <a:schemeClr val="bg2">
                    <a:lumMod val="10000"/>
                  </a:schemeClr>
                </a:solidFill>
                <a:latin typeface="Franklin Gothic Book"/>
              </a:rPr>
              <a:t>Not wanting technology to be the face of the NHS.</a:t>
            </a:r>
            <a:br>
              <a:rPr lang="en-GB" sz="2000">
                <a:solidFill>
                  <a:schemeClr val="bg2">
                    <a:lumMod val="10000"/>
                  </a:schemeClr>
                </a:solidFill>
                <a:latin typeface="Franklin Gothic Book"/>
              </a:rPr>
            </a:br>
            <a:r>
              <a:rPr lang="en-GB" sz="2000" i="1">
                <a:solidFill>
                  <a:schemeClr val="bg2">
                    <a:lumMod val="10000"/>
                  </a:schemeClr>
                </a:solidFill>
                <a:latin typeface="Franklin Gothic Book"/>
              </a:rPr>
              <a:t>“It would be so insensitive to send out a life-changing diagnosis via an app with little human interaction – we cannot have a caring and compassionate approach compromised in the name of technology.”</a:t>
            </a:r>
          </a:p>
          <a:p>
            <a:endParaRPr lang="en-GB" sz="1800">
              <a:solidFill>
                <a:schemeClr val="bg2">
                  <a:lumMod val="10000"/>
                </a:schemeClr>
              </a:solidFill>
              <a:latin typeface="Franklin Gothic Book"/>
            </a:endParaRPr>
          </a:p>
          <a:p>
            <a:endParaRPr lang="en-GB" sz="1800">
              <a:solidFill>
                <a:schemeClr val="bg2">
                  <a:lumMod val="10000"/>
                </a:schemeClr>
              </a:solidFill>
              <a:latin typeface="Franklin Gothic Book"/>
            </a:endParaRPr>
          </a:p>
          <a:p>
            <a:endParaRPr lang="en-GB" sz="2000">
              <a:solidFill>
                <a:schemeClr val="bg2">
                  <a:lumMod val="10000"/>
                </a:schemeClr>
              </a:solidFill>
            </a:endParaRPr>
          </a:p>
        </p:txBody>
      </p:sp>
      <p:sp>
        <p:nvSpPr>
          <p:cNvPr id="3" name="Slide Number Placeholder 2">
            <a:extLst>
              <a:ext uri="{FF2B5EF4-FFF2-40B4-BE49-F238E27FC236}">
                <a16:creationId xmlns:a16="http://schemas.microsoft.com/office/drawing/2014/main" id="{343F7284-1FAD-898E-F7DF-43F20E2650AB}"/>
              </a:ext>
            </a:extLst>
          </p:cNvPr>
          <p:cNvSpPr>
            <a:spLocks noGrp="1"/>
          </p:cNvSpPr>
          <p:nvPr>
            <p:ph type="sldNum" sz="quarter" idx="4"/>
          </p:nvPr>
        </p:nvSpPr>
        <p:spPr/>
        <p:txBody>
          <a:bodyPr/>
          <a:lstStyle/>
          <a:p>
            <a:fld id="{B9E0ACF9-11E2-1D4B-A28D-78BD04ABBE89}" type="slidenum">
              <a:rPr lang="en-US" smtClean="0"/>
              <a:pPr/>
              <a:t>20</a:t>
            </a:fld>
            <a:endParaRPr lang="en-US"/>
          </a:p>
        </p:txBody>
      </p:sp>
      <p:sp>
        <p:nvSpPr>
          <p:cNvPr id="4" name="Text Placeholder 3">
            <a:extLst>
              <a:ext uri="{FF2B5EF4-FFF2-40B4-BE49-F238E27FC236}">
                <a16:creationId xmlns:a16="http://schemas.microsoft.com/office/drawing/2014/main" id="{2CC69126-3B73-5AFF-B89F-02F03BCE5B03}"/>
              </a:ext>
            </a:extLst>
          </p:cNvPr>
          <p:cNvSpPr>
            <a:spLocks noGrp="1"/>
          </p:cNvSpPr>
          <p:nvPr>
            <p:ph type="body" sz="quarter" idx="14"/>
          </p:nvPr>
        </p:nvSpPr>
        <p:spPr/>
        <p:txBody>
          <a:bodyPr>
            <a:normAutofit fontScale="92500"/>
          </a:bodyPr>
          <a:lstStyle/>
          <a:p>
            <a:r>
              <a:rPr lang="en-US"/>
              <a:t>Making better use of technology: Patients and public </a:t>
            </a:r>
            <a:endParaRPr lang="en-GB"/>
          </a:p>
        </p:txBody>
      </p:sp>
    </p:spTree>
    <p:extLst>
      <p:ext uri="{BB962C8B-B14F-4D97-AF65-F5344CB8AC3E}">
        <p14:creationId xmlns:p14="http://schemas.microsoft.com/office/powerpoint/2010/main" val="17932909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BF6E95-CDF5-597E-4749-4AFA4447E9EC}"/>
            </a:ext>
          </a:extLst>
        </p:cNvPr>
        <p:cNvGrpSpPr/>
        <p:nvPr/>
      </p:nvGrpSpPr>
      <p:grpSpPr>
        <a:xfrm>
          <a:off x="0" y="0"/>
          <a:ext cx="0" cy="0"/>
          <a:chOff x="0" y="0"/>
          <a:chExt cx="0" cy="0"/>
        </a:xfrm>
      </p:grpSpPr>
      <p:sp>
        <p:nvSpPr>
          <p:cNvPr id="2" name="Media Placeholder 1">
            <a:extLst>
              <a:ext uri="{FF2B5EF4-FFF2-40B4-BE49-F238E27FC236}">
                <a16:creationId xmlns:a16="http://schemas.microsoft.com/office/drawing/2014/main" id="{58B39759-1946-1EAC-3BBD-0B617BE4BA71}"/>
              </a:ext>
            </a:extLst>
          </p:cNvPr>
          <p:cNvSpPr>
            <a:spLocks noGrp="1"/>
          </p:cNvSpPr>
          <p:nvPr>
            <p:ph type="media" sz="quarter" idx="15"/>
          </p:nvPr>
        </p:nvSpPr>
        <p:spPr>
          <a:xfrm>
            <a:off x="351036" y="1018812"/>
            <a:ext cx="11489928" cy="4988583"/>
          </a:xfrm>
        </p:spPr>
        <p:txBody>
          <a:bodyPr/>
          <a:lstStyle/>
          <a:p>
            <a:pPr marL="0" indent="0">
              <a:buNone/>
            </a:pPr>
            <a:r>
              <a:rPr lang="en-GB" b="1"/>
              <a:t>What technologies do you think the NHS should prioritise? </a:t>
            </a:r>
            <a:br>
              <a:rPr lang="en-GB" b="1"/>
            </a:br>
            <a:endParaRPr lang="en-GB" b="1"/>
          </a:p>
          <a:p>
            <a:pPr marL="0" indent="0">
              <a:buNone/>
            </a:pPr>
            <a:r>
              <a:rPr lang="en-GB" sz="2000">
                <a:solidFill>
                  <a:schemeClr val="bg2">
                    <a:lumMod val="10000"/>
                  </a:schemeClr>
                </a:solidFill>
              </a:rPr>
              <a:t>There were some insightful comments made that came through in the feedback – extracts from the text have been included below: </a:t>
            </a:r>
            <a:r>
              <a:rPr lang="en-GB" sz="2000" b="1">
                <a:solidFill>
                  <a:schemeClr val="bg2">
                    <a:lumMod val="10000"/>
                  </a:schemeClr>
                </a:solidFill>
              </a:rPr>
              <a:t> </a:t>
            </a:r>
          </a:p>
          <a:p>
            <a:r>
              <a:rPr lang="en-GB" sz="1800" b="1">
                <a:solidFill>
                  <a:schemeClr val="bg2">
                    <a:lumMod val="10000"/>
                  </a:schemeClr>
                </a:solidFill>
              </a:rPr>
              <a:t>Basics right first: </a:t>
            </a:r>
            <a:r>
              <a:rPr lang="en-GB" sz="1800">
                <a:solidFill>
                  <a:schemeClr val="bg2">
                    <a:lumMod val="10000"/>
                  </a:schemeClr>
                </a:solidFill>
              </a:rPr>
              <a:t>“</a:t>
            </a:r>
            <a:r>
              <a:rPr lang="en-GB" sz="1800" i="1">
                <a:solidFill>
                  <a:schemeClr val="bg2">
                    <a:lumMod val="10000"/>
                  </a:schemeClr>
                </a:solidFill>
              </a:rPr>
              <a:t>It’s exciting to think of all the possibilities, but first the NHS needs to be practical and get the basics right e.g. patient access apps to book appointments and check results. If the NHS doesn't get the basics right, then it sets itself up for problems later.”</a:t>
            </a:r>
          </a:p>
          <a:p>
            <a:r>
              <a:rPr lang="en-GB" sz="1800" b="1">
                <a:solidFill>
                  <a:schemeClr val="bg2">
                    <a:lumMod val="10000"/>
                  </a:schemeClr>
                </a:solidFill>
              </a:rPr>
              <a:t>Systems talking to each other: </a:t>
            </a:r>
            <a:r>
              <a:rPr lang="en-GB" sz="1800">
                <a:solidFill>
                  <a:schemeClr val="bg2">
                    <a:lumMod val="10000"/>
                  </a:schemeClr>
                </a:solidFill>
              </a:rPr>
              <a:t>“</a:t>
            </a:r>
            <a:r>
              <a:rPr lang="en-GB" sz="1800" i="1">
                <a:solidFill>
                  <a:schemeClr val="bg2">
                    <a:lumMod val="10000"/>
                  </a:schemeClr>
                </a:solidFill>
              </a:rPr>
              <a:t>Makes sense for the NHS to use an integrated system, but this isn’t the case right now as trusts choose different services and software that don’t always talk to each other.”</a:t>
            </a:r>
          </a:p>
          <a:p>
            <a:r>
              <a:rPr lang="en-GB" sz="1800" b="1">
                <a:solidFill>
                  <a:schemeClr val="bg2">
                    <a:lumMod val="10000"/>
                  </a:schemeClr>
                </a:solidFill>
              </a:rPr>
              <a:t>Improving the NHS app: </a:t>
            </a:r>
            <a:r>
              <a:rPr lang="en-GB" sz="1800">
                <a:solidFill>
                  <a:schemeClr val="bg2">
                    <a:lumMod val="10000"/>
                  </a:schemeClr>
                </a:solidFill>
              </a:rPr>
              <a:t>“</a:t>
            </a:r>
            <a:r>
              <a:rPr lang="en-GB" sz="1800" i="1">
                <a:solidFill>
                  <a:schemeClr val="bg2">
                    <a:lumMod val="10000"/>
                  </a:schemeClr>
                </a:solidFill>
              </a:rPr>
              <a:t>Make it more accessible – it would especially benefit young people. Use AI more to reduce errors and improve accuracy of diagnoses.”</a:t>
            </a:r>
          </a:p>
          <a:p>
            <a:r>
              <a:rPr lang="en-GB" sz="1800" b="1">
                <a:solidFill>
                  <a:schemeClr val="bg2">
                    <a:lumMod val="10000"/>
                  </a:schemeClr>
                </a:solidFill>
              </a:rPr>
              <a:t>Carers app: </a:t>
            </a:r>
            <a:r>
              <a:rPr lang="en-GB" sz="1800">
                <a:solidFill>
                  <a:schemeClr val="bg2">
                    <a:lumMod val="10000"/>
                  </a:schemeClr>
                </a:solidFill>
              </a:rPr>
              <a:t>“</a:t>
            </a:r>
            <a:r>
              <a:rPr lang="en-GB" sz="1800" i="1">
                <a:solidFill>
                  <a:schemeClr val="bg2">
                    <a:lumMod val="10000"/>
                  </a:schemeClr>
                </a:solidFill>
              </a:rPr>
              <a:t>Would be really good to develop more tech to support carers e.g. an app that they can access to keep track of everything related to the people they care for.”</a:t>
            </a:r>
          </a:p>
          <a:p>
            <a:r>
              <a:rPr lang="en-GB" sz="1800" b="1">
                <a:solidFill>
                  <a:schemeClr val="bg2">
                    <a:lumMod val="10000"/>
                  </a:schemeClr>
                </a:solidFill>
              </a:rPr>
              <a:t>Creating programmes: </a:t>
            </a:r>
            <a:r>
              <a:rPr lang="en-GB" sz="1800">
                <a:solidFill>
                  <a:schemeClr val="bg2">
                    <a:lumMod val="10000"/>
                  </a:schemeClr>
                </a:solidFill>
              </a:rPr>
              <a:t>“</a:t>
            </a:r>
            <a:r>
              <a:rPr lang="en-GB" sz="1800" i="1">
                <a:solidFill>
                  <a:schemeClr val="bg2">
                    <a:lumMod val="10000"/>
                  </a:schemeClr>
                </a:solidFill>
              </a:rPr>
              <a:t>Would be good to harness technology to create more mental health and general wellbeing support resources for people to use to help to stay well.”</a:t>
            </a:r>
          </a:p>
          <a:p>
            <a:endParaRPr lang="en-GB" sz="2000">
              <a:solidFill>
                <a:schemeClr val="bg2">
                  <a:lumMod val="10000"/>
                </a:schemeClr>
              </a:solidFill>
            </a:endParaRPr>
          </a:p>
        </p:txBody>
      </p:sp>
      <p:sp>
        <p:nvSpPr>
          <p:cNvPr id="3" name="Slide Number Placeholder 2">
            <a:extLst>
              <a:ext uri="{FF2B5EF4-FFF2-40B4-BE49-F238E27FC236}">
                <a16:creationId xmlns:a16="http://schemas.microsoft.com/office/drawing/2014/main" id="{6388A980-F92A-B7CC-3DA6-6F9518A3EF5E}"/>
              </a:ext>
            </a:extLst>
          </p:cNvPr>
          <p:cNvSpPr>
            <a:spLocks noGrp="1"/>
          </p:cNvSpPr>
          <p:nvPr>
            <p:ph type="sldNum" sz="quarter" idx="4"/>
          </p:nvPr>
        </p:nvSpPr>
        <p:spPr/>
        <p:txBody>
          <a:bodyPr/>
          <a:lstStyle/>
          <a:p>
            <a:fld id="{B9E0ACF9-11E2-1D4B-A28D-78BD04ABBE89}" type="slidenum">
              <a:rPr lang="en-US" smtClean="0"/>
              <a:pPr/>
              <a:t>21</a:t>
            </a:fld>
            <a:endParaRPr lang="en-US"/>
          </a:p>
        </p:txBody>
      </p:sp>
      <p:sp>
        <p:nvSpPr>
          <p:cNvPr id="4" name="Text Placeholder 3">
            <a:extLst>
              <a:ext uri="{FF2B5EF4-FFF2-40B4-BE49-F238E27FC236}">
                <a16:creationId xmlns:a16="http://schemas.microsoft.com/office/drawing/2014/main" id="{DD07D57F-FA1A-0BA9-5B10-C3B61E559B38}"/>
              </a:ext>
            </a:extLst>
          </p:cNvPr>
          <p:cNvSpPr>
            <a:spLocks noGrp="1"/>
          </p:cNvSpPr>
          <p:nvPr>
            <p:ph type="body" sz="quarter" idx="14"/>
          </p:nvPr>
        </p:nvSpPr>
        <p:spPr/>
        <p:txBody>
          <a:bodyPr>
            <a:normAutofit fontScale="92500"/>
          </a:bodyPr>
          <a:lstStyle/>
          <a:p>
            <a:r>
              <a:rPr lang="en-US"/>
              <a:t>Making better use of technology: Patients and public </a:t>
            </a:r>
            <a:endParaRPr lang="en-GB"/>
          </a:p>
        </p:txBody>
      </p:sp>
    </p:spTree>
    <p:extLst>
      <p:ext uri="{BB962C8B-B14F-4D97-AF65-F5344CB8AC3E}">
        <p14:creationId xmlns:p14="http://schemas.microsoft.com/office/powerpoint/2010/main" val="42020961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AC1442-14AA-D2D5-0F7B-3C2B66D3A428}"/>
            </a:ext>
          </a:extLst>
        </p:cNvPr>
        <p:cNvGrpSpPr/>
        <p:nvPr/>
      </p:nvGrpSpPr>
      <p:grpSpPr>
        <a:xfrm>
          <a:off x="0" y="0"/>
          <a:ext cx="0" cy="0"/>
          <a:chOff x="0" y="0"/>
          <a:chExt cx="0" cy="0"/>
        </a:xfrm>
      </p:grpSpPr>
      <p:sp>
        <p:nvSpPr>
          <p:cNvPr id="2" name="Media Placeholder 1">
            <a:extLst>
              <a:ext uri="{FF2B5EF4-FFF2-40B4-BE49-F238E27FC236}">
                <a16:creationId xmlns:a16="http://schemas.microsoft.com/office/drawing/2014/main" id="{CC33D6EF-E030-B159-27AD-823868D49E81}"/>
              </a:ext>
            </a:extLst>
          </p:cNvPr>
          <p:cNvSpPr>
            <a:spLocks noGrp="1"/>
          </p:cNvSpPr>
          <p:nvPr>
            <p:ph type="media" sz="quarter" idx="15"/>
          </p:nvPr>
        </p:nvSpPr>
        <p:spPr>
          <a:xfrm>
            <a:off x="351036" y="1252728"/>
            <a:ext cx="11461736" cy="4648342"/>
          </a:xfrm>
        </p:spPr>
        <p:txBody>
          <a:bodyPr/>
          <a:lstStyle/>
          <a:p>
            <a:pPr marL="0" indent="0">
              <a:buNone/>
            </a:pPr>
            <a:r>
              <a:rPr lang="en-GB" b="1"/>
              <a:t>What technologies are you worried about? </a:t>
            </a:r>
            <a:br>
              <a:rPr lang="en-GB" b="1"/>
            </a:br>
            <a:endParaRPr lang="en-GB" b="1"/>
          </a:p>
          <a:p>
            <a:r>
              <a:rPr lang="en-GB" sz="2000" b="1">
                <a:solidFill>
                  <a:srgbClr val="C00000"/>
                </a:solidFill>
              </a:rPr>
              <a:t>Artificial Intelligence (AI): </a:t>
            </a:r>
            <a:r>
              <a:rPr lang="en-GB" sz="2000">
                <a:solidFill>
                  <a:schemeClr val="bg2">
                    <a:lumMod val="10000"/>
                  </a:schemeClr>
                </a:solidFill>
              </a:rPr>
              <a:t>The breakout rooms had an extended discussion on this, as they felt it could be a key concern. Comments recorded have been included below:  </a:t>
            </a:r>
            <a:br>
              <a:rPr lang="en-GB" sz="2000">
                <a:solidFill>
                  <a:schemeClr val="bg2">
                    <a:lumMod val="10000"/>
                  </a:schemeClr>
                </a:solidFill>
              </a:rPr>
            </a:br>
            <a:br>
              <a:rPr lang="en-GB" sz="1200">
                <a:solidFill>
                  <a:schemeClr val="bg2">
                    <a:lumMod val="10000"/>
                  </a:schemeClr>
                </a:solidFill>
              </a:rPr>
            </a:br>
            <a:r>
              <a:rPr lang="en-GB" sz="2000" i="1">
                <a:solidFill>
                  <a:schemeClr val="bg2">
                    <a:lumMod val="10000"/>
                  </a:schemeClr>
                </a:solidFill>
              </a:rPr>
              <a:t>“I am quite concerned about AI – in theory it sounds great but it’s still very new and we don't know how reliable it is – how would the NHS check that AI is reading scans / tests accurately all the time?”</a:t>
            </a:r>
            <a:br>
              <a:rPr lang="en-GB" sz="2000" i="1">
                <a:solidFill>
                  <a:schemeClr val="bg2">
                    <a:lumMod val="10000"/>
                  </a:schemeClr>
                </a:solidFill>
              </a:rPr>
            </a:br>
            <a:br>
              <a:rPr lang="en-GB" sz="1200" i="1">
                <a:solidFill>
                  <a:schemeClr val="bg2">
                    <a:lumMod val="10000"/>
                  </a:schemeClr>
                </a:solidFill>
              </a:rPr>
            </a:br>
            <a:r>
              <a:rPr lang="en-GB" sz="2000" i="1">
                <a:solidFill>
                  <a:schemeClr val="bg2">
                    <a:lumMod val="10000"/>
                  </a:schemeClr>
                </a:solidFill>
              </a:rPr>
              <a:t>“How does AI work around privacy and data sharing. Who ‘owns’ AI? There were lots of things in the news this week about AI and security, which is a bit scary.”</a:t>
            </a:r>
            <a:br>
              <a:rPr lang="en-GB" sz="2000" i="1">
                <a:solidFill>
                  <a:schemeClr val="bg2">
                    <a:lumMod val="10000"/>
                  </a:schemeClr>
                </a:solidFill>
              </a:rPr>
            </a:br>
            <a:br>
              <a:rPr lang="en-GB" sz="1200" i="1">
                <a:solidFill>
                  <a:schemeClr val="bg2">
                    <a:lumMod val="10000"/>
                  </a:schemeClr>
                </a:solidFill>
              </a:rPr>
            </a:br>
            <a:r>
              <a:rPr lang="en-GB" sz="2000" i="1">
                <a:solidFill>
                  <a:schemeClr val="bg2">
                    <a:lumMod val="10000"/>
                  </a:schemeClr>
                </a:solidFill>
              </a:rPr>
              <a:t>“What if AI is better than doctors? Looking at diagnostic tools AI gets it wrong less times, but as a society we are not very trusting of AI. We are happier for humans to make a mistake than AI. AI scanning and x-rays are training itself, although the human is making the final decisions. AI processes are getting better but will the acceptance of it match the increasing demand complexity and number of patients needing help? Technology is great but not everyone can manage it.” </a:t>
            </a:r>
          </a:p>
          <a:p>
            <a:pPr marL="0" indent="0">
              <a:buNone/>
            </a:pPr>
            <a:endParaRPr lang="en-GB" sz="2000" i="1">
              <a:solidFill>
                <a:schemeClr val="bg2">
                  <a:lumMod val="10000"/>
                </a:schemeClr>
              </a:solidFill>
            </a:endParaRPr>
          </a:p>
          <a:p>
            <a:pPr marL="0" indent="0">
              <a:buNone/>
            </a:pPr>
            <a:endParaRPr lang="en-GB" sz="2000" i="1">
              <a:solidFill>
                <a:schemeClr val="bg2">
                  <a:lumMod val="10000"/>
                </a:schemeClr>
              </a:solidFill>
            </a:endParaRPr>
          </a:p>
          <a:p>
            <a:endParaRPr lang="en-GB" sz="2000" b="1">
              <a:solidFill>
                <a:schemeClr val="bg2">
                  <a:lumMod val="10000"/>
                </a:schemeClr>
              </a:solidFill>
            </a:endParaRPr>
          </a:p>
          <a:p>
            <a:endParaRPr lang="en-GB" sz="2000" i="1">
              <a:solidFill>
                <a:schemeClr val="bg2">
                  <a:lumMod val="10000"/>
                </a:schemeClr>
              </a:solidFill>
            </a:endParaRPr>
          </a:p>
        </p:txBody>
      </p:sp>
      <p:sp>
        <p:nvSpPr>
          <p:cNvPr id="3" name="Slide Number Placeholder 2">
            <a:extLst>
              <a:ext uri="{FF2B5EF4-FFF2-40B4-BE49-F238E27FC236}">
                <a16:creationId xmlns:a16="http://schemas.microsoft.com/office/drawing/2014/main" id="{C37FD767-229F-692A-2DE8-7E09A486AD63}"/>
              </a:ext>
            </a:extLst>
          </p:cNvPr>
          <p:cNvSpPr>
            <a:spLocks noGrp="1"/>
          </p:cNvSpPr>
          <p:nvPr>
            <p:ph type="sldNum" sz="quarter" idx="4"/>
          </p:nvPr>
        </p:nvSpPr>
        <p:spPr/>
        <p:txBody>
          <a:bodyPr/>
          <a:lstStyle/>
          <a:p>
            <a:fld id="{B9E0ACF9-11E2-1D4B-A28D-78BD04ABBE89}" type="slidenum">
              <a:rPr lang="en-US" smtClean="0"/>
              <a:pPr/>
              <a:t>22</a:t>
            </a:fld>
            <a:endParaRPr lang="en-US"/>
          </a:p>
        </p:txBody>
      </p:sp>
      <p:sp>
        <p:nvSpPr>
          <p:cNvPr id="4" name="Text Placeholder 3">
            <a:extLst>
              <a:ext uri="{FF2B5EF4-FFF2-40B4-BE49-F238E27FC236}">
                <a16:creationId xmlns:a16="http://schemas.microsoft.com/office/drawing/2014/main" id="{85527621-E87D-48EF-7057-5D11A223D645}"/>
              </a:ext>
            </a:extLst>
          </p:cNvPr>
          <p:cNvSpPr>
            <a:spLocks noGrp="1"/>
          </p:cNvSpPr>
          <p:nvPr>
            <p:ph type="body" sz="quarter" idx="14"/>
          </p:nvPr>
        </p:nvSpPr>
        <p:spPr/>
        <p:txBody>
          <a:bodyPr>
            <a:normAutofit fontScale="92500"/>
          </a:bodyPr>
          <a:lstStyle/>
          <a:p>
            <a:r>
              <a:rPr lang="en-US"/>
              <a:t>Making better use of technology: Patients and public </a:t>
            </a:r>
          </a:p>
        </p:txBody>
      </p:sp>
    </p:spTree>
    <p:extLst>
      <p:ext uri="{BB962C8B-B14F-4D97-AF65-F5344CB8AC3E}">
        <p14:creationId xmlns:p14="http://schemas.microsoft.com/office/powerpoint/2010/main" val="1403627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able Placeholder 1">
            <a:extLst>
              <a:ext uri="{FF2B5EF4-FFF2-40B4-BE49-F238E27FC236}">
                <a16:creationId xmlns:a16="http://schemas.microsoft.com/office/drawing/2014/main" id="{EDAC9DBD-6469-B7DC-A53B-507750B9F763}"/>
              </a:ext>
            </a:extLst>
          </p:cNvPr>
          <p:cNvSpPr>
            <a:spLocks noGrp="1"/>
          </p:cNvSpPr>
          <p:nvPr>
            <p:ph type="tbl" sz="quarter" idx="15"/>
          </p:nvPr>
        </p:nvSpPr>
        <p:spPr>
          <a:xfrm>
            <a:off x="351036" y="1271016"/>
            <a:ext cx="11534425" cy="1416427"/>
          </a:xfrm>
        </p:spPr>
        <p:txBody>
          <a:bodyPr/>
          <a:lstStyle/>
          <a:p>
            <a:pPr marL="0" indent="0">
              <a:buNone/>
            </a:pPr>
            <a:r>
              <a:rPr lang="en-GB" b="1">
                <a:latin typeface="Franklin Gothic Book" panose="020B0503020102020204" pitchFamily="34" charset="0"/>
              </a:rPr>
              <a:t>When you think about how we could use technology in the NHS, </a:t>
            </a:r>
            <a:br>
              <a:rPr lang="en-GB" b="1">
                <a:latin typeface="Franklin Gothic Book" panose="020B0503020102020204" pitchFamily="34" charset="0"/>
              </a:rPr>
            </a:br>
            <a:r>
              <a:rPr lang="en-GB" b="1">
                <a:latin typeface="Franklin Gothic Book" panose="020B0503020102020204" pitchFamily="34" charset="0"/>
              </a:rPr>
              <a:t>what are your hopes and fears?</a:t>
            </a:r>
          </a:p>
          <a:p>
            <a:pPr marL="0" indent="0">
              <a:buNone/>
            </a:pPr>
            <a:r>
              <a:rPr lang="en-GB" sz="2000">
                <a:solidFill>
                  <a:schemeClr val="bg2">
                    <a:lumMod val="10000"/>
                  </a:schemeClr>
                </a:solidFill>
                <a:latin typeface="Franklin Gothic Book" panose="020B0503020102020204" pitchFamily="34" charset="0"/>
              </a:rPr>
              <a:t>The following themes emerged from the data:</a:t>
            </a:r>
            <a:r>
              <a:rPr lang="en-GB" sz="2000" b="1">
                <a:solidFill>
                  <a:schemeClr val="bg2">
                    <a:lumMod val="10000"/>
                  </a:schemeClr>
                </a:solidFill>
              </a:rPr>
              <a:t>  </a:t>
            </a:r>
          </a:p>
          <a:p>
            <a:pPr marL="0" indent="0">
              <a:buNone/>
            </a:pPr>
            <a:endParaRPr lang="en-GB" sz="2000" b="1">
              <a:solidFill>
                <a:schemeClr val="bg2">
                  <a:lumMod val="10000"/>
                </a:schemeClr>
              </a:solidFill>
            </a:endParaRPr>
          </a:p>
          <a:p>
            <a:pPr marL="0" indent="0">
              <a:buNone/>
            </a:pPr>
            <a:endParaRPr lang="en-GB" sz="2000" b="1">
              <a:solidFill>
                <a:schemeClr val="bg2">
                  <a:lumMod val="10000"/>
                </a:schemeClr>
              </a:solidFill>
            </a:endParaRPr>
          </a:p>
        </p:txBody>
      </p:sp>
      <p:sp>
        <p:nvSpPr>
          <p:cNvPr id="3" name="Slide Number Placeholder 2">
            <a:extLst>
              <a:ext uri="{FF2B5EF4-FFF2-40B4-BE49-F238E27FC236}">
                <a16:creationId xmlns:a16="http://schemas.microsoft.com/office/drawing/2014/main" id="{55D79E55-2F0C-C302-2552-577542FA2DD1}"/>
              </a:ext>
            </a:extLst>
          </p:cNvPr>
          <p:cNvSpPr>
            <a:spLocks noGrp="1"/>
          </p:cNvSpPr>
          <p:nvPr>
            <p:ph type="sldNum" sz="quarter" idx="4"/>
          </p:nvPr>
        </p:nvSpPr>
        <p:spPr/>
        <p:txBody>
          <a:bodyPr/>
          <a:lstStyle/>
          <a:p>
            <a:fld id="{B9E0ACF9-11E2-1D4B-A28D-78BD04ABBE89}" type="slidenum">
              <a:rPr lang="en-US" smtClean="0"/>
              <a:pPr/>
              <a:t>23</a:t>
            </a:fld>
            <a:endParaRPr lang="en-US"/>
          </a:p>
        </p:txBody>
      </p:sp>
      <p:sp>
        <p:nvSpPr>
          <p:cNvPr id="4" name="Text Placeholder 3">
            <a:extLst>
              <a:ext uri="{FF2B5EF4-FFF2-40B4-BE49-F238E27FC236}">
                <a16:creationId xmlns:a16="http://schemas.microsoft.com/office/drawing/2014/main" id="{CE811C45-EFB3-5CA9-E826-390BAA168016}"/>
              </a:ext>
            </a:extLst>
          </p:cNvPr>
          <p:cNvSpPr>
            <a:spLocks noGrp="1"/>
          </p:cNvSpPr>
          <p:nvPr>
            <p:ph type="body" sz="quarter" idx="14"/>
          </p:nvPr>
        </p:nvSpPr>
        <p:spPr/>
        <p:txBody>
          <a:bodyPr/>
          <a:lstStyle/>
          <a:p>
            <a:r>
              <a:rPr lang="en-US"/>
              <a:t>Making better use of technology: STW staff </a:t>
            </a:r>
          </a:p>
          <a:p>
            <a:endParaRPr lang="en-GB"/>
          </a:p>
        </p:txBody>
      </p:sp>
      <p:sp>
        <p:nvSpPr>
          <p:cNvPr id="5" name="Table Placeholder 1">
            <a:extLst>
              <a:ext uri="{FF2B5EF4-FFF2-40B4-BE49-F238E27FC236}">
                <a16:creationId xmlns:a16="http://schemas.microsoft.com/office/drawing/2014/main" id="{6239BFF6-048B-1046-B973-A7DE6E9EC299}"/>
              </a:ext>
            </a:extLst>
          </p:cNvPr>
          <p:cNvSpPr txBox="1">
            <a:spLocks/>
          </p:cNvSpPr>
          <p:nvPr/>
        </p:nvSpPr>
        <p:spPr>
          <a:xfrm>
            <a:off x="351036" y="2785730"/>
            <a:ext cx="10536704" cy="44091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rgbClr val="00B050"/>
                </a:solidFill>
                <a:latin typeface="Franklin Gothic Book" panose="020B0503020102020204" pitchFamily="34" charset="0"/>
              </a:rPr>
              <a:t>Hopes:</a:t>
            </a:r>
          </a:p>
          <a:p>
            <a:r>
              <a:rPr lang="en-GB" sz="2000" b="1">
                <a:solidFill>
                  <a:srgbClr val="00B050"/>
                </a:solidFill>
                <a:latin typeface="Franklin Gothic Book" panose="020B0503020102020204" pitchFamily="34" charset="0"/>
              </a:rPr>
              <a:t>One system:</a:t>
            </a:r>
            <a:r>
              <a:rPr lang="en-GB" sz="2000" b="1">
                <a:solidFill>
                  <a:schemeClr val="bg2">
                    <a:lumMod val="10000"/>
                  </a:schemeClr>
                </a:solidFill>
                <a:latin typeface="Franklin Gothic Book" panose="020B0503020102020204" pitchFamily="34" charset="0"/>
              </a:rPr>
              <a:t> </a:t>
            </a:r>
            <a:r>
              <a:rPr lang="en-GB" sz="2000">
                <a:solidFill>
                  <a:schemeClr val="bg2">
                    <a:lumMod val="10000"/>
                  </a:schemeClr>
                </a:solidFill>
                <a:latin typeface="Franklin Gothic Book" panose="020B0503020102020204" pitchFamily="34" charset="0"/>
              </a:rPr>
              <a:t> </a:t>
            </a:r>
            <a:r>
              <a:rPr lang="en-GB" sz="2000">
                <a:solidFill>
                  <a:schemeClr val="tx2"/>
                </a:solidFill>
                <a:latin typeface="Franklin Gothic Book" panose="020B0503020102020204" pitchFamily="34" charset="0"/>
              </a:rPr>
              <a:t>The strongest theme that emerged from the responses was that there needs to be one, joined-up approach to using technology across the whole system. This would enable different organisations and IT systems to be fully integrated and seamless, making it easier for staff and patients. Of the responses made, 69 (33%) of them related to this theme.</a:t>
            </a:r>
          </a:p>
          <a:p>
            <a:r>
              <a:rPr lang="en-GB" sz="2000" b="1">
                <a:solidFill>
                  <a:srgbClr val="00B050"/>
                </a:solidFill>
                <a:latin typeface="Franklin Gothic Book" panose="020B0503020102020204" pitchFamily="34" charset="0"/>
              </a:rPr>
              <a:t>Better information and data sharing.  </a:t>
            </a:r>
            <a:r>
              <a:rPr lang="en-GB" sz="2000">
                <a:solidFill>
                  <a:schemeClr val="tx2"/>
                </a:solidFill>
                <a:latin typeface="Franklin Gothic Book" panose="020B0503020102020204" pitchFamily="34" charset="0"/>
              </a:rPr>
              <a:t>Another strong theme was to have a system that enables easier data and information sharing. Of the responses, 29 (14%) related to this theme.</a:t>
            </a:r>
          </a:p>
          <a:p>
            <a:r>
              <a:rPr lang="en-GB" sz="2000" b="1">
                <a:solidFill>
                  <a:srgbClr val="00B050"/>
                </a:solidFill>
                <a:latin typeface="Franklin Gothic Book" panose="020B0503020102020204" pitchFamily="34" charset="0"/>
              </a:rPr>
              <a:t>Patient Outcomes: </a:t>
            </a:r>
            <a:r>
              <a:rPr lang="en-GB" sz="2000">
                <a:solidFill>
                  <a:schemeClr val="tx2"/>
                </a:solidFill>
                <a:latin typeface="Franklin Gothic Book" panose="020B0503020102020204" pitchFamily="34" charset="0"/>
              </a:rPr>
              <a:t>Changed Outcomes also came through as a strong theme with 27 people (13%) stating that technology could be used to improve outcomes for patients.   </a:t>
            </a:r>
            <a:endParaRPr lang="en-GB" sz="2000">
              <a:solidFill>
                <a:schemeClr val="tx2"/>
              </a:solidFill>
            </a:endParaRPr>
          </a:p>
        </p:txBody>
      </p:sp>
    </p:spTree>
    <p:extLst>
      <p:ext uri="{BB962C8B-B14F-4D97-AF65-F5344CB8AC3E}">
        <p14:creationId xmlns:p14="http://schemas.microsoft.com/office/powerpoint/2010/main" val="1919971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1B9485-E5F0-E35F-1192-5FF931AAD943}"/>
            </a:ext>
          </a:extLst>
        </p:cNvPr>
        <p:cNvGrpSpPr/>
        <p:nvPr/>
      </p:nvGrpSpPr>
      <p:grpSpPr>
        <a:xfrm>
          <a:off x="0" y="0"/>
          <a:ext cx="0" cy="0"/>
          <a:chOff x="0" y="0"/>
          <a:chExt cx="0" cy="0"/>
        </a:xfrm>
      </p:grpSpPr>
      <p:sp>
        <p:nvSpPr>
          <p:cNvPr id="2" name="Table Placeholder 1">
            <a:extLst>
              <a:ext uri="{FF2B5EF4-FFF2-40B4-BE49-F238E27FC236}">
                <a16:creationId xmlns:a16="http://schemas.microsoft.com/office/drawing/2014/main" id="{BD722243-E31D-EC3B-C49C-3042A22DEA9A}"/>
              </a:ext>
            </a:extLst>
          </p:cNvPr>
          <p:cNvSpPr>
            <a:spLocks noGrp="1"/>
          </p:cNvSpPr>
          <p:nvPr>
            <p:ph type="tbl" sz="quarter" idx="15"/>
          </p:nvPr>
        </p:nvSpPr>
        <p:spPr>
          <a:xfrm>
            <a:off x="351036" y="1124754"/>
            <a:ext cx="11534425" cy="1416427"/>
          </a:xfrm>
        </p:spPr>
        <p:txBody>
          <a:bodyPr/>
          <a:lstStyle/>
          <a:p>
            <a:pPr marL="0" indent="0">
              <a:buNone/>
            </a:pPr>
            <a:r>
              <a:rPr lang="en-GB" b="1">
                <a:latin typeface="Franklin Gothic Book" panose="020B0503020102020204" pitchFamily="34" charset="0"/>
              </a:rPr>
              <a:t>When you think about how we could use technology in the NHS, </a:t>
            </a:r>
            <a:br>
              <a:rPr lang="en-GB" b="1">
                <a:latin typeface="Franklin Gothic Book" panose="020B0503020102020204" pitchFamily="34" charset="0"/>
              </a:rPr>
            </a:br>
            <a:r>
              <a:rPr lang="en-GB" b="1">
                <a:latin typeface="Franklin Gothic Book" panose="020B0503020102020204" pitchFamily="34" charset="0"/>
              </a:rPr>
              <a:t>what are your hopes and fears?</a:t>
            </a:r>
          </a:p>
          <a:p>
            <a:pPr marL="0" indent="0">
              <a:buNone/>
            </a:pPr>
            <a:r>
              <a:rPr lang="en-GB" sz="2000">
                <a:solidFill>
                  <a:schemeClr val="bg2">
                    <a:lumMod val="10000"/>
                  </a:schemeClr>
                </a:solidFill>
                <a:latin typeface="Franklin Gothic Book" panose="020B0503020102020204" pitchFamily="34" charset="0"/>
              </a:rPr>
              <a:t>The following themes emerged from the data:</a:t>
            </a:r>
            <a:r>
              <a:rPr lang="en-GB" sz="2000" b="1">
                <a:solidFill>
                  <a:schemeClr val="bg2">
                    <a:lumMod val="10000"/>
                  </a:schemeClr>
                </a:solidFill>
              </a:rPr>
              <a:t>  </a:t>
            </a:r>
          </a:p>
        </p:txBody>
      </p:sp>
      <p:sp>
        <p:nvSpPr>
          <p:cNvPr id="3" name="Slide Number Placeholder 2">
            <a:extLst>
              <a:ext uri="{FF2B5EF4-FFF2-40B4-BE49-F238E27FC236}">
                <a16:creationId xmlns:a16="http://schemas.microsoft.com/office/drawing/2014/main" id="{AB22E755-54DC-17EF-A661-08B67C369FCB}"/>
              </a:ext>
            </a:extLst>
          </p:cNvPr>
          <p:cNvSpPr>
            <a:spLocks noGrp="1"/>
          </p:cNvSpPr>
          <p:nvPr>
            <p:ph type="sldNum" sz="quarter" idx="4"/>
          </p:nvPr>
        </p:nvSpPr>
        <p:spPr/>
        <p:txBody>
          <a:bodyPr/>
          <a:lstStyle/>
          <a:p>
            <a:fld id="{B9E0ACF9-11E2-1D4B-A28D-78BD04ABBE89}" type="slidenum">
              <a:rPr lang="en-US" smtClean="0"/>
              <a:pPr/>
              <a:t>24</a:t>
            </a:fld>
            <a:endParaRPr lang="en-US"/>
          </a:p>
        </p:txBody>
      </p:sp>
      <p:sp>
        <p:nvSpPr>
          <p:cNvPr id="4" name="Text Placeholder 3">
            <a:extLst>
              <a:ext uri="{FF2B5EF4-FFF2-40B4-BE49-F238E27FC236}">
                <a16:creationId xmlns:a16="http://schemas.microsoft.com/office/drawing/2014/main" id="{1695631B-3EA5-FA9E-1051-68E696F460E8}"/>
              </a:ext>
            </a:extLst>
          </p:cNvPr>
          <p:cNvSpPr>
            <a:spLocks noGrp="1"/>
          </p:cNvSpPr>
          <p:nvPr>
            <p:ph type="body" sz="quarter" idx="14"/>
          </p:nvPr>
        </p:nvSpPr>
        <p:spPr/>
        <p:txBody>
          <a:bodyPr/>
          <a:lstStyle/>
          <a:p>
            <a:r>
              <a:rPr lang="en-US"/>
              <a:t>Making better use of technology: STW staff </a:t>
            </a:r>
          </a:p>
          <a:p>
            <a:endParaRPr lang="en-GB"/>
          </a:p>
        </p:txBody>
      </p:sp>
      <p:sp>
        <p:nvSpPr>
          <p:cNvPr id="5" name="Table Placeholder 1">
            <a:extLst>
              <a:ext uri="{FF2B5EF4-FFF2-40B4-BE49-F238E27FC236}">
                <a16:creationId xmlns:a16="http://schemas.microsoft.com/office/drawing/2014/main" id="{45889906-EFBE-A231-4891-3B57C59AA112}"/>
              </a:ext>
            </a:extLst>
          </p:cNvPr>
          <p:cNvSpPr txBox="1">
            <a:spLocks/>
          </p:cNvSpPr>
          <p:nvPr/>
        </p:nvSpPr>
        <p:spPr>
          <a:xfrm>
            <a:off x="351036" y="2434855"/>
            <a:ext cx="10536704" cy="469622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rgbClr val="C00000"/>
                </a:solidFill>
                <a:latin typeface="Franklin Gothic Book" panose="020B0503020102020204" pitchFamily="34" charset="0"/>
              </a:rPr>
              <a:t>Fears:</a:t>
            </a:r>
          </a:p>
          <a:p>
            <a:pPr marL="0" indent="0">
              <a:buNone/>
            </a:pPr>
            <a:r>
              <a:rPr lang="en-GB" sz="1800" b="1" i="0">
                <a:solidFill>
                  <a:srgbClr val="C00000"/>
                </a:solidFill>
                <a:effectLst/>
                <a:latin typeface="Franklin Gothic Book" panose="020B0503020102020204" pitchFamily="34" charset="0"/>
              </a:rPr>
              <a:t>Technology failure or error will have a negative impact on delivery: </a:t>
            </a:r>
            <a:r>
              <a:rPr lang="en-GB" sz="1800" i="0">
                <a:solidFill>
                  <a:schemeClr val="bg2">
                    <a:lumMod val="10000"/>
                  </a:schemeClr>
                </a:solidFill>
                <a:effectLst/>
                <a:latin typeface="Franklin Gothic Book" panose="020B0503020102020204" pitchFamily="34" charset="0"/>
              </a:rPr>
              <a:t>11 responses (5%) related to this t</a:t>
            </a:r>
            <a:r>
              <a:rPr lang="en-GB" sz="1800">
                <a:solidFill>
                  <a:schemeClr val="tx2"/>
                </a:solidFill>
                <a:latin typeface="Franklin Gothic Book" panose="020B0503020102020204" pitchFamily="34" charset="0"/>
              </a:rPr>
              <a:t>heme.  For example, the reliability of technology, especially with the use of AI. Fears centred around technologically generated mistakes or false starts and errors caused by implementing new technology. </a:t>
            </a:r>
          </a:p>
          <a:p>
            <a:pPr marL="0" indent="0">
              <a:buNone/>
            </a:pPr>
            <a:r>
              <a:rPr lang="en-GB" sz="1800" b="1" i="1">
                <a:solidFill>
                  <a:schemeClr val="tx2"/>
                </a:solidFill>
                <a:latin typeface="Franklin Gothic Book" panose="020B0503020102020204" pitchFamily="34" charset="0"/>
              </a:rPr>
              <a:t>More hopes than fears were recorded in this section, hence the low percentage number for the largest theme. Some of the other fears mentioned were:</a:t>
            </a:r>
          </a:p>
          <a:p>
            <a:r>
              <a:rPr lang="en-GB" sz="1800" b="1">
                <a:solidFill>
                  <a:srgbClr val="C00000"/>
                </a:solidFill>
                <a:latin typeface="Franklin Gothic Book" panose="020B0503020102020204" pitchFamily="34" charset="0"/>
              </a:rPr>
              <a:t>Systems remain disjointed: </a:t>
            </a:r>
            <a:r>
              <a:rPr lang="en-GB" sz="1800">
                <a:solidFill>
                  <a:schemeClr val="tx2"/>
                </a:solidFill>
                <a:latin typeface="Franklin Gothic Book" panose="020B0503020102020204" pitchFamily="34" charset="0"/>
              </a:rPr>
              <a:t>If systems continue to work alongside each other and not as one, we will see no improvement in delivery. Patients shouldn’t have to re-tell their story</a:t>
            </a:r>
          </a:p>
          <a:p>
            <a:r>
              <a:rPr lang="en-GB" sz="1800" b="1">
                <a:solidFill>
                  <a:srgbClr val="C00000"/>
                </a:solidFill>
                <a:latin typeface="Franklin Gothic Book" panose="020B0503020102020204" pitchFamily="34" charset="0"/>
              </a:rPr>
              <a:t>Exclusion: </a:t>
            </a:r>
            <a:r>
              <a:rPr lang="en-GB" sz="1800">
                <a:solidFill>
                  <a:schemeClr val="tx2"/>
                </a:solidFill>
                <a:latin typeface="Franklin Gothic Book" panose="020B0503020102020204" pitchFamily="34" charset="0"/>
              </a:rPr>
              <a:t>Staff will need training on new systems and patients will also need to learn how to use new technology. </a:t>
            </a:r>
          </a:p>
        </p:txBody>
      </p:sp>
    </p:spTree>
    <p:extLst>
      <p:ext uri="{BB962C8B-B14F-4D97-AF65-F5344CB8AC3E}">
        <p14:creationId xmlns:p14="http://schemas.microsoft.com/office/powerpoint/2010/main" val="3741697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CB5F21-13FC-5161-528F-F580CB6CC09B}"/>
            </a:ext>
          </a:extLst>
        </p:cNvPr>
        <p:cNvGrpSpPr/>
        <p:nvPr/>
      </p:nvGrpSpPr>
      <p:grpSpPr>
        <a:xfrm>
          <a:off x="0" y="0"/>
          <a:ext cx="0" cy="0"/>
          <a:chOff x="0" y="0"/>
          <a:chExt cx="0" cy="0"/>
        </a:xfrm>
      </p:grpSpPr>
      <p:sp>
        <p:nvSpPr>
          <p:cNvPr id="2" name="Table Placeholder 1">
            <a:extLst>
              <a:ext uri="{FF2B5EF4-FFF2-40B4-BE49-F238E27FC236}">
                <a16:creationId xmlns:a16="http://schemas.microsoft.com/office/drawing/2014/main" id="{86A1155B-D1C5-349F-7670-9942D0464556}"/>
              </a:ext>
            </a:extLst>
          </p:cNvPr>
          <p:cNvSpPr>
            <a:spLocks noGrp="1"/>
          </p:cNvSpPr>
          <p:nvPr>
            <p:ph type="tbl" sz="quarter" idx="15"/>
          </p:nvPr>
        </p:nvSpPr>
        <p:spPr>
          <a:xfrm>
            <a:off x="351036" y="1271016"/>
            <a:ext cx="11534425" cy="1416427"/>
          </a:xfrm>
        </p:spPr>
        <p:txBody>
          <a:bodyPr/>
          <a:lstStyle/>
          <a:p>
            <a:pPr marL="0" indent="0">
              <a:buNone/>
            </a:pPr>
            <a:r>
              <a:rPr lang="en-GB" b="1">
                <a:latin typeface="Franklin Gothic Book" panose="020B0503020102020204" pitchFamily="34" charset="0"/>
              </a:rPr>
              <a:t>What technologies do you think the NHS should prioritise? </a:t>
            </a:r>
          </a:p>
          <a:p>
            <a:pPr marL="0" indent="0">
              <a:buNone/>
            </a:pPr>
            <a:r>
              <a:rPr lang="en-GB" sz="2000">
                <a:solidFill>
                  <a:schemeClr val="bg2">
                    <a:lumMod val="10000"/>
                  </a:schemeClr>
                </a:solidFill>
                <a:latin typeface="Franklin Gothic Book" panose="020B0503020102020204" pitchFamily="34" charset="0"/>
              </a:rPr>
              <a:t>The following themes emerged from the qualitative data gathered:</a:t>
            </a:r>
            <a:r>
              <a:rPr lang="en-GB" sz="2000" b="1">
                <a:solidFill>
                  <a:schemeClr val="bg2">
                    <a:lumMod val="10000"/>
                  </a:schemeClr>
                </a:solidFill>
              </a:rPr>
              <a:t>  </a:t>
            </a:r>
          </a:p>
        </p:txBody>
      </p:sp>
      <p:sp>
        <p:nvSpPr>
          <p:cNvPr id="3" name="Slide Number Placeholder 2">
            <a:extLst>
              <a:ext uri="{FF2B5EF4-FFF2-40B4-BE49-F238E27FC236}">
                <a16:creationId xmlns:a16="http://schemas.microsoft.com/office/drawing/2014/main" id="{017E7EF0-0DBD-DC4C-8583-296B14E97049}"/>
              </a:ext>
            </a:extLst>
          </p:cNvPr>
          <p:cNvSpPr>
            <a:spLocks noGrp="1"/>
          </p:cNvSpPr>
          <p:nvPr>
            <p:ph type="sldNum" sz="quarter" idx="4"/>
          </p:nvPr>
        </p:nvSpPr>
        <p:spPr/>
        <p:txBody>
          <a:bodyPr/>
          <a:lstStyle/>
          <a:p>
            <a:fld id="{B9E0ACF9-11E2-1D4B-A28D-78BD04ABBE89}" type="slidenum">
              <a:rPr lang="en-US" smtClean="0"/>
              <a:pPr/>
              <a:t>25</a:t>
            </a:fld>
            <a:endParaRPr lang="en-US"/>
          </a:p>
        </p:txBody>
      </p:sp>
      <p:sp>
        <p:nvSpPr>
          <p:cNvPr id="4" name="Text Placeholder 3">
            <a:extLst>
              <a:ext uri="{FF2B5EF4-FFF2-40B4-BE49-F238E27FC236}">
                <a16:creationId xmlns:a16="http://schemas.microsoft.com/office/drawing/2014/main" id="{B43F0B0E-85FB-2378-C646-69D47720E374}"/>
              </a:ext>
            </a:extLst>
          </p:cNvPr>
          <p:cNvSpPr>
            <a:spLocks noGrp="1"/>
          </p:cNvSpPr>
          <p:nvPr>
            <p:ph type="body" sz="quarter" idx="14"/>
          </p:nvPr>
        </p:nvSpPr>
        <p:spPr/>
        <p:txBody>
          <a:bodyPr/>
          <a:lstStyle/>
          <a:p>
            <a:r>
              <a:rPr lang="en-US"/>
              <a:t>Making better use of technology: STW staff </a:t>
            </a:r>
          </a:p>
          <a:p>
            <a:endParaRPr lang="en-GB"/>
          </a:p>
        </p:txBody>
      </p:sp>
      <p:sp>
        <p:nvSpPr>
          <p:cNvPr id="5" name="Table Placeholder 1">
            <a:extLst>
              <a:ext uri="{FF2B5EF4-FFF2-40B4-BE49-F238E27FC236}">
                <a16:creationId xmlns:a16="http://schemas.microsoft.com/office/drawing/2014/main" id="{396EC0A7-8705-9B04-E263-C0ADF6E4404C}"/>
              </a:ext>
            </a:extLst>
          </p:cNvPr>
          <p:cNvSpPr txBox="1">
            <a:spLocks/>
          </p:cNvSpPr>
          <p:nvPr/>
        </p:nvSpPr>
        <p:spPr>
          <a:xfrm>
            <a:off x="351036" y="2241861"/>
            <a:ext cx="10536704" cy="4345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b="1">
                <a:solidFill>
                  <a:srgbClr val="002060"/>
                </a:solidFill>
                <a:latin typeface="Franklin Gothic Book" panose="020B0503020102020204" pitchFamily="34" charset="0"/>
              </a:rPr>
              <a:t>Better Information Sharing (across the system): </a:t>
            </a:r>
            <a:r>
              <a:rPr lang="en-GB" sz="2000">
                <a:solidFill>
                  <a:srgbClr val="002060"/>
                </a:solidFill>
                <a:latin typeface="Franklin Gothic Book" panose="020B0503020102020204" pitchFamily="34" charset="0"/>
              </a:rPr>
              <a:t> </a:t>
            </a:r>
            <a:r>
              <a:rPr lang="en-GB" sz="2000">
                <a:solidFill>
                  <a:schemeClr val="tx2"/>
                </a:solidFill>
                <a:latin typeface="Franklin Gothic Book" panose="020B0503020102020204" pitchFamily="34" charset="0"/>
              </a:rPr>
              <a:t>The strongest theme that emerged from the responses was that the NHS needs to be better at how it shares information on patients, treatment and pathways. The technologies that are prioritised need to ensure or focus on assisting better and easier information sharing across the whole system.  34 respondents (28%) mentioned this as a priority.</a:t>
            </a:r>
          </a:p>
          <a:p>
            <a:r>
              <a:rPr lang="en-GB" sz="2000" b="1">
                <a:solidFill>
                  <a:srgbClr val="002060"/>
                </a:solidFill>
                <a:latin typeface="Franklin Gothic Book" panose="020B0503020102020204" pitchFamily="34" charset="0"/>
              </a:rPr>
              <a:t>Joined up systems: </a:t>
            </a:r>
            <a:r>
              <a:rPr lang="en-GB" sz="2000">
                <a:solidFill>
                  <a:schemeClr val="tx2"/>
                </a:solidFill>
                <a:latin typeface="Franklin Gothic Book" panose="020B0503020102020204" pitchFamily="34" charset="0"/>
              </a:rPr>
              <a:t>Joined up systems was the second most mentioned response, with respondents citing the importance of a fully integrated system for all and therefore prioritising  technology that will deliver this more effectively.  19 responses (15%) stated this.  </a:t>
            </a:r>
          </a:p>
          <a:p>
            <a:r>
              <a:rPr lang="en-GB" sz="2000" b="1">
                <a:solidFill>
                  <a:srgbClr val="002060"/>
                </a:solidFill>
                <a:latin typeface="Franklin Gothic Book" panose="020B0503020102020204" pitchFamily="34" charset="0"/>
              </a:rPr>
              <a:t>Consider Implementing a secure AI Technology:  </a:t>
            </a:r>
            <a:r>
              <a:rPr lang="en-GB" sz="2000">
                <a:solidFill>
                  <a:schemeClr val="tx2"/>
                </a:solidFill>
                <a:latin typeface="Franklin Gothic Book" panose="020B0503020102020204" pitchFamily="34" charset="0"/>
              </a:rPr>
              <a:t>The need to secure AI technology and that this is something that the NHS should prioritise, also came through as the joint second most mentioned response.  With 19 responses (15%) in relations to this theme.</a:t>
            </a:r>
            <a:endParaRPr lang="en-GB" sz="2000">
              <a:solidFill>
                <a:schemeClr val="tx2"/>
              </a:solidFill>
            </a:endParaRPr>
          </a:p>
          <a:p>
            <a:endParaRPr lang="en-GB" sz="2000">
              <a:solidFill>
                <a:schemeClr val="tx2"/>
              </a:solidFill>
            </a:endParaRPr>
          </a:p>
        </p:txBody>
      </p:sp>
    </p:spTree>
    <p:extLst>
      <p:ext uri="{BB962C8B-B14F-4D97-AF65-F5344CB8AC3E}">
        <p14:creationId xmlns:p14="http://schemas.microsoft.com/office/powerpoint/2010/main" val="32786903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7CBEFC-9110-93F1-5699-4A82C2BF579C}"/>
            </a:ext>
          </a:extLst>
        </p:cNvPr>
        <p:cNvGrpSpPr/>
        <p:nvPr/>
      </p:nvGrpSpPr>
      <p:grpSpPr>
        <a:xfrm>
          <a:off x="0" y="0"/>
          <a:ext cx="0" cy="0"/>
          <a:chOff x="0" y="0"/>
          <a:chExt cx="0" cy="0"/>
        </a:xfrm>
      </p:grpSpPr>
      <p:sp>
        <p:nvSpPr>
          <p:cNvPr id="2" name="Table Placeholder 1">
            <a:extLst>
              <a:ext uri="{FF2B5EF4-FFF2-40B4-BE49-F238E27FC236}">
                <a16:creationId xmlns:a16="http://schemas.microsoft.com/office/drawing/2014/main" id="{69667C12-7652-F501-32CE-0DB902D1268F}"/>
              </a:ext>
            </a:extLst>
          </p:cNvPr>
          <p:cNvSpPr>
            <a:spLocks noGrp="1"/>
          </p:cNvSpPr>
          <p:nvPr>
            <p:ph type="tbl" sz="quarter" idx="15"/>
          </p:nvPr>
        </p:nvSpPr>
        <p:spPr/>
        <p:txBody>
          <a:bodyPr/>
          <a:lstStyle/>
          <a:p>
            <a:pPr marL="0" indent="0">
              <a:buNone/>
            </a:pPr>
            <a:r>
              <a:rPr lang="en-GB" b="1">
                <a:latin typeface="Franklin Gothic Book" panose="020B0503020102020204" pitchFamily="34" charset="0"/>
              </a:rPr>
              <a:t>What technologies are you worried about?</a:t>
            </a:r>
          </a:p>
          <a:p>
            <a:pPr marL="0" indent="0">
              <a:buNone/>
            </a:pPr>
            <a:r>
              <a:rPr lang="en-GB" sz="2000">
                <a:solidFill>
                  <a:schemeClr val="bg2">
                    <a:lumMod val="10000"/>
                  </a:schemeClr>
                </a:solidFill>
                <a:latin typeface="Franklin Gothic Book" panose="020B0503020102020204" pitchFamily="34" charset="0"/>
              </a:rPr>
              <a:t>The following themes emerged from the qualitative data gathered:</a:t>
            </a:r>
            <a:r>
              <a:rPr lang="en-GB" sz="2000" b="1">
                <a:solidFill>
                  <a:schemeClr val="bg2">
                    <a:lumMod val="10000"/>
                  </a:schemeClr>
                </a:solidFill>
              </a:rPr>
              <a:t>  </a:t>
            </a:r>
          </a:p>
          <a:p>
            <a:pPr marL="0" indent="0">
              <a:buNone/>
            </a:pPr>
            <a:endParaRPr lang="en-GB" b="1">
              <a:latin typeface="Franklin Gothic Book" panose="020B0503020102020204" pitchFamily="34" charset="0"/>
            </a:endParaRPr>
          </a:p>
          <a:p>
            <a:endParaRPr lang="en-GB" sz="2000">
              <a:solidFill>
                <a:schemeClr val="bg2">
                  <a:lumMod val="10000"/>
                </a:schemeClr>
              </a:solidFill>
              <a:latin typeface="Franklin Gothic Book" panose="020B0503020102020204" pitchFamily="34" charset="0"/>
            </a:endParaRPr>
          </a:p>
          <a:p>
            <a:endParaRPr lang="en-GB" sz="2000">
              <a:solidFill>
                <a:schemeClr val="bg2">
                  <a:lumMod val="10000"/>
                </a:schemeClr>
              </a:solidFill>
            </a:endParaRPr>
          </a:p>
        </p:txBody>
      </p:sp>
      <p:sp>
        <p:nvSpPr>
          <p:cNvPr id="3" name="Slide Number Placeholder 2">
            <a:extLst>
              <a:ext uri="{FF2B5EF4-FFF2-40B4-BE49-F238E27FC236}">
                <a16:creationId xmlns:a16="http://schemas.microsoft.com/office/drawing/2014/main" id="{7DA937BC-A7B1-818C-A9BA-682FB1D011A2}"/>
              </a:ext>
            </a:extLst>
          </p:cNvPr>
          <p:cNvSpPr>
            <a:spLocks noGrp="1"/>
          </p:cNvSpPr>
          <p:nvPr>
            <p:ph type="sldNum" sz="quarter" idx="4"/>
          </p:nvPr>
        </p:nvSpPr>
        <p:spPr/>
        <p:txBody>
          <a:bodyPr/>
          <a:lstStyle/>
          <a:p>
            <a:fld id="{B9E0ACF9-11E2-1D4B-A28D-78BD04ABBE89}" type="slidenum">
              <a:rPr lang="en-US" smtClean="0"/>
              <a:pPr/>
              <a:t>26</a:t>
            </a:fld>
            <a:endParaRPr lang="en-US"/>
          </a:p>
        </p:txBody>
      </p:sp>
      <p:sp>
        <p:nvSpPr>
          <p:cNvPr id="4" name="Text Placeholder 3">
            <a:extLst>
              <a:ext uri="{FF2B5EF4-FFF2-40B4-BE49-F238E27FC236}">
                <a16:creationId xmlns:a16="http://schemas.microsoft.com/office/drawing/2014/main" id="{F31C254F-9450-D55A-E320-593402B00CA8}"/>
              </a:ext>
            </a:extLst>
          </p:cNvPr>
          <p:cNvSpPr>
            <a:spLocks noGrp="1"/>
          </p:cNvSpPr>
          <p:nvPr>
            <p:ph type="body" sz="quarter" idx="14"/>
          </p:nvPr>
        </p:nvSpPr>
        <p:spPr/>
        <p:txBody>
          <a:bodyPr/>
          <a:lstStyle/>
          <a:p>
            <a:r>
              <a:rPr lang="en-US"/>
              <a:t>Making better use of technology: STW staff </a:t>
            </a:r>
          </a:p>
          <a:p>
            <a:endParaRPr lang="en-GB"/>
          </a:p>
        </p:txBody>
      </p:sp>
      <p:sp>
        <p:nvSpPr>
          <p:cNvPr id="6" name="TextBox 5">
            <a:extLst>
              <a:ext uri="{FF2B5EF4-FFF2-40B4-BE49-F238E27FC236}">
                <a16:creationId xmlns:a16="http://schemas.microsoft.com/office/drawing/2014/main" id="{A04B3A3F-5E7C-0F1F-BAD6-1BB5A0A22B3E}"/>
              </a:ext>
            </a:extLst>
          </p:cNvPr>
          <p:cNvSpPr txBox="1"/>
          <p:nvPr/>
        </p:nvSpPr>
        <p:spPr>
          <a:xfrm>
            <a:off x="436096" y="2520964"/>
            <a:ext cx="9635756" cy="2862322"/>
          </a:xfrm>
          <a:prstGeom prst="rect">
            <a:avLst/>
          </a:prstGeom>
          <a:noFill/>
        </p:spPr>
        <p:txBody>
          <a:bodyPr wrap="square">
            <a:spAutoFit/>
          </a:bodyPr>
          <a:lstStyle/>
          <a:p>
            <a:pPr marL="342900" indent="-342900">
              <a:buFont typeface="Arial" panose="020B0604020202020204" pitchFamily="34" charset="0"/>
              <a:buChar char="•"/>
            </a:pPr>
            <a:r>
              <a:rPr lang="en-GB" sz="2000" b="1">
                <a:solidFill>
                  <a:srgbClr val="C00000"/>
                </a:solidFill>
                <a:latin typeface="Franklin Gothic Book" panose="020B0503020102020204" pitchFamily="34" charset="0"/>
              </a:rPr>
              <a:t>Artificial Intelligence(AI):  </a:t>
            </a:r>
            <a:r>
              <a:rPr lang="en-GB" sz="2000">
                <a:solidFill>
                  <a:schemeClr val="tx2"/>
                </a:solidFill>
                <a:latin typeface="Franklin Gothic Book" panose="020B0503020102020204" pitchFamily="34" charset="0"/>
              </a:rPr>
              <a:t>Two themes emerged jointly as the most mentioned, with Artificial Intelligence being one of them. 23 responses (25%) of the responses cited that AI was a technology that they were worried about.  </a:t>
            </a:r>
          </a:p>
          <a:p>
            <a:pPr marL="342900" indent="-342900">
              <a:buFont typeface="Arial" panose="020B0604020202020204" pitchFamily="34" charset="0"/>
              <a:buChar char="•"/>
            </a:pPr>
            <a:r>
              <a:rPr lang="en-GB" sz="2000" b="1">
                <a:solidFill>
                  <a:srgbClr val="C00000"/>
                </a:solidFill>
                <a:latin typeface="Franklin Gothic Book" panose="020B0503020102020204" pitchFamily="34" charset="0"/>
              </a:rPr>
              <a:t>Poor infrastructure:  </a:t>
            </a:r>
            <a:r>
              <a:rPr lang="en-GB" sz="2000">
                <a:solidFill>
                  <a:schemeClr val="tx2"/>
                </a:solidFill>
                <a:latin typeface="Franklin Gothic Book" panose="020B0503020102020204" pitchFamily="34" charset="0"/>
              </a:rPr>
              <a:t>23 responses (25%) stated they were worried about the poor IT infrastructure within the NHS.</a:t>
            </a:r>
          </a:p>
          <a:p>
            <a:pPr marL="342900" indent="-342900">
              <a:buFont typeface="Arial" panose="020B0604020202020204" pitchFamily="34" charset="0"/>
              <a:buChar char="•"/>
            </a:pPr>
            <a:r>
              <a:rPr lang="en-GB" sz="2000" b="1">
                <a:solidFill>
                  <a:srgbClr val="C00000"/>
                </a:solidFill>
                <a:latin typeface="Franklin Gothic Book" panose="020B0503020102020204" pitchFamily="34" charset="0"/>
              </a:rPr>
              <a:t>Any new technology affecting staff:  </a:t>
            </a:r>
            <a:r>
              <a:rPr lang="en-GB" sz="2000">
                <a:solidFill>
                  <a:schemeClr val="tx2"/>
                </a:solidFill>
                <a:latin typeface="Franklin Gothic Book" panose="020B0503020102020204" pitchFamily="34" charset="0"/>
              </a:rPr>
              <a:t>10 responses (11%) raised concern about staffing issues. Examples cited in the feedback were: staff being replaced by technology; staff not being fully trained in new technology or equipment and its rollout; and the lack of resources to manage and monitor IT systems.   </a:t>
            </a:r>
            <a:endParaRPr lang="en-GB" sz="2000">
              <a:solidFill>
                <a:schemeClr val="tx2"/>
              </a:solidFill>
            </a:endParaRPr>
          </a:p>
        </p:txBody>
      </p:sp>
    </p:spTree>
    <p:extLst>
      <p:ext uri="{BB962C8B-B14F-4D97-AF65-F5344CB8AC3E}">
        <p14:creationId xmlns:p14="http://schemas.microsoft.com/office/powerpoint/2010/main" val="30075167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A0A6C-A096-4221-8D0B-110493AD8F12}"/>
              </a:ext>
            </a:extLst>
          </p:cNvPr>
          <p:cNvSpPr>
            <a:spLocks noGrp="1"/>
          </p:cNvSpPr>
          <p:nvPr>
            <p:ph type="body" sz="quarter" idx="14"/>
          </p:nvPr>
        </p:nvSpPr>
        <p:spPr/>
        <p:txBody>
          <a:bodyPr/>
          <a:lstStyle/>
          <a:p>
            <a:r>
              <a:rPr lang="en-GB"/>
              <a:t>Section 2</a:t>
            </a:r>
          </a:p>
        </p:txBody>
      </p:sp>
      <p:sp>
        <p:nvSpPr>
          <p:cNvPr id="3" name="Text Placeholder 2">
            <a:extLst>
              <a:ext uri="{FF2B5EF4-FFF2-40B4-BE49-F238E27FC236}">
                <a16:creationId xmlns:a16="http://schemas.microsoft.com/office/drawing/2014/main" id="{C5B7FEE2-26BA-4630-B0F6-F998F3BC3268}"/>
              </a:ext>
            </a:extLst>
          </p:cNvPr>
          <p:cNvSpPr>
            <a:spLocks noGrp="1"/>
          </p:cNvSpPr>
          <p:nvPr>
            <p:ph type="body" sz="quarter" idx="13"/>
          </p:nvPr>
        </p:nvSpPr>
        <p:spPr/>
        <p:txBody>
          <a:bodyPr/>
          <a:lstStyle/>
          <a:p>
            <a:r>
              <a:rPr lang="en-GB"/>
              <a:t>Moving more care from hospitals into the community</a:t>
            </a:r>
          </a:p>
          <a:p>
            <a:endParaRPr lang="en-GB"/>
          </a:p>
        </p:txBody>
      </p:sp>
    </p:spTree>
    <p:extLst>
      <p:ext uri="{BB962C8B-B14F-4D97-AF65-F5344CB8AC3E}">
        <p14:creationId xmlns:p14="http://schemas.microsoft.com/office/powerpoint/2010/main" val="31494946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D2C12-43FF-2B99-1B20-B994D7EA2375}"/>
            </a:ext>
          </a:extLst>
        </p:cNvPr>
        <p:cNvGrpSpPr/>
        <p:nvPr/>
      </p:nvGrpSpPr>
      <p:grpSpPr>
        <a:xfrm>
          <a:off x="0" y="0"/>
          <a:ext cx="0" cy="0"/>
          <a:chOff x="0" y="0"/>
          <a:chExt cx="0" cy="0"/>
        </a:xfrm>
      </p:grpSpPr>
      <p:sp>
        <p:nvSpPr>
          <p:cNvPr id="2" name="Media Placeholder 1">
            <a:extLst>
              <a:ext uri="{FF2B5EF4-FFF2-40B4-BE49-F238E27FC236}">
                <a16:creationId xmlns:a16="http://schemas.microsoft.com/office/drawing/2014/main" id="{7D092C0F-DFE0-3001-51E4-455EE6924999}"/>
              </a:ext>
            </a:extLst>
          </p:cNvPr>
          <p:cNvSpPr>
            <a:spLocks noGrp="1"/>
          </p:cNvSpPr>
          <p:nvPr>
            <p:ph type="media" sz="quarter" idx="15"/>
          </p:nvPr>
        </p:nvSpPr>
        <p:spPr/>
        <p:txBody>
          <a:bodyPr/>
          <a:lstStyle/>
          <a:p>
            <a:pPr marL="0" indent="0">
              <a:buNone/>
            </a:pPr>
            <a:r>
              <a:rPr lang="en-GB" b="1"/>
              <a:t>What difference – good or bad – would this make to you?</a:t>
            </a:r>
            <a:endParaRPr lang="en-GB"/>
          </a:p>
          <a:p>
            <a:pPr marL="0" indent="0">
              <a:buNone/>
            </a:pPr>
            <a:r>
              <a:rPr lang="en-GB" sz="2000">
                <a:solidFill>
                  <a:schemeClr val="bg2">
                    <a:lumMod val="10000"/>
                  </a:schemeClr>
                </a:solidFill>
              </a:rPr>
              <a:t>The following themes emerged from the data gathered across the workshops: </a:t>
            </a:r>
          </a:p>
          <a:p>
            <a:pPr marL="0" indent="0">
              <a:buNone/>
            </a:pPr>
            <a:r>
              <a:rPr lang="en-GB" sz="2400" b="1">
                <a:solidFill>
                  <a:schemeClr val="accent6"/>
                </a:solidFill>
              </a:rPr>
              <a:t>Positive:</a:t>
            </a:r>
          </a:p>
          <a:p>
            <a:r>
              <a:rPr lang="en-GB" sz="2000" b="1">
                <a:solidFill>
                  <a:schemeClr val="accent6"/>
                </a:solidFill>
              </a:rPr>
              <a:t>Reduced travel: </a:t>
            </a:r>
            <a:r>
              <a:rPr lang="en-GB" sz="2000">
                <a:solidFill>
                  <a:schemeClr val="bg2">
                    <a:lumMod val="10000"/>
                  </a:schemeClr>
                </a:solidFill>
              </a:rPr>
              <a:t>This was a popular theme from participants. By moving care into the community, it can reduce the need for travel, parking and other challenges associated with getting to and from hospital.</a:t>
            </a:r>
          </a:p>
          <a:p>
            <a:r>
              <a:rPr lang="en-GB" sz="2000" b="1">
                <a:solidFill>
                  <a:schemeClr val="accent6"/>
                </a:solidFill>
              </a:rPr>
              <a:t>Better health: </a:t>
            </a:r>
            <a:r>
              <a:rPr lang="en-GB" sz="2000" i="1">
                <a:solidFill>
                  <a:schemeClr val="bg2">
                    <a:lumMod val="10000"/>
                  </a:schemeClr>
                </a:solidFill>
              </a:rPr>
              <a:t>“The longer people are in hospital, the more likely they are to decondition, especially older people, so if people are able to stay at home or receive treatment closer to home and be where they are comfortable, this can be helpful.”</a:t>
            </a:r>
          </a:p>
          <a:p>
            <a:r>
              <a:rPr lang="en-GB" sz="2000" b="1">
                <a:solidFill>
                  <a:schemeClr val="accent6"/>
                </a:solidFill>
              </a:rPr>
              <a:t>Familiarity and relationship building: </a:t>
            </a:r>
            <a:r>
              <a:rPr lang="en-GB" sz="2000" i="1">
                <a:solidFill>
                  <a:schemeClr val="bg2">
                    <a:lumMod val="10000"/>
                  </a:schemeClr>
                </a:solidFill>
              </a:rPr>
              <a:t>“Patients receiving care in the community may be more likely to see the same clinician and build a relationship with them. This reduces the need to go over your history again and again with different clinicians.”</a:t>
            </a:r>
          </a:p>
          <a:p>
            <a:endParaRPr lang="en-GB" sz="2000" i="1">
              <a:solidFill>
                <a:schemeClr val="bg2">
                  <a:lumMod val="10000"/>
                </a:schemeClr>
              </a:solidFill>
            </a:endParaRPr>
          </a:p>
        </p:txBody>
      </p:sp>
      <p:sp>
        <p:nvSpPr>
          <p:cNvPr id="3" name="Slide Number Placeholder 2">
            <a:extLst>
              <a:ext uri="{FF2B5EF4-FFF2-40B4-BE49-F238E27FC236}">
                <a16:creationId xmlns:a16="http://schemas.microsoft.com/office/drawing/2014/main" id="{C45C9457-8504-1B38-669D-7BEA0F0708B6}"/>
              </a:ext>
            </a:extLst>
          </p:cNvPr>
          <p:cNvSpPr>
            <a:spLocks noGrp="1"/>
          </p:cNvSpPr>
          <p:nvPr>
            <p:ph type="sldNum" sz="quarter" idx="4"/>
          </p:nvPr>
        </p:nvSpPr>
        <p:spPr/>
        <p:txBody>
          <a:bodyPr/>
          <a:lstStyle/>
          <a:p>
            <a:fld id="{B9E0ACF9-11E2-1D4B-A28D-78BD04ABBE89}" type="slidenum">
              <a:rPr lang="en-US" smtClean="0"/>
              <a:pPr/>
              <a:t>28</a:t>
            </a:fld>
            <a:endParaRPr lang="en-US"/>
          </a:p>
        </p:txBody>
      </p:sp>
      <p:sp>
        <p:nvSpPr>
          <p:cNvPr id="4" name="Text Placeholder 3">
            <a:extLst>
              <a:ext uri="{FF2B5EF4-FFF2-40B4-BE49-F238E27FC236}">
                <a16:creationId xmlns:a16="http://schemas.microsoft.com/office/drawing/2014/main" id="{5598F5A0-F9E0-C3BC-E4B3-40F45B28D755}"/>
              </a:ext>
            </a:extLst>
          </p:cNvPr>
          <p:cNvSpPr>
            <a:spLocks noGrp="1"/>
          </p:cNvSpPr>
          <p:nvPr>
            <p:ph type="body" sz="quarter" idx="14"/>
          </p:nvPr>
        </p:nvSpPr>
        <p:spPr>
          <a:xfrm>
            <a:off x="351035" y="24731"/>
            <a:ext cx="10472909" cy="794225"/>
          </a:xfrm>
        </p:spPr>
        <p:txBody>
          <a:bodyPr>
            <a:normAutofit fontScale="92500" lnSpcReduction="20000"/>
          </a:bodyPr>
          <a:lstStyle/>
          <a:p>
            <a:r>
              <a:rPr lang="en-GB"/>
              <a:t>Moving more care from hospitals into the community: </a:t>
            </a:r>
            <a:r>
              <a:rPr lang="en-US"/>
              <a:t>Patients and public </a:t>
            </a:r>
          </a:p>
        </p:txBody>
      </p:sp>
    </p:spTree>
    <p:extLst>
      <p:ext uri="{BB962C8B-B14F-4D97-AF65-F5344CB8AC3E}">
        <p14:creationId xmlns:p14="http://schemas.microsoft.com/office/powerpoint/2010/main" val="3588602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3918-0789-F6CF-C783-8686FE24B87F}"/>
            </a:ext>
          </a:extLst>
        </p:cNvPr>
        <p:cNvGrpSpPr/>
        <p:nvPr/>
      </p:nvGrpSpPr>
      <p:grpSpPr>
        <a:xfrm>
          <a:off x="0" y="0"/>
          <a:ext cx="0" cy="0"/>
          <a:chOff x="0" y="0"/>
          <a:chExt cx="0" cy="0"/>
        </a:xfrm>
      </p:grpSpPr>
      <p:sp>
        <p:nvSpPr>
          <p:cNvPr id="2" name="Media Placeholder 1">
            <a:extLst>
              <a:ext uri="{FF2B5EF4-FFF2-40B4-BE49-F238E27FC236}">
                <a16:creationId xmlns:a16="http://schemas.microsoft.com/office/drawing/2014/main" id="{DB2A9D60-A8E6-9A14-726B-A60322ACDA10}"/>
              </a:ext>
            </a:extLst>
          </p:cNvPr>
          <p:cNvSpPr>
            <a:spLocks noGrp="1"/>
          </p:cNvSpPr>
          <p:nvPr>
            <p:ph type="media" sz="quarter" idx="15"/>
          </p:nvPr>
        </p:nvSpPr>
        <p:spPr/>
        <p:txBody>
          <a:bodyPr/>
          <a:lstStyle/>
          <a:p>
            <a:pPr marL="0" indent="0">
              <a:buNone/>
            </a:pPr>
            <a:r>
              <a:rPr lang="en-GB" b="1" dirty="0">
                <a:latin typeface="Franklin Gothic Book"/>
              </a:rPr>
              <a:t>What difference – good or bad – would this make to you?</a:t>
            </a:r>
            <a:endParaRPr lang="en-GB" dirty="0">
              <a:latin typeface="Franklin Gothic Book"/>
            </a:endParaRPr>
          </a:p>
          <a:p>
            <a:pPr marL="0" indent="0">
              <a:buNone/>
            </a:pPr>
            <a:r>
              <a:rPr lang="en-GB" sz="2000" dirty="0">
                <a:solidFill>
                  <a:schemeClr val="bg2">
                    <a:lumMod val="10000"/>
                  </a:schemeClr>
                </a:solidFill>
                <a:latin typeface="Franklin Gothic Book"/>
              </a:rPr>
              <a:t>The following themes emerged from the data gathered across the workshops: </a:t>
            </a:r>
          </a:p>
          <a:p>
            <a:pPr marL="0" indent="0">
              <a:buNone/>
            </a:pPr>
            <a:r>
              <a:rPr lang="en-GB" sz="2400" b="1" dirty="0">
                <a:solidFill>
                  <a:srgbClr val="C00000"/>
                </a:solidFill>
                <a:latin typeface="Franklin Gothic Book"/>
              </a:rPr>
              <a:t>Negative:</a:t>
            </a:r>
          </a:p>
          <a:p>
            <a:r>
              <a:rPr lang="en-GB" sz="2000" b="1" dirty="0">
                <a:solidFill>
                  <a:srgbClr val="C00000"/>
                </a:solidFill>
                <a:latin typeface="Franklin Gothic Book"/>
              </a:rPr>
              <a:t>Lack of appropriate resourcing: </a:t>
            </a:r>
            <a:r>
              <a:rPr lang="en-GB" sz="2000" dirty="0">
                <a:solidFill>
                  <a:schemeClr val="bg2">
                    <a:lumMod val="10000"/>
                  </a:schemeClr>
                </a:solidFill>
                <a:latin typeface="Franklin Gothic Book"/>
              </a:rPr>
              <a:t>While fully supported, there was a sense of presenting a ‘reality check’ – that the NHS is continually cutting back and a concern that it would be resourced properly, particularly across rural areas. For example, will it be appropriately staffed, so that it meets the community need across the geographical communities? </a:t>
            </a:r>
            <a:br>
              <a:rPr lang="en-GB" sz="2000" dirty="0"/>
            </a:br>
            <a:r>
              <a:rPr lang="en-GB" sz="2000" i="1" dirty="0">
                <a:solidFill>
                  <a:schemeClr val="bg2">
                    <a:lumMod val="10000"/>
                  </a:schemeClr>
                </a:solidFill>
                <a:latin typeface="Franklin Gothic Book"/>
              </a:rPr>
              <a:t>“How mobile can the service be if the workforce moves, rather than the patient?”</a:t>
            </a:r>
          </a:p>
          <a:p>
            <a:r>
              <a:rPr lang="en-GB" sz="2000" b="1" dirty="0">
                <a:solidFill>
                  <a:srgbClr val="C00000"/>
                </a:solidFill>
                <a:latin typeface="Franklin Gothic Book"/>
              </a:rPr>
              <a:t>Concern over a supporting infrastructure: </a:t>
            </a:r>
            <a:r>
              <a:rPr lang="en-GB" sz="2000" dirty="0">
                <a:solidFill>
                  <a:schemeClr val="bg2">
                    <a:lumMod val="10000"/>
                  </a:schemeClr>
                </a:solidFill>
                <a:latin typeface="Franklin Gothic Book"/>
              </a:rPr>
              <a:t>Participants were concerned that the voluntary sector, social care, the ambulance service and pharmacy services were not ready for this change. They said that the infrastructure needs to be ready for this to be a positive move. Systems would also have to be overhauled for community services to work together and communicate effectively.</a:t>
            </a:r>
          </a:p>
          <a:p>
            <a:pPr>
              <a:buNone/>
            </a:pPr>
            <a:br>
              <a:rPr lang="en-GB" sz="1400" dirty="0"/>
            </a:br>
            <a:r>
              <a:rPr lang="en-GB" sz="2000" dirty="0">
                <a:solidFill>
                  <a:schemeClr val="bg2">
                    <a:lumMod val="10000"/>
                  </a:schemeClr>
                </a:solidFill>
                <a:latin typeface="Franklin Gothic Book"/>
              </a:rPr>
              <a:t>   </a:t>
            </a:r>
            <a:endParaRPr lang="en-GB" sz="2000" i="1" dirty="0">
              <a:solidFill>
                <a:schemeClr val="bg2">
                  <a:lumMod val="10000"/>
                </a:schemeClr>
              </a:solidFill>
              <a:latin typeface="Franklin Gothic Book"/>
            </a:endParaRPr>
          </a:p>
          <a:p>
            <a:pPr marL="0" indent="0">
              <a:buNone/>
            </a:pPr>
            <a:endParaRPr lang="en-GB" sz="2000">
              <a:solidFill>
                <a:schemeClr val="bg2">
                  <a:lumMod val="10000"/>
                </a:schemeClr>
              </a:solidFill>
            </a:endParaRPr>
          </a:p>
          <a:p>
            <a:pPr marL="0" indent="0">
              <a:buNone/>
            </a:pPr>
            <a:endParaRPr lang="en-GB" sz="2000" b="1">
              <a:solidFill>
                <a:schemeClr val="bg2">
                  <a:lumMod val="10000"/>
                </a:schemeClr>
              </a:solidFill>
            </a:endParaRPr>
          </a:p>
          <a:p>
            <a:endParaRPr lang="en-GB" sz="2000">
              <a:solidFill>
                <a:schemeClr val="bg2">
                  <a:lumMod val="10000"/>
                </a:schemeClr>
              </a:solidFill>
            </a:endParaRPr>
          </a:p>
        </p:txBody>
      </p:sp>
      <p:sp>
        <p:nvSpPr>
          <p:cNvPr id="3" name="Slide Number Placeholder 2">
            <a:extLst>
              <a:ext uri="{FF2B5EF4-FFF2-40B4-BE49-F238E27FC236}">
                <a16:creationId xmlns:a16="http://schemas.microsoft.com/office/drawing/2014/main" id="{5C0CD2AA-3ADE-A516-048C-DD16C62BECA2}"/>
              </a:ext>
            </a:extLst>
          </p:cNvPr>
          <p:cNvSpPr>
            <a:spLocks noGrp="1"/>
          </p:cNvSpPr>
          <p:nvPr>
            <p:ph type="sldNum" sz="quarter" idx="4"/>
          </p:nvPr>
        </p:nvSpPr>
        <p:spPr/>
        <p:txBody>
          <a:bodyPr/>
          <a:lstStyle/>
          <a:p>
            <a:fld id="{B9E0ACF9-11E2-1D4B-A28D-78BD04ABBE89}" type="slidenum">
              <a:rPr lang="en-US" smtClean="0"/>
              <a:pPr/>
              <a:t>29</a:t>
            </a:fld>
            <a:endParaRPr lang="en-US"/>
          </a:p>
        </p:txBody>
      </p:sp>
      <p:sp>
        <p:nvSpPr>
          <p:cNvPr id="4" name="Text Placeholder 3">
            <a:extLst>
              <a:ext uri="{FF2B5EF4-FFF2-40B4-BE49-F238E27FC236}">
                <a16:creationId xmlns:a16="http://schemas.microsoft.com/office/drawing/2014/main" id="{6B4C6710-AF0F-A1F9-BB6A-AB831ED62E03}"/>
              </a:ext>
            </a:extLst>
          </p:cNvPr>
          <p:cNvSpPr>
            <a:spLocks noGrp="1"/>
          </p:cNvSpPr>
          <p:nvPr>
            <p:ph type="body" sz="quarter" idx="14"/>
          </p:nvPr>
        </p:nvSpPr>
        <p:spPr>
          <a:xfrm>
            <a:off x="351035" y="24731"/>
            <a:ext cx="10472909" cy="794225"/>
          </a:xfrm>
        </p:spPr>
        <p:txBody>
          <a:bodyPr>
            <a:normAutofit fontScale="92500" lnSpcReduction="20000"/>
          </a:bodyPr>
          <a:lstStyle/>
          <a:p>
            <a:r>
              <a:rPr lang="en-GB"/>
              <a:t>Moving more care from hospitals into the community: </a:t>
            </a:r>
            <a:r>
              <a:rPr lang="en-US"/>
              <a:t>Patients and public </a:t>
            </a:r>
          </a:p>
        </p:txBody>
      </p:sp>
    </p:spTree>
    <p:extLst>
      <p:ext uri="{BB962C8B-B14F-4D97-AF65-F5344CB8AC3E}">
        <p14:creationId xmlns:p14="http://schemas.microsoft.com/office/powerpoint/2010/main" val="14023470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FB309-EAB3-1419-74F2-149F733445B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72B93A3-5451-BBB9-6E4A-6E3FD960FF07}"/>
              </a:ext>
            </a:extLst>
          </p:cNvPr>
          <p:cNvSpPr>
            <a:spLocks noGrp="1"/>
          </p:cNvSpPr>
          <p:nvPr>
            <p:ph type="body" sz="quarter" idx="14"/>
          </p:nvPr>
        </p:nvSpPr>
        <p:spPr/>
        <p:txBody>
          <a:bodyPr lIns="91440" tIns="45720" rIns="91440" bIns="45720" anchor="t">
            <a:noAutofit/>
          </a:bodyPr>
          <a:lstStyle/>
          <a:p>
            <a:r>
              <a:rPr lang="en-US" dirty="0">
                <a:latin typeface="Franklin Gothic Heavy"/>
                <a:cs typeface="Arial"/>
              </a:rPr>
              <a:t>Chapter 1: Introduction and background</a:t>
            </a:r>
            <a:endParaRPr lang="en-US" dirty="0"/>
          </a:p>
          <a:p>
            <a:endParaRPr lang="en-US"/>
          </a:p>
          <a:p>
            <a:endParaRPr lang="en-US"/>
          </a:p>
        </p:txBody>
      </p:sp>
    </p:spTree>
    <p:extLst>
      <p:ext uri="{BB962C8B-B14F-4D97-AF65-F5344CB8AC3E}">
        <p14:creationId xmlns:p14="http://schemas.microsoft.com/office/powerpoint/2010/main" val="9042794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66892-7F81-5CDA-1424-02C463EC094A}"/>
            </a:ext>
          </a:extLst>
        </p:cNvPr>
        <p:cNvGrpSpPr/>
        <p:nvPr/>
      </p:nvGrpSpPr>
      <p:grpSpPr>
        <a:xfrm>
          <a:off x="0" y="0"/>
          <a:ext cx="0" cy="0"/>
          <a:chOff x="0" y="0"/>
          <a:chExt cx="0" cy="0"/>
        </a:xfrm>
      </p:grpSpPr>
      <p:sp>
        <p:nvSpPr>
          <p:cNvPr id="2" name="Media Placeholder 1">
            <a:extLst>
              <a:ext uri="{FF2B5EF4-FFF2-40B4-BE49-F238E27FC236}">
                <a16:creationId xmlns:a16="http://schemas.microsoft.com/office/drawing/2014/main" id="{7A79CE20-D1AE-0F2D-AEE5-7DB8307C26CF}"/>
              </a:ext>
            </a:extLst>
          </p:cNvPr>
          <p:cNvSpPr>
            <a:spLocks noGrp="1"/>
          </p:cNvSpPr>
          <p:nvPr>
            <p:ph type="media" sz="quarter" idx="15"/>
          </p:nvPr>
        </p:nvSpPr>
        <p:spPr>
          <a:xfrm>
            <a:off x="351035" y="1252728"/>
            <a:ext cx="12312341" cy="962327"/>
          </a:xfrm>
        </p:spPr>
        <p:txBody>
          <a:bodyPr/>
          <a:lstStyle/>
          <a:p>
            <a:pPr marL="0" indent="0">
              <a:buNone/>
            </a:pPr>
            <a:r>
              <a:rPr lang="en-GB" b="1">
                <a:solidFill>
                  <a:srgbClr val="0070C0"/>
                </a:solidFill>
              </a:rPr>
              <a:t>Thinking about virtual wards, what sounds good and </a:t>
            </a:r>
            <a:br>
              <a:rPr lang="en-GB" b="1">
                <a:solidFill>
                  <a:srgbClr val="0070C0"/>
                </a:solidFill>
              </a:rPr>
            </a:br>
            <a:r>
              <a:rPr lang="en-GB" b="1">
                <a:solidFill>
                  <a:srgbClr val="0070C0"/>
                </a:solidFill>
              </a:rPr>
              <a:t>what concerns do you have? </a:t>
            </a:r>
            <a:endParaRPr lang="en-GB">
              <a:solidFill>
                <a:schemeClr val="bg2">
                  <a:lumMod val="10000"/>
                </a:schemeClr>
              </a:solidFill>
            </a:endParaRPr>
          </a:p>
        </p:txBody>
      </p:sp>
      <p:sp>
        <p:nvSpPr>
          <p:cNvPr id="3" name="Slide Number Placeholder 2">
            <a:extLst>
              <a:ext uri="{FF2B5EF4-FFF2-40B4-BE49-F238E27FC236}">
                <a16:creationId xmlns:a16="http://schemas.microsoft.com/office/drawing/2014/main" id="{0060C308-7E08-DE9F-AF33-A9FBF67637B1}"/>
              </a:ext>
            </a:extLst>
          </p:cNvPr>
          <p:cNvSpPr>
            <a:spLocks noGrp="1"/>
          </p:cNvSpPr>
          <p:nvPr>
            <p:ph type="sldNum" sz="quarter" idx="4"/>
          </p:nvPr>
        </p:nvSpPr>
        <p:spPr/>
        <p:txBody>
          <a:bodyPr/>
          <a:lstStyle/>
          <a:p>
            <a:fld id="{B9E0ACF9-11E2-1D4B-A28D-78BD04ABBE89}" type="slidenum">
              <a:rPr lang="en-US" smtClean="0"/>
              <a:pPr/>
              <a:t>30</a:t>
            </a:fld>
            <a:endParaRPr lang="en-US"/>
          </a:p>
        </p:txBody>
      </p:sp>
      <p:sp>
        <p:nvSpPr>
          <p:cNvPr id="4" name="Text Placeholder 3">
            <a:extLst>
              <a:ext uri="{FF2B5EF4-FFF2-40B4-BE49-F238E27FC236}">
                <a16:creationId xmlns:a16="http://schemas.microsoft.com/office/drawing/2014/main" id="{54EF8DAA-5BAE-BC8B-0C18-10B4D248D895}"/>
              </a:ext>
            </a:extLst>
          </p:cNvPr>
          <p:cNvSpPr>
            <a:spLocks noGrp="1"/>
          </p:cNvSpPr>
          <p:nvPr>
            <p:ph type="body" sz="quarter" idx="14"/>
          </p:nvPr>
        </p:nvSpPr>
        <p:spPr>
          <a:xfrm>
            <a:off x="351035" y="24731"/>
            <a:ext cx="10472909" cy="794225"/>
          </a:xfrm>
        </p:spPr>
        <p:txBody>
          <a:bodyPr>
            <a:normAutofit fontScale="92500" lnSpcReduction="20000"/>
          </a:bodyPr>
          <a:lstStyle/>
          <a:p>
            <a:r>
              <a:rPr lang="en-GB"/>
              <a:t>Moving more care from hospitals into the community: </a:t>
            </a:r>
            <a:r>
              <a:rPr lang="en-US"/>
              <a:t>Patients and public </a:t>
            </a:r>
          </a:p>
        </p:txBody>
      </p:sp>
      <p:sp>
        <p:nvSpPr>
          <p:cNvPr id="5" name="Media Placeholder 1">
            <a:extLst>
              <a:ext uri="{FF2B5EF4-FFF2-40B4-BE49-F238E27FC236}">
                <a16:creationId xmlns:a16="http://schemas.microsoft.com/office/drawing/2014/main" id="{42A71965-543F-754C-1AD8-6D25FECE98C9}"/>
              </a:ext>
            </a:extLst>
          </p:cNvPr>
          <p:cNvSpPr txBox="1">
            <a:spLocks/>
          </p:cNvSpPr>
          <p:nvPr/>
        </p:nvSpPr>
        <p:spPr>
          <a:xfrm>
            <a:off x="351036" y="2215055"/>
            <a:ext cx="11489928" cy="3407140"/>
          </a:xfrm>
          <a:prstGeom prst="rect">
            <a:avLst/>
          </a:prstGeom>
        </p:spPr>
        <p:txBody>
          <a:bodyPr numCol="2" spcCol="360000"/>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solidFill>
                  <a:srgbClr val="00B050"/>
                </a:solidFill>
              </a:rPr>
              <a:t>Positive: </a:t>
            </a:r>
          </a:p>
          <a:p>
            <a:r>
              <a:rPr lang="en-GB" sz="2000" b="1">
                <a:solidFill>
                  <a:srgbClr val="00B050"/>
                </a:solidFill>
              </a:rPr>
              <a:t>Preferred option: </a:t>
            </a:r>
            <a:r>
              <a:rPr lang="en-GB" sz="2000">
                <a:solidFill>
                  <a:schemeClr val="bg2">
                    <a:lumMod val="10000"/>
                  </a:schemeClr>
                </a:solidFill>
              </a:rPr>
              <a:t>There was general support of virtual wards – providing they are thoroughly staffed, funded and supported by an infrastructure. Many patients would much rather be cared for at home than in a hospital.</a:t>
            </a:r>
          </a:p>
          <a:p>
            <a:r>
              <a:rPr lang="en-GB" sz="2000" b="1">
                <a:solidFill>
                  <a:srgbClr val="00B050"/>
                </a:solidFill>
              </a:rPr>
              <a:t>Proximity: </a:t>
            </a:r>
            <a:r>
              <a:rPr lang="en-GB" sz="2000">
                <a:solidFill>
                  <a:schemeClr val="bg2">
                    <a:lumMod val="10000"/>
                  </a:schemeClr>
                </a:solidFill>
              </a:rPr>
              <a:t>Virtual wards were considered to be particularly helpful in more rural areas, where the geography presents challenges around travel.</a:t>
            </a:r>
            <a:endParaRPr lang="en-GB" sz="2400" b="1">
              <a:solidFill>
                <a:srgbClr val="C00000"/>
              </a:solidFill>
            </a:endParaRPr>
          </a:p>
          <a:p>
            <a:pPr marL="0" indent="0">
              <a:buFont typeface="Arial" panose="020B0604020202020204" pitchFamily="34" charset="0"/>
              <a:buNone/>
            </a:pPr>
            <a:r>
              <a:rPr lang="en-GB" sz="2400" b="1">
                <a:solidFill>
                  <a:srgbClr val="C00000"/>
                </a:solidFill>
              </a:rPr>
              <a:t>Negative:</a:t>
            </a:r>
          </a:p>
          <a:p>
            <a:r>
              <a:rPr lang="en-GB" sz="2000" b="1">
                <a:solidFill>
                  <a:srgbClr val="C00000"/>
                </a:solidFill>
              </a:rPr>
              <a:t>Operational barriers: </a:t>
            </a:r>
            <a:r>
              <a:rPr lang="en-GB" sz="2000">
                <a:solidFill>
                  <a:schemeClr val="bg2">
                    <a:lumMod val="10000"/>
                  </a:schemeClr>
                </a:solidFill>
              </a:rPr>
              <a:t>A strong theme developed around whether communication channels and IT infrastructure is robust enough for virtual wards. Participants shared experiences of when this had caused a problem: </a:t>
            </a:r>
          </a:p>
          <a:p>
            <a:pPr marL="0" indent="0">
              <a:buNone/>
            </a:pPr>
            <a:r>
              <a:rPr lang="en-GB" sz="2000" i="1">
                <a:solidFill>
                  <a:schemeClr val="bg2">
                    <a:lumMod val="10000"/>
                  </a:schemeClr>
                </a:solidFill>
              </a:rPr>
              <a:t>“I was sent home and told a district nurse would be in, but they didn't turn up, and I had to go back to hospital.” </a:t>
            </a:r>
          </a:p>
          <a:p>
            <a:endParaRPr lang="en-GB" sz="2000">
              <a:solidFill>
                <a:schemeClr val="bg2">
                  <a:lumMod val="10000"/>
                </a:schemeClr>
              </a:solidFill>
            </a:endParaRPr>
          </a:p>
        </p:txBody>
      </p:sp>
    </p:spTree>
    <p:extLst>
      <p:ext uri="{BB962C8B-B14F-4D97-AF65-F5344CB8AC3E}">
        <p14:creationId xmlns:p14="http://schemas.microsoft.com/office/powerpoint/2010/main" val="24414174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3CBC98-D181-43F0-0A51-D526F82B5635}"/>
            </a:ext>
          </a:extLst>
        </p:cNvPr>
        <p:cNvGrpSpPr/>
        <p:nvPr/>
      </p:nvGrpSpPr>
      <p:grpSpPr>
        <a:xfrm>
          <a:off x="0" y="0"/>
          <a:ext cx="0" cy="0"/>
          <a:chOff x="0" y="0"/>
          <a:chExt cx="0" cy="0"/>
        </a:xfrm>
      </p:grpSpPr>
      <p:sp>
        <p:nvSpPr>
          <p:cNvPr id="5" name="Media Placeholder 1">
            <a:extLst>
              <a:ext uri="{FF2B5EF4-FFF2-40B4-BE49-F238E27FC236}">
                <a16:creationId xmlns:a16="http://schemas.microsoft.com/office/drawing/2014/main" id="{2ED65652-1FEC-BFC7-E46E-C130A6D2E67B}"/>
              </a:ext>
            </a:extLst>
          </p:cNvPr>
          <p:cNvSpPr txBox="1">
            <a:spLocks/>
          </p:cNvSpPr>
          <p:nvPr/>
        </p:nvSpPr>
        <p:spPr>
          <a:xfrm>
            <a:off x="351036" y="1252728"/>
            <a:ext cx="11489928" cy="9623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a:solidFill>
                  <a:srgbClr val="0070C0"/>
                </a:solidFill>
              </a:rPr>
              <a:t>Thinking about community diagnostic centres (CDCs), what sounds good and what concerns do you have? </a:t>
            </a:r>
            <a:endParaRPr lang="en-GB">
              <a:solidFill>
                <a:schemeClr val="bg2">
                  <a:lumMod val="10000"/>
                </a:schemeClr>
              </a:solidFill>
            </a:endParaRPr>
          </a:p>
        </p:txBody>
      </p:sp>
      <p:sp>
        <p:nvSpPr>
          <p:cNvPr id="6" name="Media Placeholder 1">
            <a:extLst>
              <a:ext uri="{FF2B5EF4-FFF2-40B4-BE49-F238E27FC236}">
                <a16:creationId xmlns:a16="http://schemas.microsoft.com/office/drawing/2014/main" id="{5DE20129-C7F3-A07B-BF3A-7D9345C1EEB8}"/>
              </a:ext>
            </a:extLst>
          </p:cNvPr>
          <p:cNvSpPr txBox="1">
            <a:spLocks/>
          </p:cNvSpPr>
          <p:nvPr/>
        </p:nvSpPr>
        <p:spPr>
          <a:xfrm>
            <a:off x="351036" y="2215055"/>
            <a:ext cx="11489928" cy="2538248"/>
          </a:xfrm>
          <a:prstGeom prst="rect">
            <a:avLst/>
          </a:prstGeom>
        </p:spPr>
        <p:txBody>
          <a:bodyPr numCol="2" spcCol="360000"/>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a:solidFill>
                  <a:srgbClr val="00B050"/>
                </a:solidFill>
              </a:rPr>
              <a:t>Positive: </a:t>
            </a:r>
          </a:p>
          <a:p>
            <a:r>
              <a:rPr lang="en-GB" sz="2000" b="1">
                <a:solidFill>
                  <a:srgbClr val="00B050"/>
                </a:solidFill>
              </a:rPr>
              <a:t>Positive patient experiences: </a:t>
            </a:r>
            <a:r>
              <a:rPr lang="en-GB" sz="2000">
                <a:solidFill>
                  <a:schemeClr val="bg2">
                    <a:lumMod val="10000"/>
                  </a:schemeClr>
                </a:solidFill>
              </a:rPr>
              <a:t>Seen promptly and efficiently dealt with:</a:t>
            </a:r>
          </a:p>
          <a:p>
            <a:pPr marL="0" indent="0">
              <a:buNone/>
            </a:pPr>
            <a:br>
              <a:rPr lang="en-GB" sz="2000">
                <a:solidFill>
                  <a:schemeClr val="bg2">
                    <a:lumMod val="10000"/>
                  </a:schemeClr>
                </a:solidFill>
              </a:rPr>
            </a:br>
            <a:r>
              <a:rPr lang="en-GB" sz="2000" i="1">
                <a:solidFill>
                  <a:schemeClr val="bg2">
                    <a:lumMod val="10000"/>
                  </a:schemeClr>
                </a:solidFill>
              </a:rPr>
              <a:t>“I was seen at my appointment time, was out within 15 minutes, got my results within four days, despite it being over the festive period and had no issues parking.</a:t>
            </a:r>
          </a:p>
          <a:p>
            <a:pPr marL="0" indent="0">
              <a:buNone/>
            </a:pPr>
            <a:r>
              <a:rPr lang="en-GB" sz="2000" i="1">
                <a:solidFill>
                  <a:schemeClr val="bg2">
                    <a:lumMod val="10000"/>
                  </a:schemeClr>
                </a:solidFill>
              </a:rPr>
              <a:t>“I felt safer than being in a hospital.”</a:t>
            </a:r>
          </a:p>
          <a:p>
            <a:pPr marL="0" indent="0">
              <a:buFont typeface="Arial" panose="020B0604020202020204" pitchFamily="34" charset="0"/>
              <a:buNone/>
            </a:pPr>
            <a:r>
              <a:rPr lang="en-GB" sz="2400" b="1">
                <a:solidFill>
                  <a:srgbClr val="C00000"/>
                </a:solidFill>
              </a:rPr>
              <a:t>Negative:</a:t>
            </a:r>
          </a:p>
          <a:p>
            <a:r>
              <a:rPr lang="en-GB" sz="2000" b="1">
                <a:solidFill>
                  <a:srgbClr val="C00000"/>
                </a:solidFill>
              </a:rPr>
              <a:t>Limited awareness: </a:t>
            </a:r>
            <a:r>
              <a:rPr lang="en-GB" sz="2000">
                <a:solidFill>
                  <a:schemeClr val="bg2">
                    <a:lumMod val="10000"/>
                  </a:schemeClr>
                </a:solidFill>
              </a:rPr>
              <a:t>Many participants talked about the lack of awareness around CDCs and their function:</a:t>
            </a:r>
          </a:p>
          <a:p>
            <a:pPr marL="0" indent="0">
              <a:buNone/>
            </a:pPr>
            <a:br>
              <a:rPr lang="en-GB" sz="2000">
                <a:solidFill>
                  <a:schemeClr val="bg2">
                    <a:lumMod val="10000"/>
                  </a:schemeClr>
                </a:solidFill>
              </a:rPr>
            </a:br>
            <a:r>
              <a:rPr lang="en-GB" sz="2000" i="1">
                <a:solidFill>
                  <a:schemeClr val="bg2">
                    <a:lumMod val="10000"/>
                  </a:schemeClr>
                </a:solidFill>
              </a:rPr>
              <a:t>“There is insufficient communication and education on community diagnostics centres. Patients are only told about them when they need to go, which doesn’t help the prevention agenda.”</a:t>
            </a:r>
          </a:p>
        </p:txBody>
      </p:sp>
      <p:sp>
        <p:nvSpPr>
          <p:cNvPr id="3" name="Slide Number Placeholder 2">
            <a:extLst>
              <a:ext uri="{FF2B5EF4-FFF2-40B4-BE49-F238E27FC236}">
                <a16:creationId xmlns:a16="http://schemas.microsoft.com/office/drawing/2014/main" id="{70FC9074-FF31-F20B-3774-C08BA75EC279}"/>
              </a:ext>
            </a:extLst>
          </p:cNvPr>
          <p:cNvSpPr>
            <a:spLocks noGrp="1"/>
          </p:cNvSpPr>
          <p:nvPr>
            <p:ph type="sldNum" sz="quarter" idx="4"/>
          </p:nvPr>
        </p:nvSpPr>
        <p:spPr/>
        <p:txBody>
          <a:bodyPr/>
          <a:lstStyle/>
          <a:p>
            <a:fld id="{B9E0ACF9-11E2-1D4B-A28D-78BD04ABBE89}" type="slidenum">
              <a:rPr lang="en-US" smtClean="0"/>
              <a:pPr/>
              <a:t>31</a:t>
            </a:fld>
            <a:endParaRPr lang="en-US"/>
          </a:p>
        </p:txBody>
      </p:sp>
      <p:sp>
        <p:nvSpPr>
          <p:cNvPr id="4" name="Text Placeholder 3">
            <a:extLst>
              <a:ext uri="{FF2B5EF4-FFF2-40B4-BE49-F238E27FC236}">
                <a16:creationId xmlns:a16="http://schemas.microsoft.com/office/drawing/2014/main" id="{2ED7BE8F-D798-2344-E3A5-F52A5562D027}"/>
              </a:ext>
            </a:extLst>
          </p:cNvPr>
          <p:cNvSpPr>
            <a:spLocks noGrp="1"/>
          </p:cNvSpPr>
          <p:nvPr>
            <p:ph type="body" sz="quarter" idx="14"/>
          </p:nvPr>
        </p:nvSpPr>
        <p:spPr>
          <a:xfrm>
            <a:off x="351035" y="24731"/>
            <a:ext cx="10472909" cy="794225"/>
          </a:xfrm>
        </p:spPr>
        <p:txBody>
          <a:bodyPr>
            <a:normAutofit fontScale="92500" lnSpcReduction="20000"/>
          </a:bodyPr>
          <a:lstStyle/>
          <a:p>
            <a:r>
              <a:rPr lang="en-GB"/>
              <a:t>Moving more care from hospitals into the community: </a:t>
            </a:r>
            <a:r>
              <a:rPr lang="en-US"/>
              <a:t>Patients and public </a:t>
            </a:r>
          </a:p>
          <a:p>
            <a:endParaRPr lang="en-US"/>
          </a:p>
        </p:txBody>
      </p:sp>
    </p:spTree>
    <p:extLst>
      <p:ext uri="{BB962C8B-B14F-4D97-AF65-F5344CB8AC3E}">
        <p14:creationId xmlns:p14="http://schemas.microsoft.com/office/powerpoint/2010/main" val="4258733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2F4EF3-A399-D1B2-3DA8-BC1C56D99C78}"/>
            </a:ext>
          </a:extLst>
        </p:cNvPr>
        <p:cNvGrpSpPr/>
        <p:nvPr/>
      </p:nvGrpSpPr>
      <p:grpSpPr>
        <a:xfrm>
          <a:off x="0" y="0"/>
          <a:ext cx="0" cy="0"/>
          <a:chOff x="0" y="0"/>
          <a:chExt cx="0" cy="0"/>
        </a:xfrm>
      </p:grpSpPr>
      <p:sp>
        <p:nvSpPr>
          <p:cNvPr id="2" name="Media Placeholder 1">
            <a:extLst>
              <a:ext uri="{FF2B5EF4-FFF2-40B4-BE49-F238E27FC236}">
                <a16:creationId xmlns:a16="http://schemas.microsoft.com/office/drawing/2014/main" id="{29228808-058D-99CD-48EA-6826D5BB89C3}"/>
              </a:ext>
            </a:extLst>
          </p:cNvPr>
          <p:cNvSpPr>
            <a:spLocks noGrp="1"/>
          </p:cNvSpPr>
          <p:nvPr>
            <p:ph type="media" sz="quarter" idx="15"/>
          </p:nvPr>
        </p:nvSpPr>
        <p:spPr/>
        <p:txBody>
          <a:bodyPr/>
          <a:lstStyle/>
          <a:p>
            <a:pPr marL="0" indent="0">
              <a:buNone/>
            </a:pPr>
            <a:r>
              <a:rPr lang="en-GB" b="1">
                <a:solidFill>
                  <a:srgbClr val="0070C0"/>
                </a:solidFill>
              </a:rPr>
              <a:t>Thinking about ambulance triage, what sounds good and </a:t>
            </a:r>
            <a:br>
              <a:rPr lang="en-GB" b="1">
                <a:solidFill>
                  <a:srgbClr val="0070C0"/>
                </a:solidFill>
              </a:rPr>
            </a:br>
            <a:r>
              <a:rPr lang="en-GB" b="1">
                <a:solidFill>
                  <a:srgbClr val="0070C0"/>
                </a:solidFill>
              </a:rPr>
              <a:t>what concerns do you have?</a:t>
            </a:r>
          </a:p>
          <a:p>
            <a:pPr marL="0" indent="0">
              <a:buNone/>
            </a:pPr>
            <a:r>
              <a:rPr lang="en-GB" sz="2000">
                <a:solidFill>
                  <a:schemeClr val="bg2">
                    <a:lumMod val="10000"/>
                  </a:schemeClr>
                </a:solidFill>
              </a:rPr>
              <a:t>There was less data available on this question and a diversity of comments made, but the following themes did emerge from the data gathered across the workshops:</a:t>
            </a:r>
          </a:p>
          <a:p>
            <a:pPr marL="0" indent="0">
              <a:buNone/>
            </a:pPr>
            <a:r>
              <a:rPr lang="en-GB" sz="2400" b="1">
                <a:solidFill>
                  <a:srgbClr val="FFC000"/>
                </a:solidFill>
              </a:rPr>
              <a:t>Observations: </a:t>
            </a:r>
          </a:p>
          <a:p>
            <a:r>
              <a:rPr lang="en-GB" sz="2000" b="1">
                <a:solidFill>
                  <a:srgbClr val="FFC000"/>
                </a:solidFill>
              </a:rPr>
              <a:t>Accurate information: </a:t>
            </a:r>
            <a:r>
              <a:rPr lang="en-GB" sz="2000">
                <a:solidFill>
                  <a:schemeClr val="bg2">
                    <a:lumMod val="10000"/>
                  </a:schemeClr>
                </a:solidFill>
              </a:rPr>
              <a:t>For triage to work effectively, it relies on people providing the right information to the ambulance service. </a:t>
            </a:r>
          </a:p>
          <a:p>
            <a:pPr marL="0" indent="0">
              <a:buNone/>
            </a:pPr>
            <a:br>
              <a:rPr lang="en-GB" sz="2000">
                <a:solidFill>
                  <a:schemeClr val="bg2">
                    <a:lumMod val="10000"/>
                  </a:schemeClr>
                </a:solidFill>
              </a:rPr>
            </a:br>
            <a:r>
              <a:rPr lang="en-GB" sz="2000" i="1">
                <a:solidFill>
                  <a:schemeClr val="bg2">
                    <a:lumMod val="10000"/>
                  </a:schemeClr>
                </a:solidFill>
              </a:rPr>
              <a:t>“Staff can only work from the information that comes through to them, but this might be inaccurate or incomplete and could lead to less efficient care.” </a:t>
            </a:r>
          </a:p>
          <a:p>
            <a:r>
              <a:rPr lang="en-GB" sz="2000" b="1">
                <a:solidFill>
                  <a:srgbClr val="FFC000"/>
                </a:solidFill>
              </a:rPr>
              <a:t>Awareness raising: </a:t>
            </a:r>
            <a:r>
              <a:rPr lang="en-GB" sz="2000">
                <a:solidFill>
                  <a:schemeClr val="bg2">
                    <a:lumMod val="10000"/>
                  </a:schemeClr>
                </a:solidFill>
              </a:rPr>
              <a:t>People’s understanding of ambulance triage is generally low.</a:t>
            </a:r>
          </a:p>
          <a:p>
            <a:r>
              <a:rPr lang="en-GB" sz="2000" b="1">
                <a:solidFill>
                  <a:srgbClr val="FFC000"/>
                </a:solidFill>
              </a:rPr>
              <a:t>Infrastructure support: </a:t>
            </a:r>
            <a:r>
              <a:rPr lang="en-GB" sz="2000">
                <a:solidFill>
                  <a:schemeClr val="bg2">
                    <a:lumMod val="10000"/>
                  </a:schemeClr>
                </a:solidFill>
              </a:rPr>
              <a:t>Ambulance triage still requires supporting services to be available and most of these won’t be 24/7 services.</a:t>
            </a:r>
          </a:p>
          <a:p>
            <a:endParaRPr lang="en-GB" sz="2000">
              <a:solidFill>
                <a:schemeClr val="bg2">
                  <a:lumMod val="10000"/>
                </a:schemeClr>
              </a:solidFill>
            </a:endParaRPr>
          </a:p>
        </p:txBody>
      </p:sp>
      <p:sp>
        <p:nvSpPr>
          <p:cNvPr id="3" name="Slide Number Placeholder 2">
            <a:extLst>
              <a:ext uri="{FF2B5EF4-FFF2-40B4-BE49-F238E27FC236}">
                <a16:creationId xmlns:a16="http://schemas.microsoft.com/office/drawing/2014/main" id="{8E24BC83-C0A6-EE13-5174-EBB517E94C7A}"/>
              </a:ext>
            </a:extLst>
          </p:cNvPr>
          <p:cNvSpPr>
            <a:spLocks noGrp="1"/>
          </p:cNvSpPr>
          <p:nvPr>
            <p:ph type="sldNum" sz="quarter" idx="4"/>
          </p:nvPr>
        </p:nvSpPr>
        <p:spPr/>
        <p:txBody>
          <a:bodyPr/>
          <a:lstStyle/>
          <a:p>
            <a:fld id="{B9E0ACF9-11E2-1D4B-A28D-78BD04ABBE89}" type="slidenum">
              <a:rPr lang="en-US" smtClean="0"/>
              <a:pPr/>
              <a:t>32</a:t>
            </a:fld>
            <a:endParaRPr lang="en-US"/>
          </a:p>
        </p:txBody>
      </p:sp>
      <p:sp>
        <p:nvSpPr>
          <p:cNvPr id="4" name="Text Placeholder 3">
            <a:extLst>
              <a:ext uri="{FF2B5EF4-FFF2-40B4-BE49-F238E27FC236}">
                <a16:creationId xmlns:a16="http://schemas.microsoft.com/office/drawing/2014/main" id="{893B476D-3A6F-4F40-BD33-003763C989C3}"/>
              </a:ext>
            </a:extLst>
          </p:cNvPr>
          <p:cNvSpPr>
            <a:spLocks noGrp="1"/>
          </p:cNvSpPr>
          <p:nvPr>
            <p:ph type="body" sz="quarter" idx="14"/>
          </p:nvPr>
        </p:nvSpPr>
        <p:spPr>
          <a:xfrm>
            <a:off x="351035" y="24731"/>
            <a:ext cx="10472909" cy="794225"/>
          </a:xfrm>
        </p:spPr>
        <p:txBody>
          <a:bodyPr>
            <a:normAutofit fontScale="92500" lnSpcReduction="20000"/>
          </a:bodyPr>
          <a:lstStyle/>
          <a:p>
            <a:r>
              <a:rPr lang="en-GB"/>
              <a:t>Moving more care from hospitals into the community: </a:t>
            </a:r>
            <a:r>
              <a:rPr lang="en-US"/>
              <a:t>Patients and public </a:t>
            </a:r>
          </a:p>
        </p:txBody>
      </p:sp>
    </p:spTree>
    <p:extLst>
      <p:ext uri="{BB962C8B-B14F-4D97-AF65-F5344CB8AC3E}">
        <p14:creationId xmlns:p14="http://schemas.microsoft.com/office/powerpoint/2010/main" val="24795188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85E1EA-690D-BBF6-015C-B508F398E938}"/>
            </a:ext>
          </a:extLst>
        </p:cNvPr>
        <p:cNvGrpSpPr/>
        <p:nvPr/>
      </p:nvGrpSpPr>
      <p:grpSpPr>
        <a:xfrm>
          <a:off x="0" y="0"/>
          <a:ext cx="0" cy="0"/>
          <a:chOff x="0" y="0"/>
          <a:chExt cx="0" cy="0"/>
        </a:xfrm>
      </p:grpSpPr>
      <p:sp>
        <p:nvSpPr>
          <p:cNvPr id="2" name="Table Placeholder 1">
            <a:extLst>
              <a:ext uri="{FF2B5EF4-FFF2-40B4-BE49-F238E27FC236}">
                <a16:creationId xmlns:a16="http://schemas.microsoft.com/office/drawing/2014/main" id="{A1F67166-AD8B-994C-8115-1EB9AD7FF7BB}"/>
              </a:ext>
            </a:extLst>
          </p:cNvPr>
          <p:cNvSpPr>
            <a:spLocks noGrp="1"/>
          </p:cNvSpPr>
          <p:nvPr>
            <p:ph type="tbl" sz="quarter" idx="15"/>
          </p:nvPr>
        </p:nvSpPr>
        <p:spPr>
          <a:xfrm>
            <a:off x="351036" y="1132793"/>
            <a:ext cx="11534425" cy="1416427"/>
          </a:xfrm>
        </p:spPr>
        <p:txBody>
          <a:bodyPr/>
          <a:lstStyle/>
          <a:p>
            <a:pPr marL="0" indent="0">
              <a:buNone/>
            </a:pPr>
            <a:r>
              <a:rPr lang="en-GB" b="1">
                <a:latin typeface="Franklin Gothic Book" panose="020B0503020102020204" pitchFamily="34" charset="0"/>
              </a:rPr>
              <a:t>What difference – good or bad – would this make to you? </a:t>
            </a:r>
          </a:p>
          <a:p>
            <a:pPr marL="0" indent="0">
              <a:buNone/>
            </a:pPr>
            <a:r>
              <a:rPr lang="en-GB" sz="2000">
                <a:solidFill>
                  <a:schemeClr val="bg2">
                    <a:lumMod val="10000"/>
                  </a:schemeClr>
                </a:solidFill>
                <a:latin typeface="Franklin Gothic Book" panose="020B0503020102020204" pitchFamily="34" charset="0"/>
              </a:rPr>
              <a:t>The following themes emerged from the qualitative data gathered:</a:t>
            </a:r>
            <a:r>
              <a:rPr lang="en-GB" sz="2000" b="1">
                <a:solidFill>
                  <a:schemeClr val="bg2">
                    <a:lumMod val="10000"/>
                  </a:schemeClr>
                </a:solidFill>
              </a:rPr>
              <a:t>  </a:t>
            </a:r>
          </a:p>
        </p:txBody>
      </p:sp>
      <p:sp>
        <p:nvSpPr>
          <p:cNvPr id="3" name="Slide Number Placeholder 2">
            <a:extLst>
              <a:ext uri="{FF2B5EF4-FFF2-40B4-BE49-F238E27FC236}">
                <a16:creationId xmlns:a16="http://schemas.microsoft.com/office/drawing/2014/main" id="{84C863B7-6F63-BA2C-4C82-EAA6F0350BF0}"/>
              </a:ext>
            </a:extLst>
          </p:cNvPr>
          <p:cNvSpPr>
            <a:spLocks noGrp="1"/>
          </p:cNvSpPr>
          <p:nvPr>
            <p:ph type="sldNum" sz="quarter" idx="4"/>
          </p:nvPr>
        </p:nvSpPr>
        <p:spPr/>
        <p:txBody>
          <a:bodyPr/>
          <a:lstStyle/>
          <a:p>
            <a:fld id="{B9E0ACF9-11E2-1D4B-A28D-78BD04ABBE89}" type="slidenum">
              <a:rPr lang="en-US" smtClean="0"/>
              <a:pPr/>
              <a:t>33</a:t>
            </a:fld>
            <a:endParaRPr lang="en-US"/>
          </a:p>
        </p:txBody>
      </p:sp>
      <p:sp>
        <p:nvSpPr>
          <p:cNvPr id="4" name="Text Placeholder 3">
            <a:extLst>
              <a:ext uri="{FF2B5EF4-FFF2-40B4-BE49-F238E27FC236}">
                <a16:creationId xmlns:a16="http://schemas.microsoft.com/office/drawing/2014/main" id="{D4C9A364-86BD-FAE4-6902-E369AB40258B}"/>
              </a:ext>
            </a:extLst>
          </p:cNvPr>
          <p:cNvSpPr>
            <a:spLocks noGrp="1"/>
          </p:cNvSpPr>
          <p:nvPr>
            <p:ph type="body" sz="quarter" idx="14"/>
          </p:nvPr>
        </p:nvSpPr>
        <p:spPr/>
        <p:txBody>
          <a:bodyPr>
            <a:normAutofit fontScale="92500" lnSpcReduction="20000"/>
          </a:bodyPr>
          <a:lstStyle/>
          <a:p>
            <a:r>
              <a:rPr lang="en-GB"/>
              <a:t>Moving more care from hospitals into the community: STW Staff </a:t>
            </a:r>
          </a:p>
          <a:p>
            <a:endParaRPr lang="en-GB"/>
          </a:p>
        </p:txBody>
      </p:sp>
      <p:sp>
        <p:nvSpPr>
          <p:cNvPr id="6" name="Table Placeholder 1">
            <a:extLst>
              <a:ext uri="{FF2B5EF4-FFF2-40B4-BE49-F238E27FC236}">
                <a16:creationId xmlns:a16="http://schemas.microsoft.com/office/drawing/2014/main" id="{8F0E8B7F-EECC-4EAD-EAF4-EBF36286B982}"/>
              </a:ext>
            </a:extLst>
          </p:cNvPr>
          <p:cNvSpPr txBox="1">
            <a:spLocks/>
          </p:cNvSpPr>
          <p:nvPr/>
        </p:nvSpPr>
        <p:spPr>
          <a:xfrm>
            <a:off x="380476" y="2092789"/>
            <a:ext cx="3325640" cy="44319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rgbClr val="00B050"/>
                </a:solidFill>
                <a:latin typeface="Franklin Gothic Book" panose="020B0503020102020204" pitchFamily="34" charset="0"/>
              </a:rPr>
              <a:t>Positive:</a:t>
            </a:r>
          </a:p>
          <a:p>
            <a:pPr marL="0" indent="0">
              <a:buNone/>
            </a:pPr>
            <a:r>
              <a:rPr lang="en-GB" sz="1800" b="1">
                <a:solidFill>
                  <a:srgbClr val="00B050"/>
                </a:solidFill>
                <a:latin typeface="Franklin Gothic Book" panose="020B0503020102020204" pitchFamily="34" charset="0"/>
              </a:rPr>
              <a:t>Patient Outcomes: </a:t>
            </a:r>
            <a:r>
              <a:rPr lang="en-GB" sz="1800">
                <a:solidFill>
                  <a:schemeClr val="tx2"/>
                </a:solidFill>
                <a:latin typeface="Franklin Gothic Book" panose="020B0503020102020204" pitchFamily="34" charset="0"/>
              </a:rPr>
              <a:t>121 responses (52%) related to changed outcomes for patients. For example, preventative and early intervention measures, health screening, monitoring conditions</a:t>
            </a:r>
            <a:r>
              <a:rPr lang="en-GB" sz="1800">
                <a:solidFill>
                  <a:srgbClr val="002060"/>
                </a:solidFill>
                <a:latin typeface="Franklin Gothic Book" panose="020B0503020102020204" pitchFamily="34" charset="0"/>
              </a:rPr>
              <a:t> that can be done outside of a hospital setting etc are likely to be controlled on a regular basis.</a:t>
            </a:r>
            <a:r>
              <a:rPr lang="en-GB" sz="2000">
                <a:solidFill>
                  <a:srgbClr val="002060"/>
                </a:solidFill>
                <a:latin typeface="Franklin Gothic Book" panose="020B0503020102020204" pitchFamily="34" charset="0"/>
              </a:rPr>
              <a:t>    </a:t>
            </a:r>
            <a:endParaRPr lang="en-GB" sz="2000">
              <a:solidFill>
                <a:srgbClr val="002060"/>
              </a:solidFill>
            </a:endParaRPr>
          </a:p>
        </p:txBody>
      </p:sp>
      <p:sp>
        <p:nvSpPr>
          <p:cNvPr id="5" name="TextBox 4">
            <a:extLst>
              <a:ext uri="{FF2B5EF4-FFF2-40B4-BE49-F238E27FC236}">
                <a16:creationId xmlns:a16="http://schemas.microsoft.com/office/drawing/2014/main" id="{52F0B150-F259-F144-638D-31468BBAEE41}"/>
              </a:ext>
            </a:extLst>
          </p:cNvPr>
          <p:cNvSpPr txBox="1"/>
          <p:nvPr/>
        </p:nvSpPr>
        <p:spPr>
          <a:xfrm>
            <a:off x="7590241" y="2027857"/>
            <a:ext cx="3765331" cy="3231654"/>
          </a:xfrm>
          <a:prstGeom prst="rect">
            <a:avLst/>
          </a:prstGeom>
          <a:noFill/>
        </p:spPr>
        <p:txBody>
          <a:bodyPr wrap="square" rtlCol="0">
            <a:spAutoFit/>
          </a:bodyPr>
          <a:lstStyle/>
          <a:p>
            <a:r>
              <a:rPr lang="en-GB" sz="2400" b="1">
                <a:solidFill>
                  <a:srgbClr val="C00000"/>
                </a:solidFill>
                <a:latin typeface="Franklin Gothic Book" panose="020B0503020102020204" pitchFamily="34" charset="0"/>
              </a:rPr>
              <a:t>Negative:</a:t>
            </a:r>
          </a:p>
          <a:p>
            <a:r>
              <a:rPr lang="en-GB" sz="1800" b="1">
                <a:solidFill>
                  <a:srgbClr val="C00000"/>
                </a:solidFill>
                <a:latin typeface="Franklin Gothic Book" panose="020B0503020102020204" pitchFamily="34" charset="0"/>
              </a:rPr>
              <a:t>Staffing: </a:t>
            </a:r>
            <a:r>
              <a:rPr lang="en-GB" sz="1800">
                <a:solidFill>
                  <a:srgbClr val="002060"/>
                </a:solidFill>
                <a:latin typeface="Franklin Gothic Book" panose="020B0503020102020204" pitchFamily="34" charset="0"/>
              </a:rPr>
              <a:t>The third most mentioned response with 27 responses (1</a:t>
            </a:r>
            <a:r>
              <a:rPr lang="en-GB">
                <a:solidFill>
                  <a:srgbClr val="002060"/>
                </a:solidFill>
                <a:latin typeface="Franklin Gothic Book" panose="020B0503020102020204" pitchFamily="34" charset="0"/>
              </a:rPr>
              <a:t>2</a:t>
            </a:r>
            <a:r>
              <a:rPr lang="en-GB" sz="1800">
                <a:solidFill>
                  <a:srgbClr val="002060"/>
                </a:solidFill>
                <a:latin typeface="Franklin Gothic Book" panose="020B0503020102020204" pitchFamily="34" charset="0"/>
              </a:rPr>
              <a:t>%) expressing staffing needs to be carefully considered.  </a:t>
            </a:r>
          </a:p>
          <a:p>
            <a:r>
              <a:rPr lang="en-GB" sz="1800">
                <a:solidFill>
                  <a:srgbClr val="002060"/>
                </a:solidFill>
                <a:latin typeface="Franklin Gothic Book" panose="020B0503020102020204" pitchFamily="34" charset="0"/>
              </a:rPr>
              <a:t>For example, to deliver this programme, more staffing and resources are needed</a:t>
            </a:r>
            <a:r>
              <a:rPr lang="en-GB">
                <a:solidFill>
                  <a:srgbClr val="002060"/>
                </a:solidFill>
                <a:latin typeface="Franklin Gothic Book" panose="020B0503020102020204" pitchFamily="34" charset="0"/>
              </a:rPr>
              <a:t>,</a:t>
            </a:r>
            <a:r>
              <a:rPr lang="en-GB" sz="1800">
                <a:solidFill>
                  <a:srgbClr val="002060"/>
                </a:solidFill>
                <a:latin typeface="Franklin Gothic Book" panose="020B0503020102020204" pitchFamily="34" charset="0"/>
              </a:rPr>
              <a:t> such as allied health professionals, therapists, community healthcare workers etc. </a:t>
            </a:r>
            <a:endParaRPr lang="en-GB" sz="1800">
              <a:solidFill>
                <a:srgbClr val="002060"/>
              </a:solidFill>
            </a:endParaRPr>
          </a:p>
          <a:p>
            <a:endParaRPr lang="en-GB"/>
          </a:p>
        </p:txBody>
      </p:sp>
      <p:sp>
        <p:nvSpPr>
          <p:cNvPr id="7" name="TextBox 6">
            <a:extLst>
              <a:ext uri="{FF2B5EF4-FFF2-40B4-BE49-F238E27FC236}">
                <a16:creationId xmlns:a16="http://schemas.microsoft.com/office/drawing/2014/main" id="{31A13FE5-E229-425B-9C48-C857D1E62F2F}"/>
              </a:ext>
            </a:extLst>
          </p:cNvPr>
          <p:cNvSpPr txBox="1"/>
          <p:nvPr/>
        </p:nvSpPr>
        <p:spPr>
          <a:xfrm>
            <a:off x="3920388" y="2027857"/>
            <a:ext cx="3455581" cy="4339650"/>
          </a:xfrm>
          <a:prstGeom prst="rect">
            <a:avLst/>
          </a:prstGeom>
          <a:noFill/>
        </p:spPr>
        <p:txBody>
          <a:bodyPr wrap="square" lIns="91440" tIns="45720" rIns="91440" bIns="45720" rtlCol="0" anchor="t">
            <a:spAutoFit/>
          </a:bodyPr>
          <a:lstStyle/>
          <a:p>
            <a:pPr marL="0" indent="0">
              <a:buNone/>
            </a:pPr>
            <a:r>
              <a:rPr lang="en-GB" sz="2400" b="1" dirty="0">
                <a:solidFill>
                  <a:srgbClr val="FFC000"/>
                </a:solidFill>
                <a:latin typeface="Franklin Gothic Book"/>
              </a:rPr>
              <a:t>Observation:</a:t>
            </a:r>
          </a:p>
          <a:p>
            <a:pPr marL="0" indent="0">
              <a:buNone/>
            </a:pPr>
            <a:r>
              <a:rPr lang="en-GB" b="1" dirty="0">
                <a:solidFill>
                  <a:srgbClr val="FFC000"/>
                </a:solidFill>
                <a:latin typeface="Franklin Gothic Book"/>
              </a:rPr>
              <a:t>Understanding the process: </a:t>
            </a:r>
            <a:r>
              <a:rPr lang="en-GB" dirty="0">
                <a:solidFill>
                  <a:srgbClr val="002060"/>
                </a:solidFill>
                <a:latin typeface="Franklin Gothic Book"/>
              </a:rPr>
              <a:t>Un</a:t>
            </a:r>
            <a:r>
              <a:rPr lang="en-GB" dirty="0">
                <a:solidFill>
                  <a:schemeClr val="tx2"/>
                </a:solidFill>
                <a:latin typeface="Franklin Gothic Book"/>
              </a:rPr>
              <a:t>derstanding transition and planning was mentioned the most by respondents.  39 responses (17%) said that change management needs to be handled collaboratively to build confidence, generate more focus on prevention and maintain the infrastructure with the right support, </a:t>
            </a:r>
          </a:p>
          <a:p>
            <a:pPr marL="0" indent="0">
              <a:buNone/>
            </a:pPr>
            <a:r>
              <a:rPr lang="en-GB" b="1" dirty="0">
                <a:solidFill>
                  <a:srgbClr val="FFC000"/>
                </a:solidFill>
                <a:latin typeface="Franklin Gothic Book"/>
              </a:rPr>
              <a:t>Education: </a:t>
            </a:r>
            <a:r>
              <a:rPr lang="en-GB" sz="1800" dirty="0">
                <a:solidFill>
                  <a:schemeClr val="tx2"/>
                </a:solidFill>
                <a:latin typeface="Franklin Gothic Book"/>
              </a:rPr>
              <a:t>55 responses (24%) related to the need to educate patients on </a:t>
            </a:r>
            <a:r>
              <a:rPr lang="en-GB" dirty="0">
                <a:solidFill>
                  <a:schemeClr val="tx2"/>
                </a:solidFill>
                <a:latin typeface="Franklin Gothic Book"/>
              </a:rPr>
              <a:t>self-care</a:t>
            </a:r>
            <a:r>
              <a:rPr lang="en-GB" sz="1800" dirty="0">
                <a:solidFill>
                  <a:schemeClr val="tx2"/>
                </a:solidFill>
                <a:latin typeface="Franklin Gothic Book"/>
              </a:rPr>
              <a:t>.</a:t>
            </a:r>
            <a:endParaRPr lang="en-GB" dirty="0">
              <a:solidFill>
                <a:schemeClr val="tx2"/>
              </a:solidFill>
              <a:latin typeface="Franklin Gothic Book"/>
            </a:endParaRPr>
          </a:p>
        </p:txBody>
      </p:sp>
    </p:spTree>
    <p:extLst>
      <p:ext uri="{BB962C8B-B14F-4D97-AF65-F5344CB8AC3E}">
        <p14:creationId xmlns:p14="http://schemas.microsoft.com/office/powerpoint/2010/main" val="3261466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E6A849-3D29-30CF-73DF-A554ECBE9051}"/>
            </a:ext>
          </a:extLst>
        </p:cNvPr>
        <p:cNvGrpSpPr/>
        <p:nvPr/>
      </p:nvGrpSpPr>
      <p:grpSpPr>
        <a:xfrm>
          <a:off x="0" y="0"/>
          <a:ext cx="0" cy="0"/>
          <a:chOff x="0" y="0"/>
          <a:chExt cx="0" cy="0"/>
        </a:xfrm>
      </p:grpSpPr>
      <p:sp>
        <p:nvSpPr>
          <p:cNvPr id="2" name="Table Placeholder 1">
            <a:extLst>
              <a:ext uri="{FF2B5EF4-FFF2-40B4-BE49-F238E27FC236}">
                <a16:creationId xmlns:a16="http://schemas.microsoft.com/office/drawing/2014/main" id="{B4A215F4-A814-12D4-918B-C3A9D4D35E32}"/>
              </a:ext>
            </a:extLst>
          </p:cNvPr>
          <p:cNvSpPr>
            <a:spLocks noGrp="1"/>
          </p:cNvSpPr>
          <p:nvPr>
            <p:ph type="tbl" sz="quarter" idx="15"/>
          </p:nvPr>
        </p:nvSpPr>
        <p:spPr>
          <a:xfrm>
            <a:off x="351036" y="1096523"/>
            <a:ext cx="11534425" cy="1416427"/>
          </a:xfrm>
        </p:spPr>
        <p:txBody>
          <a:bodyPr/>
          <a:lstStyle/>
          <a:p>
            <a:pPr marL="0" indent="0">
              <a:buNone/>
            </a:pPr>
            <a:r>
              <a:rPr lang="en-GB" b="1">
                <a:latin typeface="Franklin Gothic Book" panose="020B0503020102020204" pitchFamily="34" charset="0"/>
              </a:rPr>
              <a:t>Thinking about virtual wards, what sounds good and what concerns do you have?</a:t>
            </a:r>
          </a:p>
          <a:p>
            <a:pPr marL="0" indent="0">
              <a:buNone/>
            </a:pPr>
            <a:r>
              <a:rPr lang="en-GB" sz="2000">
                <a:solidFill>
                  <a:schemeClr val="bg2">
                    <a:lumMod val="10000"/>
                  </a:schemeClr>
                </a:solidFill>
                <a:latin typeface="Franklin Gothic Book" panose="020B0503020102020204" pitchFamily="34" charset="0"/>
              </a:rPr>
              <a:t>The following themes emerged from the qualitative data gathered:</a:t>
            </a:r>
            <a:r>
              <a:rPr lang="en-GB" sz="2000" b="1">
                <a:solidFill>
                  <a:schemeClr val="bg2">
                    <a:lumMod val="10000"/>
                  </a:schemeClr>
                </a:solidFill>
              </a:rPr>
              <a:t>  </a:t>
            </a:r>
          </a:p>
        </p:txBody>
      </p:sp>
      <p:sp>
        <p:nvSpPr>
          <p:cNvPr id="3" name="Slide Number Placeholder 2">
            <a:extLst>
              <a:ext uri="{FF2B5EF4-FFF2-40B4-BE49-F238E27FC236}">
                <a16:creationId xmlns:a16="http://schemas.microsoft.com/office/drawing/2014/main" id="{656C4302-A5E1-EDE3-D77D-60B3A1BD6C0A}"/>
              </a:ext>
            </a:extLst>
          </p:cNvPr>
          <p:cNvSpPr>
            <a:spLocks noGrp="1"/>
          </p:cNvSpPr>
          <p:nvPr>
            <p:ph type="sldNum" sz="quarter" idx="4"/>
          </p:nvPr>
        </p:nvSpPr>
        <p:spPr/>
        <p:txBody>
          <a:bodyPr/>
          <a:lstStyle/>
          <a:p>
            <a:fld id="{B9E0ACF9-11E2-1D4B-A28D-78BD04ABBE89}" type="slidenum">
              <a:rPr lang="en-US" smtClean="0"/>
              <a:pPr/>
              <a:t>34</a:t>
            </a:fld>
            <a:endParaRPr lang="en-US"/>
          </a:p>
        </p:txBody>
      </p:sp>
      <p:sp>
        <p:nvSpPr>
          <p:cNvPr id="4" name="Text Placeholder 3">
            <a:extLst>
              <a:ext uri="{FF2B5EF4-FFF2-40B4-BE49-F238E27FC236}">
                <a16:creationId xmlns:a16="http://schemas.microsoft.com/office/drawing/2014/main" id="{5B75BCED-74B7-E0F7-B218-EE41448E4C1B}"/>
              </a:ext>
            </a:extLst>
          </p:cNvPr>
          <p:cNvSpPr>
            <a:spLocks noGrp="1"/>
          </p:cNvSpPr>
          <p:nvPr>
            <p:ph type="body" sz="quarter" idx="14"/>
          </p:nvPr>
        </p:nvSpPr>
        <p:spPr/>
        <p:txBody>
          <a:bodyPr>
            <a:normAutofit fontScale="92500" lnSpcReduction="20000"/>
          </a:bodyPr>
          <a:lstStyle/>
          <a:p>
            <a:r>
              <a:rPr lang="en-GB"/>
              <a:t>Moving more care from hospitals into the community: STW Staff </a:t>
            </a:r>
          </a:p>
          <a:p>
            <a:endParaRPr lang="en-GB"/>
          </a:p>
        </p:txBody>
      </p:sp>
      <p:sp>
        <p:nvSpPr>
          <p:cNvPr id="6" name="Table Placeholder 1">
            <a:extLst>
              <a:ext uri="{FF2B5EF4-FFF2-40B4-BE49-F238E27FC236}">
                <a16:creationId xmlns:a16="http://schemas.microsoft.com/office/drawing/2014/main" id="{D3F4E1DA-A410-1D91-7845-7E7FC9829FC2}"/>
              </a:ext>
            </a:extLst>
          </p:cNvPr>
          <p:cNvSpPr txBox="1">
            <a:spLocks/>
          </p:cNvSpPr>
          <p:nvPr/>
        </p:nvSpPr>
        <p:spPr>
          <a:xfrm>
            <a:off x="351036" y="2488219"/>
            <a:ext cx="3965783" cy="4345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rgbClr val="00B050"/>
                </a:solidFill>
                <a:latin typeface="Franklin Gothic Book" panose="020B0503020102020204" pitchFamily="34" charset="0"/>
              </a:rPr>
              <a:t>Positive:</a:t>
            </a:r>
          </a:p>
          <a:p>
            <a:pPr marL="0" indent="0">
              <a:buNone/>
            </a:pPr>
            <a:r>
              <a:rPr lang="en-GB" sz="1950" b="1">
                <a:solidFill>
                  <a:srgbClr val="00B050"/>
                </a:solidFill>
                <a:latin typeface="Franklin Gothic Book" panose="020B0503020102020204" pitchFamily="34" charset="0"/>
              </a:rPr>
              <a:t>Good service for patients:  </a:t>
            </a:r>
            <a:r>
              <a:rPr lang="en-GB" sz="1950">
                <a:solidFill>
                  <a:srgbClr val="002060"/>
                </a:solidFill>
                <a:latin typeface="Franklin Gothic Book" panose="020B0503020102020204" pitchFamily="34" charset="0"/>
              </a:rPr>
              <a:t>The most popular response with 13 mentions, (30%), said that movement to virtual wards was a good way to provide services to patients. For example, this would free up beds in acute settings, is ideal for patients that use technology and comfortable for patients as they can attend from home</a:t>
            </a:r>
            <a:r>
              <a:rPr lang="en-GB" sz="1950" b="1">
                <a:solidFill>
                  <a:srgbClr val="00B050"/>
                </a:solidFill>
                <a:latin typeface="Franklin Gothic Book" panose="020B0503020102020204" pitchFamily="34" charset="0"/>
              </a:rPr>
              <a:t>, </a:t>
            </a:r>
          </a:p>
        </p:txBody>
      </p:sp>
      <p:sp>
        <p:nvSpPr>
          <p:cNvPr id="5" name="TextBox 4">
            <a:extLst>
              <a:ext uri="{FF2B5EF4-FFF2-40B4-BE49-F238E27FC236}">
                <a16:creationId xmlns:a16="http://schemas.microsoft.com/office/drawing/2014/main" id="{F341BF5D-2A07-CF51-1F75-23992BC43AC3}"/>
              </a:ext>
            </a:extLst>
          </p:cNvPr>
          <p:cNvSpPr txBox="1"/>
          <p:nvPr/>
        </p:nvSpPr>
        <p:spPr>
          <a:xfrm>
            <a:off x="4453801" y="2431957"/>
            <a:ext cx="3335081" cy="3470181"/>
          </a:xfrm>
          <a:prstGeom prst="rect">
            <a:avLst/>
          </a:prstGeom>
          <a:noFill/>
        </p:spPr>
        <p:txBody>
          <a:bodyPr wrap="square" rtlCol="0">
            <a:spAutoFit/>
          </a:bodyPr>
          <a:lstStyle/>
          <a:p>
            <a:r>
              <a:rPr lang="en-GB" sz="2400" b="1">
                <a:solidFill>
                  <a:srgbClr val="FFC000"/>
                </a:solidFill>
                <a:latin typeface="Franklin Gothic Book" panose="020B0503020102020204" pitchFamily="34" charset="0"/>
              </a:rPr>
              <a:t>Observation:</a:t>
            </a:r>
          </a:p>
          <a:p>
            <a:r>
              <a:rPr lang="en-GB" sz="2000" b="1">
                <a:solidFill>
                  <a:srgbClr val="FFC000"/>
                </a:solidFill>
                <a:latin typeface="Franklin Gothic Book" panose="020B0503020102020204" pitchFamily="34" charset="0"/>
              </a:rPr>
              <a:t>Patient support:</a:t>
            </a:r>
            <a:r>
              <a:rPr lang="en-GB" sz="1950" b="1">
                <a:solidFill>
                  <a:srgbClr val="FFC000"/>
                </a:solidFill>
                <a:latin typeface="Franklin Gothic Book" panose="020B0503020102020204" pitchFamily="34" charset="0"/>
              </a:rPr>
              <a:t> </a:t>
            </a:r>
            <a:r>
              <a:rPr lang="en-GB" sz="1950">
                <a:solidFill>
                  <a:srgbClr val="002060"/>
                </a:solidFill>
                <a:latin typeface="Franklin Gothic Book" panose="020B0503020102020204" pitchFamily="34" charset="0"/>
              </a:rPr>
              <a:t>A strong theme with 10 responses (23%) expressed the need to provide support and education for patients who would benefit from virtual wards but are unfamiliar with the new technologies (e.g. regular checks to review and monitor).</a:t>
            </a:r>
            <a:endParaRPr lang="en-GB" sz="1950">
              <a:solidFill>
                <a:srgbClr val="002060"/>
              </a:solidFill>
            </a:endParaRPr>
          </a:p>
        </p:txBody>
      </p:sp>
      <p:sp>
        <p:nvSpPr>
          <p:cNvPr id="8" name="TextBox 7">
            <a:extLst>
              <a:ext uri="{FF2B5EF4-FFF2-40B4-BE49-F238E27FC236}">
                <a16:creationId xmlns:a16="http://schemas.microsoft.com/office/drawing/2014/main" id="{2D3A8DC6-0BE6-2A38-7C29-D98A4E4C3706}"/>
              </a:ext>
            </a:extLst>
          </p:cNvPr>
          <p:cNvSpPr txBox="1"/>
          <p:nvPr/>
        </p:nvSpPr>
        <p:spPr>
          <a:xfrm>
            <a:off x="7925864" y="2428090"/>
            <a:ext cx="3533552" cy="3147015"/>
          </a:xfrm>
          <a:prstGeom prst="rect">
            <a:avLst/>
          </a:prstGeom>
          <a:noFill/>
        </p:spPr>
        <p:txBody>
          <a:bodyPr wrap="square" rtlCol="0">
            <a:spAutoFit/>
          </a:bodyPr>
          <a:lstStyle/>
          <a:p>
            <a:r>
              <a:rPr lang="en-GB" sz="2400" b="1">
                <a:solidFill>
                  <a:srgbClr val="C00000"/>
                </a:solidFill>
                <a:latin typeface="Franklin Gothic Book" panose="020B0503020102020204" pitchFamily="34" charset="0"/>
              </a:rPr>
              <a:t>Negative: </a:t>
            </a:r>
          </a:p>
          <a:p>
            <a:r>
              <a:rPr lang="en-GB" sz="2000" b="1">
                <a:solidFill>
                  <a:srgbClr val="C00000"/>
                </a:solidFill>
                <a:latin typeface="Franklin Gothic Book" panose="020B0503020102020204" pitchFamily="34" charset="0"/>
              </a:rPr>
              <a:t>Quality of care: </a:t>
            </a:r>
            <a:r>
              <a:rPr lang="en-GB" sz="1950">
                <a:solidFill>
                  <a:srgbClr val="002060"/>
                </a:solidFill>
                <a:latin typeface="Franklin Gothic Book" panose="020B0503020102020204" pitchFamily="34" charset="0"/>
              </a:rPr>
              <a:t>10 responses (23%) said that virtual wards are not appropriate. For example, concerns voiced by respondents mentioned a reduction in quality of care and concerns around data privacy and security.</a:t>
            </a:r>
          </a:p>
          <a:p>
            <a:endParaRPr lang="en-GB"/>
          </a:p>
        </p:txBody>
      </p:sp>
    </p:spTree>
    <p:extLst>
      <p:ext uri="{BB962C8B-B14F-4D97-AF65-F5344CB8AC3E}">
        <p14:creationId xmlns:p14="http://schemas.microsoft.com/office/powerpoint/2010/main" val="40048539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5AB692-68F0-5733-AE84-C7BE8615A3C0}"/>
            </a:ext>
          </a:extLst>
        </p:cNvPr>
        <p:cNvGrpSpPr/>
        <p:nvPr/>
      </p:nvGrpSpPr>
      <p:grpSpPr>
        <a:xfrm>
          <a:off x="0" y="0"/>
          <a:ext cx="0" cy="0"/>
          <a:chOff x="0" y="0"/>
          <a:chExt cx="0" cy="0"/>
        </a:xfrm>
      </p:grpSpPr>
      <p:sp>
        <p:nvSpPr>
          <p:cNvPr id="2" name="Table Placeholder 1">
            <a:extLst>
              <a:ext uri="{FF2B5EF4-FFF2-40B4-BE49-F238E27FC236}">
                <a16:creationId xmlns:a16="http://schemas.microsoft.com/office/drawing/2014/main" id="{95D2EE0B-133E-77AC-D594-098631049579}"/>
              </a:ext>
            </a:extLst>
          </p:cNvPr>
          <p:cNvSpPr>
            <a:spLocks noGrp="1"/>
          </p:cNvSpPr>
          <p:nvPr>
            <p:ph type="tbl" sz="quarter" idx="15"/>
          </p:nvPr>
        </p:nvSpPr>
        <p:spPr>
          <a:xfrm>
            <a:off x="351036" y="1271016"/>
            <a:ext cx="11534425" cy="1416427"/>
          </a:xfrm>
        </p:spPr>
        <p:txBody>
          <a:bodyPr/>
          <a:lstStyle/>
          <a:p>
            <a:pPr marL="0" indent="0">
              <a:buNone/>
            </a:pPr>
            <a:r>
              <a:rPr lang="en-GB" b="1">
                <a:latin typeface="Franklin Gothic Book" panose="020B0503020102020204" pitchFamily="34" charset="0"/>
              </a:rPr>
              <a:t>Thinking about community diagnostic centres (CDCs), what sounds good and what concerns do you have?</a:t>
            </a:r>
          </a:p>
          <a:p>
            <a:pPr marL="0" indent="0">
              <a:buNone/>
            </a:pPr>
            <a:r>
              <a:rPr lang="en-GB" sz="2000">
                <a:solidFill>
                  <a:schemeClr val="bg2">
                    <a:lumMod val="10000"/>
                  </a:schemeClr>
                </a:solidFill>
                <a:latin typeface="Franklin Gothic Book" panose="020B0503020102020204" pitchFamily="34" charset="0"/>
              </a:rPr>
              <a:t>The following themes emerged from the qualitative data gathered:</a:t>
            </a:r>
            <a:r>
              <a:rPr lang="en-GB" sz="2000" b="1">
                <a:solidFill>
                  <a:schemeClr val="bg2">
                    <a:lumMod val="10000"/>
                  </a:schemeClr>
                </a:solidFill>
              </a:rPr>
              <a:t>  </a:t>
            </a:r>
          </a:p>
        </p:txBody>
      </p:sp>
      <p:sp>
        <p:nvSpPr>
          <p:cNvPr id="3" name="Slide Number Placeholder 2">
            <a:extLst>
              <a:ext uri="{FF2B5EF4-FFF2-40B4-BE49-F238E27FC236}">
                <a16:creationId xmlns:a16="http://schemas.microsoft.com/office/drawing/2014/main" id="{0885E974-C488-2C1E-187B-864E08467E45}"/>
              </a:ext>
            </a:extLst>
          </p:cNvPr>
          <p:cNvSpPr>
            <a:spLocks noGrp="1"/>
          </p:cNvSpPr>
          <p:nvPr>
            <p:ph type="sldNum" sz="quarter" idx="4"/>
          </p:nvPr>
        </p:nvSpPr>
        <p:spPr/>
        <p:txBody>
          <a:bodyPr/>
          <a:lstStyle/>
          <a:p>
            <a:fld id="{B9E0ACF9-11E2-1D4B-A28D-78BD04ABBE89}" type="slidenum">
              <a:rPr lang="en-US" smtClean="0"/>
              <a:pPr/>
              <a:t>35</a:t>
            </a:fld>
            <a:endParaRPr lang="en-US"/>
          </a:p>
        </p:txBody>
      </p:sp>
      <p:sp>
        <p:nvSpPr>
          <p:cNvPr id="4" name="Text Placeholder 3">
            <a:extLst>
              <a:ext uri="{FF2B5EF4-FFF2-40B4-BE49-F238E27FC236}">
                <a16:creationId xmlns:a16="http://schemas.microsoft.com/office/drawing/2014/main" id="{9CD44321-C6B6-40D3-8CD0-40E4B7D6AB3F}"/>
              </a:ext>
            </a:extLst>
          </p:cNvPr>
          <p:cNvSpPr>
            <a:spLocks noGrp="1"/>
          </p:cNvSpPr>
          <p:nvPr>
            <p:ph type="body" sz="quarter" idx="14"/>
          </p:nvPr>
        </p:nvSpPr>
        <p:spPr/>
        <p:txBody>
          <a:bodyPr>
            <a:normAutofit fontScale="92500" lnSpcReduction="20000"/>
          </a:bodyPr>
          <a:lstStyle/>
          <a:p>
            <a:r>
              <a:rPr lang="en-GB"/>
              <a:t>Moving more care from hospitals into the community: STW Staff </a:t>
            </a:r>
          </a:p>
          <a:p>
            <a:endParaRPr lang="en-GB"/>
          </a:p>
        </p:txBody>
      </p:sp>
      <p:sp>
        <p:nvSpPr>
          <p:cNvPr id="6" name="Table Placeholder 1">
            <a:extLst>
              <a:ext uri="{FF2B5EF4-FFF2-40B4-BE49-F238E27FC236}">
                <a16:creationId xmlns:a16="http://schemas.microsoft.com/office/drawing/2014/main" id="{A694C215-F989-8FF9-B605-2B8597032990}"/>
              </a:ext>
            </a:extLst>
          </p:cNvPr>
          <p:cNvSpPr txBox="1">
            <a:spLocks/>
          </p:cNvSpPr>
          <p:nvPr/>
        </p:nvSpPr>
        <p:spPr>
          <a:xfrm>
            <a:off x="507770" y="2684849"/>
            <a:ext cx="4659653" cy="43450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a:solidFill>
                  <a:srgbClr val="FFC000"/>
                </a:solidFill>
                <a:latin typeface="Franklin Gothic Book" panose="020B0503020102020204" pitchFamily="34" charset="0"/>
              </a:rPr>
              <a:t>Observation:</a:t>
            </a:r>
          </a:p>
          <a:p>
            <a:pPr marL="0" indent="0">
              <a:buNone/>
            </a:pPr>
            <a:r>
              <a:rPr lang="en-GB" sz="2000" b="1">
                <a:solidFill>
                  <a:srgbClr val="FFC000"/>
                </a:solidFill>
                <a:latin typeface="Franklin Gothic Book" panose="020B0503020102020204" pitchFamily="34" charset="0"/>
              </a:rPr>
              <a:t>Accessibility: </a:t>
            </a:r>
            <a:r>
              <a:rPr lang="en-GB" sz="2000">
                <a:solidFill>
                  <a:srgbClr val="002060"/>
                </a:solidFill>
                <a:latin typeface="Franklin Gothic Book" panose="020B0503020102020204" pitchFamily="34" charset="0"/>
              </a:rPr>
              <a:t>The most responses related to the need to ensure the service is easily  and readily accessible. For example, adequate transport links , ample and affordable parking, disability friendly and flexible opening hours. 54 responses (33%) stated this theme in the responses that were given. </a:t>
            </a:r>
          </a:p>
        </p:txBody>
      </p:sp>
      <p:sp>
        <p:nvSpPr>
          <p:cNvPr id="5" name="TextBox 4">
            <a:extLst>
              <a:ext uri="{FF2B5EF4-FFF2-40B4-BE49-F238E27FC236}">
                <a16:creationId xmlns:a16="http://schemas.microsoft.com/office/drawing/2014/main" id="{7936A54D-1E2D-746F-9FD7-FA7116134870}"/>
              </a:ext>
            </a:extLst>
          </p:cNvPr>
          <p:cNvSpPr txBox="1"/>
          <p:nvPr/>
        </p:nvSpPr>
        <p:spPr>
          <a:xfrm>
            <a:off x="5868382" y="2566142"/>
            <a:ext cx="4242390" cy="3539430"/>
          </a:xfrm>
          <a:prstGeom prst="rect">
            <a:avLst/>
          </a:prstGeom>
          <a:noFill/>
        </p:spPr>
        <p:txBody>
          <a:bodyPr wrap="square" rtlCol="0">
            <a:spAutoFit/>
          </a:bodyPr>
          <a:lstStyle/>
          <a:p>
            <a:r>
              <a:rPr lang="en-GB" sz="2400" b="1">
                <a:solidFill>
                  <a:srgbClr val="C00000"/>
                </a:solidFill>
                <a:latin typeface="Franklin Gothic Book" panose="020B0503020102020204" pitchFamily="34" charset="0"/>
              </a:rPr>
              <a:t>Negative:</a:t>
            </a:r>
          </a:p>
          <a:p>
            <a:r>
              <a:rPr lang="en-GB" sz="2000" b="1">
                <a:solidFill>
                  <a:srgbClr val="C00000"/>
                </a:solidFill>
                <a:latin typeface="Franklin Gothic Book" panose="020B0503020102020204" pitchFamily="34" charset="0"/>
              </a:rPr>
              <a:t>Service delivery: </a:t>
            </a:r>
            <a:r>
              <a:rPr lang="en-GB" sz="2000">
                <a:solidFill>
                  <a:srgbClr val="002060"/>
                </a:solidFill>
                <a:latin typeface="Franklin Gothic Book" panose="020B0503020102020204" pitchFamily="34" charset="0"/>
              </a:rPr>
              <a:t>The second most mentioned response to this question -  with 28 responses (17%) - said that service delivery should be improved before more CDCs are opened. For example, concerns were raised around the need to reduce waiting times, earlier diagnosis and faster results and the overall efficacy of mobile centres,</a:t>
            </a:r>
            <a:endParaRPr lang="en-GB" sz="2000">
              <a:solidFill>
                <a:srgbClr val="002060"/>
              </a:solidFill>
            </a:endParaRPr>
          </a:p>
        </p:txBody>
      </p:sp>
    </p:spTree>
    <p:extLst>
      <p:ext uri="{BB962C8B-B14F-4D97-AF65-F5344CB8AC3E}">
        <p14:creationId xmlns:p14="http://schemas.microsoft.com/office/powerpoint/2010/main" val="12751550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244D8-2DB4-BD4C-8A6C-3F2FE2E7F7AA}"/>
            </a:ext>
          </a:extLst>
        </p:cNvPr>
        <p:cNvGrpSpPr/>
        <p:nvPr/>
      </p:nvGrpSpPr>
      <p:grpSpPr>
        <a:xfrm>
          <a:off x="0" y="0"/>
          <a:ext cx="0" cy="0"/>
          <a:chOff x="0" y="0"/>
          <a:chExt cx="0" cy="0"/>
        </a:xfrm>
      </p:grpSpPr>
      <p:sp>
        <p:nvSpPr>
          <p:cNvPr id="2" name="Media Placeholder 1">
            <a:extLst>
              <a:ext uri="{FF2B5EF4-FFF2-40B4-BE49-F238E27FC236}">
                <a16:creationId xmlns:a16="http://schemas.microsoft.com/office/drawing/2014/main" id="{89A35E61-4C73-898B-5C1B-A3B372B2013C}"/>
              </a:ext>
            </a:extLst>
          </p:cNvPr>
          <p:cNvSpPr>
            <a:spLocks noGrp="1"/>
          </p:cNvSpPr>
          <p:nvPr>
            <p:ph type="media" sz="quarter" idx="15"/>
          </p:nvPr>
        </p:nvSpPr>
        <p:spPr>
          <a:xfrm>
            <a:off x="298916" y="1071976"/>
            <a:ext cx="10387847" cy="2053998"/>
          </a:xfrm>
        </p:spPr>
        <p:txBody>
          <a:bodyPr/>
          <a:lstStyle/>
          <a:p>
            <a:pPr marL="0" indent="0">
              <a:buNone/>
            </a:pPr>
            <a:r>
              <a:rPr lang="en-GB" b="1">
                <a:latin typeface="Franklin Gothic Book" panose="020B0503020102020204" pitchFamily="34" charset="0"/>
              </a:rPr>
              <a:t>Thinking about ambulance triage, what sounds good and what concerns do you have?</a:t>
            </a:r>
          </a:p>
          <a:p>
            <a:pPr marL="0" indent="0">
              <a:buNone/>
            </a:pPr>
            <a:r>
              <a:rPr lang="en-GB" sz="2000">
                <a:solidFill>
                  <a:schemeClr val="bg2">
                    <a:lumMod val="10000"/>
                  </a:schemeClr>
                </a:solidFill>
                <a:latin typeface="Franklin Gothic Book" panose="020B0503020102020204" pitchFamily="34" charset="0"/>
              </a:rPr>
              <a:t>The following themes emerged from the qualitative data gathered:</a:t>
            </a:r>
            <a:r>
              <a:rPr lang="en-GB" sz="2000" b="1">
                <a:solidFill>
                  <a:schemeClr val="bg2">
                    <a:lumMod val="10000"/>
                  </a:schemeClr>
                </a:solidFill>
              </a:rPr>
              <a:t>  </a:t>
            </a:r>
          </a:p>
          <a:p>
            <a:pPr marL="0" indent="0">
              <a:buNone/>
            </a:pPr>
            <a:endParaRPr lang="en-GB" sz="2000" b="1">
              <a:solidFill>
                <a:schemeClr val="bg2">
                  <a:lumMod val="10000"/>
                </a:schemeClr>
              </a:solidFill>
            </a:endParaRPr>
          </a:p>
        </p:txBody>
      </p:sp>
      <p:sp>
        <p:nvSpPr>
          <p:cNvPr id="3" name="Slide Number Placeholder 2">
            <a:extLst>
              <a:ext uri="{FF2B5EF4-FFF2-40B4-BE49-F238E27FC236}">
                <a16:creationId xmlns:a16="http://schemas.microsoft.com/office/drawing/2014/main" id="{C5F536C7-EBA3-4424-800F-B141CA09068D}"/>
              </a:ext>
            </a:extLst>
          </p:cNvPr>
          <p:cNvSpPr>
            <a:spLocks noGrp="1"/>
          </p:cNvSpPr>
          <p:nvPr>
            <p:ph type="sldNum" sz="quarter" idx="4"/>
          </p:nvPr>
        </p:nvSpPr>
        <p:spPr/>
        <p:txBody>
          <a:bodyPr/>
          <a:lstStyle/>
          <a:p>
            <a:fld id="{B9E0ACF9-11E2-1D4B-A28D-78BD04ABBE89}" type="slidenum">
              <a:rPr lang="en-US" smtClean="0"/>
              <a:pPr/>
              <a:t>36</a:t>
            </a:fld>
            <a:endParaRPr lang="en-US"/>
          </a:p>
        </p:txBody>
      </p:sp>
      <p:sp>
        <p:nvSpPr>
          <p:cNvPr id="5" name="TextBox 4">
            <a:extLst>
              <a:ext uri="{FF2B5EF4-FFF2-40B4-BE49-F238E27FC236}">
                <a16:creationId xmlns:a16="http://schemas.microsoft.com/office/drawing/2014/main" id="{7C97E8B2-3729-987B-09B1-E8863B18BCE5}"/>
              </a:ext>
            </a:extLst>
          </p:cNvPr>
          <p:cNvSpPr txBox="1"/>
          <p:nvPr/>
        </p:nvSpPr>
        <p:spPr>
          <a:xfrm>
            <a:off x="351035" y="2647508"/>
            <a:ext cx="3252519" cy="3508653"/>
          </a:xfrm>
          <a:prstGeom prst="rect">
            <a:avLst/>
          </a:prstGeom>
          <a:noFill/>
        </p:spPr>
        <p:txBody>
          <a:bodyPr wrap="square" rtlCol="0">
            <a:spAutoFit/>
          </a:bodyPr>
          <a:lstStyle/>
          <a:p>
            <a:pPr marL="0" indent="0">
              <a:buNone/>
            </a:pPr>
            <a:r>
              <a:rPr lang="en-GB" sz="2400" b="1">
                <a:solidFill>
                  <a:srgbClr val="00B050"/>
                </a:solidFill>
                <a:latin typeface="Franklin Gothic Book" panose="020B0503020102020204" pitchFamily="34" charset="0"/>
              </a:rPr>
              <a:t>Positive:</a:t>
            </a:r>
          </a:p>
          <a:p>
            <a:pPr marL="0" indent="0">
              <a:buNone/>
            </a:pPr>
            <a:r>
              <a:rPr lang="en-GB" sz="2000" b="1">
                <a:solidFill>
                  <a:srgbClr val="00B050"/>
                </a:solidFill>
                <a:latin typeface="Franklin Gothic Book" panose="020B0503020102020204" pitchFamily="34" charset="0"/>
              </a:rPr>
              <a:t>Changed outcomes:</a:t>
            </a:r>
            <a:r>
              <a:rPr lang="en-GB" sz="2000">
                <a:solidFill>
                  <a:schemeClr val="tx2"/>
                </a:solidFill>
                <a:latin typeface="Franklin Gothic Book" panose="020B0503020102020204" pitchFamily="34" charset="0"/>
              </a:rPr>
              <a:t> 12 comments (12%) related to the notion that patients’ outcomes could be improved with the introduction of an ambulance triage service being able to identify the issue more clearly.     </a:t>
            </a:r>
          </a:p>
          <a:p>
            <a:pPr marL="0" indent="0">
              <a:buNone/>
            </a:pPr>
            <a:endParaRPr lang="en-GB" sz="1800" b="1">
              <a:solidFill>
                <a:srgbClr val="00B050"/>
              </a:solidFill>
              <a:latin typeface="Franklin Gothic Book" panose="020B0503020102020204" pitchFamily="34" charset="0"/>
            </a:endParaRPr>
          </a:p>
        </p:txBody>
      </p:sp>
      <p:sp>
        <p:nvSpPr>
          <p:cNvPr id="6" name="TextBox 5">
            <a:extLst>
              <a:ext uri="{FF2B5EF4-FFF2-40B4-BE49-F238E27FC236}">
                <a16:creationId xmlns:a16="http://schemas.microsoft.com/office/drawing/2014/main" id="{EA6B0E1C-178C-4C8E-9082-3C36DF804FB4}"/>
              </a:ext>
            </a:extLst>
          </p:cNvPr>
          <p:cNvSpPr txBox="1"/>
          <p:nvPr/>
        </p:nvSpPr>
        <p:spPr>
          <a:xfrm>
            <a:off x="3732189" y="2636875"/>
            <a:ext cx="3669845" cy="3847207"/>
          </a:xfrm>
          <a:prstGeom prst="rect">
            <a:avLst/>
          </a:prstGeom>
          <a:noFill/>
        </p:spPr>
        <p:txBody>
          <a:bodyPr wrap="square" rtlCol="0">
            <a:spAutoFit/>
          </a:bodyPr>
          <a:lstStyle/>
          <a:p>
            <a:r>
              <a:rPr lang="en-GB" sz="2400" b="1">
                <a:solidFill>
                  <a:srgbClr val="FFC000"/>
                </a:solidFill>
                <a:latin typeface="Franklin Gothic Book" panose="020B0503020102020204" pitchFamily="34" charset="0"/>
              </a:rPr>
              <a:t>Observation:</a:t>
            </a:r>
          </a:p>
          <a:p>
            <a:r>
              <a:rPr lang="en-GB" sz="2000" b="1">
                <a:solidFill>
                  <a:srgbClr val="FFC000"/>
                </a:solidFill>
                <a:latin typeface="Franklin Gothic Book" panose="020B0503020102020204" pitchFamily="34" charset="0"/>
              </a:rPr>
              <a:t>Processes amended: </a:t>
            </a:r>
            <a:r>
              <a:rPr lang="en-GB" sz="2000">
                <a:solidFill>
                  <a:schemeClr val="tx2"/>
                </a:solidFill>
                <a:latin typeface="Franklin Gothic Book" panose="020B0503020102020204" pitchFamily="34" charset="0"/>
              </a:rPr>
              <a:t>43 comments (43%) were in relation to this subject. For example, it was mentioned that processes may not change for the better (just because they are changed), and that new ways of accessing records and information was required. It was also stated that what is required may already be in place.  </a:t>
            </a:r>
          </a:p>
        </p:txBody>
      </p:sp>
      <p:sp>
        <p:nvSpPr>
          <p:cNvPr id="8" name="TextBox 7">
            <a:extLst>
              <a:ext uri="{FF2B5EF4-FFF2-40B4-BE49-F238E27FC236}">
                <a16:creationId xmlns:a16="http://schemas.microsoft.com/office/drawing/2014/main" id="{3CD9E48A-0102-0E1B-7A78-0E688F1A42DD}"/>
              </a:ext>
            </a:extLst>
          </p:cNvPr>
          <p:cNvSpPr txBox="1"/>
          <p:nvPr/>
        </p:nvSpPr>
        <p:spPr>
          <a:xfrm>
            <a:off x="7530669" y="2636875"/>
            <a:ext cx="3585428" cy="4124206"/>
          </a:xfrm>
          <a:prstGeom prst="rect">
            <a:avLst/>
          </a:prstGeom>
          <a:noFill/>
        </p:spPr>
        <p:txBody>
          <a:bodyPr wrap="square" rtlCol="0">
            <a:spAutoFit/>
          </a:bodyPr>
          <a:lstStyle/>
          <a:p>
            <a:r>
              <a:rPr lang="en-GB" sz="2400" b="1">
                <a:solidFill>
                  <a:srgbClr val="C00000"/>
                </a:solidFill>
                <a:latin typeface="Franklin Gothic Book" panose="020B0503020102020204" pitchFamily="34" charset="0"/>
              </a:rPr>
              <a:t>Negative:</a:t>
            </a:r>
          </a:p>
          <a:p>
            <a:r>
              <a:rPr lang="en-GB" sz="2000" b="1">
                <a:solidFill>
                  <a:srgbClr val="C00000"/>
                </a:solidFill>
                <a:latin typeface="Franklin Gothic Book" panose="020B0503020102020204" pitchFamily="34" charset="0"/>
              </a:rPr>
              <a:t>Staffing:  </a:t>
            </a:r>
            <a:r>
              <a:rPr lang="en-GB" sz="2000">
                <a:solidFill>
                  <a:schemeClr val="tx2"/>
                </a:solidFill>
                <a:latin typeface="Franklin Gothic Book" panose="020B0503020102020204" pitchFamily="34" charset="0"/>
              </a:rPr>
              <a:t>21 comments (21%) stated there is neither sufficient nor proficient staff to service this change well.  For example, comments made related to the need for more staff to be specially trained to provide the new approach and some respondents questioned whether this is the best use of staff. </a:t>
            </a:r>
          </a:p>
          <a:p>
            <a:endParaRPr lang="en-GB"/>
          </a:p>
        </p:txBody>
      </p:sp>
      <p:sp>
        <p:nvSpPr>
          <p:cNvPr id="12" name="Text Placeholder 3">
            <a:extLst>
              <a:ext uri="{FF2B5EF4-FFF2-40B4-BE49-F238E27FC236}">
                <a16:creationId xmlns:a16="http://schemas.microsoft.com/office/drawing/2014/main" id="{81F1ACFB-9F52-0913-11AA-F1082C84CCA1}"/>
              </a:ext>
            </a:extLst>
          </p:cNvPr>
          <p:cNvSpPr>
            <a:spLocks noGrp="1"/>
          </p:cNvSpPr>
          <p:nvPr>
            <p:ph type="body" sz="quarter" idx="14"/>
          </p:nvPr>
        </p:nvSpPr>
        <p:spPr>
          <a:xfrm>
            <a:off x="350838" y="25400"/>
            <a:ext cx="9342437" cy="793750"/>
          </a:xfrm>
        </p:spPr>
        <p:txBody>
          <a:bodyPr>
            <a:normAutofit fontScale="92500" lnSpcReduction="20000"/>
          </a:bodyPr>
          <a:lstStyle/>
          <a:p>
            <a:r>
              <a:rPr lang="en-GB"/>
              <a:t>Moving more care from hospitals into the community: STW Staff </a:t>
            </a:r>
          </a:p>
          <a:p>
            <a:endParaRPr lang="en-GB"/>
          </a:p>
        </p:txBody>
      </p:sp>
    </p:spTree>
    <p:extLst>
      <p:ext uri="{BB962C8B-B14F-4D97-AF65-F5344CB8AC3E}">
        <p14:creationId xmlns:p14="http://schemas.microsoft.com/office/powerpoint/2010/main" val="33836684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8A0A6C-A096-4221-8D0B-110493AD8F12}"/>
              </a:ext>
            </a:extLst>
          </p:cNvPr>
          <p:cNvSpPr>
            <a:spLocks noGrp="1"/>
          </p:cNvSpPr>
          <p:nvPr>
            <p:ph type="body" sz="quarter" idx="14"/>
          </p:nvPr>
        </p:nvSpPr>
        <p:spPr/>
        <p:txBody>
          <a:bodyPr/>
          <a:lstStyle/>
          <a:p>
            <a:r>
              <a:rPr lang="en-GB"/>
              <a:t>Section 3</a:t>
            </a:r>
          </a:p>
        </p:txBody>
      </p:sp>
      <p:sp>
        <p:nvSpPr>
          <p:cNvPr id="3" name="Text Placeholder 2">
            <a:extLst>
              <a:ext uri="{FF2B5EF4-FFF2-40B4-BE49-F238E27FC236}">
                <a16:creationId xmlns:a16="http://schemas.microsoft.com/office/drawing/2014/main" id="{C5B7FEE2-26BA-4630-B0F6-F998F3BC3268}"/>
              </a:ext>
            </a:extLst>
          </p:cNvPr>
          <p:cNvSpPr>
            <a:spLocks noGrp="1"/>
          </p:cNvSpPr>
          <p:nvPr>
            <p:ph type="body" sz="quarter" idx="13"/>
          </p:nvPr>
        </p:nvSpPr>
        <p:spPr/>
        <p:txBody>
          <a:bodyPr/>
          <a:lstStyle/>
          <a:p>
            <a:r>
              <a:rPr lang="en-GB"/>
              <a:t>Preventing illnesses, not just treating them</a:t>
            </a:r>
          </a:p>
          <a:p>
            <a:endParaRPr lang="en-GB"/>
          </a:p>
          <a:p>
            <a:endParaRPr lang="en-GB"/>
          </a:p>
        </p:txBody>
      </p:sp>
    </p:spTree>
    <p:extLst>
      <p:ext uri="{BB962C8B-B14F-4D97-AF65-F5344CB8AC3E}">
        <p14:creationId xmlns:p14="http://schemas.microsoft.com/office/powerpoint/2010/main" val="24918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0DC98-CEA1-7E26-6B38-0FA370E0BB00}"/>
            </a:ext>
          </a:extLst>
        </p:cNvPr>
        <p:cNvGrpSpPr/>
        <p:nvPr/>
      </p:nvGrpSpPr>
      <p:grpSpPr>
        <a:xfrm>
          <a:off x="0" y="0"/>
          <a:ext cx="0" cy="0"/>
          <a:chOff x="0" y="0"/>
          <a:chExt cx="0" cy="0"/>
        </a:xfrm>
      </p:grpSpPr>
      <p:sp>
        <p:nvSpPr>
          <p:cNvPr id="2" name="Media Placeholder 1">
            <a:extLst>
              <a:ext uri="{FF2B5EF4-FFF2-40B4-BE49-F238E27FC236}">
                <a16:creationId xmlns:a16="http://schemas.microsoft.com/office/drawing/2014/main" id="{19E3E60E-8973-1879-9ED1-61650485FC6F}"/>
              </a:ext>
            </a:extLst>
          </p:cNvPr>
          <p:cNvSpPr>
            <a:spLocks noGrp="1"/>
          </p:cNvSpPr>
          <p:nvPr>
            <p:ph type="media" sz="quarter" idx="15"/>
          </p:nvPr>
        </p:nvSpPr>
        <p:spPr>
          <a:xfrm>
            <a:off x="351036" y="1072931"/>
            <a:ext cx="11489928" cy="4712137"/>
          </a:xfrm>
        </p:spPr>
        <p:txBody>
          <a:bodyPr/>
          <a:lstStyle/>
          <a:p>
            <a:pPr marL="0" indent="0">
              <a:buNone/>
            </a:pPr>
            <a:r>
              <a:rPr lang="en-GB" b="1">
                <a:solidFill>
                  <a:srgbClr val="0070C0"/>
                </a:solidFill>
              </a:rPr>
              <a:t>What difference – good or bad – would this make to you?</a:t>
            </a:r>
          </a:p>
          <a:p>
            <a:pPr marL="0" indent="0">
              <a:buNone/>
            </a:pPr>
            <a:r>
              <a:rPr lang="en-GB" sz="2000">
                <a:solidFill>
                  <a:schemeClr val="bg2">
                    <a:lumMod val="10000"/>
                  </a:schemeClr>
                </a:solidFill>
                <a:latin typeface="Franklin Gothic Book"/>
              </a:rPr>
              <a:t>The overall feedback from the workshops was that these initiatives would make a positive impact on people’s lives:</a:t>
            </a:r>
          </a:p>
          <a:p>
            <a:pPr marL="0" indent="0">
              <a:buNone/>
            </a:pPr>
            <a:r>
              <a:rPr lang="en-GB" sz="2400" b="1">
                <a:solidFill>
                  <a:srgbClr val="00B050"/>
                </a:solidFill>
                <a:latin typeface="Franklin Gothic Book"/>
              </a:rPr>
              <a:t>Positive:</a:t>
            </a:r>
          </a:p>
          <a:p>
            <a:r>
              <a:rPr lang="en-GB" sz="2000" b="1">
                <a:solidFill>
                  <a:srgbClr val="00B050"/>
                </a:solidFill>
              </a:rPr>
              <a:t>Prevention</a:t>
            </a:r>
            <a:r>
              <a:rPr lang="en-GB" sz="2000" b="1">
                <a:solidFill>
                  <a:srgbClr val="66C18D"/>
                </a:solidFill>
              </a:rPr>
              <a:t>: </a:t>
            </a:r>
            <a:r>
              <a:rPr lang="en-GB" sz="2000">
                <a:solidFill>
                  <a:schemeClr val="bg2">
                    <a:lumMod val="10000"/>
                  </a:schemeClr>
                </a:solidFill>
              </a:rPr>
              <a:t>Participants all agreed that prevention is considered a very positive thing to pursue as this generates a healthier culture where people can live to their full potential. </a:t>
            </a:r>
          </a:p>
          <a:p>
            <a:pPr marL="0" indent="0">
              <a:buNone/>
            </a:pPr>
            <a:r>
              <a:rPr lang="en-GB" sz="2400" b="1">
                <a:solidFill>
                  <a:srgbClr val="FFC000"/>
                </a:solidFill>
              </a:rPr>
              <a:t>Observation:</a:t>
            </a:r>
          </a:p>
          <a:p>
            <a:r>
              <a:rPr lang="en-GB" sz="2000" b="1">
                <a:solidFill>
                  <a:srgbClr val="FFC000"/>
                </a:solidFill>
              </a:rPr>
              <a:t>Preventative programmes reaching hard-to-reach groups: </a:t>
            </a:r>
            <a:r>
              <a:rPr lang="en-GB" sz="2000">
                <a:solidFill>
                  <a:schemeClr val="bg2">
                    <a:lumMod val="10000"/>
                  </a:schemeClr>
                </a:solidFill>
              </a:rPr>
              <a:t>There are many hard-to-reach groups, such as people living in poverty and communities with cultural differences that may not receive, take part in or understand preventative messages and campaigns.</a:t>
            </a:r>
          </a:p>
          <a:p>
            <a:r>
              <a:rPr lang="en-GB" sz="2000" b="1">
                <a:solidFill>
                  <a:srgbClr val="FFC000"/>
                </a:solidFill>
              </a:rPr>
              <a:t>Innovation to increase engagement: </a:t>
            </a:r>
            <a:r>
              <a:rPr lang="en-GB" sz="2000">
                <a:solidFill>
                  <a:schemeClr val="bg2">
                    <a:lumMod val="10000"/>
                  </a:schemeClr>
                </a:solidFill>
              </a:rPr>
              <a:t>More work with the voluntary and community sector to assist with awareness raising and delivery of prevention messages and campaigns.</a:t>
            </a:r>
          </a:p>
          <a:p>
            <a:r>
              <a:rPr lang="en-GB" sz="2000" b="1">
                <a:solidFill>
                  <a:srgbClr val="FFC000"/>
                </a:solidFill>
                <a:latin typeface="Franklin Gothic Book"/>
              </a:rPr>
              <a:t>Education is essential: </a:t>
            </a:r>
            <a:r>
              <a:rPr lang="en-GB" sz="2000">
                <a:solidFill>
                  <a:schemeClr val="bg2">
                    <a:lumMod val="10000"/>
                  </a:schemeClr>
                </a:solidFill>
                <a:latin typeface="Franklin Gothic Book"/>
              </a:rPr>
              <a:t>Education from an early age is key to making a difference at scale.</a:t>
            </a:r>
          </a:p>
          <a:p>
            <a:endParaRPr lang="en-GB" sz="2000">
              <a:solidFill>
                <a:schemeClr val="bg2">
                  <a:lumMod val="10000"/>
                </a:schemeClr>
              </a:solidFill>
            </a:endParaRPr>
          </a:p>
        </p:txBody>
      </p:sp>
      <p:sp>
        <p:nvSpPr>
          <p:cNvPr id="3" name="Slide Number Placeholder 2">
            <a:extLst>
              <a:ext uri="{FF2B5EF4-FFF2-40B4-BE49-F238E27FC236}">
                <a16:creationId xmlns:a16="http://schemas.microsoft.com/office/drawing/2014/main" id="{937B5AC3-8DDC-2C12-838C-3E48D7891F5F}"/>
              </a:ext>
            </a:extLst>
          </p:cNvPr>
          <p:cNvSpPr>
            <a:spLocks noGrp="1"/>
          </p:cNvSpPr>
          <p:nvPr>
            <p:ph type="sldNum" sz="quarter" idx="4"/>
          </p:nvPr>
        </p:nvSpPr>
        <p:spPr/>
        <p:txBody>
          <a:bodyPr/>
          <a:lstStyle/>
          <a:p>
            <a:fld id="{B9E0ACF9-11E2-1D4B-A28D-78BD04ABBE89}" type="slidenum">
              <a:rPr lang="en-US" smtClean="0"/>
              <a:pPr/>
              <a:t>38</a:t>
            </a:fld>
            <a:endParaRPr lang="en-US"/>
          </a:p>
        </p:txBody>
      </p:sp>
      <p:sp>
        <p:nvSpPr>
          <p:cNvPr id="4" name="Text Placeholder 3">
            <a:extLst>
              <a:ext uri="{FF2B5EF4-FFF2-40B4-BE49-F238E27FC236}">
                <a16:creationId xmlns:a16="http://schemas.microsoft.com/office/drawing/2014/main" id="{7267186A-775C-C35E-B36D-E15FC3355138}"/>
              </a:ext>
            </a:extLst>
          </p:cNvPr>
          <p:cNvSpPr>
            <a:spLocks noGrp="1"/>
          </p:cNvSpPr>
          <p:nvPr>
            <p:ph type="body" sz="quarter" idx="14"/>
          </p:nvPr>
        </p:nvSpPr>
        <p:spPr>
          <a:xfrm>
            <a:off x="351036" y="24731"/>
            <a:ext cx="9728630" cy="794225"/>
          </a:xfrm>
        </p:spPr>
        <p:txBody>
          <a:bodyPr>
            <a:normAutofit fontScale="92500" lnSpcReduction="20000"/>
          </a:bodyPr>
          <a:lstStyle/>
          <a:p>
            <a:r>
              <a:rPr lang="en-GB"/>
              <a:t>Preventing illnesses, not just treating them: Patients and public</a:t>
            </a:r>
            <a:endParaRPr lang="en-US"/>
          </a:p>
        </p:txBody>
      </p:sp>
    </p:spTree>
    <p:extLst>
      <p:ext uri="{BB962C8B-B14F-4D97-AF65-F5344CB8AC3E}">
        <p14:creationId xmlns:p14="http://schemas.microsoft.com/office/powerpoint/2010/main" val="3406473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6C967C-F202-8254-46AE-701D08801E30}"/>
            </a:ext>
          </a:extLst>
        </p:cNvPr>
        <p:cNvGrpSpPr/>
        <p:nvPr/>
      </p:nvGrpSpPr>
      <p:grpSpPr>
        <a:xfrm>
          <a:off x="0" y="0"/>
          <a:ext cx="0" cy="0"/>
          <a:chOff x="0" y="0"/>
          <a:chExt cx="0" cy="0"/>
        </a:xfrm>
      </p:grpSpPr>
      <p:sp>
        <p:nvSpPr>
          <p:cNvPr id="2" name="Media Placeholder 1">
            <a:extLst>
              <a:ext uri="{FF2B5EF4-FFF2-40B4-BE49-F238E27FC236}">
                <a16:creationId xmlns:a16="http://schemas.microsoft.com/office/drawing/2014/main" id="{36629182-7D33-0920-AFD8-6F1C0E822F8A}"/>
              </a:ext>
            </a:extLst>
          </p:cNvPr>
          <p:cNvSpPr>
            <a:spLocks noGrp="1"/>
          </p:cNvSpPr>
          <p:nvPr>
            <p:ph type="media" sz="quarter" idx="15"/>
          </p:nvPr>
        </p:nvSpPr>
        <p:spPr>
          <a:xfrm>
            <a:off x="351036" y="1146403"/>
            <a:ext cx="11489928" cy="4369467"/>
          </a:xfrm>
        </p:spPr>
        <p:txBody>
          <a:bodyPr/>
          <a:lstStyle/>
          <a:p>
            <a:pPr marL="0" indent="0">
              <a:buNone/>
            </a:pPr>
            <a:r>
              <a:rPr lang="en-GB" b="1">
                <a:solidFill>
                  <a:srgbClr val="0070C0"/>
                </a:solidFill>
              </a:rPr>
              <a:t>What forms of prevention do you think the NHS should prioritise? </a:t>
            </a:r>
          </a:p>
          <a:p>
            <a:pPr marL="0" indent="0">
              <a:buNone/>
            </a:pPr>
            <a:r>
              <a:rPr lang="en-GB" sz="2000">
                <a:solidFill>
                  <a:srgbClr val="002060"/>
                </a:solidFill>
                <a:latin typeface="Franklin Gothic Book"/>
              </a:rPr>
              <a:t>The following themes emerged from the workshops: </a:t>
            </a:r>
          </a:p>
          <a:p>
            <a:r>
              <a:rPr lang="en-GB" sz="2000" b="1">
                <a:solidFill>
                  <a:srgbClr val="002060"/>
                </a:solidFill>
                <a:latin typeface="Franklin Gothic Book"/>
              </a:rPr>
              <a:t>Health education: </a:t>
            </a:r>
            <a:r>
              <a:rPr lang="en-GB" sz="2000">
                <a:solidFill>
                  <a:srgbClr val="002060"/>
                </a:solidFill>
                <a:latin typeface="Franklin Gothic Book"/>
              </a:rPr>
              <a:t>A strong theme emerging from the data is the need to educate the population around healthy living. For example, healthy eating, exercise, reducing obesity and smoking cessation helps to prevent ill health in the first instance, which drains NHS resources.</a:t>
            </a:r>
          </a:p>
          <a:p>
            <a:r>
              <a:rPr lang="en-GB" sz="2000" b="1">
                <a:solidFill>
                  <a:srgbClr val="002060"/>
                </a:solidFill>
                <a:latin typeface="Franklin Gothic Book"/>
              </a:rPr>
              <a:t>Affordable interventions: </a:t>
            </a:r>
            <a:r>
              <a:rPr lang="en-GB" sz="2000">
                <a:solidFill>
                  <a:srgbClr val="002060"/>
                </a:solidFill>
                <a:latin typeface="Franklin Gothic Book"/>
              </a:rPr>
              <a:t>Not everyone can afford to eat well or go to the gym. Preventative initiatives need to be affordable for all</a:t>
            </a:r>
          </a:p>
          <a:p>
            <a:r>
              <a:rPr lang="en-GB" sz="2000" b="1">
                <a:solidFill>
                  <a:srgbClr val="002060"/>
                </a:solidFill>
              </a:rPr>
              <a:t>Emotional and mental wellbeing: </a:t>
            </a:r>
            <a:r>
              <a:rPr lang="en-GB" sz="2000">
                <a:solidFill>
                  <a:srgbClr val="002060"/>
                </a:solidFill>
              </a:rPr>
              <a:t>This needs to be targeted for prevention, as well as supporting those who are experiencing emotional and mental health challenges.  </a:t>
            </a:r>
          </a:p>
          <a:p>
            <a:r>
              <a:rPr lang="en-GB" sz="2000" b="1">
                <a:solidFill>
                  <a:srgbClr val="002060"/>
                </a:solidFill>
                <a:latin typeface="Franklin Gothic Book"/>
              </a:rPr>
              <a:t>Encouraging take-up: </a:t>
            </a:r>
            <a:r>
              <a:rPr lang="en-GB" sz="2000">
                <a:solidFill>
                  <a:srgbClr val="002060"/>
                </a:solidFill>
                <a:latin typeface="Franklin Gothic Book"/>
              </a:rPr>
              <a:t>People need to be encouraged to come forward for health services, rather than targeting them through promotional campaigns. </a:t>
            </a:r>
          </a:p>
          <a:p>
            <a:r>
              <a:rPr lang="en-GB" sz="2000" b="1">
                <a:solidFill>
                  <a:srgbClr val="002060"/>
                </a:solidFill>
                <a:latin typeface="Franklin Gothic Book"/>
              </a:rPr>
              <a:t>Positive messages: </a:t>
            </a:r>
            <a:r>
              <a:rPr lang="en-GB" sz="2000">
                <a:solidFill>
                  <a:srgbClr val="002060"/>
                </a:solidFill>
                <a:latin typeface="Franklin Gothic Book"/>
              </a:rPr>
              <a:t>Closely linked to encouraging take-up, participants said it was important to focus on the benefits of exercise, healthy eating, promoting good mental health and getting out and about in nature.</a:t>
            </a:r>
          </a:p>
          <a:p>
            <a:pPr marL="0" indent="0">
              <a:buNone/>
            </a:pPr>
            <a:endParaRPr lang="en-GB" sz="2000">
              <a:solidFill>
                <a:schemeClr val="bg2">
                  <a:lumMod val="10000"/>
                </a:schemeClr>
              </a:solidFill>
            </a:endParaRPr>
          </a:p>
          <a:p>
            <a:pPr marL="0" indent="0">
              <a:buNone/>
            </a:pPr>
            <a:endParaRPr lang="en-GB" sz="2000">
              <a:solidFill>
                <a:schemeClr val="bg2">
                  <a:lumMod val="10000"/>
                </a:schemeClr>
              </a:solidFill>
            </a:endParaRPr>
          </a:p>
        </p:txBody>
      </p:sp>
      <p:sp>
        <p:nvSpPr>
          <p:cNvPr id="3" name="Slide Number Placeholder 2">
            <a:extLst>
              <a:ext uri="{FF2B5EF4-FFF2-40B4-BE49-F238E27FC236}">
                <a16:creationId xmlns:a16="http://schemas.microsoft.com/office/drawing/2014/main" id="{63E6E782-D683-8CC5-B959-F768B48D2D6F}"/>
              </a:ext>
            </a:extLst>
          </p:cNvPr>
          <p:cNvSpPr>
            <a:spLocks noGrp="1"/>
          </p:cNvSpPr>
          <p:nvPr>
            <p:ph type="sldNum" sz="quarter" idx="4"/>
          </p:nvPr>
        </p:nvSpPr>
        <p:spPr/>
        <p:txBody>
          <a:bodyPr/>
          <a:lstStyle/>
          <a:p>
            <a:fld id="{B9E0ACF9-11E2-1D4B-A28D-78BD04ABBE89}" type="slidenum">
              <a:rPr lang="en-US" smtClean="0"/>
              <a:pPr/>
              <a:t>39</a:t>
            </a:fld>
            <a:endParaRPr lang="en-US"/>
          </a:p>
        </p:txBody>
      </p:sp>
      <p:sp>
        <p:nvSpPr>
          <p:cNvPr id="4" name="Text Placeholder 3">
            <a:extLst>
              <a:ext uri="{FF2B5EF4-FFF2-40B4-BE49-F238E27FC236}">
                <a16:creationId xmlns:a16="http://schemas.microsoft.com/office/drawing/2014/main" id="{EAF0FF1C-D79A-887C-3592-8A3808FADE27}"/>
              </a:ext>
            </a:extLst>
          </p:cNvPr>
          <p:cNvSpPr>
            <a:spLocks noGrp="1"/>
          </p:cNvSpPr>
          <p:nvPr>
            <p:ph type="body" sz="quarter" idx="14"/>
          </p:nvPr>
        </p:nvSpPr>
        <p:spPr>
          <a:xfrm>
            <a:off x="351035" y="24731"/>
            <a:ext cx="9967496" cy="794225"/>
          </a:xfrm>
        </p:spPr>
        <p:txBody>
          <a:bodyPr>
            <a:normAutofit fontScale="92500" lnSpcReduction="20000"/>
          </a:bodyPr>
          <a:lstStyle/>
          <a:p>
            <a:r>
              <a:rPr lang="en-GB"/>
              <a:t>Preventing illnesses, not just treating them: Patients and public</a:t>
            </a:r>
            <a:endParaRPr lang="en-US"/>
          </a:p>
        </p:txBody>
      </p:sp>
    </p:spTree>
    <p:extLst>
      <p:ext uri="{BB962C8B-B14F-4D97-AF65-F5344CB8AC3E}">
        <p14:creationId xmlns:p14="http://schemas.microsoft.com/office/powerpoint/2010/main" val="2514827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D2ABC-C793-5159-D8B8-27D3F04FE2C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A1B7ECF-5664-3153-2660-BCB18FCE9ACF}"/>
              </a:ext>
            </a:extLst>
          </p:cNvPr>
          <p:cNvSpPr>
            <a:spLocks noGrp="1"/>
          </p:cNvSpPr>
          <p:nvPr>
            <p:ph type="sldNum" sz="quarter" idx="4"/>
          </p:nvPr>
        </p:nvSpPr>
        <p:spPr/>
        <p:txBody>
          <a:bodyPr/>
          <a:lstStyle/>
          <a:p>
            <a:fld id="{B9E0ACF9-11E2-1D4B-A28D-78BD04ABBE89}" type="slidenum">
              <a:rPr lang="en-US" smtClean="0"/>
              <a:pPr/>
              <a:t>4</a:t>
            </a:fld>
            <a:endParaRPr lang="en-US"/>
          </a:p>
        </p:txBody>
      </p:sp>
      <p:sp>
        <p:nvSpPr>
          <p:cNvPr id="3" name="Text Placeholder 2">
            <a:extLst>
              <a:ext uri="{FF2B5EF4-FFF2-40B4-BE49-F238E27FC236}">
                <a16:creationId xmlns:a16="http://schemas.microsoft.com/office/drawing/2014/main" id="{00E7D1B5-0CCD-8F79-686C-3FA8A8E044B4}"/>
              </a:ext>
            </a:extLst>
          </p:cNvPr>
          <p:cNvSpPr>
            <a:spLocks noGrp="1"/>
          </p:cNvSpPr>
          <p:nvPr>
            <p:ph type="body" sz="quarter" idx="15"/>
          </p:nvPr>
        </p:nvSpPr>
        <p:spPr>
          <a:xfrm>
            <a:off x="350838" y="952183"/>
            <a:ext cx="11534775" cy="4518518"/>
          </a:xfrm>
        </p:spPr>
        <p:txBody>
          <a:bodyPr lIns="91440" tIns="45720" rIns="91440" bIns="45720" anchor="t"/>
          <a:lstStyle/>
          <a:p>
            <a:pPr marL="0" indent="0">
              <a:buNone/>
            </a:pPr>
            <a:r>
              <a:rPr lang="en-GB" sz="2400" dirty="0">
                <a:latin typeface="Franklin Gothic Book"/>
              </a:rPr>
              <a:t>The aim of the engagement was to capture feedback from patients, the public and staff on the Department of Health and Social Care’s (DHSC’s) Change NHS project.</a:t>
            </a:r>
          </a:p>
          <a:p>
            <a:pPr marL="0" indent="0" algn="l">
              <a:spcAft>
                <a:spcPts val="1200"/>
              </a:spcAft>
              <a:buNone/>
            </a:pPr>
            <a:r>
              <a:rPr lang="en-GB" sz="2400" dirty="0">
                <a:latin typeface="Franklin Gothic Book"/>
              </a:rPr>
              <a:t>To enable these conversations about the future of the NHS, local health and care systems, local government, partners from the voluntary, community and social enterprise (VCSE) sector, politicians, professional bodies and organisations representing staff were asked to take part in workshops aimed at engaging their communities.</a:t>
            </a:r>
          </a:p>
          <a:p>
            <a:pPr marL="0" indent="0">
              <a:spcAft>
                <a:spcPts val="1200"/>
              </a:spcAft>
              <a:buNone/>
            </a:pPr>
            <a:r>
              <a:rPr lang="en-GB" sz="2400" dirty="0">
                <a:latin typeface="Franklin Gothic Book"/>
              </a:rPr>
              <a:t>The feedback from these workshops provided insight into the development of the 10 Year Health Plan for England and the blueprint for the development of a modern NHS, fit for the future.</a:t>
            </a:r>
          </a:p>
        </p:txBody>
      </p:sp>
      <p:sp>
        <p:nvSpPr>
          <p:cNvPr id="4" name="Text Placeholder 3">
            <a:extLst>
              <a:ext uri="{FF2B5EF4-FFF2-40B4-BE49-F238E27FC236}">
                <a16:creationId xmlns:a16="http://schemas.microsoft.com/office/drawing/2014/main" id="{FB8D5532-0169-879F-8622-2893B3D1CCCD}"/>
              </a:ext>
            </a:extLst>
          </p:cNvPr>
          <p:cNvSpPr>
            <a:spLocks noGrp="1"/>
          </p:cNvSpPr>
          <p:nvPr>
            <p:ph type="body" sz="quarter" idx="14"/>
          </p:nvPr>
        </p:nvSpPr>
        <p:spPr/>
        <p:txBody>
          <a:bodyPr/>
          <a:lstStyle/>
          <a:p>
            <a:r>
              <a:rPr lang="en-GB"/>
              <a:t>Introduction</a:t>
            </a:r>
          </a:p>
        </p:txBody>
      </p:sp>
    </p:spTree>
    <p:extLst>
      <p:ext uri="{BB962C8B-B14F-4D97-AF65-F5344CB8AC3E}">
        <p14:creationId xmlns:p14="http://schemas.microsoft.com/office/powerpoint/2010/main" val="6040068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0766E5-DDD0-F6A1-2857-D640E55FB77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CDE0162C-73EA-DF7E-8651-3B07323CD65E}"/>
              </a:ext>
            </a:extLst>
          </p:cNvPr>
          <p:cNvSpPr>
            <a:spLocks noGrp="1"/>
          </p:cNvSpPr>
          <p:nvPr>
            <p:ph type="body" sz="quarter" idx="4294967295"/>
          </p:nvPr>
        </p:nvSpPr>
        <p:spPr>
          <a:xfrm>
            <a:off x="552893" y="1371600"/>
            <a:ext cx="10292316" cy="4284921"/>
          </a:xfrm>
          <a:prstGeom prst="rect">
            <a:avLst/>
          </a:prstGeom>
        </p:spPr>
        <p:txBody>
          <a:bodyPr/>
          <a:lstStyle/>
          <a:p>
            <a:pPr marL="0" indent="0">
              <a:buNone/>
            </a:pPr>
            <a:r>
              <a:rPr lang="en-GB" b="1">
                <a:solidFill>
                  <a:srgbClr val="0070C0"/>
                </a:solidFill>
                <a:latin typeface="Franklin Gothic Book" panose="020B0503020102020204" pitchFamily="34" charset="0"/>
              </a:rPr>
              <a:t>What difference – good or bad – would this make to you?</a:t>
            </a:r>
          </a:p>
          <a:p>
            <a:pPr marL="0" indent="0">
              <a:buNone/>
            </a:pPr>
            <a:r>
              <a:rPr lang="en-GB" sz="2400" b="1" i="0">
                <a:solidFill>
                  <a:srgbClr val="00B050"/>
                </a:solidFill>
                <a:effectLst/>
                <a:latin typeface="Franklin Gothic Book" panose="020B0503020102020204" pitchFamily="34" charset="0"/>
              </a:rPr>
              <a:t>Positive:</a:t>
            </a:r>
            <a:r>
              <a:rPr lang="en-GB" sz="2400" b="0" i="0">
                <a:solidFill>
                  <a:srgbClr val="242424"/>
                </a:solidFill>
                <a:effectLst/>
                <a:latin typeface="Franklin Gothic Book" panose="020B0503020102020204" pitchFamily="34" charset="0"/>
              </a:rPr>
              <a:t> </a:t>
            </a:r>
          </a:p>
          <a:p>
            <a:pPr marL="0" indent="0">
              <a:buNone/>
            </a:pPr>
            <a:r>
              <a:rPr lang="en-GB" sz="2000" b="1" i="0">
                <a:solidFill>
                  <a:srgbClr val="00B050"/>
                </a:solidFill>
                <a:effectLst/>
                <a:latin typeface="Franklin Gothic Book" panose="020B0503020102020204" pitchFamily="34" charset="0"/>
              </a:rPr>
              <a:t>Plausible </a:t>
            </a:r>
            <a:r>
              <a:rPr lang="en-GB" sz="2000" b="1">
                <a:solidFill>
                  <a:srgbClr val="00B050"/>
                </a:solidFill>
                <a:latin typeface="Franklin Gothic Book" panose="020B0503020102020204" pitchFamily="34" charset="0"/>
              </a:rPr>
              <a:t>differences: </a:t>
            </a:r>
            <a:r>
              <a:rPr lang="en-GB" sz="2000">
                <a:solidFill>
                  <a:srgbClr val="002060"/>
                </a:solidFill>
                <a:latin typeface="Franklin Gothic Book" panose="020B0503020102020204" pitchFamily="34" charset="0"/>
              </a:rPr>
              <a:t>39 respondents (39%) stated that </a:t>
            </a:r>
            <a:r>
              <a:rPr lang="en-GB" sz="2000" b="0" i="0">
                <a:solidFill>
                  <a:srgbClr val="002060"/>
                </a:solidFill>
                <a:effectLst/>
                <a:latin typeface="Franklin Gothic Book" panose="020B0503020102020204" pitchFamily="34" charset="0"/>
              </a:rPr>
              <a:t>work could be done in areas where the most impact can be made, for example preventative and early intervention measures, health screening etc.</a:t>
            </a:r>
          </a:p>
          <a:p>
            <a:pPr marL="0" indent="0">
              <a:buNone/>
            </a:pPr>
            <a:r>
              <a:rPr lang="en-GB" sz="2000" b="1">
                <a:solidFill>
                  <a:srgbClr val="00B050"/>
                </a:solidFill>
                <a:latin typeface="Franklin Gothic Book" panose="020B0503020102020204" pitchFamily="34" charset="0"/>
              </a:rPr>
              <a:t>Patient outcomes improved: </a:t>
            </a:r>
            <a:r>
              <a:rPr lang="en-GB" sz="2000">
                <a:solidFill>
                  <a:srgbClr val="002060"/>
                </a:solidFill>
                <a:latin typeface="Franklin Gothic Book" panose="020B0503020102020204" pitchFamily="34" charset="0"/>
              </a:rPr>
              <a:t>14 respondents (14%) said this would cause an increase in positive outcomes for patients by working with the NHS on looking after themselves from a young age and improving their health outcomes with lifestyle changes. This will vastly free up NHS resources and services.</a:t>
            </a:r>
          </a:p>
          <a:p>
            <a:pPr marL="0" indent="0">
              <a:buNone/>
            </a:pPr>
            <a:r>
              <a:rPr lang="en-GB" sz="2400" b="1">
                <a:solidFill>
                  <a:srgbClr val="FFC000"/>
                </a:solidFill>
                <a:latin typeface="Franklin Gothic Book" panose="020B0503020102020204" pitchFamily="34" charset="0"/>
              </a:rPr>
              <a:t>Observation:</a:t>
            </a:r>
            <a:r>
              <a:rPr lang="en-GB" sz="2400" b="1">
                <a:solidFill>
                  <a:srgbClr val="242424"/>
                </a:solidFill>
                <a:latin typeface="Franklin Gothic Book" panose="020B0503020102020204" pitchFamily="34" charset="0"/>
              </a:rPr>
              <a:t> </a:t>
            </a:r>
          </a:p>
          <a:p>
            <a:pPr marL="0" indent="0">
              <a:buNone/>
            </a:pPr>
            <a:r>
              <a:rPr lang="en-GB" sz="2000" b="1" i="0">
                <a:solidFill>
                  <a:srgbClr val="FFC000"/>
                </a:solidFill>
                <a:effectLst/>
                <a:latin typeface="Franklin Gothic Book" panose="020B0503020102020204" pitchFamily="34" charset="0"/>
              </a:rPr>
              <a:t>Education</a:t>
            </a:r>
            <a:r>
              <a:rPr lang="en-GB" sz="2000" b="1">
                <a:solidFill>
                  <a:srgbClr val="FFC000"/>
                </a:solidFill>
                <a:latin typeface="Franklin Gothic Book" panose="020B0503020102020204" pitchFamily="34" charset="0"/>
              </a:rPr>
              <a:t>: </a:t>
            </a:r>
            <a:r>
              <a:rPr lang="en-GB" sz="2000">
                <a:solidFill>
                  <a:srgbClr val="002060"/>
                </a:solidFill>
                <a:latin typeface="Franklin Gothic Book" panose="020B0503020102020204" pitchFamily="34" charset="0"/>
              </a:rPr>
              <a:t>29 respondents (29%) said a positive difference could be made with more education and information for patients on how to lead a healthy lifestyle.</a:t>
            </a:r>
            <a:endParaRPr lang="en-GB" sz="2400" b="0" i="0">
              <a:solidFill>
                <a:srgbClr val="242424"/>
              </a:solidFill>
              <a:effectLst/>
              <a:latin typeface="Aptos Narrow" panose="020B0004020202020204" pitchFamily="34" charset="0"/>
            </a:endParaRPr>
          </a:p>
          <a:p>
            <a:pPr marL="0" indent="0">
              <a:buNone/>
            </a:pPr>
            <a:endParaRPr lang="en-GB" sz="2400" b="0" i="0">
              <a:solidFill>
                <a:srgbClr val="242424"/>
              </a:solidFill>
              <a:effectLst/>
              <a:latin typeface="Aptos Narrow" panose="020B0004020202020204" pitchFamily="34" charset="0"/>
            </a:endParaRPr>
          </a:p>
          <a:p>
            <a:endParaRPr lang="en-US"/>
          </a:p>
        </p:txBody>
      </p:sp>
      <p:sp>
        <p:nvSpPr>
          <p:cNvPr id="5" name="Slide Number Placeholder 4">
            <a:extLst>
              <a:ext uri="{FF2B5EF4-FFF2-40B4-BE49-F238E27FC236}">
                <a16:creationId xmlns:a16="http://schemas.microsoft.com/office/drawing/2014/main" id="{1B1BE8D1-2BCF-52DF-F5B2-DC6EB711010A}"/>
              </a:ext>
            </a:extLst>
          </p:cNvPr>
          <p:cNvSpPr>
            <a:spLocks noGrp="1"/>
          </p:cNvSpPr>
          <p:nvPr>
            <p:ph type="sldNum" sz="quarter" idx="4"/>
          </p:nvPr>
        </p:nvSpPr>
        <p:spPr/>
        <p:txBody>
          <a:bodyPr/>
          <a:lstStyle/>
          <a:p>
            <a:fld id="{B9E0ACF9-11E2-1D4B-A28D-78BD04ABBE89}" type="slidenum">
              <a:rPr lang="en-US" smtClean="0"/>
              <a:pPr/>
              <a:t>40</a:t>
            </a:fld>
            <a:endParaRPr lang="en-US"/>
          </a:p>
        </p:txBody>
      </p:sp>
      <p:sp>
        <p:nvSpPr>
          <p:cNvPr id="7" name="Text Placeholder 6">
            <a:extLst>
              <a:ext uri="{FF2B5EF4-FFF2-40B4-BE49-F238E27FC236}">
                <a16:creationId xmlns:a16="http://schemas.microsoft.com/office/drawing/2014/main" id="{8A2704EE-B228-1C90-F325-2808D0395537}"/>
              </a:ext>
            </a:extLst>
          </p:cNvPr>
          <p:cNvSpPr>
            <a:spLocks noGrp="1"/>
          </p:cNvSpPr>
          <p:nvPr>
            <p:ph type="body" sz="quarter" idx="14"/>
          </p:nvPr>
        </p:nvSpPr>
        <p:spPr/>
        <p:txBody>
          <a:bodyPr>
            <a:normAutofit fontScale="92500"/>
          </a:bodyPr>
          <a:lstStyle/>
          <a:p>
            <a:r>
              <a:rPr lang="en-GB"/>
              <a:t>Preventing illnesses, not just treating them: STW Staff</a:t>
            </a:r>
          </a:p>
        </p:txBody>
      </p:sp>
    </p:spTree>
    <p:extLst>
      <p:ext uri="{BB962C8B-B14F-4D97-AF65-F5344CB8AC3E}">
        <p14:creationId xmlns:p14="http://schemas.microsoft.com/office/powerpoint/2010/main" val="2833815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9BF408-732B-28D4-3D4C-89BBA26BB4DB}"/>
            </a:ext>
          </a:extLst>
        </p:cNvPr>
        <p:cNvGrpSpPr/>
        <p:nvPr/>
      </p:nvGrpSpPr>
      <p:grpSpPr>
        <a:xfrm>
          <a:off x="0" y="0"/>
          <a:ext cx="0" cy="0"/>
          <a:chOff x="0" y="0"/>
          <a:chExt cx="0" cy="0"/>
        </a:xfrm>
      </p:grpSpPr>
      <p:sp>
        <p:nvSpPr>
          <p:cNvPr id="2" name="Table Placeholder 1">
            <a:extLst>
              <a:ext uri="{FF2B5EF4-FFF2-40B4-BE49-F238E27FC236}">
                <a16:creationId xmlns:a16="http://schemas.microsoft.com/office/drawing/2014/main" id="{14CED2C1-24EC-738F-1500-D511F5BF9AF8}"/>
              </a:ext>
            </a:extLst>
          </p:cNvPr>
          <p:cNvSpPr>
            <a:spLocks noGrp="1"/>
          </p:cNvSpPr>
          <p:nvPr>
            <p:ph type="tbl" sz="quarter" idx="15"/>
          </p:nvPr>
        </p:nvSpPr>
        <p:spPr>
          <a:xfrm>
            <a:off x="351036" y="1150149"/>
            <a:ext cx="11534425" cy="4345050"/>
          </a:xfrm>
        </p:spPr>
        <p:txBody>
          <a:bodyPr/>
          <a:lstStyle/>
          <a:p>
            <a:pPr marL="0" indent="0">
              <a:buNone/>
            </a:pPr>
            <a:r>
              <a:rPr lang="en-GB" sz="2400" b="1">
                <a:solidFill>
                  <a:srgbClr val="0070C0"/>
                </a:solidFill>
                <a:latin typeface="Franklin Gothic Book" panose="020B0503020102020204" pitchFamily="34" charset="0"/>
              </a:rPr>
              <a:t>What forms of prevention do you think the NHS should prioritise? </a:t>
            </a:r>
            <a:endParaRPr lang="en-GB" sz="2000">
              <a:solidFill>
                <a:schemeClr val="bg2">
                  <a:lumMod val="10000"/>
                </a:schemeClr>
              </a:solidFill>
            </a:endParaRPr>
          </a:p>
          <a:p>
            <a:pPr marL="0" indent="0">
              <a:buNone/>
            </a:pPr>
            <a:r>
              <a:rPr lang="en-GB" sz="2000">
                <a:solidFill>
                  <a:srgbClr val="002060"/>
                </a:solidFill>
                <a:latin typeface="Franklin Gothic Book" panose="020B0503020102020204" pitchFamily="34" charset="0"/>
              </a:rPr>
              <a:t>The following themes emerged from the feedback:</a:t>
            </a:r>
          </a:p>
          <a:p>
            <a:pPr marL="0" indent="0">
              <a:buNone/>
            </a:pPr>
            <a:r>
              <a:rPr lang="en-GB" sz="2000" b="1">
                <a:solidFill>
                  <a:srgbClr val="002060"/>
                </a:solidFill>
                <a:latin typeface="Franklin Gothic Book" panose="020B0503020102020204" pitchFamily="34" charset="0"/>
              </a:rPr>
              <a:t>Focus on the areas where there will be the highest impact: </a:t>
            </a:r>
            <a:r>
              <a:rPr lang="en-GB" sz="2000">
                <a:solidFill>
                  <a:srgbClr val="002060"/>
                </a:solidFill>
                <a:latin typeface="Franklin Gothic Book" panose="020B0503020102020204" pitchFamily="34" charset="0"/>
              </a:rPr>
              <a:t>As previously emphasised in the last question, 82 respondents (64%) said priority should be placed on obesity, smoking cessation, mental health, screening and early intervention.</a:t>
            </a:r>
          </a:p>
          <a:p>
            <a:pPr marL="0" indent="0">
              <a:buNone/>
            </a:pPr>
            <a:r>
              <a:rPr lang="en-GB" sz="2000" b="1">
                <a:solidFill>
                  <a:srgbClr val="002060"/>
                </a:solidFill>
                <a:latin typeface="Franklin Gothic Book" panose="020B0503020102020204" pitchFamily="34" charset="0"/>
              </a:rPr>
              <a:t>Education: </a:t>
            </a:r>
            <a:r>
              <a:rPr lang="en-GB" sz="2000">
                <a:solidFill>
                  <a:srgbClr val="002060"/>
                </a:solidFill>
                <a:latin typeface="Franklin Gothic Book" panose="020B0503020102020204" pitchFamily="34" charset="0"/>
              </a:rPr>
              <a:t>We must educate patients and the public to teach them and give them the information they need, ensuring hard to reach audiences are targeted too. 26 respondents (20%) said that education on leading healthy lifestyles must be prioritised.</a:t>
            </a:r>
          </a:p>
          <a:p>
            <a:pPr marL="0" indent="0">
              <a:buNone/>
            </a:pPr>
            <a:r>
              <a:rPr lang="en-GB" sz="2000" b="1">
                <a:solidFill>
                  <a:srgbClr val="002060"/>
                </a:solidFill>
                <a:latin typeface="Franklin Gothic Book" panose="020B0503020102020204" pitchFamily="34" charset="0"/>
              </a:rPr>
              <a:t>Improving patient outcomes: </a:t>
            </a:r>
            <a:r>
              <a:rPr lang="en-GB" sz="2000">
                <a:solidFill>
                  <a:srgbClr val="002060"/>
                </a:solidFill>
                <a:latin typeface="Franklin Gothic Book" panose="020B0503020102020204" pitchFamily="34" charset="0"/>
              </a:rPr>
              <a:t>10 respondents (8%) felt that improving patient outcomes for the population leads to empowerment of patients which in turn encourages better self care </a:t>
            </a:r>
          </a:p>
          <a:p>
            <a:pPr marL="0" indent="0">
              <a:buNone/>
            </a:pPr>
            <a:r>
              <a:rPr lang="en-GB" sz="2000" b="1">
                <a:solidFill>
                  <a:srgbClr val="002060"/>
                </a:solidFill>
                <a:latin typeface="Franklin Gothic Book" panose="020B0503020102020204" pitchFamily="34" charset="0"/>
              </a:rPr>
              <a:t>Resources: </a:t>
            </a:r>
            <a:r>
              <a:rPr lang="en-GB" sz="2000">
                <a:solidFill>
                  <a:srgbClr val="002060"/>
                </a:solidFill>
                <a:latin typeface="Franklin Gothic Book" panose="020B0503020102020204" pitchFamily="34" charset="0"/>
              </a:rPr>
              <a:t>5 responses (4%) cited that initiatives are properly resourced with one comment stating that implementing preventative programmes can be costly</a:t>
            </a:r>
          </a:p>
          <a:p>
            <a:pPr marL="0" indent="0">
              <a:buNone/>
            </a:pPr>
            <a:r>
              <a:rPr lang="en-GB" sz="2000" b="1">
                <a:solidFill>
                  <a:srgbClr val="002060"/>
                </a:solidFill>
                <a:latin typeface="Franklin Gothic Book" panose="020B0503020102020204" pitchFamily="34" charset="0"/>
              </a:rPr>
              <a:t>Joined up services: </a:t>
            </a:r>
            <a:r>
              <a:rPr lang="en-GB" sz="2000">
                <a:solidFill>
                  <a:srgbClr val="002060"/>
                </a:solidFill>
                <a:latin typeface="Franklin Gothic Book" panose="020B0503020102020204" pitchFamily="34" charset="0"/>
              </a:rPr>
              <a:t>Other responses mentioned the need to prioritise sustainable and joined up services and systems</a:t>
            </a:r>
          </a:p>
        </p:txBody>
      </p:sp>
      <p:sp>
        <p:nvSpPr>
          <p:cNvPr id="3" name="Slide Number Placeholder 2">
            <a:extLst>
              <a:ext uri="{FF2B5EF4-FFF2-40B4-BE49-F238E27FC236}">
                <a16:creationId xmlns:a16="http://schemas.microsoft.com/office/drawing/2014/main" id="{3D44FA03-07EE-E2E6-7273-FEC7E84B1179}"/>
              </a:ext>
            </a:extLst>
          </p:cNvPr>
          <p:cNvSpPr>
            <a:spLocks noGrp="1"/>
          </p:cNvSpPr>
          <p:nvPr>
            <p:ph type="sldNum" sz="quarter" idx="4"/>
          </p:nvPr>
        </p:nvSpPr>
        <p:spPr/>
        <p:txBody>
          <a:bodyPr/>
          <a:lstStyle/>
          <a:p>
            <a:fld id="{B9E0ACF9-11E2-1D4B-A28D-78BD04ABBE89}" type="slidenum">
              <a:rPr lang="en-US" smtClean="0"/>
              <a:pPr/>
              <a:t>41</a:t>
            </a:fld>
            <a:endParaRPr lang="en-US"/>
          </a:p>
        </p:txBody>
      </p:sp>
      <p:sp>
        <p:nvSpPr>
          <p:cNvPr id="4" name="Text Placeholder 3">
            <a:extLst>
              <a:ext uri="{FF2B5EF4-FFF2-40B4-BE49-F238E27FC236}">
                <a16:creationId xmlns:a16="http://schemas.microsoft.com/office/drawing/2014/main" id="{49DB3335-4E34-75FB-891C-2AB9CD5CAAAC}"/>
              </a:ext>
            </a:extLst>
          </p:cNvPr>
          <p:cNvSpPr>
            <a:spLocks noGrp="1"/>
          </p:cNvSpPr>
          <p:nvPr>
            <p:ph type="body" sz="quarter" idx="14"/>
          </p:nvPr>
        </p:nvSpPr>
        <p:spPr/>
        <p:txBody>
          <a:bodyPr>
            <a:normAutofit fontScale="92500"/>
          </a:bodyPr>
          <a:lstStyle/>
          <a:p>
            <a:r>
              <a:rPr lang="en-GB" sz="3200"/>
              <a:t>Preventing illnesses, not just treating them: STW Staff </a:t>
            </a:r>
          </a:p>
          <a:p>
            <a:endParaRPr lang="en-GB"/>
          </a:p>
        </p:txBody>
      </p:sp>
    </p:spTree>
    <p:extLst>
      <p:ext uri="{BB962C8B-B14F-4D97-AF65-F5344CB8AC3E}">
        <p14:creationId xmlns:p14="http://schemas.microsoft.com/office/powerpoint/2010/main" val="4035459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F2D7B4-A44F-467B-41DF-E52F0381C4A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77EA88DA-0823-31CB-CD46-D96654727416}"/>
              </a:ext>
            </a:extLst>
          </p:cNvPr>
          <p:cNvSpPr>
            <a:spLocks noGrp="1"/>
          </p:cNvSpPr>
          <p:nvPr>
            <p:ph type="body" sz="quarter" idx="14"/>
          </p:nvPr>
        </p:nvSpPr>
        <p:spPr/>
        <p:txBody>
          <a:bodyPr lIns="91440" tIns="45720" rIns="91440" bIns="45720" anchor="t">
            <a:noAutofit/>
          </a:bodyPr>
          <a:lstStyle/>
          <a:p>
            <a:r>
              <a:rPr lang="en-US" dirty="0">
                <a:latin typeface="Franklin Gothic Heavy"/>
                <a:cs typeface="Arial"/>
              </a:rPr>
              <a:t>Chapter 4:</a:t>
            </a:r>
            <a:endParaRPr lang="en-US" dirty="0"/>
          </a:p>
          <a:p>
            <a:r>
              <a:rPr lang="en-US" dirty="0">
                <a:latin typeface="Franklin Gothic Heavy"/>
                <a:cs typeface="Arial"/>
              </a:rPr>
              <a:t>Targeted engagement </a:t>
            </a:r>
          </a:p>
          <a:p>
            <a:endParaRPr lang="en-US"/>
          </a:p>
          <a:p>
            <a:endParaRPr lang="en-US"/>
          </a:p>
        </p:txBody>
      </p:sp>
    </p:spTree>
    <p:extLst>
      <p:ext uri="{BB962C8B-B14F-4D97-AF65-F5344CB8AC3E}">
        <p14:creationId xmlns:p14="http://schemas.microsoft.com/office/powerpoint/2010/main" val="10697451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94CE9C-F281-89B5-C79E-8C61159B07A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7325E18-8110-2952-977B-8311AEF6E23F}"/>
              </a:ext>
            </a:extLst>
          </p:cNvPr>
          <p:cNvSpPr>
            <a:spLocks noGrp="1"/>
          </p:cNvSpPr>
          <p:nvPr>
            <p:ph type="sldNum" sz="quarter" idx="4"/>
          </p:nvPr>
        </p:nvSpPr>
        <p:spPr/>
        <p:txBody>
          <a:bodyPr/>
          <a:lstStyle/>
          <a:p>
            <a:fld id="{B9E0ACF9-11E2-1D4B-A28D-78BD04ABBE89}" type="slidenum">
              <a:rPr lang="en-US" smtClean="0"/>
              <a:pPr/>
              <a:t>43</a:t>
            </a:fld>
            <a:endParaRPr lang="en-US"/>
          </a:p>
        </p:txBody>
      </p:sp>
      <p:sp>
        <p:nvSpPr>
          <p:cNvPr id="4" name="Text Placeholder 3">
            <a:extLst>
              <a:ext uri="{FF2B5EF4-FFF2-40B4-BE49-F238E27FC236}">
                <a16:creationId xmlns:a16="http://schemas.microsoft.com/office/drawing/2014/main" id="{72AE4C84-C16D-5659-63AD-E5D87FBBC66E}"/>
              </a:ext>
            </a:extLst>
          </p:cNvPr>
          <p:cNvSpPr>
            <a:spLocks noGrp="1"/>
          </p:cNvSpPr>
          <p:nvPr>
            <p:ph type="body" sz="quarter" idx="14"/>
          </p:nvPr>
        </p:nvSpPr>
        <p:spPr/>
        <p:txBody>
          <a:bodyPr lIns="91440" tIns="45720" rIns="91440" bIns="45720" anchor="t">
            <a:normAutofit/>
          </a:bodyPr>
          <a:lstStyle/>
          <a:p>
            <a:r>
              <a:rPr lang="en-GB" dirty="0">
                <a:latin typeface="Franklin Gothic Demi"/>
                <a:cs typeface="Arial"/>
              </a:rPr>
              <a:t>Chapter 4 contents</a:t>
            </a:r>
          </a:p>
        </p:txBody>
      </p:sp>
      <p:sp>
        <p:nvSpPr>
          <p:cNvPr id="9" name="Rectangle 8">
            <a:extLst>
              <a:ext uri="{FF2B5EF4-FFF2-40B4-BE49-F238E27FC236}">
                <a16:creationId xmlns:a16="http://schemas.microsoft.com/office/drawing/2014/main" id="{F635B9AF-26EE-C116-F035-C8688578FC14}"/>
              </a:ext>
            </a:extLst>
          </p:cNvPr>
          <p:cNvSpPr/>
          <p:nvPr/>
        </p:nvSpPr>
        <p:spPr>
          <a:xfrm>
            <a:off x="350835" y="1221974"/>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en-GB" sz="2400" b="1" dirty="0"/>
              <a:t>Patient Participation Groups </a:t>
            </a:r>
          </a:p>
        </p:txBody>
      </p:sp>
      <p:sp>
        <p:nvSpPr>
          <p:cNvPr id="10" name="Rectangle 9">
            <a:extLst>
              <a:ext uri="{FF2B5EF4-FFF2-40B4-BE49-F238E27FC236}">
                <a16:creationId xmlns:a16="http://schemas.microsoft.com/office/drawing/2014/main" id="{A6A4C214-B8BA-8652-9FD2-79B1F1843D7F}"/>
              </a:ext>
            </a:extLst>
          </p:cNvPr>
          <p:cNvSpPr/>
          <p:nvPr/>
        </p:nvSpPr>
        <p:spPr>
          <a:xfrm>
            <a:off x="350835" y="1862439"/>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en-GB" sz="2400" b="1" dirty="0"/>
              <a:t>Day care users</a:t>
            </a:r>
          </a:p>
        </p:txBody>
      </p:sp>
      <p:sp>
        <p:nvSpPr>
          <p:cNvPr id="12" name="Rectangle 11">
            <a:extLst>
              <a:ext uri="{FF2B5EF4-FFF2-40B4-BE49-F238E27FC236}">
                <a16:creationId xmlns:a16="http://schemas.microsoft.com/office/drawing/2014/main" id="{E7479064-C8C5-3909-8315-11A6AF9BC088}"/>
              </a:ext>
            </a:extLst>
          </p:cNvPr>
          <p:cNvSpPr/>
          <p:nvPr/>
        </p:nvSpPr>
        <p:spPr>
          <a:xfrm>
            <a:off x="349898" y="3832200"/>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en-GB" sz="2400" b="1" dirty="0"/>
              <a:t>Syrian group</a:t>
            </a:r>
          </a:p>
        </p:txBody>
      </p:sp>
      <p:sp>
        <p:nvSpPr>
          <p:cNvPr id="3" name="Rectangle 2">
            <a:extLst>
              <a:ext uri="{FF2B5EF4-FFF2-40B4-BE49-F238E27FC236}">
                <a16:creationId xmlns:a16="http://schemas.microsoft.com/office/drawing/2014/main" id="{95175F1C-3D0C-4BD3-74A7-B358C4E2893D}"/>
              </a:ext>
            </a:extLst>
          </p:cNvPr>
          <p:cNvSpPr/>
          <p:nvPr/>
        </p:nvSpPr>
        <p:spPr>
          <a:xfrm>
            <a:off x="350835" y="2543544"/>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en-GB" sz="2400" b="1" dirty="0"/>
              <a:t>Drugs/alcohol/mental health recovery community</a:t>
            </a:r>
          </a:p>
        </p:txBody>
      </p:sp>
      <p:sp>
        <p:nvSpPr>
          <p:cNvPr id="5" name="Rectangle 4">
            <a:extLst>
              <a:ext uri="{FF2B5EF4-FFF2-40B4-BE49-F238E27FC236}">
                <a16:creationId xmlns:a16="http://schemas.microsoft.com/office/drawing/2014/main" id="{64283E35-A17A-0B21-4EBD-67DB3E3254C0}"/>
              </a:ext>
            </a:extLst>
          </p:cNvPr>
          <p:cNvSpPr/>
          <p:nvPr/>
        </p:nvSpPr>
        <p:spPr>
          <a:xfrm>
            <a:off x="339739" y="3186819"/>
            <a:ext cx="11280913" cy="487017"/>
          </a:xfrm>
          <a:prstGeom prst="rect">
            <a:avLst/>
          </a:prstGeom>
          <a:solidFill>
            <a:schemeClr val="tx1">
              <a:lumMod val="40000"/>
              <a:lumOff val="60000"/>
            </a:schemeClr>
          </a:solidFill>
        </p:spPr>
        <p:style>
          <a:lnRef idx="2">
            <a:schemeClr val="dk1">
              <a:shade val="15000"/>
            </a:schemeClr>
          </a:lnRef>
          <a:fillRef idx="1">
            <a:schemeClr val="dk1"/>
          </a:fillRef>
          <a:effectRef idx="0">
            <a:schemeClr val="dk1"/>
          </a:effectRef>
          <a:fontRef idx="minor">
            <a:schemeClr val="lt1"/>
          </a:fontRef>
        </p:style>
        <p:txBody>
          <a:bodyPr lIns="91440" tIns="45720" rIns="91440" bIns="45720" rtlCol="0" anchor="ctr"/>
          <a:lstStyle/>
          <a:p>
            <a:pPr algn="ctr"/>
            <a:r>
              <a:rPr lang="en-GB" sz="2400" b="1" dirty="0"/>
              <a:t>Parents, carers and people with learning difficulties or learning disabilities</a:t>
            </a:r>
          </a:p>
        </p:txBody>
      </p:sp>
    </p:spTree>
    <p:extLst>
      <p:ext uri="{BB962C8B-B14F-4D97-AF65-F5344CB8AC3E}">
        <p14:creationId xmlns:p14="http://schemas.microsoft.com/office/powerpoint/2010/main" val="12808988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322090-343F-26C6-8652-5D9A1A164A38}"/>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879E832-6C1B-2808-17F8-C296F4446249}"/>
              </a:ext>
            </a:extLst>
          </p:cNvPr>
          <p:cNvSpPr>
            <a:spLocks noGrp="1"/>
          </p:cNvSpPr>
          <p:nvPr>
            <p:ph type="sldNum" sz="quarter" idx="4"/>
          </p:nvPr>
        </p:nvSpPr>
        <p:spPr/>
        <p:txBody>
          <a:bodyPr/>
          <a:lstStyle/>
          <a:p>
            <a:fld id="{B9E0ACF9-11E2-1D4B-A28D-78BD04ABBE89}" type="slidenum">
              <a:rPr lang="en-US" smtClean="0"/>
              <a:pPr/>
              <a:t>44</a:t>
            </a:fld>
            <a:endParaRPr lang="en-US"/>
          </a:p>
        </p:txBody>
      </p:sp>
      <p:sp>
        <p:nvSpPr>
          <p:cNvPr id="4" name="Text Placeholder 3">
            <a:extLst>
              <a:ext uri="{FF2B5EF4-FFF2-40B4-BE49-F238E27FC236}">
                <a16:creationId xmlns:a16="http://schemas.microsoft.com/office/drawing/2014/main" id="{F0975284-7896-5545-C984-642A4BD9E4AE}"/>
              </a:ext>
            </a:extLst>
          </p:cNvPr>
          <p:cNvSpPr>
            <a:spLocks noGrp="1"/>
          </p:cNvSpPr>
          <p:nvPr>
            <p:ph type="body" sz="quarter" idx="14"/>
          </p:nvPr>
        </p:nvSpPr>
        <p:spPr/>
        <p:txBody>
          <a:bodyPr lIns="91440" tIns="45720" rIns="91440" bIns="45720" anchor="t">
            <a:normAutofit/>
          </a:bodyPr>
          <a:lstStyle/>
          <a:p>
            <a:r>
              <a:rPr lang="en-GB" dirty="0">
                <a:latin typeface="Franklin Gothic Demi"/>
                <a:cs typeface="Arial"/>
              </a:rPr>
              <a:t>Patient Participation Groups </a:t>
            </a:r>
          </a:p>
        </p:txBody>
      </p:sp>
      <p:sp>
        <p:nvSpPr>
          <p:cNvPr id="3" name="Text Placeholder 2">
            <a:extLst>
              <a:ext uri="{FF2B5EF4-FFF2-40B4-BE49-F238E27FC236}">
                <a16:creationId xmlns:a16="http://schemas.microsoft.com/office/drawing/2014/main" id="{A9689DEE-8FFA-4411-52DE-2D85A4024387}"/>
              </a:ext>
            </a:extLst>
          </p:cNvPr>
          <p:cNvSpPr>
            <a:spLocks noGrp="1"/>
          </p:cNvSpPr>
          <p:nvPr>
            <p:ph type="body" sz="quarter" idx="15"/>
          </p:nvPr>
        </p:nvSpPr>
        <p:spPr/>
        <p:txBody>
          <a:bodyPr lIns="91440" tIns="45720" rIns="91440" bIns="45720" anchor="t"/>
          <a:lstStyle/>
          <a:p>
            <a:pPr marL="0" indent="0">
              <a:spcAft>
                <a:spcPts val="1200"/>
              </a:spcAft>
              <a:buNone/>
            </a:pPr>
            <a:r>
              <a:rPr lang="en-GB" sz="2000" b="1" dirty="0">
                <a:latin typeface="Franklin Gothic Book"/>
              </a:rPr>
              <a:t>Participants:</a:t>
            </a:r>
            <a:r>
              <a:rPr lang="en-GB" sz="2000" dirty="0">
                <a:latin typeface="Franklin Gothic Book"/>
              </a:rPr>
              <a:t> 16 members of local Patient Participation Groups.                                                             </a:t>
            </a:r>
            <a:r>
              <a:rPr lang="en-GB" sz="2000" b="1" dirty="0">
                <a:latin typeface="Franklin Gothic Book"/>
              </a:rPr>
              <a:t>Format:</a:t>
            </a:r>
            <a:r>
              <a:rPr lang="en-GB" sz="2000" dirty="0">
                <a:latin typeface="Franklin Gothic Book"/>
              </a:rPr>
              <a:t> online sessions, held in the evening of 6 February 2025. </a:t>
            </a:r>
            <a:endParaRPr lang="en-US" dirty="0"/>
          </a:p>
          <a:p>
            <a:pPr marL="0" indent="0">
              <a:spcBef>
                <a:spcPts val="600"/>
              </a:spcBef>
              <a:spcAft>
                <a:spcPts val="1200"/>
              </a:spcAft>
              <a:buNone/>
            </a:pPr>
            <a:r>
              <a:rPr lang="en-GB" sz="2000" b="1" dirty="0">
                <a:latin typeface="Franklin Gothic Book"/>
              </a:rPr>
              <a:t>Key themes unique to the target group</a:t>
            </a:r>
          </a:p>
          <a:p>
            <a:pPr marL="0" indent="0">
              <a:spcBef>
                <a:spcPts val="600"/>
              </a:spcBef>
              <a:spcAft>
                <a:spcPts val="1200"/>
              </a:spcAft>
              <a:buNone/>
            </a:pPr>
            <a:r>
              <a:rPr lang="en-GB" sz="2000" dirty="0">
                <a:latin typeface="Franklin Gothic Book"/>
              </a:rPr>
              <a:t>Broad feedback themes from the session largely aligned with what we heard through the staff and general public workshops.</a:t>
            </a:r>
          </a:p>
          <a:p>
            <a:pPr>
              <a:spcBef>
                <a:spcPts val="600"/>
              </a:spcBef>
              <a:spcAft>
                <a:spcPts val="1200"/>
              </a:spcAft>
            </a:pPr>
            <a:r>
              <a:rPr lang="en-GB" sz="2000" b="1" dirty="0">
                <a:solidFill>
                  <a:srgbClr val="FFC000"/>
                </a:solidFill>
                <a:latin typeface="Franklin Gothic Book"/>
              </a:rPr>
              <a:t>Moving more care from hospital into the community: </a:t>
            </a:r>
            <a:r>
              <a:rPr lang="en-GB" sz="2000" dirty="0">
                <a:latin typeface="Franklin Gothic Book"/>
              </a:rPr>
              <a:t>Role of the third sector. The group were passionate about the role of the third sector in empowering change, and raised the impact their broad reach can have. There was a feeling that the third sector often pick up work, with funding only following later, which participants felt should be addressed.</a:t>
            </a:r>
          </a:p>
          <a:p>
            <a:pPr>
              <a:spcBef>
                <a:spcPts val="600"/>
              </a:spcBef>
              <a:spcAft>
                <a:spcPts val="1200"/>
              </a:spcAft>
            </a:pPr>
            <a:r>
              <a:rPr lang="en-GB" sz="2000" b="1" dirty="0">
                <a:solidFill>
                  <a:srgbClr val="C00000"/>
                </a:solidFill>
                <a:latin typeface="Franklin Gothic Book"/>
              </a:rPr>
              <a:t>Moving more care from hospital into the community: </a:t>
            </a:r>
            <a:r>
              <a:rPr lang="en-GB" sz="2000" dirty="0">
                <a:solidFill>
                  <a:srgbClr val="1D3667"/>
                </a:solidFill>
                <a:latin typeface="Franklin Gothic Book"/>
              </a:rPr>
              <a:t>Of particular focus for many participants was rurality, access to services, and concern at an increasing centralisation of services, both primary, secondary and prevention, in Telford and Shrewsbury.</a:t>
            </a:r>
          </a:p>
          <a:p>
            <a:pPr>
              <a:spcBef>
                <a:spcPts val="600"/>
              </a:spcBef>
              <a:spcAft>
                <a:spcPts val="1200"/>
              </a:spcAft>
            </a:pPr>
            <a:r>
              <a:rPr lang="en-GB" sz="2000" b="1" dirty="0">
                <a:solidFill>
                  <a:srgbClr val="C00000"/>
                </a:solidFill>
                <a:latin typeface="Franklin Gothic Book"/>
              </a:rPr>
              <a:t>Preventing illnesses, not just treating them: </a:t>
            </a:r>
            <a:r>
              <a:rPr lang="en-GB" sz="2000" dirty="0">
                <a:latin typeface="Franklin Gothic Book"/>
              </a:rPr>
              <a:t>There was concern with the prevention element of the presentation, which several participants felt wasn’t focused on a holistic patient-led approach, instead focused on individual programmes of work.</a:t>
            </a:r>
          </a:p>
          <a:p>
            <a:pPr>
              <a:spcBef>
                <a:spcPts val="600"/>
              </a:spcBef>
              <a:spcAft>
                <a:spcPts val="1200"/>
              </a:spcAft>
            </a:pPr>
            <a:endParaRPr lang="en-GB" sz="2000" dirty="0">
              <a:latin typeface="Franklin Gothic Book"/>
            </a:endParaRPr>
          </a:p>
          <a:p>
            <a:pPr marL="0" indent="0">
              <a:spcAft>
                <a:spcPts val="1200"/>
              </a:spcAft>
              <a:buNone/>
            </a:pPr>
            <a:endParaRPr lang="en-GB" sz="2400" dirty="0"/>
          </a:p>
          <a:p>
            <a:pPr marL="0" indent="0">
              <a:spcAft>
                <a:spcPts val="1200"/>
              </a:spcAft>
              <a:buNone/>
            </a:pPr>
            <a:endParaRPr lang="en-GB" sz="2400" dirty="0"/>
          </a:p>
        </p:txBody>
      </p:sp>
    </p:spTree>
    <p:extLst>
      <p:ext uri="{BB962C8B-B14F-4D97-AF65-F5344CB8AC3E}">
        <p14:creationId xmlns:p14="http://schemas.microsoft.com/office/powerpoint/2010/main" val="135436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4D50D9-E57D-E6F7-A411-2A0047F56952}"/>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6E3C164-E203-325C-D546-376407873EBD}"/>
              </a:ext>
            </a:extLst>
          </p:cNvPr>
          <p:cNvSpPr>
            <a:spLocks noGrp="1"/>
          </p:cNvSpPr>
          <p:nvPr>
            <p:ph type="sldNum" sz="quarter" idx="4"/>
          </p:nvPr>
        </p:nvSpPr>
        <p:spPr/>
        <p:txBody>
          <a:bodyPr/>
          <a:lstStyle/>
          <a:p>
            <a:fld id="{B9E0ACF9-11E2-1D4B-A28D-78BD04ABBE89}" type="slidenum">
              <a:rPr lang="en-US" smtClean="0"/>
              <a:pPr/>
              <a:t>45</a:t>
            </a:fld>
            <a:endParaRPr lang="en-US"/>
          </a:p>
        </p:txBody>
      </p:sp>
      <p:sp>
        <p:nvSpPr>
          <p:cNvPr id="4" name="Text Placeholder 3">
            <a:extLst>
              <a:ext uri="{FF2B5EF4-FFF2-40B4-BE49-F238E27FC236}">
                <a16:creationId xmlns:a16="http://schemas.microsoft.com/office/drawing/2014/main" id="{40B069D7-EBF4-4A24-E09B-568CF5D7727E}"/>
              </a:ext>
            </a:extLst>
          </p:cNvPr>
          <p:cNvSpPr>
            <a:spLocks noGrp="1"/>
          </p:cNvSpPr>
          <p:nvPr>
            <p:ph type="body" sz="quarter" idx="14"/>
          </p:nvPr>
        </p:nvSpPr>
        <p:spPr/>
        <p:txBody>
          <a:bodyPr lIns="91440" tIns="45720" rIns="91440" bIns="45720" anchor="t">
            <a:normAutofit/>
          </a:bodyPr>
          <a:lstStyle/>
          <a:p>
            <a:r>
              <a:rPr lang="en-GB" dirty="0">
                <a:latin typeface="Franklin Gothic Demi"/>
                <a:cs typeface="Arial"/>
              </a:rPr>
              <a:t>Day care users</a:t>
            </a:r>
          </a:p>
        </p:txBody>
      </p:sp>
      <p:sp>
        <p:nvSpPr>
          <p:cNvPr id="3" name="Text Placeholder 2">
            <a:extLst>
              <a:ext uri="{FF2B5EF4-FFF2-40B4-BE49-F238E27FC236}">
                <a16:creationId xmlns:a16="http://schemas.microsoft.com/office/drawing/2014/main" id="{62E294D4-47A7-710C-9125-8795E6571D4D}"/>
              </a:ext>
            </a:extLst>
          </p:cNvPr>
          <p:cNvSpPr>
            <a:spLocks noGrp="1"/>
          </p:cNvSpPr>
          <p:nvPr>
            <p:ph type="body" sz="quarter" idx="15"/>
          </p:nvPr>
        </p:nvSpPr>
        <p:spPr/>
        <p:txBody>
          <a:bodyPr lIns="91440" tIns="45720" rIns="91440" bIns="45720" anchor="t"/>
          <a:lstStyle/>
          <a:p>
            <a:pPr marL="0" indent="0">
              <a:spcAft>
                <a:spcPts val="1200"/>
              </a:spcAft>
              <a:buNone/>
            </a:pPr>
            <a:r>
              <a:rPr lang="en-GB" sz="2000" b="1" dirty="0">
                <a:latin typeface="Franklin Gothic Book"/>
              </a:rPr>
              <a:t>Participants:</a:t>
            </a:r>
            <a:r>
              <a:rPr lang="en-GB" sz="2000" dirty="0">
                <a:latin typeface="Franklin Gothic Book"/>
              </a:rPr>
              <a:t> 9 people.                                                                                                                                    </a:t>
            </a:r>
            <a:r>
              <a:rPr lang="en-GB" sz="2000" b="1" dirty="0">
                <a:latin typeface="Franklin Gothic Book"/>
              </a:rPr>
              <a:t>Group characteristics:</a:t>
            </a:r>
            <a:r>
              <a:rPr lang="en-GB" sz="2000" dirty="0">
                <a:latin typeface="Franklin Gothic Book"/>
              </a:rPr>
              <a:t> Rural; digitally excluded; long-term conditions; aged 50  to 90+; low health literacy; white British; 1 male, 5 heterosexual, and 4 prefer not to say.                                                                 </a:t>
            </a:r>
            <a:r>
              <a:rPr lang="en-GB" sz="2000" b="1" dirty="0">
                <a:latin typeface="Franklin Gothic Book"/>
              </a:rPr>
              <a:t>Format: F</a:t>
            </a:r>
            <a:r>
              <a:rPr lang="en-GB" sz="2000" dirty="0">
                <a:latin typeface="Franklin Gothic Book"/>
              </a:rPr>
              <a:t>ace-to-face group discussion, 45 minutes duration.</a:t>
            </a:r>
            <a:endParaRPr lang="en-GB" dirty="0"/>
          </a:p>
          <a:p>
            <a:pPr marL="0" indent="0">
              <a:spcBef>
                <a:spcPts val="600"/>
              </a:spcBef>
              <a:spcAft>
                <a:spcPts val="1200"/>
              </a:spcAft>
              <a:buNone/>
            </a:pPr>
            <a:r>
              <a:rPr lang="en-GB" sz="2000" b="1" dirty="0">
                <a:latin typeface="Franklin Gothic Book"/>
              </a:rPr>
              <a:t>Key themes unique to the target group</a:t>
            </a:r>
          </a:p>
          <a:p>
            <a:pPr>
              <a:spcBef>
                <a:spcPts val="600"/>
              </a:spcBef>
              <a:spcAft>
                <a:spcPts val="1200"/>
              </a:spcAft>
            </a:pPr>
            <a:r>
              <a:rPr lang="en-GB" sz="2000" b="1" dirty="0">
                <a:solidFill>
                  <a:srgbClr val="FFC000"/>
                </a:solidFill>
                <a:latin typeface="Franklin Gothic Book"/>
              </a:rPr>
              <a:t>The NHS in the future: </a:t>
            </a:r>
            <a:r>
              <a:rPr lang="en-GB" sz="2000" dirty="0">
                <a:latin typeface="Franklin Gothic Book"/>
              </a:rPr>
              <a:t>Many of the group felt disengaged from health care services feeling that they would not live long enough to see the changes or receive the help they need.</a:t>
            </a:r>
          </a:p>
          <a:p>
            <a:pPr>
              <a:spcAft>
                <a:spcPts val="1200"/>
              </a:spcAft>
            </a:pPr>
            <a:r>
              <a:rPr lang="en-GB" sz="2000" b="1" dirty="0">
                <a:solidFill>
                  <a:srgbClr val="00B050"/>
                </a:solidFill>
                <a:latin typeface="Franklin Gothic Book"/>
              </a:rPr>
              <a:t>Moving more care from hospital into the community: </a:t>
            </a:r>
            <a:r>
              <a:rPr lang="en-GB" sz="2000" dirty="0">
                <a:latin typeface="Franklin Gothic Book"/>
              </a:rPr>
              <a:t>Participants described heavy reliance on family and carers to arrange and help them to attend appointment, including making travel arrangements.</a:t>
            </a:r>
          </a:p>
          <a:p>
            <a:pPr>
              <a:spcAft>
                <a:spcPts val="1200"/>
              </a:spcAft>
            </a:pPr>
            <a:r>
              <a:rPr lang="en-GB" sz="2000" b="1" dirty="0">
                <a:solidFill>
                  <a:srgbClr val="C00000"/>
                </a:solidFill>
                <a:latin typeface="Franklin Gothic Book"/>
              </a:rPr>
              <a:t>Making better use of technology: </a:t>
            </a:r>
            <a:r>
              <a:rPr lang="en-GB" sz="2000" dirty="0">
                <a:latin typeface="Franklin Gothic Book"/>
              </a:rPr>
              <a:t>Participants described heavy reliance on family and carers</a:t>
            </a:r>
            <a:r>
              <a:rPr lang="en-GB" sz="2000" b="1" dirty="0">
                <a:solidFill>
                  <a:srgbClr val="C00000"/>
                </a:solidFill>
                <a:latin typeface="Franklin Gothic Book"/>
              </a:rPr>
              <a:t> </a:t>
            </a:r>
            <a:r>
              <a:rPr lang="en-GB" sz="2000" dirty="0">
                <a:latin typeface="Franklin Gothic Book"/>
              </a:rPr>
              <a:t>to help access online information and services.</a:t>
            </a:r>
            <a:endParaRPr lang="en-GB" dirty="0"/>
          </a:p>
          <a:p>
            <a:pPr>
              <a:spcAft>
                <a:spcPts val="1200"/>
              </a:spcAft>
            </a:pPr>
            <a:r>
              <a:rPr lang="en-GB" sz="2000" b="1" dirty="0">
                <a:solidFill>
                  <a:srgbClr val="00B050"/>
                </a:solidFill>
                <a:latin typeface="Franklin Gothic Book"/>
              </a:rPr>
              <a:t>Moving more care from hospital into the community: </a:t>
            </a:r>
            <a:r>
              <a:rPr lang="en-GB" sz="2000" dirty="0">
                <a:latin typeface="Franklin Gothic Book"/>
              </a:rPr>
              <a:t>All the group struggled with practical barriers to receiving healthcare, including the cost of travel and parking and the fatigue of traveling long distances to acute hospitals. The group felt the provision of food outlets at hospital and diagnostic sites was important.</a:t>
            </a:r>
          </a:p>
          <a:p>
            <a:pPr marL="0" indent="0">
              <a:spcAft>
                <a:spcPts val="1200"/>
              </a:spcAft>
              <a:buNone/>
            </a:pPr>
            <a:endParaRPr lang="en-GB" sz="2400" dirty="0"/>
          </a:p>
          <a:p>
            <a:pPr>
              <a:spcAft>
                <a:spcPts val="1200"/>
              </a:spcAft>
            </a:pPr>
            <a:endParaRPr lang="en-GB" sz="2400" dirty="0"/>
          </a:p>
        </p:txBody>
      </p:sp>
    </p:spTree>
    <p:extLst>
      <p:ext uri="{BB962C8B-B14F-4D97-AF65-F5344CB8AC3E}">
        <p14:creationId xmlns:p14="http://schemas.microsoft.com/office/powerpoint/2010/main" val="2042861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0DEB94-BDA1-90B4-4992-A3663DBF7C9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7B296EB-F26D-209A-A777-67DA497137E3}"/>
              </a:ext>
            </a:extLst>
          </p:cNvPr>
          <p:cNvSpPr>
            <a:spLocks noGrp="1"/>
          </p:cNvSpPr>
          <p:nvPr>
            <p:ph type="sldNum" sz="quarter" idx="4"/>
          </p:nvPr>
        </p:nvSpPr>
        <p:spPr/>
        <p:txBody>
          <a:bodyPr/>
          <a:lstStyle/>
          <a:p>
            <a:fld id="{B9E0ACF9-11E2-1D4B-A28D-78BD04ABBE89}" type="slidenum">
              <a:rPr lang="en-US" smtClean="0"/>
              <a:pPr/>
              <a:t>46</a:t>
            </a:fld>
            <a:endParaRPr lang="en-US"/>
          </a:p>
        </p:txBody>
      </p:sp>
      <p:sp>
        <p:nvSpPr>
          <p:cNvPr id="4" name="Text Placeholder 3">
            <a:extLst>
              <a:ext uri="{FF2B5EF4-FFF2-40B4-BE49-F238E27FC236}">
                <a16:creationId xmlns:a16="http://schemas.microsoft.com/office/drawing/2014/main" id="{CA30E5FE-4B67-5C16-6951-FA48EA6DFADD}"/>
              </a:ext>
            </a:extLst>
          </p:cNvPr>
          <p:cNvSpPr>
            <a:spLocks noGrp="1"/>
          </p:cNvSpPr>
          <p:nvPr>
            <p:ph type="body" sz="quarter" idx="14"/>
          </p:nvPr>
        </p:nvSpPr>
        <p:spPr/>
        <p:txBody>
          <a:bodyPr lIns="91440" tIns="45720" rIns="91440" bIns="45720" anchor="t">
            <a:normAutofit/>
          </a:bodyPr>
          <a:lstStyle/>
          <a:p>
            <a:r>
              <a:rPr lang="en-GB" dirty="0">
                <a:latin typeface="Franklin Gothic Demi"/>
                <a:cs typeface="Arial"/>
              </a:rPr>
              <a:t>Drug/alcohol/mental health recovery community</a:t>
            </a:r>
          </a:p>
        </p:txBody>
      </p:sp>
      <p:sp>
        <p:nvSpPr>
          <p:cNvPr id="3" name="Text Placeholder 2">
            <a:extLst>
              <a:ext uri="{FF2B5EF4-FFF2-40B4-BE49-F238E27FC236}">
                <a16:creationId xmlns:a16="http://schemas.microsoft.com/office/drawing/2014/main" id="{FB334145-9580-4D56-A745-5708082005B9}"/>
              </a:ext>
            </a:extLst>
          </p:cNvPr>
          <p:cNvSpPr>
            <a:spLocks noGrp="1"/>
          </p:cNvSpPr>
          <p:nvPr>
            <p:ph type="body" sz="quarter" idx="15"/>
          </p:nvPr>
        </p:nvSpPr>
        <p:spPr>
          <a:xfrm>
            <a:off x="350838" y="1091520"/>
            <a:ext cx="11534775" cy="4518518"/>
          </a:xfrm>
        </p:spPr>
        <p:txBody>
          <a:bodyPr lIns="91440" tIns="45720" rIns="91440" bIns="45720" anchor="t"/>
          <a:lstStyle/>
          <a:p>
            <a:pPr marL="0" fontAlgn="base">
              <a:lnSpc>
                <a:spcPct val="100000"/>
              </a:lnSpc>
              <a:spcAft>
                <a:spcPts val="800"/>
              </a:spcAft>
              <a:buNone/>
            </a:pPr>
            <a:r>
              <a:rPr lang="en-GB" sz="2000" b="1" dirty="0">
                <a:latin typeface="Franklin Gothic Book"/>
              </a:rPr>
              <a:t>Participants:</a:t>
            </a:r>
            <a:r>
              <a:rPr lang="en-GB" sz="2000" dirty="0">
                <a:latin typeface="Franklin Gothic Book"/>
              </a:rPr>
              <a:t> 7 people.                                                                                                                                         </a:t>
            </a:r>
            <a:r>
              <a:rPr lang="en-GB" sz="2000" b="1" dirty="0">
                <a:latin typeface="Franklin Gothic Book"/>
              </a:rPr>
              <a:t>Group characteristics:</a:t>
            </a:r>
            <a:r>
              <a:rPr lang="en-GB" sz="2000" dirty="0">
                <a:latin typeface="Franklin Gothic Book"/>
              </a:rPr>
              <a:t> Urban; long-term mental health and addiction; socio-economic deprivation; low health literacy;  aged 35 to 65 years; white British.                                                                                                     </a:t>
            </a:r>
            <a:r>
              <a:rPr lang="en-GB" sz="2000" b="1" dirty="0">
                <a:latin typeface="Franklin Gothic Book"/>
              </a:rPr>
              <a:t>Format:</a:t>
            </a:r>
            <a:r>
              <a:rPr lang="en-GB" sz="2000" dirty="0">
                <a:latin typeface="Franklin Gothic Book"/>
              </a:rPr>
              <a:t> Face-to-face group discussion, 90 minutes duration.</a:t>
            </a:r>
            <a:endParaRPr lang="en-GB" sz="2000" b="0" i="0" dirty="0">
              <a:solidFill>
                <a:srgbClr val="000000"/>
              </a:solidFill>
              <a:effectLst/>
              <a:latin typeface="Franklin Gothic Book"/>
            </a:endParaRPr>
          </a:p>
          <a:p>
            <a:pPr marL="0" indent="0">
              <a:spcBef>
                <a:spcPts val="600"/>
              </a:spcBef>
              <a:spcAft>
                <a:spcPts val="1200"/>
              </a:spcAft>
              <a:buNone/>
            </a:pPr>
            <a:r>
              <a:rPr lang="en-GB" sz="2000" b="1" dirty="0">
                <a:latin typeface="Franklin Gothic Book"/>
              </a:rPr>
              <a:t>Key themes unique to the target group</a:t>
            </a:r>
          </a:p>
          <a:p>
            <a:pPr>
              <a:spcBef>
                <a:spcPts val="600"/>
              </a:spcBef>
              <a:spcAft>
                <a:spcPts val="1200"/>
              </a:spcAft>
            </a:pPr>
            <a:r>
              <a:rPr lang="en-GB" sz="2000" b="1" dirty="0">
                <a:solidFill>
                  <a:srgbClr val="C00000"/>
                </a:solidFill>
                <a:latin typeface="Franklin Gothic Book"/>
              </a:rPr>
              <a:t>Making better use of technology: </a:t>
            </a:r>
            <a:r>
              <a:rPr lang="en-GB" sz="2000" dirty="0">
                <a:latin typeface="Franklin Gothic Book"/>
              </a:rPr>
              <a:t>The group felt that having it flagged on their notes that they were addicts was a barrier to them receiving help for other health issues. They questioned the length of time this remained on their notes. </a:t>
            </a:r>
            <a:r>
              <a:rPr lang="en-GB" sz="2000" i="1" dirty="0">
                <a:latin typeface="Franklin Gothic Book"/>
              </a:rPr>
              <a:t>"Services will refuse to help you just because you are still using or have in the past had it flagged on your notes that you have used drugs."</a:t>
            </a:r>
          </a:p>
          <a:p>
            <a:pPr>
              <a:spcBef>
                <a:spcPts val="600"/>
              </a:spcBef>
              <a:spcAft>
                <a:spcPts val="1200"/>
              </a:spcAft>
            </a:pPr>
            <a:r>
              <a:rPr lang="en-GB" sz="2000" b="1" dirty="0">
                <a:solidFill>
                  <a:srgbClr val="FFC000"/>
                </a:solidFill>
                <a:latin typeface="Franklin Gothic Book"/>
              </a:rPr>
              <a:t>Moving more care from hospital into the community: </a:t>
            </a:r>
            <a:r>
              <a:rPr lang="en-GB" sz="2000" dirty="0">
                <a:latin typeface="Franklin Gothic Book"/>
              </a:rPr>
              <a:t>All the group thought that any provision should cover both the physical and mental health aspects of health e.g. injuries sustained whilst using would need detox plus minor injuries and mental health support. All participants felt it is faster to get 'a fix' than to see your doctor and asked whether there was a role for ambulance triage in this space.</a:t>
            </a:r>
          </a:p>
          <a:p>
            <a:pPr>
              <a:spcBef>
                <a:spcPts val="600"/>
              </a:spcBef>
              <a:spcAft>
                <a:spcPts val="1200"/>
              </a:spcAft>
            </a:pPr>
            <a:r>
              <a:rPr lang="en-GB" sz="2000" b="1" dirty="0">
                <a:solidFill>
                  <a:srgbClr val="00B050"/>
                </a:solidFill>
                <a:latin typeface="Franklin Gothic Book"/>
              </a:rPr>
              <a:t>Preventing illnesses, not just treating them: </a:t>
            </a:r>
            <a:r>
              <a:rPr lang="en-GB" sz="2000" dirty="0">
                <a:latin typeface="Franklin Gothic Book"/>
              </a:rPr>
              <a:t>The group said that they need clear instructions about where to go for help to prevent a mental health crisis. </a:t>
            </a:r>
            <a:r>
              <a:rPr lang="en-GB" sz="2000" i="1" dirty="0">
                <a:latin typeface="Franklin Gothic Book"/>
              </a:rPr>
              <a:t>"At the moment we get passed from one service to another with no help given to us".</a:t>
            </a:r>
            <a:r>
              <a:rPr lang="en-GB" sz="2000" dirty="0">
                <a:latin typeface="Franklin Gothic Book"/>
              </a:rPr>
              <a:t> </a:t>
            </a:r>
          </a:p>
        </p:txBody>
      </p:sp>
    </p:spTree>
    <p:extLst>
      <p:ext uri="{BB962C8B-B14F-4D97-AF65-F5344CB8AC3E}">
        <p14:creationId xmlns:p14="http://schemas.microsoft.com/office/powerpoint/2010/main" val="32192364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6FF66E-B96F-F08A-C138-0983E17B5E96}"/>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94C79AC-9533-9AD3-4B15-32BA4B9BD8FF}"/>
              </a:ext>
            </a:extLst>
          </p:cNvPr>
          <p:cNvSpPr>
            <a:spLocks noGrp="1"/>
          </p:cNvSpPr>
          <p:nvPr>
            <p:ph type="sldNum" sz="quarter" idx="4"/>
          </p:nvPr>
        </p:nvSpPr>
        <p:spPr/>
        <p:txBody>
          <a:bodyPr/>
          <a:lstStyle/>
          <a:p>
            <a:fld id="{B9E0ACF9-11E2-1D4B-A28D-78BD04ABBE89}" type="slidenum">
              <a:rPr lang="en-US" smtClean="0"/>
              <a:pPr/>
              <a:t>47</a:t>
            </a:fld>
            <a:endParaRPr lang="en-US"/>
          </a:p>
        </p:txBody>
      </p:sp>
      <p:sp>
        <p:nvSpPr>
          <p:cNvPr id="4" name="Text Placeholder 3">
            <a:extLst>
              <a:ext uri="{FF2B5EF4-FFF2-40B4-BE49-F238E27FC236}">
                <a16:creationId xmlns:a16="http://schemas.microsoft.com/office/drawing/2014/main" id="{E82206A9-2D0F-62BC-FA18-FCA29977B4E5}"/>
              </a:ext>
            </a:extLst>
          </p:cNvPr>
          <p:cNvSpPr>
            <a:spLocks noGrp="1"/>
          </p:cNvSpPr>
          <p:nvPr>
            <p:ph type="body" sz="quarter" idx="14"/>
          </p:nvPr>
        </p:nvSpPr>
        <p:spPr/>
        <p:txBody>
          <a:bodyPr lIns="91440" tIns="45720" rIns="91440" bIns="45720" anchor="t">
            <a:normAutofit fontScale="92500" lnSpcReduction="20000"/>
          </a:bodyPr>
          <a:lstStyle/>
          <a:p>
            <a:r>
              <a:rPr lang="en-GB" dirty="0">
                <a:latin typeface="Franklin Gothic Demi"/>
                <a:cs typeface="Arial"/>
              </a:rPr>
              <a:t>Parents, carers and people with learning difficulties </a:t>
            </a:r>
            <a:r>
              <a:rPr lang="en-GB">
                <a:latin typeface="Franklin Gothic Demi"/>
                <a:cs typeface="Arial"/>
              </a:rPr>
              <a:t>or</a:t>
            </a:r>
            <a:r>
              <a:rPr lang="en-GB" dirty="0">
                <a:latin typeface="Franklin Gothic Demi"/>
                <a:cs typeface="Arial"/>
              </a:rPr>
              <a:t> learning disabilities</a:t>
            </a:r>
          </a:p>
          <a:p>
            <a:endParaRPr lang="en-GB"/>
          </a:p>
        </p:txBody>
      </p:sp>
      <p:sp>
        <p:nvSpPr>
          <p:cNvPr id="3" name="Text Placeholder 2">
            <a:extLst>
              <a:ext uri="{FF2B5EF4-FFF2-40B4-BE49-F238E27FC236}">
                <a16:creationId xmlns:a16="http://schemas.microsoft.com/office/drawing/2014/main" id="{7757DF89-0AF1-3C9C-1622-A013DD59D146}"/>
              </a:ext>
            </a:extLst>
          </p:cNvPr>
          <p:cNvSpPr>
            <a:spLocks noGrp="1"/>
          </p:cNvSpPr>
          <p:nvPr>
            <p:ph type="body" sz="quarter" idx="15"/>
          </p:nvPr>
        </p:nvSpPr>
        <p:spPr>
          <a:xfrm>
            <a:off x="332695" y="946377"/>
            <a:ext cx="11534775" cy="4518518"/>
          </a:xfrm>
        </p:spPr>
        <p:txBody>
          <a:bodyPr lIns="91440" tIns="45720" rIns="91440" bIns="45720" anchor="t"/>
          <a:lstStyle/>
          <a:p>
            <a:pPr marL="0" indent="0">
              <a:lnSpc>
                <a:spcPct val="100000"/>
              </a:lnSpc>
              <a:spcAft>
                <a:spcPts val="1200"/>
              </a:spcAft>
              <a:buNone/>
            </a:pPr>
            <a:r>
              <a:rPr lang="en-GB" sz="2000" b="1" dirty="0">
                <a:latin typeface="Franklin Gothic Book"/>
              </a:rPr>
              <a:t>Participants:</a:t>
            </a:r>
            <a:r>
              <a:rPr lang="en-GB" sz="2000" dirty="0">
                <a:latin typeface="Franklin Gothic Book"/>
              </a:rPr>
              <a:t> 9 people.                                                                                                                                    </a:t>
            </a:r>
            <a:r>
              <a:rPr lang="en-GB" sz="2000" b="1" dirty="0">
                <a:latin typeface="Franklin Gothic Book"/>
              </a:rPr>
              <a:t>Group characteristics:</a:t>
            </a:r>
            <a:r>
              <a:rPr lang="en-GB" sz="2000" dirty="0">
                <a:latin typeface="Franklin Gothic Book"/>
              </a:rPr>
              <a:t> Rural; long-term disability, learning disability; parents/carers; low health literacy; 18 to 65 yrs; white British.                                                                                                                                 </a:t>
            </a:r>
            <a:r>
              <a:rPr lang="en-GB" sz="2000" b="1" dirty="0">
                <a:latin typeface="Franklin Gothic Book"/>
              </a:rPr>
              <a:t>Format:</a:t>
            </a:r>
            <a:r>
              <a:rPr lang="en-GB" sz="2000" dirty="0">
                <a:latin typeface="Franklin Gothic Book"/>
              </a:rPr>
              <a:t> Face-to-face group discussion, 60 minutes duration.</a:t>
            </a:r>
            <a:endParaRPr lang="en-US" sz="2000" dirty="0">
              <a:latin typeface="Franklin Gothic Book"/>
            </a:endParaRPr>
          </a:p>
          <a:p>
            <a:pPr marL="0" indent="0">
              <a:spcAft>
                <a:spcPts val="1200"/>
              </a:spcAft>
              <a:buNone/>
            </a:pPr>
            <a:r>
              <a:rPr lang="en-GB" sz="2000" b="1" dirty="0">
                <a:latin typeface="Franklin Gothic Book"/>
              </a:rPr>
              <a:t>Key Themes unique to the target group</a:t>
            </a:r>
          </a:p>
          <a:p>
            <a:pPr fontAlgn="base">
              <a:lnSpc>
                <a:spcPct val="100000"/>
              </a:lnSpc>
              <a:spcAft>
                <a:spcPts val="800"/>
              </a:spcAft>
            </a:pPr>
            <a:r>
              <a:rPr lang="en-GB" sz="2000" b="1" dirty="0">
                <a:solidFill>
                  <a:srgbClr val="FFC000"/>
                </a:solidFill>
                <a:latin typeface="Franklin Gothic Book"/>
              </a:rPr>
              <a:t>Preventing illnesses, not just treating them: </a:t>
            </a:r>
            <a:r>
              <a:rPr lang="en-GB" sz="2000" dirty="0">
                <a:latin typeface="Franklin Gothic Book"/>
              </a:rPr>
              <a:t>Improved screening for those with learning difficulties was particularly important to the group. </a:t>
            </a:r>
          </a:p>
          <a:p>
            <a:pPr fontAlgn="base">
              <a:lnSpc>
                <a:spcPct val="100000"/>
              </a:lnSpc>
              <a:spcAft>
                <a:spcPts val="800"/>
              </a:spcAft>
            </a:pPr>
            <a:r>
              <a:rPr lang="en-GB" sz="2000" b="1" dirty="0">
                <a:solidFill>
                  <a:srgbClr val="C00000"/>
                </a:solidFill>
                <a:latin typeface="Franklin Gothic Book"/>
              </a:rPr>
              <a:t>Preventing illnesses, not just treating them: </a:t>
            </a:r>
            <a:r>
              <a:rPr lang="en-GB" sz="2000" dirty="0">
                <a:latin typeface="Franklin Gothic Book"/>
              </a:rPr>
              <a:t>Participants shared that people with learning disabilities can struggle to check for lumps and bumps in their own intimate areas and must rely on health professionals/carers/parents to do this. They described inconsistency in the approaches and offer of health checks and screening. The group also raised that screening can often rely on the parent/carer's level of understanding and interest to ensure it happens. </a:t>
            </a:r>
          </a:p>
          <a:p>
            <a:pPr marL="0" indent="0">
              <a:lnSpc>
                <a:spcPct val="100000"/>
              </a:lnSpc>
              <a:spcAft>
                <a:spcPts val="800"/>
              </a:spcAft>
              <a:buNone/>
            </a:pPr>
            <a:r>
              <a:rPr lang="en-GB" sz="2000" i="1" dirty="0">
                <a:latin typeface="Franklin Gothic Book"/>
              </a:rPr>
              <a:t>"One year we had a brilliant nurse who was very thorough BP, weight, diet, and intimate area check and the next year a nurse who just sat and asked, 'how are you?'" </a:t>
            </a:r>
            <a:endParaRPr lang="en-GB" sz="2000" i="1" dirty="0"/>
          </a:p>
          <a:p>
            <a:pPr algn="l" rtl="0" fontAlgn="base">
              <a:lnSpc>
                <a:spcPct val="100000"/>
              </a:lnSpc>
              <a:spcAft>
                <a:spcPts val="800"/>
              </a:spcAft>
              <a:buFont typeface="Courier New" panose="02070309020205020404" pitchFamily="49" charset="0"/>
              <a:buChar char="o"/>
            </a:pPr>
            <a:endParaRPr lang="en-GB" sz="2000" dirty="0">
              <a:latin typeface="Franklin Gothic Book"/>
            </a:endParaRPr>
          </a:p>
          <a:p>
            <a:pPr>
              <a:spcAft>
                <a:spcPts val="1200"/>
              </a:spcAft>
            </a:pPr>
            <a:endParaRPr lang="en-GB" sz="2000" b="1" dirty="0"/>
          </a:p>
          <a:p>
            <a:pPr marL="0" indent="0">
              <a:spcAft>
                <a:spcPts val="1200"/>
              </a:spcAft>
              <a:buNone/>
            </a:pPr>
            <a:endParaRPr lang="en-GB" sz="2400" dirty="0"/>
          </a:p>
        </p:txBody>
      </p:sp>
    </p:spTree>
    <p:extLst>
      <p:ext uri="{BB962C8B-B14F-4D97-AF65-F5344CB8AC3E}">
        <p14:creationId xmlns:p14="http://schemas.microsoft.com/office/powerpoint/2010/main" val="261925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6F3A9-4B3E-490B-5422-8A45C9A107F3}"/>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3A0C142-44A0-4819-CBEC-1A665B3CE20B}"/>
              </a:ext>
            </a:extLst>
          </p:cNvPr>
          <p:cNvSpPr>
            <a:spLocks noGrp="1"/>
          </p:cNvSpPr>
          <p:nvPr>
            <p:ph type="sldNum" sz="quarter" idx="4"/>
          </p:nvPr>
        </p:nvSpPr>
        <p:spPr/>
        <p:txBody>
          <a:bodyPr/>
          <a:lstStyle/>
          <a:p>
            <a:fld id="{B9E0ACF9-11E2-1D4B-A28D-78BD04ABBE89}" type="slidenum">
              <a:rPr lang="en-US" smtClean="0"/>
              <a:pPr/>
              <a:t>48</a:t>
            </a:fld>
            <a:endParaRPr lang="en-US"/>
          </a:p>
        </p:txBody>
      </p:sp>
      <p:sp>
        <p:nvSpPr>
          <p:cNvPr id="4" name="Text Placeholder 3">
            <a:extLst>
              <a:ext uri="{FF2B5EF4-FFF2-40B4-BE49-F238E27FC236}">
                <a16:creationId xmlns:a16="http://schemas.microsoft.com/office/drawing/2014/main" id="{116BCA6E-186D-2C84-CDE1-C6981AF6482A}"/>
              </a:ext>
            </a:extLst>
          </p:cNvPr>
          <p:cNvSpPr>
            <a:spLocks noGrp="1"/>
          </p:cNvSpPr>
          <p:nvPr>
            <p:ph type="body" sz="quarter" idx="14"/>
          </p:nvPr>
        </p:nvSpPr>
        <p:spPr/>
        <p:txBody>
          <a:bodyPr lIns="91440" tIns="45720" rIns="91440" bIns="45720" anchor="t">
            <a:normAutofit/>
          </a:bodyPr>
          <a:lstStyle/>
          <a:p>
            <a:r>
              <a:rPr lang="en-GB" dirty="0">
                <a:latin typeface="Franklin Gothic Demi"/>
                <a:cs typeface="Arial"/>
              </a:rPr>
              <a:t>Syrian group</a:t>
            </a:r>
          </a:p>
        </p:txBody>
      </p:sp>
      <p:sp>
        <p:nvSpPr>
          <p:cNvPr id="3" name="Text Placeholder 2">
            <a:extLst>
              <a:ext uri="{FF2B5EF4-FFF2-40B4-BE49-F238E27FC236}">
                <a16:creationId xmlns:a16="http://schemas.microsoft.com/office/drawing/2014/main" id="{5E72DFB4-BD27-4AFE-5AEB-EEFC1FA45D5B}"/>
              </a:ext>
            </a:extLst>
          </p:cNvPr>
          <p:cNvSpPr>
            <a:spLocks noGrp="1"/>
          </p:cNvSpPr>
          <p:nvPr>
            <p:ph type="body" sz="quarter" idx="15"/>
          </p:nvPr>
        </p:nvSpPr>
        <p:spPr>
          <a:xfrm>
            <a:off x="350838" y="982664"/>
            <a:ext cx="11534775" cy="4772517"/>
          </a:xfrm>
        </p:spPr>
        <p:txBody>
          <a:bodyPr lIns="91440" tIns="45720" rIns="91440" bIns="45720" anchor="t"/>
          <a:lstStyle/>
          <a:p>
            <a:pPr fontAlgn="base">
              <a:lnSpc>
                <a:spcPct val="100000"/>
              </a:lnSpc>
              <a:spcBef>
                <a:spcPts val="5"/>
              </a:spcBef>
              <a:buNone/>
            </a:pPr>
            <a:r>
              <a:rPr lang="en-GB" sz="2000" b="1" dirty="0">
                <a:latin typeface="Franklin Gothic Book"/>
              </a:rPr>
              <a:t>Participants:</a:t>
            </a:r>
            <a:r>
              <a:rPr lang="en-GB" sz="2000" dirty="0">
                <a:latin typeface="Franklin Gothic Book"/>
              </a:rPr>
              <a:t> 7 people Syrian. </a:t>
            </a:r>
            <a:endParaRPr lang="en-US" dirty="0"/>
          </a:p>
          <a:p>
            <a:pPr marL="0">
              <a:lnSpc>
                <a:spcPct val="100000"/>
              </a:lnSpc>
              <a:spcBef>
                <a:spcPts val="0"/>
              </a:spcBef>
              <a:buNone/>
            </a:pPr>
            <a:r>
              <a:rPr lang="en-GB" sz="2000" b="1" dirty="0">
                <a:latin typeface="Franklin Gothic Book"/>
              </a:rPr>
              <a:t>Group characteristics:</a:t>
            </a:r>
            <a:r>
              <a:rPr lang="en-GB" sz="2000" dirty="0">
                <a:latin typeface="Franklin Gothic Book"/>
              </a:rPr>
              <a:t> Asylum seekers and refugees; low health literacy; digital exclusion; urban</a:t>
            </a:r>
            <a:endParaRPr lang="en-GB" dirty="0"/>
          </a:p>
          <a:p>
            <a:pPr>
              <a:lnSpc>
                <a:spcPct val="100000"/>
              </a:lnSpc>
              <a:spcBef>
                <a:spcPts val="5"/>
              </a:spcBef>
              <a:buNone/>
            </a:pPr>
            <a:r>
              <a:rPr lang="en-GB" sz="2000" b="1" dirty="0">
                <a:latin typeface="Franklin Gothic Book"/>
              </a:rPr>
              <a:t>Format:</a:t>
            </a:r>
            <a:r>
              <a:rPr lang="en-GB" sz="2000" dirty="0">
                <a:latin typeface="Franklin Gothic Book"/>
              </a:rPr>
              <a:t> Face-to-face group discussion delivered in Arabic and English, 60 minutes duration.</a:t>
            </a:r>
            <a:endParaRPr lang="en-GB" dirty="0"/>
          </a:p>
          <a:p>
            <a:pPr marL="0" indent="0">
              <a:spcAft>
                <a:spcPts val="1200"/>
              </a:spcAft>
              <a:buNone/>
            </a:pPr>
            <a:r>
              <a:rPr lang="en-GB" sz="2000" b="1" dirty="0">
                <a:latin typeface="Franklin Gothic Book"/>
              </a:rPr>
              <a:t>Key themes unique to the target group</a:t>
            </a:r>
            <a:endParaRPr lang="en-GB" sz="2000" dirty="0">
              <a:latin typeface="Franklin Gothic Book"/>
            </a:endParaRPr>
          </a:p>
          <a:p>
            <a:pPr>
              <a:spcAft>
                <a:spcPts val="1200"/>
              </a:spcAft>
            </a:pPr>
            <a:r>
              <a:rPr lang="en-GB" sz="2000" b="1" dirty="0">
                <a:solidFill>
                  <a:srgbClr val="C00000"/>
                </a:solidFill>
                <a:latin typeface="Franklin Gothic Book"/>
              </a:rPr>
              <a:t>Moving more care from hospital into the community: </a:t>
            </a:r>
            <a:r>
              <a:rPr lang="en-GB" sz="2000" dirty="0">
                <a:latin typeface="Franklin Gothic Book"/>
              </a:rPr>
              <a:t>The group felt there seems to be a lack of awareness, understanding and compassion of people not born to the area and where English is not their first language. There was concern that a focus on community could exacerbate this. </a:t>
            </a:r>
          </a:p>
          <a:p>
            <a:pPr>
              <a:spcAft>
                <a:spcPts val="1200"/>
              </a:spcAft>
            </a:pPr>
            <a:r>
              <a:rPr lang="en-GB" sz="2000" b="1" dirty="0">
                <a:solidFill>
                  <a:srgbClr val="C00000"/>
                </a:solidFill>
                <a:latin typeface="Franklin Gothic Book"/>
              </a:rPr>
              <a:t>Moving more care from hospital into the community: </a:t>
            </a:r>
            <a:r>
              <a:rPr lang="en-GB" sz="2000" dirty="0">
                <a:latin typeface="Franklin Gothic Book"/>
              </a:rPr>
              <a:t>Participants felt there is a need for longer appointment times to allow for language barriers and to focus on the whole person, not just one condition or need per appointment. Some participants said that longer appointment times were more often allocated to children rather than adults. </a:t>
            </a:r>
          </a:p>
          <a:p>
            <a:pPr>
              <a:spcAft>
                <a:spcPts val="1200"/>
              </a:spcAft>
              <a:buFont typeface="Arial" panose="02070309020205020404" pitchFamily="49" charset="0"/>
              <a:buChar char="•"/>
            </a:pPr>
            <a:r>
              <a:rPr lang="en-GB" sz="2000" b="1" dirty="0">
                <a:solidFill>
                  <a:srgbClr val="FFC000"/>
                </a:solidFill>
                <a:latin typeface="Franklin Gothic Book"/>
              </a:rPr>
              <a:t>Preventing illnesses, not just treating them: </a:t>
            </a:r>
            <a:r>
              <a:rPr lang="en-GB" sz="2000" dirty="0">
                <a:latin typeface="Franklin Gothic Book"/>
              </a:rPr>
              <a:t>Participants agreed with prevention and said that a balance was needed which took account of cultural differences. </a:t>
            </a:r>
          </a:p>
          <a:p>
            <a:pPr>
              <a:spcAft>
                <a:spcPts val="1200"/>
              </a:spcAft>
              <a:buFont typeface="Arial" panose="02070309020205020404" pitchFamily="49" charset="0"/>
              <a:buChar char="•"/>
            </a:pPr>
            <a:r>
              <a:rPr lang="en-GB" sz="2000" b="1" dirty="0">
                <a:solidFill>
                  <a:srgbClr val="00B050"/>
                </a:solidFill>
                <a:latin typeface="Franklin Gothic Book"/>
              </a:rPr>
              <a:t>Preventing illnesses, not just treating them: </a:t>
            </a:r>
            <a:r>
              <a:rPr lang="en-GB" sz="2000" dirty="0">
                <a:latin typeface="Franklin Gothic Book"/>
              </a:rPr>
              <a:t>Participants talked about contraceptive education as a form of prevention, especially where contraceptive methods may differ to those from their home country. </a:t>
            </a:r>
          </a:p>
        </p:txBody>
      </p:sp>
    </p:spTree>
    <p:extLst>
      <p:ext uri="{BB962C8B-B14F-4D97-AF65-F5344CB8AC3E}">
        <p14:creationId xmlns:p14="http://schemas.microsoft.com/office/powerpoint/2010/main" val="35625901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F9E2B-8EA9-5167-C668-29B017DC5DC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E6AAD408-8EEF-5A14-3158-18CB051F0A5F}"/>
              </a:ext>
            </a:extLst>
          </p:cNvPr>
          <p:cNvSpPr>
            <a:spLocks noGrp="1"/>
          </p:cNvSpPr>
          <p:nvPr>
            <p:ph type="body" sz="quarter" idx="14"/>
          </p:nvPr>
        </p:nvSpPr>
        <p:spPr/>
        <p:txBody>
          <a:bodyPr lIns="91440" tIns="45720" rIns="91440" bIns="45720" anchor="t">
            <a:noAutofit/>
          </a:bodyPr>
          <a:lstStyle/>
          <a:p>
            <a:r>
              <a:rPr lang="en-US" dirty="0">
                <a:latin typeface="Franklin Gothic Heavy"/>
                <a:cs typeface="Arial"/>
              </a:rPr>
              <a:t>Summary</a:t>
            </a:r>
            <a:endParaRPr lang="en-US" dirty="0"/>
          </a:p>
          <a:p>
            <a:endParaRPr lang="en-US"/>
          </a:p>
          <a:p>
            <a:endParaRPr lang="en-US"/>
          </a:p>
        </p:txBody>
      </p:sp>
    </p:spTree>
    <p:extLst>
      <p:ext uri="{BB962C8B-B14F-4D97-AF65-F5344CB8AC3E}">
        <p14:creationId xmlns:p14="http://schemas.microsoft.com/office/powerpoint/2010/main" val="207104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6B327F22-2D49-446E-B2F6-0305F2393B17}"/>
              </a:ext>
            </a:extLst>
          </p:cNvPr>
          <p:cNvSpPr>
            <a:spLocks noGrp="1"/>
          </p:cNvSpPr>
          <p:nvPr>
            <p:ph type="body" sz="quarter" idx="13"/>
          </p:nvPr>
        </p:nvSpPr>
        <p:spPr>
          <a:xfrm>
            <a:off x="512348" y="979014"/>
            <a:ext cx="11167303" cy="4899971"/>
          </a:xfrm>
        </p:spPr>
        <p:txBody>
          <a:bodyPr lIns="91440" tIns="45720" rIns="91440" bIns="45720" anchor="t">
            <a:noAutofit/>
          </a:bodyPr>
          <a:lstStyle/>
          <a:p>
            <a:pPr marL="0" indent="0">
              <a:lnSpc>
                <a:spcPct val="100000"/>
              </a:lnSpc>
              <a:spcAft>
                <a:spcPts val="1200"/>
              </a:spcAft>
              <a:buNone/>
            </a:pPr>
            <a:r>
              <a:rPr lang="en-GB" sz="2400" dirty="0">
                <a:latin typeface="Franklin Gothic Book"/>
              </a:rPr>
              <a:t>The 10 Year Health Plan for England will set out how to create a modern health service designed to meet the needs of a changing population. This will be focused on three shifts that the Government, health service, and experts agree need to happen:</a:t>
            </a:r>
          </a:p>
          <a:p>
            <a:pPr>
              <a:lnSpc>
                <a:spcPct val="100000"/>
              </a:lnSpc>
              <a:spcAft>
                <a:spcPts val="1200"/>
              </a:spcAft>
            </a:pPr>
            <a:r>
              <a:rPr lang="en-GB" sz="2400" dirty="0">
                <a:latin typeface="Franklin Gothic Book"/>
              </a:rPr>
              <a:t>making better use of technology</a:t>
            </a:r>
          </a:p>
          <a:p>
            <a:pPr>
              <a:lnSpc>
                <a:spcPct val="100000"/>
              </a:lnSpc>
              <a:spcAft>
                <a:spcPts val="1200"/>
              </a:spcAft>
              <a:buFont typeface="Arial" panose="020B0604020202020204" pitchFamily="34" charset="0"/>
              <a:buChar char="•"/>
            </a:pPr>
            <a:r>
              <a:rPr lang="en-GB" sz="2400" dirty="0">
                <a:latin typeface="Franklin Gothic Book"/>
              </a:rPr>
              <a:t>moving care from hospitals to communities</a:t>
            </a:r>
          </a:p>
          <a:p>
            <a:pPr>
              <a:lnSpc>
                <a:spcPct val="100000"/>
              </a:lnSpc>
              <a:spcAft>
                <a:spcPts val="1200"/>
              </a:spcAft>
              <a:buFont typeface="Arial" panose="020B0604020202020204" pitchFamily="34" charset="0"/>
              <a:buChar char="•"/>
            </a:pPr>
            <a:r>
              <a:rPr lang="en-GB" sz="2400" dirty="0">
                <a:latin typeface="Franklin Gothic Book"/>
              </a:rPr>
              <a:t>focusing on preventing sickness, not just treating it. </a:t>
            </a:r>
          </a:p>
          <a:p>
            <a:pPr marL="0" indent="0">
              <a:lnSpc>
                <a:spcPct val="100000"/>
              </a:lnSpc>
              <a:spcAft>
                <a:spcPts val="1200"/>
              </a:spcAft>
              <a:buNone/>
            </a:pPr>
            <a:endParaRPr lang="en-GB" sz="2400" dirty="0">
              <a:latin typeface="Franklin Gothic Book"/>
            </a:endParaRPr>
          </a:p>
          <a:p>
            <a:endParaRPr lang="en-GB"/>
          </a:p>
        </p:txBody>
      </p:sp>
      <p:sp>
        <p:nvSpPr>
          <p:cNvPr id="5" name="Slide Number Placeholder 4">
            <a:extLst>
              <a:ext uri="{FF2B5EF4-FFF2-40B4-BE49-F238E27FC236}">
                <a16:creationId xmlns:a16="http://schemas.microsoft.com/office/drawing/2014/main" id="{76CB8375-7626-A4B1-E594-81651A02869C}"/>
              </a:ext>
            </a:extLst>
          </p:cNvPr>
          <p:cNvSpPr>
            <a:spLocks noGrp="1"/>
          </p:cNvSpPr>
          <p:nvPr>
            <p:ph type="sldNum" sz="quarter" idx="4"/>
          </p:nvPr>
        </p:nvSpPr>
        <p:spPr/>
        <p:txBody>
          <a:bodyPr/>
          <a:lstStyle/>
          <a:p>
            <a:fld id="{B9E0ACF9-11E2-1D4B-A28D-78BD04ABBE89}" type="slidenum">
              <a:rPr lang="en-US" smtClean="0"/>
              <a:pPr/>
              <a:t>5</a:t>
            </a:fld>
            <a:endParaRPr lang="en-US"/>
          </a:p>
        </p:txBody>
      </p:sp>
      <p:sp>
        <p:nvSpPr>
          <p:cNvPr id="9" name="Text Placeholder 8">
            <a:extLst>
              <a:ext uri="{FF2B5EF4-FFF2-40B4-BE49-F238E27FC236}">
                <a16:creationId xmlns:a16="http://schemas.microsoft.com/office/drawing/2014/main" id="{82FC4C1E-4ADB-4C7B-BE57-44F4A83E8BC7}"/>
              </a:ext>
            </a:extLst>
          </p:cNvPr>
          <p:cNvSpPr>
            <a:spLocks noGrp="1"/>
          </p:cNvSpPr>
          <p:nvPr>
            <p:ph type="body" sz="quarter" idx="14"/>
          </p:nvPr>
        </p:nvSpPr>
        <p:spPr/>
        <p:txBody>
          <a:bodyPr/>
          <a:lstStyle/>
          <a:p>
            <a:r>
              <a:rPr lang="en-GB"/>
              <a:t>Background</a:t>
            </a:r>
          </a:p>
        </p:txBody>
      </p:sp>
    </p:spTree>
    <p:extLst>
      <p:ext uri="{BB962C8B-B14F-4D97-AF65-F5344CB8AC3E}">
        <p14:creationId xmlns:p14="http://schemas.microsoft.com/office/powerpoint/2010/main" val="27135287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D08F69-C388-7A7F-9797-2BB1F9629325}"/>
            </a:ext>
          </a:extLst>
        </p:cNvPr>
        <p:cNvGrpSpPr/>
        <p:nvPr/>
      </p:nvGrpSpPr>
      <p:grpSpPr>
        <a:xfrm>
          <a:off x="0" y="0"/>
          <a:ext cx="0" cy="0"/>
          <a:chOff x="0" y="0"/>
          <a:chExt cx="0" cy="0"/>
        </a:xfrm>
      </p:grpSpPr>
      <p:sp>
        <p:nvSpPr>
          <p:cNvPr id="2" name="Table Placeholder 1">
            <a:extLst>
              <a:ext uri="{FF2B5EF4-FFF2-40B4-BE49-F238E27FC236}">
                <a16:creationId xmlns:a16="http://schemas.microsoft.com/office/drawing/2014/main" id="{F8F70B1B-E408-C357-2340-720B6BDA500C}"/>
              </a:ext>
            </a:extLst>
          </p:cNvPr>
          <p:cNvSpPr>
            <a:spLocks noGrp="1"/>
          </p:cNvSpPr>
          <p:nvPr>
            <p:ph type="tbl" sz="quarter" idx="15"/>
          </p:nvPr>
        </p:nvSpPr>
        <p:spPr>
          <a:xfrm>
            <a:off x="244710" y="1256475"/>
            <a:ext cx="11534425" cy="4345050"/>
          </a:xfrm>
        </p:spPr>
        <p:txBody>
          <a:bodyPr/>
          <a:lstStyle/>
          <a:p>
            <a:pPr marL="0" indent="0">
              <a:buNone/>
            </a:pPr>
            <a:r>
              <a:rPr lang="en-GB" b="1" dirty="0">
                <a:latin typeface="Franklin Gothic Book"/>
              </a:rPr>
              <a:t>Summary of the main themes from all feedback:</a:t>
            </a:r>
          </a:p>
          <a:p>
            <a:r>
              <a:rPr lang="en-GB" sz="2000" b="1" dirty="0">
                <a:solidFill>
                  <a:srgbClr val="00B050"/>
                </a:solidFill>
                <a:latin typeface="Franklin Gothic Book"/>
              </a:rPr>
              <a:t>One system for all: </a:t>
            </a:r>
            <a:r>
              <a:rPr lang="en-GB" sz="2000" dirty="0">
                <a:solidFill>
                  <a:schemeClr val="tx2"/>
                </a:solidFill>
                <a:latin typeface="Franklin Gothic Book"/>
              </a:rPr>
              <a:t>Most respondents were clear that there should be one digital system for working and communicating across the whole of the NHS. </a:t>
            </a:r>
          </a:p>
          <a:p>
            <a:r>
              <a:rPr lang="en-GB" sz="2000" b="1" dirty="0">
                <a:solidFill>
                  <a:srgbClr val="FFC000"/>
                </a:solidFill>
                <a:latin typeface="Franklin Gothic Book"/>
              </a:rPr>
              <a:t>Accessibility: </a:t>
            </a:r>
            <a:r>
              <a:rPr lang="en-GB" sz="2000" dirty="0">
                <a:solidFill>
                  <a:schemeClr val="bg2">
                    <a:lumMod val="10000"/>
                  </a:schemeClr>
                </a:solidFill>
                <a:latin typeface="Franklin Gothic Book"/>
              </a:rPr>
              <a:t>Most people stated that there needs to be careful consideration for older people and those who find technology harder to use (such as people with learning difficulties). There is also digital exclusion to consider – those who can’t afford the technology to access new systems and ways of working.</a:t>
            </a:r>
          </a:p>
          <a:p>
            <a:r>
              <a:rPr lang="en-GB" sz="2000" b="1" dirty="0">
                <a:solidFill>
                  <a:srgbClr val="FFC000"/>
                </a:solidFill>
                <a:latin typeface="Franklin Gothic Book"/>
              </a:rPr>
              <a:t>Training / guidance / support: </a:t>
            </a:r>
            <a:r>
              <a:rPr lang="en-GB" sz="2000" dirty="0">
                <a:solidFill>
                  <a:schemeClr val="bg2">
                    <a:lumMod val="10000"/>
                  </a:schemeClr>
                </a:solidFill>
                <a:latin typeface="Franklin Gothic Book"/>
              </a:rPr>
              <a:t>Staff and patients need support, guidance and training to use some of the technology that may be rolled out. </a:t>
            </a:r>
          </a:p>
          <a:p>
            <a:r>
              <a:rPr lang="en-GB" sz="2000" b="1" dirty="0">
                <a:solidFill>
                  <a:srgbClr val="C00000"/>
                </a:solidFill>
                <a:latin typeface="Franklin Gothic Book"/>
              </a:rPr>
              <a:t>Fit for purpose: </a:t>
            </a:r>
            <a:r>
              <a:rPr lang="en-GB" sz="2000" dirty="0">
                <a:solidFill>
                  <a:schemeClr val="bg2">
                    <a:lumMod val="10000"/>
                  </a:schemeClr>
                </a:solidFill>
                <a:latin typeface="Franklin Gothic Book"/>
              </a:rPr>
              <a:t>Sometimes digitising a process doesn’t offer the best patient care and this needs to carefully considered. Many participants stated that virtual appointments and digital systems don’t suit everyone's needs.</a:t>
            </a:r>
          </a:p>
          <a:p>
            <a:r>
              <a:rPr lang="en-GB" sz="2000" b="1" dirty="0">
                <a:solidFill>
                  <a:srgbClr val="C00000"/>
                </a:solidFill>
                <a:latin typeface="Franklin Gothic Book"/>
              </a:rPr>
              <a:t>Trust and reliability: </a:t>
            </a:r>
            <a:r>
              <a:rPr lang="en-GB" sz="2000" dirty="0">
                <a:solidFill>
                  <a:schemeClr val="bg2">
                    <a:lumMod val="10000"/>
                  </a:schemeClr>
                </a:solidFill>
                <a:latin typeface="Franklin Gothic Book"/>
              </a:rPr>
              <a:t>Staff and patients all need to be able to trust in the technology they are using and feel comfortable that they can use it safely and effectively.</a:t>
            </a:r>
          </a:p>
          <a:p>
            <a:pPr marL="0" indent="0">
              <a:buNone/>
            </a:pPr>
            <a:endParaRPr lang="en-GB" b="1">
              <a:latin typeface="Franklin Gothic Book" panose="020B0503020102020204" pitchFamily="34" charset="0"/>
            </a:endParaRPr>
          </a:p>
          <a:p>
            <a:pPr marL="0" indent="0">
              <a:buNone/>
            </a:pPr>
            <a:endParaRPr lang="en-GB" b="1">
              <a:latin typeface="Franklin Gothic Book" panose="020B0503020102020204" pitchFamily="34" charset="0"/>
            </a:endParaRPr>
          </a:p>
          <a:p>
            <a:pPr marL="0" indent="0">
              <a:buNone/>
            </a:pPr>
            <a:endParaRPr lang="en-GB" b="1">
              <a:latin typeface="Franklin Gothic Book" panose="020B0503020102020204" pitchFamily="34" charset="0"/>
            </a:endParaRPr>
          </a:p>
          <a:p>
            <a:endParaRPr lang="en-GB" sz="2000">
              <a:solidFill>
                <a:schemeClr val="bg2">
                  <a:lumMod val="10000"/>
                </a:schemeClr>
              </a:solidFill>
              <a:latin typeface="Franklin Gothic Book" panose="020B0503020102020204" pitchFamily="34" charset="0"/>
            </a:endParaRPr>
          </a:p>
          <a:p>
            <a:endParaRPr lang="en-GB" sz="2000">
              <a:solidFill>
                <a:schemeClr val="bg2">
                  <a:lumMod val="10000"/>
                </a:schemeClr>
              </a:solidFill>
            </a:endParaRPr>
          </a:p>
        </p:txBody>
      </p:sp>
      <p:sp>
        <p:nvSpPr>
          <p:cNvPr id="3" name="Slide Number Placeholder 2">
            <a:extLst>
              <a:ext uri="{FF2B5EF4-FFF2-40B4-BE49-F238E27FC236}">
                <a16:creationId xmlns:a16="http://schemas.microsoft.com/office/drawing/2014/main" id="{C7B88C59-0E50-5D99-067E-82B3D342CFC8}"/>
              </a:ext>
            </a:extLst>
          </p:cNvPr>
          <p:cNvSpPr>
            <a:spLocks noGrp="1"/>
          </p:cNvSpPr>
          <p:nvPr>
            <p:ph type="sldNum" sz="quarter" idx="4"/>
          </p:nvPr>
        </p:nvSpPr>
        <p:spPr/>
        <p:txBody>
          <a:bodyPr/>
          <a:lstStyle/>
          <a:p>
            <a:fld id="{B9E0ACF9-11E2-1D4B-A28D-78BD04ABBE89}" type="slidenum">
              <a:rPr lang="en-US" smtClean="0"/>
              <a:pPr/>
              <a:t>50</a:t>
            </a:fld>
            <a:endParaRPr lang="en-US"/>
          </a:p>
        </p:txBody>
      </p:sp>
      <p:sp>
        <p:nvSpPr>
          <p:cNvPr id="4" name="Text Placeholder 3">
            <a:extLst>
              <a:ext uri="{FF2B5EF4-FFF2-40B4-BE49-F238E27FC236}">
                <a16:creationId xmlns:a16="http://schemas.microsoft.com/office/drawing/2014/main" id="{B5FCA39C-4384-BDE5-EEC8-806C58F9FC0F}"/>
              </a:ext>
            </a:extLst>
          </p:cNvPr>
          <p:cNvSpPr>
            <a:spLocks noGrp="1"/>
          </p:cNvSpPr>
          <p:nvPr>
            <p:ph type="body" sz="quarter" idx="14"/>
          </p:nvPr>
        </p:nvSpPr>
        <p:spPr/>
        <p:txBody>
          <a:bodyPr/>
          <a:lstStyle/>
          <a:p>
            <a:r>
              <a:rPr lang="en-US"/>
              <a:t>Making better use of technology: Summary</a:t>
            </a:r>
          </a:p>
          <a:p>
            <a:endParaRPr lang="en-GB"/>
          </a:p>
        </p:txBody>
      </p:sp>
    </p:spTree>
    <p:extLst>
      <p:ext uri="{BB962C8B-B14F-4D97-AF65-F5344CB8AC3E}">
        <p14:creationId xmlns:p14="http://schemas.microsoft.com/office/powerpoint/2010/main" val="21617409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5C3A4-A445-DE22-E7D6-9630F484BFD6}"/>
            </a:ext>
          </a:extLst>
        </p:cNvPr>
        <p:cNvGrpSpPr/>
        <p:nvPr/>
      </p:nvGrpSpPr>
      <p:grpSpPr>
        <a:xfrm>
          <a:off x="0" y="0"/>
          <a:ext cx="0" cy="0"/>
          <a:chOff x="0" y="0"/>
          <a:chExt cx="0" cy="0"/>
        </a:xfrm>
      </p:grpSpPr>
      <p:sp>
        <p:nvSpPr>
          <p:cNvPr id="2" name="Table Placeholder 1">
            <a:extLst>
              <a:ext uri="{FF2B5EF4-FFF2-40B4-BE49-F238E27FC236}">
                <a16:creationId xmlns:a16="http://schemas.microsoft.com/office/drawing/2014/main" id="{796D72B0-752B-C197-5BD8-80ADC940BC67}"/>
              </a:ext>
            </a:extLst>
          </p:cNvPr>
          <p:cNvSpPr>
            <a:spLocks noGrp="1"/>
          </p:cNvSpPr>
          <p:nvPr>
            <p:ph type="tbl" sz="quarter" idx="15"/>
          </p:nvPr>
        </p:nvSpPr>
        <p:spPr>
          <a:xfrm>
            <a:off x="351035" y="1366710"/>
            <a:ext cx="11534425" cy="4345050"/>
          </a:xfrm>
        </p:spPr>
        <p:txBody>
          <a:bodyPr/>
          <a:lstStyle/>
          <a:p>
            <a:pPr marL="0" indent="0">
              <a:buNone/>
            </a:pPr>
            <a:r>
              <a:rPr lang="en-GB" sz="2400" b="1" dirty="0">
                <a:latin typeface="Franklin Gothic Book"/>
              </a:rPr>
              <a:t>Summary of the main themes from all feedback:</a:t>
            </a:r>
          </a:p>
          <a:p>
            <a:r>
              <a:rPr lang="en-GB" sz="2000" b="1" dirty="0">
                <a:solidFill>
                  <a:srgbClr val="00B050"/>
                </a:solidFill>
                <a:latin typeface="Franklin Gothic Book"/>
              </a:rPr>
              <a:t>Localised services for patients: </a:t>
            </a:r>
            <a:r>
              <a:rPr lang="en-GB" sz="2000" dirty="0">
                <a:solidFill>
                  <a:schemeClr val="tx2"/>
                </a:solidFill>
                <a:latin typeface="Franklin Gothic Book"/>
              </a:rPr>
              <a:t>Most respondents were happy with the idea to provide more services within the home and the community and thought it was a positive move.</a:t>
            </a:r>
          </a:p>
          <a:p>
            <a:r>
              <a:rPr lang="en-GB" sz="2000" b="1" dirty="0">
                <a:solidFill>
                  <a:srgbClr val="FFC000"/>
                </a:solidFill>
                <a:latin typeface="Franklin Gothic Book"/>
              </a:rPr>
              <a:t>Accessibility: </a:t>
            </a:r>
            <a:r>
              <a:rPr lang="en-GB" sz="2000" dirty="0">
                <a:solidFill>
                  <a:srgbClr val="002060"/>
                </a:solidFill>
                <a:latin typeface="Franklin Gothic Book"/>
              </a:rPr>
              <a:t>Most people stated there needs to be careful consideration for people who find technology harder to use (such as people with learning difficulties) when accessing virtual care. Thorough communication and education would be needed on when and how to use all three services, for example, when can someone access the CDC and for what ailment or illness etc.</a:t>
            </a:r>
          </a:p>
          <a:p>
            <a:r>
              <a:rPr lang="en-GB" sz="2000" b="1" dirty="0">
                <a:solidFill>
                  <a:srgbClr val="C00000"/>
                </a:solidFill>
                <a:latin typeface="Franklin Gothic Book"/>
              </a:rPr>
              <a:t>A supportive infrastructure of services: </a:t>
            </a:r>
            <a:r>
              <a:rPr lang="en-GB" sz="2000" dirty="0">
                <a:solidFill>
                  <a:srgbClr val="002060"/>
                </a:solidFill>
                <a:latin typeface="Franklin Gothic Book"/>
              </a:rPr>
              <a:t>If the infrastructure to support community care is not solid the service will collapse. Without the support of other care services, the voluntary sector, and allied health professionals these will not be successful.</a:t>
            </a:r>
          </a:p>
          <a:p>
            <a:r>
              <a:rPr lang="en-GB" sz="2000" b="1" dirty="0">
                <a:solidFill>
                  <a:srgbClr val="C00000"/>
                </a:solidFill>
                <a:latin typeface="Franklin Gothic Book"/>
              </a:rPr>
              <a:t>Patient responsibility: </a:t>
            </a:r>
            <a:r>
              <a:rPr lang="en-GB" sz="2000" dirty="0">
                <a:solidFill>
                  <a:srgbClr val="002060"/>
                </a:solidFill>
                <a:latin typeface="Franklin Gothic Book"/>
              </a:rPr>
              <a:t>Unless patients take responsibility for their health and wellbeing too, home based services - where the onus is on the patient themselves to play a part - will not be as effective in improving health.</a:t>
            </a:r>
          </a:p>
          <a:p>
            <a:endParaRPr lang="en-GB" sz="2000">
              <a:solidFill>
                <a:schemeClr val="bg2">
                  <a:lumMod val="10000"/>
                </a:schemeClr>
              </a:solidFill>
              <a:latin typeface="Franklin Gothic Book" panose="020B0503020102020204" pitchFamily="34" charset="0"/>
            </a:endParaRPr>
          </a:p>
          <a:p>
            <a:endParaRPr lang="en-GB" sz="2000">
              <a:solidFill>
                <a:schemeClr val="bg2">
                  <a:lumMod val="10000"/>
                </a:schemeClr>
              </a:solidFill>
            </a:endParaRPr>
          </a:p>
        </p:txBody>
      </p:sp>
      <p:sp>
        <p:nvSpPr>
          <p:cNvPr id="3" name="Slide Number Placeholder 2">
            <a:extLst>
              <a:ext uri="{FF2B5EF4-FFF2-40B4-BE49-F238E27FC236}">
                <a16:creationId xmlns:a16="http://schemas.microsoft.com/office/drawing/2014/main" id="{452BAC54-A514-6305-9866-E6E95DEF6A10}"/>
              </a:ext>
            </a:extLst>
          </p:cNvPr>
          <p:cNvSpPr>
            <a:spLocks noGrp="1"/>
          </p:cNvSpPr>
          <p:nvPr>
            <p:ph type="sldNum" sz="quarter" idx="4"/>
          </p:nvPr>
        </p:nvSpPr>
        <p:spPr/>
        <p:txBody>
          <a:bodyPr/>
          <a:lstStyle/>
          <a:p>
            <a:fld id="{B9E0ACF9-11E2-1D4B-A28D-78BD04ABBE89}" type="slidenum">
              <a:rPr lang="en-US" smtClean="0"/>
              <a:pPr/>
              <a:t>51</a:t>
            </a:fld>
            <a:endParaRPr lang="en-US"/>
          </a:p>
        </p:txBody>
      </p:sp>
      <p:sp>
        <p:nvSpPr>
          <p:cNvPr id="4" name="Text Placeholder 3">
            <a:extLst>
              <a:ext uri="{FF2B5EF4-FFF2-40B4-BE49-F238E27FC236}">
                <a16:creationId xmlns:a16="http://schemas.microsoft.com/office/drawing/2014/main" id="{7A942491-9599-7EC6-68F4-5F03BEB712A4}"/>
              </a:ext>
            </a:extLst>
          </p:cNvPr>
          <p:cNvSpPr>
            <a:spLocks noGrp="1"/>
          </p:cNvSpPr>
          <p:nvPr>
            <p:ph type="body" sz="quarter" idx="14"/>
          </p:nvPr>
        </p:nvSpPr>
        <p:spPr>
          <a:xfrm>
            <a:off x="351035" y="24731"/>
            <a:ext cx="9877485" cy="794225"/>
          </a:xfrm>
        </p:spPr>
        <p:txBody>
          <a:bodyPr>
            <a:normAutofit fontScale="85000" lnSpcReduction="20000"/>
          </a:bodyPr>
          <a:lstStyle/>
          <a:p>
            <a:r>
              <a:rPr lang="en-GB" sz="3600"/>
              <a:t>Moving more care from hospitals into the community</a:t>
            </a:r>
            <a:r>
              <a:rPr lang="en-US" sz="3600"/>
              <a:t>: Summary</a:t>
            </a:r>
          </a:p>
          <a:p>
            <a:endParaRPr lang="en-GB"/>
          </a:p>
        </p:txBody>
      </p:sp>
    </p:spTree>
    <p:extLst>
      <p:ext uri="{BB962C8B-B14F-4D97-AF65-F5344CB8AC3E}">
        <p14:creationId xmlns:p14="http://schemas.microsoft.com/office/powerpoint/2010/main" val="3507620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9505AD-5B54-C878-4BFA-5127F0F553C8}"/>
            </a:ext>
          </a:extLst>
        </p:cNvPr>
        <p:cNvGrpSpPr/>
        <p:nvPr/>
      </p:nvGrpSpPr>
      <p:grpSpPr>
        <a:xfrm>
          <a:off x="0" y="0"/>
          <a:ext cx="0" cy="0"/>
          <a:chOff x="0" y="0"/>
          <a:chExt cx="0" cy="0"/>
        </a:xfrm>
      </p:grpSpPr>
      <p:sp>
        <p:nvSpPr>
          <p:cNvPr id="2" name="Table Placeholder 1">
            <a:extLst>
              <a:ext uri="{FF2B5EF4-FFF2-40B4-BE49-F238E27FC236}">
                <a16:creationId xmlns:a16="http://schemas.microsoft.com/office/drawing/2014/main" id="{460106CF-F13A-60B9-AA4F-7CFE63AFE464}"/>
              </a:ext>
            </a:extLst>
          </p:cNvPr>
          <p:cNvSpPr>
            <a:spLocks noGrp="1"/>
          </p:cNvSpPr>
          <p:nvPr>
            <p:ph type="tbl" sz="quarter" idx="15"/>
          </p:nvPr>
        </p:nvSpPr>
        <p:spPr/>
        <p:txBody>
          <a:bodyPr/>
          <a:lstStyle/>
          <a:p>
            <a:endParaRPr lang="en-GB" sz="2000">
              <a:solidFill>
                <a:schemeClr val="bg2">
                  <a:lumMod val="10000"/>
                </a:schemeClr>
              </a:solidFill>
              <a:latin typeface="Franklin Gothic Book" panose="020B0503020102020204" pitchFamily="34" charset="0"/>
            </a:endParaRPr>
          </a:p>
          <a:p>
            <a:endParaRPr lang="en-GB" sz="2000">
              <a:solidFill>
                <a:schemeClr val="bg2">
                  <a:lumMod val="10000"/>
                </a:schemeClr>
              </a:solidFill>
            </a:endParaRPr>
          </a:p>
        </p:txBody>
      </p:sp>
      <p:sp>
        <p:nvSpPr>
          <p:cNvPr id="3" name="Slide Number Placeholder 2">
            <a:extLst>
              <a:ext uri="{FF2B5EF4-FFF2-40B4-BE49-F238E27FC236}">
                <a16:creationId xmlns:a16="http://schemas.microsoft.com/office/drawing/2014/main" id="{3D65BE3A-1888-2A31-10F0-76C41132F023}"/>
              </a:ext>
            </a:extLst>
          </p:cNvPr>
          <p:cNvSpPr>
            <a:spLocks noGrp="1"/>
          </p:cNvSpPr>
          <p:nvPr>
            <p:ph type="sldNum" sz="quarter" idx="4"/>
          </p:nvPr>
        </p:nvSpPr>
        <p:spPr/>
        <p:txBody>
          <a:bodyPr/>
          <a:lstStyle/>
          <a:p>
            <a:fld id="{B9E0ACF9-11E2-1D4B-A28D-78BD04ABBE89}" type="slidenum">
              <a:rPr lang="en-US" smtClean="0"/>
              <a:pPr/>
              <a:t>52</a:t>
            </a:fld>
            <a:endParaRPr lang="en-US"/>
          </a:p>
        </p:txBody>
      </p:sp>
      <p:sp>
        <p:nvSpPr>
          <p:cNvPr id="4" name="Text Placeholder 3">
            <a:extLst>
              <a:ext uri="{FF2B5EF4-FFF2-40B4-BE49-F238E27FC236}">
                <a16:creationId xmlns:a16="http://schemas.microsoft.com/office/drawing/2014/main" id="{E372AFC8-BBD3-42FB-3BA1-8A22A26C2FED}"/>
              </a:ext>
            </a:extLst>
          </p:cNvPr>
          <p:cNvSpPr>
            <a:spLocks noGrp="1"/>
          </p:cNvSpPr>
          <p:nvPr>
            <p:ph type="body" sz="quarter" idx="14"/>
          </p:nvPr>
        </p:nvSpPr>
        <p:spPr/>
        <p:txBody>
          <a:bodyPr>
            <a:normAutofit fontScale="92500"/>
          </a:bodyPr>
          <a:lstStyle/>
          <a:p>
            <a:r>
              <a:rPr lang="en-GB"/>
              <a:t>Preventing illnesses, not just treating them</a:t>
            </a:r>
            <a:r>
              <a:rPr lang="en-US"/>
              <a:t>: Summary</a:t>
            </a:r>
          </a:p>
          <a:p>
            <a:endParaRPr lang="en-GB"/>
          </a:p>
        </p:txBody>
      </p:sp>
      <p:sp>
        <p:nvSpPr>
          <p:cNvPr id="6" name="TextBox 5">
            <a:extLst>
              <a:ext uri="{FF2B5EF4-FFF2-40B4-BE49-F238E27FC236}">
                <a16:creationId xmlns:a16="http://schemas.microsoft.com/office/drawing/2014/main" id="{CD0E72A9-63FD-4D00-5B5A-9A8BD5915403}"/>
              </a:ext>
            </a:extLst>
          </p:cNvPr>
          <p:cNvSpPr txBox="1"/>
          <p:nvPr/>
        </p:nvSpPr>
        <p:spPr>
          <a:xfrm>
            <a:off x="351036" y="1368317"/>
            <a:ext cx="11025801" cy="4739759"/>
          </a:xfrm>
          <a:prstGeom prst="rect">
            <a:avLst/>
          </a:prstGeom>
          <a:noFill/>
        </p:spPr>
        <p:txBody>
          <a:bodyPr wrap="square">
            <a:spAutoFit/>
          </a:bodyPr>
          <a:lstStyle/>
          <a:p>
            <a:pPr marL="0" indent="0">
              <a:buNone/>
            </a:pPr>
            <a:r>
              <a:rPr lang="en-GB" sz="2400" b="1">
                <a:latin typeface="Franklin Gothic Book" panose="020B0503020102020204" pitchFamily="34" charset="0"/>
              </a:rPr>
              <a:t>Summary of the main themes from all feedback:</a:t>
            </a:r>
            <a:endParaRPr lang="en-GB" sz="2000" b="1">
              <a:latin typeface="Franklin Gothic Book" panose="020B0503020102020204" pitchFamily="34" charset="0"/>
            </a:endParaRPr>
          </a:p>
          <a:p>
            <a:r>
              <a:rPr lang="en-GB" sz="2000" b="1">
                <a:solidFill>
                  <a:srgbClr val="00B050"/>
                </a:solidFill>
                <a:latin typeface="Franklin Gothic Book"/>
              </a:rPr>
              <a:t>Preventative services are very much needed: </a:t>
            </a:r>
            <a:r>
              <a:rPr lang="en-GB" sz="2000">
                <a:solidFill>
                  <a:schemeClr val="tx2"/>
                </a:solidFill>
                <a:latin typeface="Franklin Gothic Book" panose="020B0503020102020204" pitchFamily="34" charset="0"/>
              </a:rPr>
              <a:t>Most respondents stated that there is a definite need for preventative and early interventions and programmes which would help to alleviate conditions that cause the NHS the most strain on resources.</a:t>
            </a:r>
          </a:p>
          <a:p>
            <a:r>
              <a:rPr lang="en-GB" sz="2000" b="1">
                <a:solidFill>
                  <a:srgbClr val="00B050"/>
                </a:solidFill>
                <a:latin typeface="Franklin Gothic Book"/>
              </a:rPr>
              <a:t>Patient outcomes will improve and pressure on services will be reduced: </a:t>
            </a:r>
            <a:r>
              <a:rPr lang="en-GB" sz="2000">
                <a:solidFill>
                  <a:srgbClr val="002060"/>
                </a:solidFill>
                <a:latin typeface="Franklin Gothic Book"/>
              </a:rPr>
              <a:t>By implementing preventative measures and education from an early age, patients will need to use NHS services less frequently, which will free up services for people with other health conditions.</a:t>
            </a:r>
            <a:endParaRPr lang="en-GB" sz="2000">
              <a:solidFill>
                <a:schemeClr val="tx2"/>
              </a:solidFill>
              <a:latin typeface="Franklin Gothic Book" panose="020B0503020102020204" pitchFamily="34" charset="0"/>
            </a:endParaRPr>
          </a:p>
          <a:p>
            <a:r>
              <a:rPr lang="en-GB" sz="2000" b="1">
                <a:solidFill>
                  <a:srgbClr val="FFC000"/>
                </a:solidFill>
                <a:latin typeface="Franklin Gothic Book"/>
              </a:rPr>
              <a:t>Education: </a:t>
            </a:r>
            <a:r>
              <a:rPr lang="en-GB" sz="2000">
                <a:solidFill>
                  <a:srgbClr val="002060"/>
                </a:solidFill>
                <a:latin typeface="Franklin Gothic Book"/>
              </a:rPr>
              <a:t>The most talked about priority was the need to educate patients and the public from an early age.</a:t>
            </a:r>
          </a:p>
          <a:p>
            <a:r>
              <a:rPr lang="en-GB" sz="2000" b="1">
                <a:solidFill>
                  <a:srgbClr val="FFC000"/>
                </a:solidFill>
                <a:latin typeface="Franklin Gothic Book"/>
              </a:rPr>
              <a:t>Areas of focus:</a:t>
            </a:r>
            <a:r>
              <a:rPr lang="en-GB" sz="2000" b="1">
                <a:solidFill>
                  <a:srgbClr val="002060"/>
                </a:solidFill>
                <a:latin typeface="Franklin Gothic Book"/>
              </a:rPr>
              <a:t> </a:t>
            </a:r>
            <a:r>
              <a:rPr lang="en-GB" sz="2000">
                <a:solidFill>
                  <a:srgbClr val="002060"/>
                </a:solidFill>
                <a:latin typeface="Franklin Gothic Book"/>
              </a:rPr>
              <a:t>The main prevention themes were evident - healthy lifestyles (diet and exercise), self care, mental health, smoking cessation and ageing well. </a:t>
            </a:r>
          </a:p>
          <a:p>
            <a:r>
              <a:rPr lang="en-GB" sz="2000" b="1">
                <a:solidFill>
                  <a:srgbClr val="C00000"/>
                </a:solidFill>
                <a:latin typeface="Franklin Gothic Book"/>
              </a:rPr>
              <a:t>Resources: </a:t>
            </a:r>
            <a:r>
              <a:rPr lang="en-GB" sz="2000">
                <a:solidFill>
                  <a:srgbClr val="002060"/>
                </a:solidFill>
                <a:latin typeface="Franklin Gothic Book"/>
              </a:rPr>
              <a:t>For the provider, implementing schemes can be costly – but in order to cater to all patients, especially those on low or no incomes, maintaining a healthy lifestyle should not be a luxury and needs to be affordable.</a:t>
            </a:r>
          </a:p>
          <a:p>
            <a:endParaRPr lang="en-GB" sz="1800">
              <a:solidFill>
                <a:srgbClr val="002060"/>
              </a:solidFill>
              <a:latin typeface="Franklin Gothic Book"/>
            </a:endParaRPr>
          </a:p>
        </p:txBody>
      </p:sp>
    </p:spTree>
    <p:extLst>
      <p:ext uri="{BB962C8B-B14F-4D97-AF65-F5344CB8AC3E}">
        <p14:creationId xmlns:p14="http://schemas.microsoft.com/office/powerpoint/2010/main" val="2338774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09AEB5-1C2B-29E9-9BD5-7C7CA1815947}"/>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39A5E8A-8EC2-98C5-1AB2-4972F764DFB7}"/>
              </a:ext>
            </a:extLst>
          </p:cNvPr>
          <p:cNvSpPr>
            <a:spLocks noGrp="1"/>
          </p:cNvSpPr>
          <p:nvPr>
            <p:ph type="body" sz="quarter" idx="14"/>
          </p:nvPr>
        </p:nvSpPr>
        <p:spPr/>
        <p:txBody>
          <a:bodyPr lIns="91440" tIns="45720" rIns="91440" bIns="45720" anchor="t">
            <a:noAutofit/>
          </a:bodyPr>
          <a:lstStyle/>
          <a:p>
            <a:r>
              <a:rPr lang="en-US">
                <a:latin typeface="Franklin Gothic Heavy"/>
                <a:cs typeface="Arial"/>
              </a:rPr>
              <a:t>Appendix</a:t>
            </a:r>
            <a:endParaRPr lang="en-US"/>
          </a:p>
          <a:p>
            <a:endParaRPr lang="en-US"/>
          </a:p>
          <a:p>
            <a:endParaRPr lang="en-US"/>
          </a:p>
        </p:txBody>
      </p:sp>
    </p:spTree>
    <p:extLst>
      <p:ext uri="{BB962C8B-B14F-4D97-AF65-F5344CB8AC3E}">
        <p14:creationId xmlns:p14="http://schemas.microsoft.com/office/powerpoint/2010/main" val="341468821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D9BC8-81A5-BE14-2483-8BA6C63A1B30}"/>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AB2C483-6F91-D8B7-35B0-1D93A7AE6C68}"/>
              </a:ext>
            </a:extLst>
          </p:cNvPr>
          <p:cNvSpPr>
            <a:spLocks noGrp="1"/>
          </p:cNvSpPr>
          <p:nvPr>
            <p:ph type="sldNum" sz="quarter" idx="4"/>
          </p:nvPr>
        </p:nvSpPr>
        <p:spPr/>
        <p:txBody>
          <a:bodyPr/>
          <a:lstStyle/>
          <a:p>
            <a:fld id="{B9E0ACF9-11E2-1D4B-A28D-78BD04ABBE89}" type="slidenum">
              <a:rPr lang="en-US" smtClean="0"/>
              <a:pPr/>
              <a:t>54</a:t>
            </a:fld>
            <a:endParaRPr lang="en-US"/>
          </a:p>
        </p:txBody>
      </p:sp>
      <p:sp>
        <p:nvSpPr>
          <p:cNvPr id="7" name="Text Placeholder 6">
            <a:extLst>
              <a:ext uri="{FF2B5EF4-FFF2-40B4-BE49-F238E27FC236}">
                <a16:creationId xmlns:a16="http://schemas.microsoft.com/office/drawing/2014/main" id="{2473039E-0B6D-2215-7E14-D88C8EF61B26}"/>
              </a:ext>
            </a:extLst>
          </p:cNvPr>
          <p:cNvSpPr>
            <a:spLocks noGrp="1"/>
          </p:cNvSpPr>
          <p:nvPr>
            <p:ph type="body" sz="quarter" idx="14"/>
          </p:nvPr>
        </p:nvSpPr>
        <p:spPr/>
        <p:txBody>
          <a:bodyPr lIns="91440" tIns="45720" rIns="91440" bIns="45720" anchor="t">
            <a:normAutofit/>
          </a:bodyPr>
          <a:lstStyle/>
          <a:p>
            <a:r>
              <a:rPr lang="en-GB">
                <a:latin typeface="Franklin Gothic Demi"/>
                <a:cs typeface="Arial"/>
              </a:rPr>
              <a:t>Appendix 1: Demographic profiling of staff </a:t>
            </a:r>
          </a:p>
        </p:txBody>
      </p:sp>
      <p:sp>
        <p:nvSpPr>
          <p:cNvPr id="2" name="Text Placeholder 1">
            <a:extLst>
              <a:ext uri="{FF2B5EF4-FFF2-40B4-BE49-F238E27FC236}">
                <a16:creationId xmlns:a16="http://schemas.microsoft.com/office/drawing/2014/main" id="{966AA804-58AA-0EDE-2104-70649D3D3700}"/>
              </a:ext>
            </a:extLst>
          </p:cNvPr>
          <p:cNvSpPr>
            <a:spLocks noGrp="1"/>
          </p:cNvSpPr>
          <p:nvPr>
            <p:ph type="body" sz="quarter" idx="15"/>
          </p:nvPr>
        </p:nvSpPr>
        <p:spPr/>
        <p:txBody>
          <a:bodyPr/>
          <a:lstStyle/>
          <a:p>
            <a:endParaRPr lang="en-GB"/>
          </a:p>
        </p:txBody>
      </p:sp>
      <p:sp>
        <p:nvSpPr>
          <p:cNvPr id="6" name="Freeform: Shape 5">
            <a:extLst>
              <a:ext uri="{FF2B5EF4-FFF2-40B4-BE49-F238E27FC236}">
                <a16:creationId xmlns:a16="http://schemas.microsoft.com/office/drawing/2014/main" id="{97D3A50C-C9EA-AFDC-2C3C-072CD78748C1}"/>
              </a:ext>
            </a:extLst>
          </p:cNvPr>
          <p:cNvSpPr/>
          <p:nvPr/>
        </p:nvSpPr>
        <p:spPr>
          <a:xfrm>
            <a:off x="494876" y="1192481"/>
            <a:ext cx="1515909" cy="530741"/>
          </a:xfrm>
          <a:custGeom>
            <a:avLst/>
            <a:gdLst>
              <a:gd name="connsiteX0" fmla="*/ 0 w 1515909"/>
              <a:gd name="connsiteY0" fmla="*/ 0 h 486585"/>
              <a:gd name="connsiteX1" fmla="*/ 1515909 w 1515909"/>
              <a:gd name="connsiteY1" fmla="*/ 0 h 486585"/>
              <a:gd name="connsiteX2" fmla="*/ 1515909 w 1515909"/>
              <a:gd name="connsiteY2" fmla="*/ 486585 h 486585"/>
              <a:gd name="connsiteX3" fmla="*/ 0 w 1515909"/>
              <a:gd name="connsiteY3" fmla="*/ 486585 h 486585"/>
              <a:gd name="connsiteX4" fmla="*/ 0 w 1515909"/>
              <a:gd name="connsiteY4" fmla="*/ 0 h 48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909" h="486585">
                <a:moveTo>
                  <a:pt x="0" y="0"/>
                </a:moveTo>
                <a:lnTo>
                  <a:pt x="1515909" y="0"/>
                </a:lnTo>
                <a:lnTo>
                  <a:pt x="1515909" y="486585"/>
                </a:lnTo>
                <a:lnTo>
                  <a:pt x="0" y="486585"/>
                </a:lnTo>
                <a:lnTo>
                  <a:pt x="0" y="0"/>
                </a:lnTo>
                <a:close/>
              </a:path>
            </a:pathLst>
          </a:custGeom>
          <a:solidFill>
            <a:schemeClr val="accent2"/>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463607"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defTabSz="533400">
              <a:lnSpc>
                <a:spcPct val="90000"/>
              </a:lnSpc>
              <a:spcBef>
                <a:spcPct val="0"/>
              </a:spcBef>
              <a:spcAft>
                <a:spcPct val="35000"/>
              </a:spcAft>
              <a:buNone/>
            </a:pPr>
            <a:r>
              <a:rPr lang="en-GB" sz="1400" kern="1200">
                <a:latin typeface="Franklin Gothic Book" panose="020B0503020102020204" pitchFamily="34" charset="0"/>
              </a:rPr>
              <a:t>Ethnicity</a:t>
            </a:r>
          </a:p>
        </p:txBody>
      </p:sp>
      <p:sp>
        <p:nvSpPr>
          <p:cNvPr id="8" name="Oval 7">
            <a:extLst>
              <a:ext uri="{FF2B5EF4-FFF2-40B4-BE49-F238E27FC236}">
                <a16:creationId xmlns:a16="http://schemas.microsoft.com/office/drawing/2014/main" id="{4594C9CA-B015-C3A9-AF2E-0FF0DFA8DF6E}"/>
              </a:ext>
              <a:ext uri="{C183D7F6-B498-43B3-948B-1728B52AA6E4}">
                <adec:decorative xmlns:adec="http://schemas.microsoft.com/office/drawing/2017/decorative" val="1"/>
              </a:ext>
            </a:extLst>
          </p:cNvPr>
          <p:cNvSpPr/>
          <p:nvPr/>
        </p:nvSpPr>
        <p:spPr>
          <a:xfrm>
            <a:off x="1657078" y="1151439"/>
            <a:ext cx="470153" cy="592100"/>
          </a:xfrm>
          <a:prstGeom prst="ellipse">
            <a:avLst/>
          </a:prstGeom>
          <a:solidFill>
            <a:schemeClr val="bg1"/>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Franklin Gothic Book" panose="020B0503020102020204" pitchFamily="34" charset="0"/>
            </a:endParaRPr>
          </a:p>
        </p:txBody>
      </p:sp>
      <p:pic>
        <p:nvPicPr>
          <p:cNvPr id="9" name="Graphic 8">
            <a:extLst>
              <a:ext uri="{FF2B5EF4-FFF2-40B4-BE49-F238E27FC236}">
                <a16:creationId xmlns:a16="http://schemas.microsoft.com/office/drawing/2014/main" id="{70580D73-A83D-A540-B07F-0185BAACBFF2}"/>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651014" y="1229569"/>
            <a:ext cx="470153" cy="470153"/>
          </a:xfrm>
          <a:prstGeom prst="rect">
            <a:avLst/>
          </a:prstGeom>
        </p:spPr>
      </p:pic>
      <p:sp>
        <p:nvSpPr>
          <p:cNvPr id="10" name="Rectangle 9">
            <a:extLst>
              <a:ext uri="{FF2B5EF4-FFF2-40B4-BE49-F238E27FC236}">
                <a16:creationId xmlns:a16="http://schemas.microsoft.com/office/drawing/2014/main" id="{FBE9F5F0-6737-9614-E707-2032ECF3387E}"/>
              </a:ext>
            </a:extLst>
          </p:cNvPr>
          <p:cNvSpPr/>
          <p:nvPr/>
        </p:nvSpPr>
        <p:spPr>
          <a:xfrm>
            <a:off x="494875" y="1912034"/>
            <a:ext cx="1515909" cy="1625632"/>
          </a:xfrm>
          <a:prstGeom prst="rect">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7200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577850">
              <a:lnSpc>
                <a:spcPct val="90000"/>
              </a:lnSpc>
              <a:spcBef>
                <a:spcPct val="0"/>
              </a:spcBef>
              <a:spcAft>
                <a:spcPct val="15000"/>
              </a:spcAft>
              <a:buFontTx/>
              <a:buChar char="•"/>
            </a:pPr>
            <a:r>
              <a:rPr lang="en-GB" sz="1200">
                <a:latin typeface="Franklin Gothic Book" panose="020B0503020102020204" pitchFamily="34" charset="0"/>
              </a:rPr>
              <a:t>42 (86%) </a:t>
            </a:r>
            <a:r>
              <a:rPr lang="en-GB" sz="1200" kern="1200">
                <a:latin typeface="Franklin Gothic Book" panose="020B0503020102020204" pitchFamily="34" charset="0"/>
              </a:rPr>
              <a:t>white: British</a:t>
            </a:r>
          </a:p>
          <a:p>
            <a:pPr marL="114300" lvl="1" indent="-114300" defTabSz="577850">
              <a:lnSpc>
                <a:spcPct val="90000"/>
              </a:lnSpc>
              <a:spcBef>
                <a:spcPct val="0"/>
              </a:spcBef>
              <a:spcAft>
                <a:spcPct val="15000"/>
              </a:spcAft>
              <a:buFontTx/>
              <a:buChar char="•"/>
            </a:pPr>
            <a:r>
              <a:rPr lang="en-GB" sz="1200">
                <a:latin typeface="Franklin Gothic Book" panose="020B0503020102020204" pitchFamily="34" charset="0"/>
                <a:cs typeface="Arial"/>
              </a:rPr>
              <a:t>1 (2%) white: Irish</a:t>
            </a:r>
          </a:p>
          <a:p>
            <a:pPr marL="114300" lvl="1" indent="-114300" defTabSz="577850">
              <a:lnSpc>
                <a:spcPct val="90000"/>
              </a:lnSpc>
              <a:spcBef>
                <a:spcPct val="0"/>
              </a:spcBef>
              <a:spcAft>
                <a:spcPct val="15000"/>
              </a:spcAft>
              <a:buFontTx/>
              <a:buChar char="•"/>
            </a:pPr>
            <a:r>
              <a:rPr lang="en-GB" sz="1200" kern="1200">
                <a:latin typeface="Franklin Gothic Book" panose="020B0503020102020204" pitchFamily="34" charset="0"/>
                <a:cs typeface="Arial"/>
              </a:rPr>
              <a:t>1 (2%) </a:t>
            </a:r>
            <a:r>
              <a:rPr lang="en-GB" sz="1200">
                <a:latin typeface="Franklin Gothic Book" panose="020B0503020102020204" pitchFamily="34" charset="0"/>
              </a:rPr>
              <a:t>Any other mixed / multiple ethnic background</a:t>
            </a:r>
          </a:p>
          <a:p>
            <a:pPr marL="114300" lvl="1" indent="-114300" defTabSz="577850">
              <a:lnSpc>
                <a:spcPct val="90000"/>
              </a:lnSpc>
              <a:spcBef>
                <a:spcPct val="0"/>
              </a:spcBef>
              <a:spcAft>
                <a:spcPct val="15000"/>
              </a:spcAft>
              <a:buFontTx/>
              <a:buChar char="•"/>
            </a:pPr>
            <a:r>
              <a:rPr lang="en-GB" sz="1200" kern="1200">
                <a:latin typeface="Franklin Gothic Book" panose="020B0503020102020204" pitchFamily="34" charset="0"/>
                <a:cs typeface="Arial"/>
              </a:rPr>
              <a:t>3 (6%)</a:t>
            </a:r>
            <a:r>
              <a:rPr lang="en-GB" sz="1200">
                <a:latin typeface="Franklin Gothic Book" panose="020B0503020102020204" pitchFamily="34" charset="0"/>
              </a:rPr>
              <a:t> prefer not to say</a:t>
            </a:r>
            <a:endParaRPr lang="en-GB" sz="1200" kern="1200">
              <a:latin typeface="Franklin Gothic Book" panose="020B0503020102020204" pitchFamily="34" charset="0"/>
              <a:cs typeface="Arial"/>
            </a:endParaRPr>
          </a:p>
        </p:txBody>
      </p:sp>
      <p:sp>
        <p:nvSpPr>
          <p:cNvPr id="11" name="Freeform: Shape 10">
            <a:extLst>
              <a:ext uri="{FF2B5EF4-FFF2-40B4-BE49-F238E27FC236}">
                <a16:creationId xmlns:a16="http://schemas.microsoft.com/office/drawing/2014/main" id="{EEC5A30E-33E5-18BC-9D70-D72EFF424BD9}"/>
              </a:ext>
            </a:extLst>
          </p:cNvPr>
          <p:cNvSpPr/>
          <p:nvPr/>
        </p:nvSpPr>
        <p:spPr>
          <a:xfrm>
            <a:off x="2268556" y="1192481"/>
            <a:ext cx="1515909" cy="530741"/>
          </a:xfrm>
          <a:custGeom>
            <a:avLst/>
            <a:gdLst>
              <a:gd name="connsiteX0" fmla="*/ 0 w 1515909"/>
              <a:gd name="connsiteY0" fmla="*/ 0 h 486585"/>
              <a:gd name="connsiteX1" fmla="*/ 1515909 w 1515909"/>
              <a:gd name="connsiteY1" fmla="*/ 0 h 486585"/>
              <a:gd name="connsiteX2" fmla="*/ 1515909 w 1515909"/>
              <a:gd name="connsiteY2" fmla="*/ 486585 h 486585"/>
              <a:gd name="connsiteX3" fmla="*/ 0 w 1515909"/>
              <a:gd name="connsiteY3" fmla="*/ 486585 h 486585"/>
              <a:gd name="connsiteX4" fmla="*/ 0 w 1515909"/>
              <a:gd name="connsiteY4" fmla="*/ 0 h 48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909" h="486585">
                <a:moveTo>
                  <a:pt x="0" y="0"/>
                </a:moveTo>
                <a:lnTo>
                  <a:pt x="1515909" y="0"/>
                </a:lnTo>
                <a:lnTo>
                  <a:pt x="1515909" y="486585"/>
                </a:lnTo>
                <a:lnTo>
                  <a:pt x="0" y="486585"/>
                </a:lnTo>
                <a:lnTo>
                  <a:pt x="0" y="0"/>
                </a:lnTo>
                <a:close/>
              </a:path>
            </a:pathLst>
          </a:custGeom>
          <a:solidFill>
            <a:schemeClr val="accent2"/>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463607"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defTabSz="533400">
              <a:lnSpc>
                <a:spcPct val="90000"/>
              </a:lnSpc>
              <a:spcBef>
                <a:spcPct val="0"/>
              </a:spcBef>
              <a:spcAft>
                <a:spcPct val="35000"/>
              </a:spcAft>
              <a:buNone/>
            </a:pPr>
            <a:r>
              <a:rPr lang="en-GB" sz="1400" kern="1200">
                <a:latin typeface="Franklin Gothic Book" panose="020B0503020102020204" pitchFamily="34" charset="0"/>
              </a:rPr>
              <a:t>Age</a:t>
            </a:r>
          </a:p>
        </p:txBody>
      </p:sp>
      <p:sp>
        <p:nvSpPr>
          <p:cNvPr id="12" name="Oval 11">
            <a:extLst>
              <a:ext uri="{FF2B5EF4-FFF2-40B4-BE49-F238E27FC236}">
                <a16:creationId xmlns:a16="http://schemas.microsoft.com/office/drawing/2014/main" id="{4093963B-BCBB-6405-711F-91D0446C2E8C}"/>
              </a:ext>
              <a:ext uri="{C183D7F6-B498-43B3-948B-1728B52AA6E4}">
                <adec:decorative xmlns:adec="http://schemas.microsoft.com/office/drawing/2017/decorative" val="1"/>
              </a:ext>
            </a:extLst>
          </p:cNvPr>
          <p:cNvSpPr/>
          <p:nvPr/>
        </p:nvSpPr>
        <p:spPr>
          <a:xfrm>
            <a:off x="3381859" y="1144799"/>
            <a:ext cx="530568" cy="639701"/>
          </a:xfrm>
          <a:prstGeom prst="ellipse">
            <a:avLst/>
          </a:prstGeom>
          <a:solidFill>
            <a:schemeClr val="bg1"/>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Franklin Gothic Book" panose="020B0503020102020204" pitchFamily="34" charset="0"/>
            </a:endParaRPr>
          </a:p>
        </p:txBody>
      </p:sp>
      <p:pic>
        <p:nvPicPr>
          <p:cNvPr id="13" name="Graphic 12">
            <a:extLst>
              <a:ext uri="{FF2B5EF4-FFF2-40B4-BE49-F238E27FC236}">
                <a16:creationId xmlns:a16="http://schemas.microsoft.com/office/drawing/2014/main" id="{7E3AE846-C46D-0FB0-36CC-75F189F18F45}"/>
              </a:ext>
              <a:ext uri="{C183D7F6-B498-43B3-948B-1728B52AA6E4}">
                <adec:decorative xmlns:adec="http://schemas.microsoft.com/office/drawing/2017/decorative" val="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409408" y="1214945"/>
            <a:ext cx="470153" cy="470153"/>
          </a:xfrm>
          <a:prstGeom prst="rect">
            <a:avLst/>
          </a:prstGeom>
        </p:spPr>
      </p:pic>
      <p:sp>
        <p:nvSpPr>
          <p:cNvPr id="14" name="Rectangle 13">
            <a:extLst>
              <a:ext uri="{FF2B5EF4-FFF2-40B4-BE49-F238E27FC236}">
                <a16:creationId xmlns:a16="http://schemas.microsoft.com/office/drawing/2014/main" id="{F69AED12-A7DC-E419-8E86-BC1F72567FCB}"/>
              </a:ext>
            </a:extLst>
          </p:cNvPr>
          <p:cNvSpPr/>
          <p:nvPr/>
        </p:nvSpPr>
        <p:spPr>
          <a:xfrm>
            <a:off x="2268555" y="1908387"/>
            <a:ext cx="1515909" cy="1655713"/>
          </a:xfrm>
          <a:prstGeom prst="rect">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7200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577850">
              <a:lnSpc>
                <a:spcPct val="90000"/>
              </a:lnSpc>
              <a:spcBef>
                <a:spcPct val="0"/>
              </a:spcBef>
              <a:spcAft>
                <a:spcPct val="15000"/>
              </a:spcAft>
              <a:buFont typeface="Arial"/>
              <a:buChar char="•"/>
            </a:pPr>
            <a:r>
              <a:rPr lang="en-GB" sz="1200">
                <a:latin typeface="Franklin Gothic Book" panose="020B0503020102020204" pitchFamily="34" charset="0"/>
              </a:rPr>
              <a:t>1 (2%) 25-29 </a:t>
            </a:r>
            <a:endParaRPr lang="en-US">
              <a:latin typeface="Franklin Gothic Book" panose="020B0503020102020204" pitchFamily="34" charset="0"/>
              <a:cs typeface="Arial" panose="020B0604020202020204"/>
            </a:endParaRPr>
          </a:p>
          <a:p>
            <a:pPr marL="114300" lvl="1" indent="-114300" defTabSz="577850">
              <a:lnSpc>
                <a:spcPct val="90000"/>
              </a:lnSpc>
              <a:spcBef>
                <a:spcPct val="0"/>
              </a:spcBef>
              <a:spcAft>
                <a:spcPct val="15000"/>
              </a:spcAft>
              <a:buFont typeface="Arial"/>
              <a:buChar char="•"/>
            </a:pPr>
            <a:r>
              <a:rPr lang="en-GB" sz="1200">
                <a:latin typeface="Franklin Gothic Book" panose="020B0503020102020204" pitchFamily="34" charset="0"/>
                <a:cs typeface="Arial"/>
              </a:rPr>
              <a:t> 7 (14%) 35-39</a:t>
            </a:r>
          </a:p>
          <a:p>
            <a:pPr marL="114300" lvl="1" indent="-114300" defTabSz="577850">
              <a:lnSpc>
                <a:spcPct val="90000"/>
              </a:lnSpc>
              <a:spcBef>
                <a:spcPct val="0"/>
              </a:spcBef>
              <a:spcAft>
                <a:spcPct val="15000"/>
              </a:spcAft>
              <a:buFont typeface="Arial"/>
              <a:buChar char="•"/>
            </a:pPr>
            <a:r>
              <a:rPr lang="en-GB" sz="1200" kern="1200">
                <a:latin typeface="Franklin Gothic Book" panose="020B0503020102020204" pitchFamily="34" charset="0"/>
              </a:rPr>
              <a:t>11 (22%) 40</a:t>
            </a:r>
            <a:r>
              <a:rPr lang="en-GB" sz="1200">
                <a:latin typeface="Franklin Gothic Book" panose="020B0503020102020204" pitchFamily="34" charset="0"/>
              </a:rPr>
              <a:t>-49</a:t>
            </a:r>
          </a:p>
          <a:p>
            <a:pPr marL="114300" lvl="1" indent="-114300" defTabSz="577850">
              <a:lnSpc>
                <a:spcPct val="90000"/>
              </a:lnSpc>
              <a:spcBef>
                <a:spcPct val="0"/>
              </a:spcBef>
              <a:spcAft>
                <a:spcPct val="15000"/>
              </a:spcAft>
              <a:buFont typeface="Arial"/>
              <a:buChar char="•"/>
            </a:pPr>
            <a:r>
              <a:rPr lang="en-GB" sz="1200" kern="1200">
                <a:latin typeface="Franklin Gothic Book" panose="020B0503020102020204" pitchFamily="34" charset="0"/>
                <a:cs typeface="Arial"/>
              </a:rPr>
              <a:t>13 (26%) 50</a:t>
            </a:r>
            <a:r>
              <a:rPr lang="en-GB" sz="1200">
                <a:latin typeface="Franklin Gothic Book" panose="020B0503020102020204" pitchFamily="34" charset="0"/>
                <a:cs typeface="Arial"/>
              </a:rPr>
              <a:t>-59</a:t>
            </a:r>
          </a:p>
          <a:p>
            <a:pPr marL="114300" lvl="1" indent="-114300" defTabSz="577850">
              <a:lnSpc>
                <a:spcPct val="90000"/>
              </a:lnSpc>
              <a:spcBef>
                <a:spcPct val="0"/>
              </a:spcBef>
              <a:spcAft>
                <a:spcPct val="15000"/>
              </a:spcAft>
              <a:buFont typeface="Arial"/>
              <a:buChar char="•"/>
            </a:pPr>
            <a:r>
              <a:rPr lang="en-GB" sz="1200" kern="1200">
                <a:latin typeface="Franklin Gothic Book" panose="020B0503020102020204" pitchFamily="34" charset="0"/>
                <a:cs typeface="Arial"/>
              </a:rPr>
              <a:t>13 (26%</a:t>
            </a:r>
            <a:r>
              <a:rPr lang="en-GB" sz="1200">
                <a:latin typeface="Franklin Gothic Book" panose="020B0503020102020204" pitchFamily="34" charset="0"/>
                <a:cs typeface="Arial"/>
              </a:rPr>
              <a:t>) 60-69</a:t>
            </a:r>
          </a:p>
          <a:p>
            <a:pPr marL="114300" lvl="1" indent="-114300" defTabSz="577850">
              <a:lnSpc>
                <a:spcPct val="90000"/>
              </a:lnSpc>
              <a:spcBef>
                <a:spcPct val="0"/>
              </a:spcBef>
              <a:spcAft>
                <a:spcPct val="15000"/>
              </a:spcAft>
              <a:buFont typeface="Arial"/>
              <a:buChar char="•"/>
            </a:pPr>
            <a:r>
              <a:rPr lang="en-GB" sz="1200" kern="1200">
                <a:latin typeface="Franklin Gothic Book" panose="020B0503020102020204" pitchFamily="34" charset="0"/>
                <a:cs typeface="Arial"/>
              </a:rPr>
              <a:t>2 (4%) 70 and over</a:t>
            </a:r>
          </a:p>
          <a:p>
            <a:pPr marL="114300" lvl="1" indent="-114300" defTabSz="577850">
              <a:lnSpc>
                <a:spcPct val="90000"/>
              </a:lnSpc>
              <a:spcBef>
                <a:spcPct val="0"/>
              </a:spcBef>
              <a:spcAft>
                <a:spcPct val="15000"/>
              </a:spcAft>
              <a:buFont typeface="Arial"/>
              <a:buChar char="•"/>
            </a:pPr>
            <a:r>
              <a:rPr lang="en-GB" sz="1200">
                <a:latin typeface="Franklin Gothic Book" panose="020B0503020102020204" pitchFamily="34" charset="0"/>
                <a:cs typeface="Arial"/>
              </a:rPr>
              <a:t>2 (4%) prefer not to say</a:t>
            </a:r>
            <a:endParaRPr lang="en-GB" sz="1200" kern="1200">
              <a:latin typeface="Franklin Gothic Book" panose="020B0503020102020204" pitchFamily="34" charset="0"/>
              <a:cs typeface="Arial"/>
            </a:endParaRPr>
          </a:p>
          <a:p>
            <a:pPr marL="114300" lvl="1" indent="-114300" defTabSz="577850">
              <a:lnSpc>
                <a:spcPct val="90000"/>
              </a:lnSpc>
              <a:spcBef>
                <a:spcPct val="0"/>
              </a:spcBef>
              <a:spcAft>
                <a:spcPct val="15000"/>
              </a:spcAft>
              <a:buChar char="•"/>
            </a:pPr>
            <a:endParaRPr lang="en-GB" sz="1200">
              <a:latin typeface="Franklin Gothic Book" panose="020B0503020102020204" pitchFamily="34" charset="0"/>
              <a:cs typeface="Arial"/>
            </a:endParaRPr>
          </a:p>
        </p:txBody>
      </p:sp>
      <p:sp>
        <p:nvSpPr>
          <p:cNvPr id="15" name="Freeform: Shape 14">
            <a:extLst>
              <a:ext uri="{FF2B5EF4-FFF2-40B4-BE49-F238E27FC236}">
                <a16:creationId xmlns:a16="http://schemas.microsoft.com/office/drawing/2014/main" id="{308A5ACB-3BBC-6BBA-6228-97A7CF643A5B}"/>
              </a:ext>
            </a:extLst>
          </p:cNvPr>
          <p:cNvSpPr/>
          <p:nvPr/>
        </p:nvSpPr>
        <p:spPr>
          <a:xfrm>
            <a:off x="4042236" y="1192481"/>
            <a:ext cx="1515909" cy="530741"/>
          </a:xfrm>
          <a:custGeom>
            <a:avLst/>
            <a:gdLst>
              <a:gd name="connsiteX0" fmla="*/ 0 w 1515909"/>
              <a:gd name="connsiteY0" fmla="*/ 0 h 486585"/>
              <a:gd name="connsiteX1" fmla="*/ 1515909 w 1515909"/>
              <a:gd name="connsiteY1" fmla="*/ 0 h 486585"/>
              <a:gd name="connsiteX2" fmla="*/ 1515909 w 1515909"/>
              <a:gd name="connsiteY2" fmla="*/ 486585 h 486585"/>
              <a:gd name="connsiteX3" fmla="*/ 0 w 1515909"/>
              <a:gd name="connsiteY3" fmla="*/ 486585 h 486585"/>
              <a:gd name="connsiteX4" fmla="*/ 0 w 1515909"/>
              <a:gd name="connsiteY4" fmla="*/ 0 h 48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909" h="486585">
                <a:moveTo>
                  <a:pt x="0" y="0"/>
                </a:moveTo>
                <a:lnTo>
                  <a:pt x="1515909" y="0"/>
                </a:lnTo>
                <a:lnTo>
                  <a:pt x="1515909" y="486585"/>
                </a:lnTo>
                <a:lnTo>
                  <a:pt x="0" y="486585"/>
                </a:lnTo>
                <a:lnTo>
                  <a:pt x="0" y="0"/>
                </a:lnTo>
                <a:close/>
              </a:path>
            </a:pathLst>
          </a:custGeom>
          <a:solidFill>
            <a:schemeClr val="accent2"/>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463607"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defTabSz="533400">
              <a:lnSpc>
                <a:spcPct val="90000"/>
              </a:lnSpc>
              <a:spcBef>
                <a:spcPct val="0"/>
              </a:spcBef>
              <a:spcAft>
                <a:spcPct val="35000"/>
              </a:spcAft>
              <a:buNone/>
            </a:pPr>
            <a:r>
              <a:rPr lang="en-GB" sz="1400" kern="1200">
                <a:latin typeface="Franklin Gothic Book" panose="020B0503020102020204" pitchFamily="34" charset="0"/>
              </a:rPr>
              <a:t>Sex</a:t>
            </a:r>
          </a:p>
        </p:txBody>
      </p:sp>
      <p:sp>
        <p:nvSpPr>
          <p:cNvPr id="16" name="Oval 15">
            <a:extLst>
              <a:ext uri="{FF2B5EF4-FFF2-40B4-BE49-F238E27FC236}">
                <a16:creationId xmlns:a16="http://schemas.microsoft.com/office/drawing/2014/main" id="{C65DA4D5-8097-6163-C4E6-D2FF6386070C}"/>
              </a:ext>
              <a:ext uri="{C183D7F6-B498-43B3-948B-1728B52AA6E4}">
                <adec:decorative xmlns:adec="http://schemas.microsoft.com/office/drawing/2017/decorative" val="1"/>
              </a:ext>
            </a:extLst>
          </p:cNvPr>
          <p:cNvSpPr/>
          <p:nvPr/>
        </p:nvSpPr>
        <p:spPr>
          <a:xfrm>
            <a:off x="5159565" y="1151439"/>
            <a:ext cx="530568" cy="639701"/>
          </a:xfrm>
          <a:prstGeom prst="ellipse">
            <a:avLst/>
          </a:prstGeom>
          <a:solidFill>
            <a:schemeClr val="bg1"/>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Franklin Gothic Book" panose="020B0503020102020204" pitchFamily="34" charset="0"/>
            </a:endParaRPr>
          </a:p>
        </p:txBody>
      </p:sp>
      <p:pic>
        <p:nvPicPr>
          <p:cNvPr id="17" name="Graphic 16">
            <a:extLst>
              <a:ext uri="{FF2B5EF4-FFF2-40B4-BE49-F238E27FC236}">
                <a16:creationId xmlns:a16="http://schemas.microsoft.com/office/drawing/2014/main" id="{A08D9F0C-5419-8B28-DD48-BD6C18DC670A}"/>
              </a:ext>
              <a:ext uri="{C183D7F6-B498-43B3-948B-1728B52AA6E4}">
                <adec:decorative xmlns:adec="http://schemas.microsoft.com/office/drawing/2017/decorative" val="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314527" y="1198564"/>
            <a:ext cx="318412" cy="318412"/>
          </a:xfrm>
          <a:prstGeom prst="rect">
            <a:avLst/>
          </a:prstGeom>
        </p:spPr>
      </p:pic>
      <p:pic>
        <p:nvPicPr>
          <p:cNvPr id="18" name="Graphic 17">
            <a:extLst>
              <a:ext uri="{FF2B5EF4-FFF2-40B4-BE49-F238E27FC236}">
                <a16:creationId xmlns:a16="http://schemas.microsoft.com/office/drawing/2014/main" id="{45398DAB-0032-CBAB-6319-61C10B3553DE}"/>
              </a:ext>
              <a:ext uri="{C183D7F6-B498-43B3-948B-1728B52AA6E4}">
                <adec:decorative xmlns:adec="http://schemas.microsoft.com/office/drawing/2017/decorative" val="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40936" y="1430856"/>
            <a:ext cx="318412" cy="318412"/>
          </a:xfrm>
          <a:prstGeom prst="rect">
            <a:avLst/>
          </a:prstGeom>
        </p:spPr>
      </p:pic>
      <p:sp>
        <p:nvSpPr>
          <p:cNvPr id="19" name="Rectangle 18">
            <a:extLst>
              <a:ext uri="{FF2B5EF4-FFF2-40B4-BE49-F238E27FC236}">
                <a16:creationId xmlns:a16="http://schemas.microsoft.com/office/drawing/2014/main" id="{45268ED1-92E6-54AF-8382-9C0F4B9111F8}"/>
              </a:ext>
            </a:extLst>
          </p:cNvPr>
          <p:cNvSpPr/>
          <p:nvPr/>
        </p:nvSpPr>
        <p:spPr>
          <a:xfrm>
            <a:off x="4042235" y="1904742"/>
            <a:ext cx="1515909" cy="1655713"/>
          </a:xfrm>
          <a:prstGeom prst="rect">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7200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algn="l" defTabSz="577850">
              <a:lnSpc>
                <a:spcPct val="90000"/>
              </a:lnSpc>
              <a:spcBef>
                <a:spcPct val="0"/>
              </a:spcBef>
              <a:spcAft>
                <a:spcPct val="15000"/>
              </a:spcAft>
              <a:buChar char="•"/>
            </a:pPr>
            <a:r>
              <a:rPr lang="en-GB" sz="1200">
                <a:latin typeface="Franklin Gothic Book" panose="020B0503020102020204" pitchFamily="34" charset="0"/>
                <a:cs typeface="Arial"/>
              </a:rPr>
              <a:t>5 (10</a:t>
            </a:r>
            <a:r>
              <a:rPr lang="en-GB" sz="1200" kern="1200">
                <a:latin typeface="Franklin Gothic Book" panose="020B0503020102020204" pitchFamily="34" charset="0"/>
                <a:cs typeface="Arial"/>
              </a:rPr>
              <a:t>%) male</a:t>
            </a:r>
          </a:p>
          <a:p>
            <a:pPr marL="114300" lvl="1" indent="-114300" algn="l" defTabSz="577850">
              <a:lnSpc>
                <a:spcPct val="90000"/>
              </a:lnSpc>
              <a:spcBef>
                <a:spcPct val="0"/>
              </a:spcBef>
              <a:spcAft>
                <a:spcPct val="15000"/>
              </a:spcAft>
              <a:buChar char="•"/>
            </a:pPr>
            <a:r>
              <a:rPr lang="en-GB" sz="1200">
                <a:latin typeface="Franklin Gothic Book" panose="020B0503020102020204" pitchFamily="34" charset="0"/>
                <a:cs typeface="Arial"/>
              </a:rPr>
              <a:t>39 (81%) female</a:t>
            </a:r>
          </a:p>
          <a:p>
            <a:pPr marL="114300" lvl="1" indent="-114300" algn="l" defTabSz="577850">
              <a:lnSpc>
                <a:spcPct val="90000"/>
              </a:lnSpc>
              <a:spcBef>
                <a:spcPct val="0"/>
              </a:spcBef>
              <a:spcAft>
                <a:spcPct val="15000"/>
              </a:spcAft>
              <a:buChar char="•"/>
            </a:pPr>
            <a:r>
              <a:rPr lang="en-GB" sz="1200" kern="1200">
                <a:latin typeface="Franklin Gothic Book" panose="020B0503020102020204" pitchFamily="34" charset="0"/>
                <a:cs typeface="Arial"/>
              </a:rPr>
              <a:t>4 (8%) prefer not to say</a:t>
            </a:r>
          </a:p>
          <a:p>
            <a:pPr marL="0" lvl="1" algn="l" defTabSz="577850">
              <a:lnSpc>
                <a:spcPct val="90000"/>
              </a:lnSpc>
              <a:spcBef>
                <a:spcPct val="0"/>
              </a:spcBef>
              <a:spcAft>
                <a:spcPct val="15000"/>
              </a:spcAft>
            </a:pPr>
            <a:endParaRPr lang="en-GB" sz="1200" kern="1200">
              <a:latin typeface="Franklin Gothic Book" panose="020B0503020102020204" pitchFamily="34" charset="0"/>
              <a:cs typeface="Arial"/>
            </a:endParaRPr>
          </a:p>
        </p:txBody>
      </p:sp>
      <p:sp>
        <p:nvSpPr>
          <p:cNvPr id="20" name="Freeform: Shape 19">
            <a:extLst>
              <a:ext uri="{FF2B5EF4-FFF2-40B4-BE49-F238E27FC236}">
                <a16:creationId xmlns:a16="http://schemas.microsoft.com/office/drawing/2014/main" id="{8477D755-61E4-70F3-CB26-8B4607016E55}"/>
              </a:ext>
            </a:extLst>
          </p:cNvPr>
          <p:cNvSpPr/>
          <p:nvPr/>
        </p:nvSpPr>
        <p:spPr>
          <a:xfrm>
            <a:off x="5783754" y="1192481"/>
            <a:ext cx="1515909" cy="530741"/>
          </a:xfrm>
          <a:custGeom>
            <a:avLst/>
            <a:gdLst>
              <a:gd name="connsiteX0" fmla="*/ 0 w 1515909"/>
              <a:gd name="connsiteY0" fmla="*/ 0 h 486585"/>
              <a:gd name="connsiteX1" fmla="*/ 1515909 w 1515909"/>
              <a:gd name="connsiteY1" fmla="*/ 0 h 486585"/>
              <a:gd name="connsiteX2" fmla="*/ 1515909 w 1515909"/>
              <a:gd name="connsiteY2" fmla="*/ 486585 h 486585"/>
              <a:gd name="connsiteX3" fmla="*/ 0 w 1515909"/>
              <a:gd name="connsiteY3" fmla="*/ 486585 h 486585"/>
              <a:gd name="connsiteX4" fmla="*/ 0 w 1515909"/>
              <a:gd name="connsiteY4" fmla="*/ 0 h 48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909" h="486585">
                <a:moveTo>
                  <a:pt x="0" y="0"/>
                </a:moveTo>
                <a:lnTo>
                  <a:pt x="1515909" y="0"/>
                </a:lnTo>
                <a:lnTo>
                  <a:pt x="1515909" y="486585"/>
                </a:lnTo>
                <a:lnTo>
                  <a:pt x="0" y="486585"/>
                </a:lnTo>
                <a:lnTo>
                  <a:pt x="0" y="0"/>
                </a:lnTo>
                <a:close/>
              </a:path>
            </a:pathLst>
          </a:custGeom>
          <a:solidFill>
            <a:schemeClr val="accent2"/>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463607"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defTabSz="533400">
              <a:lnSpc>
                <a:spcPct val="90000"/>
              </a:lnSpc>
              <a:spcBef>
                <a:spcPct val="0"/>
              </a:spcBef>
              <a:spcAft>
                <a:spcPct val="35000"/>
              </a:spcAft>
              <a:buNone/>
            </a:pPr>
            <a:r>
              <a:rPr lang="en-GB" sz="1400" kern="1200">
                <a:latin typeface="Franklin Gothic Book" panose="020B0503020102020204" pitchFamily="34" charset="0"/>
              </a:rPr>
              <a:t>Relationship status</a:t>
            </a:r>
          </a:p>
        </p:txBody>
      </p:sp>
      <p:sp>
        <p:nvSpPr>
          <p:cNvPr id="21" name="Oval 20">
            <a:extLst>
              <a:ext uri="{FF2B5EF4-FFF2-40B4-BE49-F238E27FC236}">
                <a16:creationId xmlns:a16="http://schemas.microsoft.com/office/drawing/2014/main" id="{06586A4D-08A1-FD18-37C5-0119B05B6AED}"/>
              </a:ext>
              <a:ext uri="{C183D7F6-B498-43B3-948B-1728B52AA6E4}">
                <adec:decorative xmlns:adec="http://schemas.microsoft.com/office/drawing/2017/decorative" val="1"/>
              </a:ext>
            </a:extLst>
          </p:cNvPr>
          <p:cNvSpPr/>
          <p:nvPr/>
        </p:nvSpPr>
        <p:spPr>
          <a:xfrm>
            <a:off x="6965407" y="1147201"/>
            <a:ext cx="530568" cy="639701"/>
          </a:xfrm>
          <a:prstGeom prst="ellipse">
            <a:avLst/>
          </a:prstGeom>
          <a:solidFill>
            <a:schemeClr val="bg1"/>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Franklin Gothic Book" panose="020B0503020102020204" pitchFamily="34" charset="0"/>
            </a:endParaRPr>
          </a:p>
        </p:txBody>
      </p:sp>
      <p:pic>
        <p:nvPicPr>
          <p:cNvPr id="22" name="Graphic 21">
            <a:extLst>
              <a:ext uri="{FF2B5EF4-FFF2-40B4-BE49-F238E27FC236}">
                <a16:creationId xmlns:a16="http://schemas.microsoft.com/office/drawing/2014/main" id="{3E42ACDB-165C-2AD3-22C1-E2833617BA98}"/>
              </a:ext>
              <a:ext uri="{C183D7F6-B498-43B3-948B-1728B52AA6E4}">
                <adec:decorative xmlns:adec="http://schemas.microsoft.com/office/drawing/2017/decorative" val="1"/>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025822" y="1261618"/>
            <a:ext cx="470153" cy="470153"/>
          </a:xfrm>
          <a:prstGeom prst="rect">
            <a:avLst/>
          </a:prstGeom>
        </p:spPr>
      </p:pic>
      <p:sp>
        <p:nvSpPr>
          <p:cNvPr id="23" name="Rectangle 22">
            <a:extLst>
              <a:ext uri="{FF2B5EF4-FFF2-40B4-BE49-F238E27FC236}">
                <a16:creationId xmlns:a16="http://schemas.microsoft.com/office/drawing/2014/main" id="{C28EFEA7-F6F2-43DE-B832-832536602230}"/>
              </a:ext>
            </a:extLst>
          </p:cNvPr>
          <p:cNvSpPr/>
          <p:nvPr/>
        </p:nvSpPr>
        <p:spPr>
          <a:xfrm>
            <a:off x="5827494" y="1905579"/>
            <a:ext cx="1515909" cy="1655713"/>
          </a:xfrm>
          <a:prstGeom prst="rect">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7200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577850">
              <a:lnSpc>
                <a:spcPct val="90000"/>
              </a:lnSpc>
              <a:spcBef>
                <a:spcPct val="0"/>
              </a:spcBef>
              <a:spcAft>
                <a:spcPct val="15000"/>
              </a:spcAft>
              <a:buChar char="•"/>
            </a:pPr>
            <a:r>
              <a:rPr lang="en-GB" sz="1200">
                <a:latin typeface="Franklin Gothic Book" panose="020B0503020102020204" pitchFamily="34" charset="0"/>
                <a:cs typeface="Arial"/>
              </a:rPr>
              <a:t>32 (65%) married</a:t>
            </a:r>
          </a:p>
          <a:p>
            <a:pPr marL="114300" lvl="1" indent="-114300" defTabSz="577850">
              <a:lnSpc>
                <a:spcPct val="90000"/>
              </a:lnSpc>
              <a:spcBef>
                <a:spcPct val="0"/>
              </a:spcBef>
              <a:spcAft>
                <a:spcPct val="15000"/>
              </a:spcAft>
              <a:buChar char="•"/>
            </a:pPr>
            <a:r>
              <a:rPr lang="en-GB" sz="1200" kern="1200">
                <a:latin typeface="Franklin Gothic Book" panose="020B0503020102020204" pitchFamily="34" charset="0"/>
                <a:cs typeface="Arial"/>
              </a:rPr>
              <a:t>8 (16% live with partner</a:t>
            </a:r>
          </a:p>
          <a:p>
            <a:pPr marL="114300" lvl="1" indent="-114300" algn="l" defTabSz="577850">
              <a:lnSpc>
                <a:spcPct val="90000"/>
              </a:lnSpc>
              <a:spcBef>
                <a:spcPct val="0"/>
              </a:spcBef>
              <a:spcAft>
                <a:spcPct val="15000"/>
              </a:spcAft>
              <a:buChar char="•"/>
            </a:pPr>
            <a:r>
              <a:rPr lang="en-GB" sz="1200">
                <a:latin typeface="Franklin Gothic Book" panose="020B0503020102020204" pitchFamily="34" charset="0"/>
                <a:cs typeface="Arial"/>
              </a:rPr>
              <a:t>2 (4%) divorced</a:t>
            </a:r>
          </a:p>
          <a:p>
            <a:pPr marL="114300" lvl="1" indent="-114300" algn="l" defTabSz="577850">
              <a:lnSpc>
                <a:spcPct val="90000"/>
              </a:lnSpc>
              <a:spcBef>
                <a:spcPct val="0"/>
              </a:spcBef>
              <a:spcAft>
                <a:spcPct val="15000"/>
              </a:spcAft>
              <a:buChar char="•"/>
            </a:pPr>
            <a:r>
              <a:rPr lang="en-GB" sz="1200">
                <a:latin typeface="Franklin Gothic Book" panose="020B0503020102020204" pitchFamily="34" charset="0"/>
                <a:cs typeface="Arial"/>
              </a:rPr>
              <a:t>1 (2%) single</a:t>
            </a:r>
          </a:p>
          <a:p>
            <a:pPr marL="114300" lvl="1" indent="-114300" algn="l" defTabSz="577850">
              <a:lnSpc>
                <a:spcPct val="90000"/>
              </a:lnSpc>
              <a:spcBef>
                <a:spcPct val="0"/>
              </a:spcBef>
              <a:spcAft>
                <a:spcPct val="15000"/>
              </a:spcAft>
              <a:buChar char="•"/>
            </a:pPr>
            <a:r>
              <a:rPr lang="en-GB" sz="1200">
                <a:latin typeface="Franklin Gothic Book" panose="020B0503020102020204" pitchFamily="34" charset="0"/>
                <a:cs typeface="Arial"/>
              </a:rPr>
              <a:t>4 (8%) prefer not to say</a:t>
            </a:r>
          </a:p>
          <a:p>
            <a:pPr marL="0" lvl="1" algn="l" defTabSz="577850">
              <a:lnSpc>
                <a:spcPct val="90000"/>
              </a:lnSpc>
              <a:spcBef>
                <a:spcPct val="0"/>
              </a:spcBef>
              <a:spcAft>
                <a:spcPct val="15000"/>
              </a:spcAft>
            </a:pPr>
            <a:endParaRPr lang="en-GB" sz="1200" kern="1200">
              <a:latin typeface="Franklin Gothic Book" panose="020B0503020102020204" pitchFamily="34" charset="0"/>
              <a:cs typeface="Arial"/>
            </a:endParaRPr>
          </a:p>
        </p:txBody>
      </p:sp>
      <p:sp>
        <p:nvSpPr>
          <p:cNvPr id="24" name="Freeform: Shape 23">
            <a:extLst>
              <a:ext uri="{FF2B5EF4-FFF2-40B4-BE49-F238E27FC236}">
                <a16:creationId xmlns:a16="http://schemas.microsoft.com/office/drawing/2014/main" id="{2405BFC9-B29A-D600-DE1D-54442FA5C821}"/>
              </a:ext>
            </a:extLst>
          </p:cNvPr>
          <p:cNvSpPr/>
          <p:nvPr/>
        </p:nvSpPr>
        <p:spPr>
          <a:xfrm>
            <a:off x="7589596" y="1192481"/>
            <a:ext cx="1515909" cy="530741"/>
          </a:xfrm>
          <a:custGeom>
            <a:avLst/>
            <a:gdLst>
              <a:gd name="connsiteX0" fmla="*/ 0 w 1515909"/>
              <a:gd name="connsiteY0" fmla="*/ 0 h 486585"/>
              <a:gd name="connsiteX1" fmla="*/ 1515909 w 1515909"/>
              <a:gd name="connsiteY1" fmla="*/ 0 h 486585"/>
              <a:gd name="connsiteX2" fmla="*/ 1515909 w 1515909"/>
              <a:gd name="connsiteY2" fmla="*/ 486585 h 486585"/>
              <a:gd name="connsiteX3" fmla="*/ 0 w 1515909"/>
              <a:gd name="connsiteY3" fmla="*/ 486585 h 486585"/>
              <a:gd name="connsiteX4" fmla="*/ 0 w 1515909"/>
              <a:gd name="connsiteY4" fmla="*/ 0 h 48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909" h="486585">
                <a:moveTo>
                  <a:pt x="0" y="0"/>
                </a:moveTo>
                <a:lnTo>
                  <a:pt x="1515909" y="0"/>
                </a:lnTo>
                <a:lnTo>
                  <a:pt x="1515909" y="486585"/>
                </a:lnTo>
                <a:lnTo>
                  <a:pt x="0" y="486585"/>
                </a:lnTo>
                <a:lnTo>
                  <a:pt x="0" y="0"/>
                </a:lnTo>
                <a:close/>
              </a:path>
            </a:pathLst>
          </a:custGeom>
          <a:solidFill>
            <a:schemeClr val="accent2"/>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463607"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defTabSz="533400">
              <a:lnSpc>
                <a:spcPct val="90000"/>
              </a:lnSpc>
              <a:spcBef>
                <a:spcPct val="0"/>
              </a:spcBef>
              <a:spcAft>
                <a:spcPct val="35000"/>
              </a:spcAft>
              <a:buNone/>
            </a:pPr>
            <a:r>
              <a:rPr lang="en-GB" sz="1400" kern="1200">
                <a:latin typeface="Franklin Gothic Book" panose="020B0503020102020204" pitchFamily="34" charset="0"/>
              </a:rPr>
              <a:t>Sexual orientation</a:t>
            </a:r>
          </a:p>
        </p:txBody>
      </p:sp>
      <p:sp>
        <p:nvSpPr>
          <p:cNvPr id="25" name="Oval 24">
            <a:extLst>
              <a:ext uri="{FF2B5EF4-FFF2-40B4-BE49-F238E27FC236}">
                <a16:creationId xmlns:a16="http://schemas.microsoft.com/office/drawing/2014/main" id="{C3AF6C41-B482-88DD-86AA-653B63D90EC2}"/>
              </a:ext>
              <a:ext uri="{C183D7F6-B498-43B3-948B-1728B52AA6E4}">
                <adec:decorative xmlns:adec="http://schemas.microsoft.com/office/drawing/2017/decorative" val="1"/>
              </a:ext>
            </a:extLst>
          </p:cNvPr>
          <p:cNvSpPr/>
          <p:nvPr/>
        </p:nvSpPr>
        <p:spPr>
          <a:xfrm>
            <a:off x="8687773" y="1144798"/>
            <a:ext cx="530568" cy="639701"/>
          </a:xfrm>
          <a:prstGeom prst="ellipse">
            <a:avLst/>
          </a:prstGeom>
          <a:solidFill>
            <a:schemeClr val="bg1"/>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Franklin Gothic Book" panose="020B0503020102020204" pitchFamily="34" charset="0"/>
            </a:endParaRPr>
          </a:p>
        </p:txBody>
      </p:sp>
      <p:pic>
        <p:nvPicPr>
          <p:cNvPr id="26" name="Graphic 25">
            <a:extLst>
              <a:ext uri="{FF2B5EF4-FFF2-40B4-BE49-F238E27FC236}">
                <a16:creationId xmlns:a16="http://schemas.microsoft.com/office/drawing/2014/main" id="{DE93EF4C-3798-C98D-E283-E1C5CC6AB907}"/>
              </a:ext>
              <a:ext uri="{C183D7F6-B498-43B3-948B-1728B52AA6E4}">
                <adec:decorative xmlns:adec="http://schemas.microsoft.com/office/drawing/2017/decorative" val="1"/>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8826225" y="1194176"/>
            <a:ext cx="265818" cy="265818"/>
          </a:xfrm>
          <a:prstGeom prst="rect">
            <a:avLst/>
          </a:prstGeom>
        </p:spPr>
      </p:pic>
      <p:pic>
        <p:nvPicPr>
          <p:cNvPr id="27" name="Graphic 26">
            <a:extLst>
              <a:ext uri="{FF2B5EF4-FFF2-40B4-BE49-F238E27FC236}">
                <a16:creationId xmlns:a16="http://schemas.microsoft.com/office/drawing/2014/main" id="{AA24B410-DD1A-BA28-3611-ED23D1F91DE7}"/>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699399" y="1438510"/>
            <a:ext cx="265818" cy="265818"/>
          </a:xfrm>
          <a:prstGeom prst="rect">
            <a:avLst/>
          </a:prstGeom>
        </p:spPr>
      </p:pic>
      <p:pic>
        <p:nvPicPr>
          <p:cNvPr id="28" name="Graphic 27">
            <a:extLst>
              <a:ext uri="{FF2B5EF4-FFF2-40B4-BE49-F238E27FC236}">
                <a16:creationId xmlns:a16="http://schemas.microsoft.com/office/drawing/2014/main" id="{E5388247-347F-07E3-EFEC-4285429F76F9}"/>
              </a:ext>
              <a:ext uri="{C183D7F6-B498-43B3-948B-1728B52AA6E4}">
                <adec:decorative xmlns:adec="http://schemas.microsoft.com/office/drawing/2017/decorative" val="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8945819" y="1430010"/>
            <a:ext cx="273050" cy="273050"/>
          </a:xfrm>
          <a:prstGeom prst="rect">
            <a:avLst/>
          </a:prstGeom>
        </p:spPr>
      </p:pic>
      <p:sp>
        <p:nvSpPr>
          <p:cNvPr id="29" name="Rectangle 28">
            <a:extLst>
              <a:ext uri="{FF2B5EF4-FFF2-40B4-BE49-F238E27FC236}">
                <a16:creationId xmlns:a16="http://schemas.microsoft.com/office/drawing/2014/main" id="{735FEE7A-6DC9-71B3-6D73-B1987D159CB1}"/>
              </a:ext>
            </a:extLst>
          </p:cNvPr>
          <p:cNvSpPr/>
          <p:nvPr/>
        </p:nvSpPr>
        <p:spPr>
          <a:xfrm>
            <a:off x="7589595" y="1897450"/>
            <a:ext cx="1515909" cy="1655713"/>
          </a:xfrm>
          <a:prstGeom prst="rect">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7200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577850">
              <a:lnSpc>
                <a:spcPct val="90000"/>
              </a:lnSpc>
              <a:spcBef>
                <a:spcPct val="0"/>
              </a:spcBef>
              <a:spcAft>
                <a:spcPct val="15000"/>
              </a:spcAft>
              <a:buChar char="•"/>
            </a:pPr>
            <a:r>
              <a:rPr lang="en-GB" sz="1200">
                <a:latin typeface="Franklin Gothic Book" panose="020B0503020102020204" pitchFamily="34" charset="0"/>
                <a:cs typeface="Arial"/>
              </a:rPr>
              <a:t>43 (88%)</a:t>
            </a:r>
            <a:r>
              <a:rPr lang="en-GB" sz="1200" kern="1200">
                <a:latin typeface="Franklin Gothic Book" panose="020B0503020102020204" pitchFamily="34" charset="0"/>
                <a:cs typeface="Arial"/>
              </a:rPr>
              <a:t> heterosexual</a:t>
            </a:r>
          </a:p>
          <a:p>
            <a:pPr marL="114300" lvl="1" indent="-114300" defTabSz="577850">
              <a:lnSpc>
                <a:spcPct val="90000"/>
              </a:lnSpc>
              <a:spcBef>
                <a:spcPct val="0"/>
              </a:spcBef>
              <a:spcAft>
                <a:spcPct val="15000"/>
              </a:spcAft>
              <a:buChar char="•"/>
            </a:pPr>
            <a:r>
              <a:rPr lang="en-GB" sz="1200">
                <a:latin typeface="Franklin Gothic Book" panose="020B0503020102020204" pitchFamily="34" charset="0"/>
                <a:cs typeface="Arial"/>
              </a:rPr>
              <a:t>1 (2%) bisexual </a:t>
            </a:r>
          </a:p>
          <a:p>
            <a:pPr marL="114300" lvl="1" indent="-114300" defTabSz="577850">
              <a:lnSpc>
                <a:spcPct val="90000"/>
              </a:lnSpc>
              <a:spcBef>
                <a:spcPct val="0"/>
              </a:spcBef>
              <a:spcAft>
                <a:spcPct val="15000"/>
              </a:spcAft>
              <a:buChar char="•"/>
            </a:pPr>
            <a:r>
              <a:rPr lang="en-GB" sz="1200">
                <a:latin typeface="Franklin Gothic Book" panose="020B0503020102020204" pitchFamily="34" charset="0"/>
                <a:cs typeface="Arial"/>
              </a:rPr>
              <a:t>1 (2%) gay</a:t>
            </a:r>
          </a:p>
          <a:p>
            <a:pPr marL="114300" lvl="1" indent="-114300" defTabSz="577850">
              <a:lnSpc>
                <a:spcPct val="90000"/>
              </a:lnSpc>
              <a:spcBef>
                <a:spcPct val="0"/>
              </a:spcBef>
              <a:spcAft>
                <a:spcPct val="15000"/>
              </a:spcAft>
              <a:buChar char="•"/>
            </a:pPr>
            <a:r>
              <a:rPr lang="en-GB" sz="1200">
                <a:latin typeface="Franklin Gothic Book" panose="020B0503020102020204" pitchFamily="34" charset="0"/>
                <a:cs typeface="Arial"/>
              </a:rPr>
              <a:t>4 (8%) prefer not to say </a:t>
            </a:r>
          </a:p>
        </p:txBody>
      </p:sp>
      <p:sp>
        <p:nvSpPr>
          <p:cNvPr id="30" name="Freeform: Shape 29">
            <a:extLst>
              <a:ext uri="{FF2B5EF4-FFF2-40B4-BE49-F238E27FC236}">
                <a16:creationId xmlns:a16="http://schemas.microsoft.com/office/drawing/2014/main" id="{335BE8BA-863F-572B-12EA-9681620F7C94}"/>
              </a:ext>
            </a:extLst>
          </p:cNvPr>
          <p:cNvSpPr/>
          <p:nvPr/>
        </p:nvSpPr>
        <p:spPr>
          <a:xfrm>
            <a:off x="9324341" y="1214944"/>
            <a:ext cx="1515909" cy="528595"/>
          </a:xfrm>
          <a:custGeom>
            <a:avLst/>
            <a:gdLst>
              <a:gd name="connsiteX0" fmla="*/ 0 w 1515909"/>
              <a:gd name="connsiteY0" fmla="*/ 0 h 486585"/>
              <a:gd name="connsiteX1" fmla="*/ 1515909 w 1515909"/>
              <a:gd name="connsiteY1" fmla="*/ 0 h 486585"/>
              <a:gd name="connsiteX2" fmla="*/ 1515909 w 1515909"/>
              <a:gd name="connsiteY2" fmla="*/ 486585 h 486585"/>
              <a:gd name="connsiteX3" fmla="*/ 0 w 1515909"/>
              <a:gd name="connsiteY3" fmla="*/ 486585 h 486585"/>
              <a:gd name="connsiteX4" fmla="*/ 0 w 1515909"/>
              <a:gd name="connsiteY4" fmla="*/ 0 h 48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909" h="486585">
                <a:moveTo>
                  <a:pt x="0" y="0"/>
                </a:moveTo>
                <a:lnTo>
                  <a:pt x="1515909" y="0"/>
                </a:lnTo>
                <a:lnTo>
                  <a:pt x="1515909" y="486585"/>
                </a:lnTo>
                <a:lnTo>
                  <a:pt x="0" y="486585"/>
                </a:lnTo>
                <a:lnTo>
                  <a:pt x="0" y="0"/>
                </a:lnTo>
                <a:close/>
              </a:path>
            </a:pathLst>
          </a:custGeom>
          <a:solidFill>
            <a:schemeClr val="accent2"/>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463607"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defTabSz="533400">
              <a:lnSpc>
                <a:spcPct val="90000"/>
              </a:lnSpc>
              <a:spcBef>
                <a:spcPct val="0"/>
              </a:spcBef>
              <a:spcAft>
                <a:spcPct val="35000"/>
              </a:spcAft>
              <a:buNone/>
            </a:pPr>
            <a:r>
              <a:rPr lang="en-GB" sz="1400" kern="1200">
                <a:latin typeface="Franklin Gothic Book" panose="020B0503020102020204" pitchFamily="34" charset="0"/>
              </a:rPr>
              <a:t>Carer</a:t>
            </a:r>
          </a:p>
        </p:txBody>
      </p:sp>
      <p:sp>
        <p:nvSpPr>
          <p:cNvPr id="31" name="Oval 30">
            <a:extLst>
              <a:ext uri="{FF2B5EF4-FFF2-40B4-BE49-F238E27FC236}">
                <a16:creationId xmlns:a16="http://schemas.microsoft.com/office/drawing/2014/main" id="{42591FFF-89CF-E671-F8FF-DBF03F3D1F0A}"/>
              </a:ext>
              <a:ext uri="{C183D7F6-B498-43B3-948B-1728B52AA6E4}">
                <adec:decorative xmlns:adec="http://schemas.microsoft.com/office/drawing/2017/decorative" val="1"/>
              </a:ext>
            </a:extLst>
          </p:cNvPr>
          <p:cNvSpPr/>
          <p:nvPr/>
        </p:nvSpPr>
        <p:spPr>
          <a:xfrm>
            <a:off x="10507893" y="1189629"/>
            <a:ext cx="502583" cy="601511"/>
          </a:xfrm>
          <a:prstGeom prst="ellipse">
            <a:avLst/>
          </a:prstGeom>
          <a:solidFill>
            <a:schemeClr val="bg1"/>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Franklin Gothic Book" panose="020B0503020102020204" pitchFamily="34" charset="0"/>
            </a:endParaRPr>
          </a:p>
        </p:txBody>
      </p:sp>
      <p:pic>
        <p:nvPicPr>
          <p:cNvPr id="32" name="Graphic 31">
            <a:extLst>
              <a:ext uri="{FF2B5EF4-FFF2-40B4-BE49-F238E27FC236}">
                <a16:creationId xmlns:a16="http://schemas.microsoft.com/office/drawing/2014/main" id="{4BC166FA-EBDC-D969-63FD-AD3170774659}"/>
              </a:ext>
              <a:ext uri="{C183D7F6-B498-43B3-948B-1728B52AA6E4}">
                <adec:decorative xmlns:adec="http://schemas.microsoft.com/office/drawing/2017/decorative" val="1"/>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10539503" y="1229568"/>
            <a:ext cx="470153" cy="470153"/>
          </a:xfrm>
          <a:prstGeom prst="rect">
            <a:avLst/>
          </a:prstGeom>
        </p:spPr>
      </p:pic>
      <p:sp>
        <p:nvSpPr>
          <p:cNvPr id="33" name="Rectangle 32">
            <a:extLst>
              <a:ext uri="{FF2B5EF4-FFF2-40B4-BE49-F238E27FC236}">
                <a16:creationId xmlns:a16="http://schemas.microsoft.com/office/drawing/2014/main" id="{1B9F4D6B-CEC2-8D11-2FFC-1609C130ADDF}"/>
              </a:ext>
            </a:extLst>
          </p:cNvPr>
          <p:cNvSpPr/>
          <p:nvPr/>
        </p:nvSpPr>
        <p:spPr>
          <a:xfrm>
            <a:off x="9323101" y="1908387"/>
            <a:ext cx="1515909" cy="1629278"/>
          </a:xfrm>
          <a:prstGeom prst="rect">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3600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algn="l" defTabSz="577850">
              <a:lnSpc>
                <a:spcPct val="90000"/>
              </a:lnSpc>
              <a:spcBef>
                <a:spcPct val="0"/>
              </a:spcBef>
              <a:spcAft>
                <a:spcPct val="15000"/>
              </a:spcAft>
              <a:buChar char="•"/>
            </a:pPr>
            <a:r>
              <a:rPr lang="en-GB" sz="1200" kern="1200">
                <a:latin typeface="Franklin Gothic Book" panose="020B0503020102020204" pitchFamily="34" charset="0"/>
                <a:cs typeface="Arial"/>
              </a:rPr>
              <a:t>8 (16%) carer for person aged 50 ad over</a:t>
            </a:r>
          </a:p>
          <a:p>
            <a:pPr marL="114300" lvl="1" indent="-114300" algn="l" defTabSz="577850">
              <a:lnSpc>
                <a:spcPct val="90000"/>
              </a:lnSpc>
              <a:spcBef>
                <a:spcPct val="0"/>
              </a:spcBef>
              <a:spcAft>
                <a:spcPct val="15000"/>
              </a:spcAft>
              <a:buChar char="•"/>
            </a:pPr>
            <a:r>
              <a:rPr lang="en-GB" sz="1200" kern="1200">
                <a:latin typeface="Franklin Gothic Book" panose="020B0503020102020204" pitchFamily="34" charset="0"/>
                <a:cs typeface="Arial"/>
              </a:rPr>
              <a:t>2 (4%) carer for young person 24 and under</a:t>
            </a:r>
          </a:p>
          <a:p>
            <a:pPr marL="114300" lvl="1" indent="-114300" algn="l" defTabSz="577850">
              <a:lnSpc>
                <a:spcPct val="90000"/>
              </a:lnSpc>
              <a:spcBef>
                <a:spcPct val="0"/>
              </a:spcBef>
              <a:spcAft>
                <a:spcPct val="15000"/>
              </a:spcAft>
              <a:buChar char="•"/>
            </a:pPr>
            <a:r>
              <a:rPr lang="en-GB" sz="1200">
                <a:latin typeface="Franklin Gothic Book" panose="020B0503020102020204" pitchFamily="34" charset="0"/>
                <a:cs typeface="Arial"/>
              </a:rPr>
              <a:t>1 (2%) carer for person between 25 and 49</a:t>
            </a:r>
            <a:endParaRPr lang="en-GB" sz="1200" kern="1200">
              <a:latin typeface="Franklin Gothic Book" panose="020B0503020102020204" pitchFamily="34" charset="0"/>
              <a:cs typeface="Arial"/>
            </a:endParaRPr>
          </a:p>
          <a:p>
            <a:pPr marL="114300" lvl="1" indent="-114300" algn="l" defTabSz="577850">
              <a:lnSpc>
                <a:spcPct val="90000"/>
              </a:lnSpc>
              <a:spcBef>
                <a:spcPct val="0"/>
              </a:spcBef>
              <a:spcAft>
                <a:spcPct val="15000"/>
              </a:spcAft>
              <a:buChar char="•"/>
            </a:pPr>
            <a:endParaRPr lang="en-GB" sz="1200" kern="1200">
              <a:latin typeface="Franklin Gothic Book" panose="020B0503020102020204" pitchFamily="34" charset="0"/>
              <a:cs typeface="Arial"/>
            </a:endParaRPr>
          </a:p>
        </p:txBody>
      </p:sp>
      <p:sp>
        <p:nvSpPr>
          <p:cNvPr id="34" name="Freeform: Shape 33">
            <a:extLst>
              <a:ext uri="{FF2B5EF4-FFF2-40B4-BE49-F238E27FC236}">
                <a16:creationId xmlns:a16="http://schemas.microsoft.com/office/drawing/2014/main" id="{1C6DE113-F355-F9EC-B92A-68F7709EE028}"/>
              </a:ext>
            </a:extLst>
          </p:cNvPr>
          <p:cNvSpPr/>
          <p:nvPr/>
        </p:nvSpPr>
        <p:spPr>
          <a:xfrm>
            <a:off x="477975" y="3731972"/>
            <a:ext cx="1515909" cy="531265"/>
          </a:xfrm>
          <a:custGeom>
            <a:avLst/>
            <a:gdLst>
              <a:gd name="connsiteX0" fmla="*/ 0 w 1515909"/>
              <a:gd name="connsiteY0" fmla="*/ 0 h 486585"/>
              <a:gd name="connsiteX1" fmla="*/ 1515909 w 1515909"/>
              <a:gd name="connsiteY1" fmla="*/ 0 h 486585"/>
              <a:gd name="connsiteX2" fmla="*/ 1515909 w 1515909"/>
              <a:gd name="connsiteY2" fmla="*/ 486585 h 486585"/>
              <a:gd name="connsiteX3" fmla="*/ 0 w 1515909"/>
              <a:gd name="connsiteY3" fmla="*/ 486585 h 486585"/>
              <a:gd name="connsiteX4" fmla="*/ 0 w 1515909"/>
              <a:gd name="connsiteY4" fmla="*/ 0 h 48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909" h="486585">
                <a:moveTo>
                  <a:pt x="0" y="0"/>
                </a:moveTo>
                <a:lnTo>
                  <a:pt x="1515909" y="0"/>
                </a:lnTo>
                <a:lnTo>
                  <a:pt x="1515909" y="486585"/>
                </a:lnTo>
                <a:lnTo>
                  <a:pt x="0" y="486585"/>
                </a:lnTo>
                <a:lnTo>
                  <a:pt x="0" y="0"/>
                </a:lnTo>
                <a:close/>
              </a:path>
            </a:pathLst>
          </a:custGeom>
          <a:solidFill>
            <a:schemeClr val="accent2"/>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463607"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defTabSz="533400">
              <a:lnSpc>
                <a:spcPct val="90000"/>
              </a:lnSpc>
              <a:spcBef>
                <a:spcPct val="0"/>
              </a:spcBef>
              <a:spcAft>
                <a:spcPct val="35000"/>
              </a:spcAft>
              <a:buNone/>
            </a:pPr>
            <a:r>
              <a:rPr lang="en-GB" sz="1400" kern="1200">
                <a:latin typeface="Franklin Gothic Book" panose="020B0503020102020204" pitchFamily="34" charset="0"/>
              </a:rPr>
              <a:t>Religion</a:t>
            </a:r>
          </a:p>
        </p:txBody>
      </p:sp>
      <p:sp>
        <p:nvSpPr>
          <p:cNvPr id="35" name="Oval 34">
            <a:extLst>
              <a:ext uri="{FF2B5EF4-FFF2-40B4-BE49-F238E27FC236}">
                <a16:creationId xmlns:a16="http://schemas.microsoft.com/office/drawing/2014/main" id="{4006C4F9-69A3-EAFC-CA5B-B4783F2D7993}"/>
              </a:ext>
              <a:ext uri="{C183D7F6-B498-43B3-948B-1728B52AA6E4}">
                <adec:decorative xmlns:adec="http://schemas.microsoft.com/office/drawing/2017/decorative" val="1"/>
              </a:ext>
            </a:extLst>
          </p:cNvPr>
          <p:cNvSpPr/>
          <p:nvPr/>
        </p:nvSpPr>
        <p:spPr>
          <a:xfrm>
            <a:off x="1648094" y="3755292"/>
            <a:ext cx="530568" cy="639701"/>
          </a:xfrm>
          <a:prstGeom prst="ellipse">
            <a:avLst/>
          </a:prstGeom>
          <a:solidFill>
            <a:schemeClr val="bg1"/>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Franklin Gothic Book" panose="020B0503020102020204" pitchFamily="34" charset="0"/>
            </a:endParaRPr>
          </a:p>
        </p:txBody>
      </p:sp>
      <p:pic>
        <p:nvPicPr>
          <p:cNvPr id="36" name="Graphic 35">
            <a:extLst>
              <a:ext uri="{FF2B5EF4-FFF2-40B4-BE49-F238E27FC236}">
                <a16:creationId xmlns:a16="http://schemas.microsoft.com/office/drawing/2014/main" id="{F634F103-1ECF-1A60-B136-9B8BD52A9525}"/>
              </a:ext>
              <a:ext uri="{C183D7F6-B498-43B3-948B-1728B52AA6E4}">
                <adec:decorative xmlns:adec="http://schemas.microsoft.com/office/drawing/2017/decorative" val="1"/>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687893" y="3855694"/>
            <a:ext cx="470153" cy="470153"/>
          </a:xfrm>
          <a:prstGeom prst="rect">
            <a:avLst/>
          </a:prstGeom>
        </p:spPr>
      </p:pic>
      <p:sp>
        <p:nvSpPr>
          <p:cNvPr id="37" name="Rectangle 36">
            <a:extLst>
              <a:ext uri="{FF2B5EF4-FFF2-40B4-BE49-F238E27FC236}">
                <a16:creationId xmlns:a16="http://schemas.microsoft.com/office/drawing/2014/main" id="{5918757A-7B57-6F6A-03F3-B211C980C261}"/>
              </a:ext>
            </a:extLst>
          </p:cNvPr>
          <p:cNvSpPr/>
          <p:nvPr/>
        </p:nvSpPr>
        <p:spPr>
          <a:xfrm>
            <a:off x="477975" y="4429235"/>
            <a:ext cx="1515909" cy="1629278"/>
          </a:xfrm>
          <a:prstGeom prst="rect">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7200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577850">
              <a:lnSpc>
                <a:spcPct val="90000"/>
              </a:lnSpc>
              <a:spcBef>
                <a:spcPct val="0"/>
              </a:spcBef>
              <a:spcAft>
                <a:spcPct val="15000"/>
              </a:spcAft>
              <a:buFontTx/>
              <a:buChar char="•"/>
              <a:defRPr/>
            </a:pPr>
            <a:r>
              <a:rPr lang="en-GB" sz="1200">
                <a:latin typeface="Franklin Gothic Book" panose="020B0503020102020204" pitchFamily="34" charset="0"/>
                <a:cs typeface="Arial"/>
              </a:rPr>
              <a:t>27 (55%) Christian</a:t>
            </a:r>
          </a:p>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lang="en-GB" sz="1200">
                <a:latin typeface="Franklin Gothic Book" panose="020B0503020102020204" pitchFamily="34" charset="0"/>
                <a:cs typeface="Arial"/>
              </a:rPr>
              <a:t>17 (35%) had no religion</a:t>
            </a:r>
          </a:p>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lang="en-GB" sz="1200">
                <a:latin typeface="Franklin Gothic Book" panose="020B0503020102020204" pitchFamily="34" charset="0"/>
                <a:cs typeface="Arial"/>
              </a:rPr>
              <a:t>1 (2%) Buddhist</a:t>
            </a:r>
          </a:p>
          <a:p>
            <a:pPr marL="114300" marR="0" lvl="1" indent="-114300" algn="l" defTabSz="577850" rtl="0" eaLnBrk="1" fontAlgn="auto" latinLnBrk="0" hangingPunct="1">
              <a:lnSpc>
                <a:spcPct val="90000"/>
              </a:lnSpc>
              <a:spcBef>
                <a:spcPct val="0"/>
              </a:spcBef>
              <a:spcAft>
                <a:spcPct val="15000"/>
              </a:spcAft>
              <a:buClrTx/>
              <a:buSzTx/>
              <a:buFontTx/>
              <a:buChar char="•"/>
              <a:tabLst/>
              <a:defRPr/>
            </a:pPr>
            <a:r>
              <a:rPr lang="en-GB" sz="1200">
                <a:latin typeface="Franklin Gothic Book" panose="020B0503020102020204" pitchFamily="34" charset="0"/>
                <a:cs typeface="Arial"/>
              </a:rPr>
              <a:t>4 (8%) prefer not to say</a:t>
            </a:r>
          </a:p>
          <a:p>
            <a:pPr marL="0" algn="ctr" rtl="0" eaLnBrk="1" fontAlgn="b" latinLnBrk="0" hangingPunct="1">
              <a:spcBef>
                <a:spcPts val="0"/>
              </a:spcBef>
              <a:spcAft>
                <a:spcPts val="0"/>
              </a:spcAft>
            </a:pPr>
            <a:endParaRPr lang="en-GB" sz="2000" b="0" i="0" u="none" strike="noStrike">
              <a:effectLst/>
              <a:latin typeface="Franklin Gothic Book" panose="020B0503020102020204" pitchFamily="34" charset="0"/>
            </a:endParaRPr>
          </a:p>
        </p:txBody>
      </p:sp>
      <p:sp>
        <p:nvSpPr>
          <p:cNvPr id="38" name="Freeform: Shape 37">
            <a:extLst>
              <a:ext uri="{FF2B5EF4-FFF2-40B4-BE49-F238E27FC236}">
                <a16:creationId xmlns:a16="http://schemas.microsoft.com/office/drawing/2014/main" id="{34F18583-3754-7E70-72AD-EC27C6CE2DBC}"/>
              </a:ext>
            </a:extLst>
          </p:cNvPr>
          <p:cNvSpPr/>
          <p:nvPr/>
        </p:nvSpPr>
        <p:spPr>
          <a:xfrm>
            <a:off x="2275447" y="3744360"/>
            <a:ext cx="1515909" cy="559645"/>
          </a:xfrm>
          <a:custGeom>
            <a:avLst/>
            <a:gdLst>
              <a:gd name="connsiteX0" fmla="*/ 0 w 1515909"/>
              <a:gd name="connsiteY0" fmla="*/ 0 h 486585"/>
              <a:gd name="connsiteX1" fmla="*/ 1515909 w 1515909"/>
              <a:gd name="connsiteY1" fmla="*/ 0 h 486585"/>
              <a:gd name="connsiteX2" fmla="*/ 1515909 w 1515909"/>
              <a:gd name="connsiteY2" fmla="*/ 486585 h 486585"/>
              <a:gd name="connsiteX3" fmla="*/ 0 w 1515909"/>
              <a:gd name="connsiteY3" fmla="*/ 486585 h 486585"/>
              <a:gd name="connsiteX4" fmla="*/ 0 w 1515909"/>
              <a:gd name="connsiteY4" fmla="*/ 0 h 48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909" h="486585">
                <a:moveTo>
                  <a:pt x="0" y="0"/>
                </a:moveTo>
                <a:lnTo>
                  <a:pt x="1515909" y="0"/>
                </a:lnTo>
                <a:lnTo>
                  <a:pt x="1515909" y="486585"/>
                </a:lnTo>
                <a:lnTo>
                  <a:pt x="0" y="486585"/>
                </a:lnTo>
                <a:lnTo>
                  <a:pt x="0" y="0"/>
                </a:lnTo>
                <a:close/>
              </a:path>
            </a:pathLst>
          </a:custGeom>
          <a:solidFill>
            <a:schemeClr val="accent2"/>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463607"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defTabSz="533400">
              <a:lnSpc>
                <a:spcPct val="90000"/>
              </a:lnSpc>
              <a:spcBef>
                <a:spcPct val="0"/>
              </a:spcBef>
              <a:spcAft>
                <a:spcPct val="35000"/>
              </a:spcAft>
              <a:buNone/>
            </a:pPr>
            <a:r>
              <a:rPr lang="en-GB" sz="1400" kern="1200">
                <a:latin typeface="Franklin Gothic Book" panose="020B0503020102020204" pitchFamily="34" charset="0"/>
              </a:rPr>
              <a:t>Pregnancy</a:t>
            </a:r>
          </a:p>
        </p:txBody>
      </p:sp>
      <p:sp>
        <p:nvSpPr>
          <p:cNvPr id="39" name="Oval 38">
            <a:extLst>
              <a:ext uri="{FF2B5EF4-FFF2-40B4-BE49-F238E27FC236}">
                <a16:creationId xmlns:a16="http://schemas.microsoft.com/office/drawing/2014/main" id="{B30E9D76-FA37-ED21-6649-D85EBCE7D269}"/>
              </a:ext>
              <a:ext uri="{C183D7F6-B498-43B3-948B-1728B52AA6E4}">
                <adec:decorative xmlns:adec="http://schemas.microsoft.com/office/drawing/2017/decorative" val="1"/>
              </a:ext>
            </a:extLst>
          </p:cNvPr>
          <p:cNvSpPr/>
          <p:nvPr/>
        </p:nvSpPr>
        <p:spPr>
          <a:xfrm>
            <a:off x="3450819" y="3731373"/>
            <a:ext cx="530568" cy="639701"/>
          </a:xfrm>
          <a:prstGeom prst="ellipse">
            <a:avLst/>
          </a:prstGeom>
          <a:solidFill>
            <a:schemeClr val="bg1"/>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Franklin Gothic Book" panose="020B0503020102020204" pitchFamily="34" charset="0"/>
            </a:endParaRPr>
          </a:p>
        </p:txBody>
      </p:sp>
      <p:pic>
        <p:nvPicPr>
          <p:cNvPr id="40" name="Graphic 39">
            <a:extLst>
              <a:ext uri="{FF2B5EF4-FFF2-40B4-BE49-F238E27FC236}">
                <a16:creationId xmlns:a16="http://schemas.microsoft.com/office/drawing/2014/main" id="{E338C1C5-911D-0BF4-A53A-DC5FA84D9BB5}"/>
              </a:ext>
              <a:ext uri="{C183D7F6-B498-43B3-948B-1728B52AA6E4}">
                <adec:decorative xmlns:adec="http://schemas.microsoft.com/office/drawing/2017/decorative" val="1"/>
              </a:ext>
            </a:extLst>
          </p:cNvPr>
          <p:cNvPicPr>
            <a:picLocks noChangeAspect="1"/>
          </p:cNvPicPr>
          <p:nvPr/>
        </p:nvPicPr>
        <p:blipFill>
          <a:blip r:embed="rId20">
            <a:extLst>
              <a:ext uri="{96DAC541-7B7A-43D3-8B79-37D633B846F1}">
                <asvg:svgBlip xmlns:asvg="http://schemas.microsoft.com/office/drawing/2016/SVG/main" r:embed="rId21"/>
              </a:ext>
            </a:extLst>
          </a:blip>
          <a:stretch>
            <a:fillRect/>
          </a:stretch>
        </p:blipFill>
        <p:spPr>
          <a:xfrm>
            <a:off x="3469480" y="3809523"/>
            <a:ext cx="512709" cy="512709"/>
          </a:xfrm>
          <a:prstGeom prst="rect">
            <a:avLst/>
          </a:prstGeom>
        </p:spPr>
      </p:pic>
      <p:sp>
        <p:nvSpPr>
          <p:cNvPr id="41" name="Rectangle 40">
            <a:extLst>
              <a:ext uri="{FF2B5EF4-FFF2-40B4-BE49-F238E27FC236}">
                <a16:creationId xmlns:a16="http://schemas.microsoft.com/office/drawing/2014/main" id="{C7C26E97-9E50-CD7C-0C3B-34D853059E36}"/>
              </a:ext>
            </a:extLst>
          </p:cNvPr>
          <p:cNvSpPr/>
          <p:nvPr/>
        </p:nvSpPr>
        <p:spPr>
          <a:xfrm>
            <a:off x="2256064" y="4432508"/>
            <a:ext cx="1515909" cy="1629278"/>
          </a:xfrm>
          <a:prstGeom prst="rect">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7200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algn="l" defTabSz="577850">
              <a:lnSpc>
                <a:spcPct val="90000"/>
              </a:lnSpc>
              <a:spcBef>
                <a:spcPct val="0"/>
              </a:spcBef>
              <a:spcAft>
                <a:spcPct val="15000"/>
              </a:spcAft>
              <a:buChar char="•"/>
            </a:pPr>
            <a:r>
              <a:rPr lang="en-GB" sz="1200">
                <a:latin typeface="Franklin Gothic Book" panose="020B0503020102020204" pitchFamily="34" charset="0"/>
                <a:cs typeface="Arial"/>
              </a:rPr>
              <a:t>46 (94%) no</a:t>
            </a:r>
          </a:p>
          <a:p>
            <a:pPr marL="114300" lvl="1" indent="-114300" algn="l" defTabSz="577850">
              <a:lnSpc>
                <a:spcPct val="90000"/>
              </a:lnSpc>
              <a:spcBef>
                <a:spcPct val="0"/>
              </a:spcBef>
              <a:spcAft>
                <a:spcPct val="15000"/>
              </a:spcAft>
              <a:buChar char="•"/>
            </a:pPr>
            <a:r>
              <a:rPr lang="en-GB" sz="1200" kern="1200">
                <a:latin typeface="Franklin Gothic Book" panose="020B0503020102020204" pitchFamily="34" charset="0"/>
                <a:cs typeface="Arial"/>
              </a:rPr>
              <a:t>3 (6%) prefer not to say</a:t>
            </a:r>
          </a:p>
        </p:txBody>
      </p:sp>
      <p:sp>
        <p:nvSpPr>
          <p:cNvPr id="42" name="Freeform: Shape 41">
            <a:extLst>
              <a:ext uri="{FF2B5EF4-FFF2-40B4-BE49-F238E27FC236}">
                <a16:creationId xmlns:a16="http://schemas.microsoft.com/office/drawing/2014/main" id="{12607267-620F-DFF7-1BFA-7033E8AF5C51}"/>
              </a:ext>
            </a:extLst>
          </p:cNvPr>
          <p:cNvSpPr/>
          <p:nvPr/>
        </p:nvSpPr>
        <p:spPr>
          <a:xfrm>
            <a:off x="4044718" y="3771322"/>
            <a:ext cx="1515909" cy="532683"/>
          </a:xfrm>
          <a:custGeom>
            <a:avLst/>
            <a:gdLst>
              <a:gd name="connsiteX0" fmla="*/ 0 w 1515909"/>
              <a:gd name="connsiteY0" fmla="*/ 0 h 486585"/>
              <a:gd name="connsiteX1" fmla="*/ 1515909 w 1515909"/>
              <a:gd name="connsiteY1" fmla="*/ 0 h 486585"/>
              <a:gd name="connsiteX2" fmla="*/ 1515909 w 1515909"/>
              <a:gd name="connsiteY2" fmla="*/ 486585 h 486585"/>
              <a:gd name="connsiteX3" fmla="*/ 0 w 1515909"/>
              <a:gd name="connsiteY3" fmla="*/ 486585 h 486585"/>
              <a:gd name="connsiteX4" fmla="*/ 0 w 1515909"/>
              <a:gd name="connsiteY4" fmla="*/ 0 h 48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909" h="486585">
                <a:moveTo>
                  <a:pt x="0" y="0"/>
                </a:moveTo>
                <a:lnTo>
                  <a:pt x="1515909" y="0"/>
                </a:lnTo>
                <a:lnTo>
                  <a:pt x="1515909" y="486585"/>
                </a:lnTo>
                <a:lnTo>
                  <a:pt x="0" y="486585"/>
                </a:lnTo>
                <a:lnTo>
                  <a:pt x="0" y="0"/>
                </a:lnTo>
                <a:close/>
              </a:path>
            </a:pathLst>
          </a:custGeom>
          <a:solidFill>
            <a:schemeClr val="accent2"/>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463607"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defTabSz="533400">
              <a:lnSpc>
                <a:spcPct val="90000"/>
              </a:lnSpc>
              <a:spcBef>
                <a:spcPct val="0"/>
              </a:spcBef>
              <a:spcAft>
                <a:spcPct val="35000"/>
              </a:spcAft>
              <a:buNone/>
            </a:pPr>
            <a:r>
              <a:rPr lang="en-GB" sz="1400" kern="1200">
                <a:latin typeface="Franklin Gothic Book" panose="020B0503020102020204" pitchFamily="34" charset="0"/>
              </a:rPr>
              <a:t>Maternity</a:t>
            </a:r>
          </a:p>
        </p:txBody>
      </p:sp>
      <p:sp>
        <p:nvSpPr>
          <p:cNvPr id="43" name="Oval 42">
            <a:extLst>
              <a:ext uri="{FF2B5EF4-FFF2-40B4-BE49-F238E27FC236}">
                <a16:creationId xmlns:a16="http://schemas.microsoft.com/office/drawing/2014/main" id="{8651106B-9118-32AE-91CE-27AE08547649}"/>
              </a:ext>
              <a:ext uri="{C183D7F6-B498-43B3-948B-1728B52AA6E4}">
                <adec:decorative xmlns:adec="http://schemas.microsoft.com/office/drawing/2017/decorative" val="1"/>
              </a:ext>
            </a:extLst>
          </p:cNvPr>
          <p:cNvSpPr/>
          <p:nvPr/>
        </p:nvSpPr>
        <p:spPr>
          <a:xfrm>
            <a:off x="5208593" y="3751584"/>
            <a:ext cx="530568" cy="639701"/>
          </a:xfrm>
          <a:prstGeom prst="ellipse">
            <a:avLst/>
          </a:prstGeom>
          <a:solidFill>
            <a:schemeClr val="bg1"/>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Franklin Gothic Book" panose="020B0503020102020204" pitchFamily="34" charset="0"/>
            </a:endParaRPr>
          </a:p>
        </p:txBody>
      </p:sp>
      <p:pic>
        <p:nvPicPr>
          <p:cNvPr id="44" name="Graphic 43">
            <a:extLst>
              <a:ext uri="{FF2B5EF4-FFF2-40B4-BE49-F238E27FC236}">
                <a16:creationId xmlns:a16="http://schemas.microsoft.com/office/drawing/2014/main" id="{EBFED271-1FB8-AF55-D81B-0130E8021413}"/>
              </a:ext>
              <a:ext uri="{C183D7F6-B498-43B3-948B-1728B52AA6E4}">
                <adec:decorative xmlns:adec="http://schemas.microsoft.com/office/drawing/2017/decorative" val="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5236265" y="3854063"/>
            <a:ext cx="470153" cy="470153"/>
          </a:xfrm>
          <a:prstGeom prst="rect">
            <a:avLst/>
          </a:prstGeom>
        </p:spPr>
      </p:pic>
      <p:sp>
        <p:nvSpPr>
          <p:cNvPr id="45" name="Rectangle 44">
            <a:extLst>
              <a:ext uri="{FF2B5EF4-FFF2-40B4-BE49-F238E27FC236}">
                <a16:creationId xmlns:a16="http://schemas.microsoft.com/office/drawing/2014/main" id="{07496553-922E-9B5D-72DE-285010FB4939}"/>
              </a:ext>
            </a:extLst>
          </p:cNvPr>
          <p:cNvSpPr/>
          <p:nvPr/>
        </p:nvSpPr>
        <p:spPr>
          <a:xfrm>
            <a:off x="4025335" y="4428273"/>
            <a:ext cx="1515909" cy="1629278"/>
          </a:xfrm>
          <a:prstGeom prst="rect">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7200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577850">
              <a:lnSpc>
                <a:spcPct val="90000"/>
              </a:lnSpc>
              <a:spcBef>
                <a:spcPct val="0"/>
              </a:spcBef>
              <a:spcAft>
                <a:spcPct val="15000"/>
              </a:spcAft>
              <a:buChar char="•"/>
            </a:pPr>
            <a:r>
              <a:rPr lang="en-GB" sz="1200">
                <a:latin typeface="Franklin Gothic Book" panose="020B0503020102020204" pitchFamily="34" charset="0"/>
                <a:cs typeface="Arial"/>
              </a:rPr>
              <a:t>45 (94%)</a:t>
            </a:r>
            <a:r>
              <a:rPr lang="en-GB" sz="1200" kern="1200">
                <a:latin typeface="Franklin Gothic Book" panose="020B0503020102020204" pitchFamily="34" charset="0"/>
                <a:cs typeface="Arial"/>
              </a:rPr>
              <a:t> had not recently given birth</a:t>
            </a:r>
          </a:p>
          <a:p>
            <a:pPr marL="114300" lvl="1" indent="-114300" defTabSz="577850">
              <a:lnSpc>
                <a:spcPct val="90000"/>
              </a:lnSpc>
              <a:spcBef>
                <a:spcPct val="0"/>
              </a:spcBef>
              <a:spcAft>
                <a:spcPct val="15000"/>
              </a:spcAft>
              <a:buChar char="•"/>
            </a:pPr>
            <a:r>
              <a:rPr lang="en-GB" sz="1200">
                <a:latin typeface="Franklin Gothic Book" panose="020B0503020102020204" pitchFamily="34" charset="0"/>
                <a:cs typeface="Arial"/>
              </a:rPr>
              <a:t>3 (6%) prefer not to say </a:t>
            </a:r>
            <a:endParaRPr lang="en-GB" sz="1200" kern="1200">
              <a:latin typeface="Franklin Gothic Book" panose="020B0503020102020204" pitchFamily="34" charset="0"/>
              <a:cs typeface="Arial"/>
            </a:endParaRPr>
          </a:p>
        </p:txBody>
      </p:sp>
      <p:sp>
        <p:nvSpPr>
          <p:cNvPr id="46" name="Freeform: Shape 45">
            <a:extLst>
              <a:ext uri="{FF2B5EF4-FFF2-40B4-BE49-F238E27FC236}">
                <a16:creationId xmlns:a16="http://schemas.microsoft.com/office/drawing/2014/main" id="{C5E5E82A-EBF2-B317-0E1C-8CACCD09CDF1}"/>
              </a:ext>
            </a:extLst>
          </p:cNvPr>
          <p:cNvSpPr/>
          <p:nvPr/>
        </p:nvSpPr>
        <p:spPr>
          <a:xfrm>
            <a:off x="5819639" y="3770615"/>
            <a:ext cx="1515909" cy="517748"/>
          </a:xfrm>
          <a:custGeom>
            <a:avLst/>
            <a:gdLst>
              <a:gd name="connsiteX0" fmla="*/ 0 w 1515909"/>
              <a:gd name="connsiteY0" fmla="*/ 0 h 486585"/>
              <a:gd name="connsiteX1" fmla="*/ 1515909 w 1515909"/>
              <a:gd name="connsiteY1" fmla="*/ 0 h 486585"/>
              <a:gd name="connsiteX2" fmla="*/ 1515909 w 1515909"/>
              <a:gd name="connsiteY2" fmla="*/ 486585 h 486585"/>
              <a:gd name="connsiteX3" fmla="*/ 0 w 1515909"/>
              <a:gd name="connsiteY3" fmla="*/ 486585 h 486585"/>
              <a:gd name="connsiteX4" fmla="*/ 0 w 1515909"/>
              <a:gd name="connsiteY4" fmla="*/ 0 h 48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909" h="486585">
                <a:moveTo>
                  <a:pt x="0" y="0"/>
                </a:moveTo>
                <a:lnTo>
                  <a:pt x="1515909" y="0"/>
                </a:lnTo>
                <a:lnTo>
                  <a:pt x="1515909" y="486585"/>
                </a:lnTo>
                <a:lnTo>
                  <a:pt x="0" y="486585"/>
                </a:lnTo>
                <a:lnTo>
                  <a:pt x="0" y="0"/>
                </a:lnTo>
                <a:close/>
              </a:path>
            </a:pathLst>
          </a:custGeom>
          <a:solidFill>
            <a:schemeClr val="accent2"/>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463607"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defTabSz="533400">
              <a:lnSpc>
                <a:spcPct val="90000"/>
              </a:lnSpc>
              <a:spcBef>
                <a:spcPct val="0"/>
              </a:spcBef>
              <a:spcAft>
                <a:spcPct val="35000"/>
              </a:spcAft>
              <a:buNone/>
            </a:pPr>
            <a:r>
              <a:rPr lang="en-GB" sz="1200" kern="1200">
                <a:latin typeface="Franklin Gothic Book" panose="020B0503020102020204" pitchFamily="34" charset="0"/>
              </a:rPr>
              <a:t>Disability or long-term condition</a:t>
            </a:r>
          </a:p>
        </p:txBody>
      </p:sp>
      <p:sp>
        <p:nvSpPr>
          <p:cNvPr id="47" name="Oval 46">
            <a:extLst>
              <a:ext uri="{FF2B5EF4-FFF2-40B4-BE49-F238E27FC236}">
                <a16:creationId xmlns:a16="http://schemas.microsoft.com/office/drawing/2014/main" id="{0DB358E2-3E18-44ED-C992-22D2FEC818DA}"/>
              </a:ext>
              <a:ext uri="{C183D7F6-B498-43B3-948B-1728B52AA6E4}">
                <adec:decorative xmlns:adec="http://schemas.microsoft.com/office/drawing/2017/decorative" val="1"/>
              </a:ext>
            </a:extLst>
          </p:cNvPr>
          <p:cNvSpPr/>
          <p:nvPr/>
        </p:nvSpPr>
        <p:spPr>
          <a:xfrm>
            <a:off x="6962815" y="3745132"/>
            <a:ext cx="530568" cy="639701"/>
          </a:xfrm>
          <a:prstGeom prst="ellipse">
            <a:avLst/>
          </a:prstGeom>
          <a:solidFill>
            <a:schemeClr val="bg1"/>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Franklin Gothic Book" panose="020B0503020102020204" pitchFamily="34" charset="0"/>
            </a:endParaRPr>
          </a:p>
        </p:txBody>
      </p:sp>
      <p:pic>
        <p:nvPicPr>
          <p:cNvPr id="48" name="Graphic 47">
            <a:extLst>
              <a:ext uri="{FF2B5EF4-FFF2-40B4-BE49-F238E27FC236}">
                <a16:creationId xmlns:a16="http://schemas.microsoft.com/office/drawing/2014/main" id="{0E8CF918-925E-8C46-3744-A0D476B985F2}"/>
              </a:ext>
              <a:ext uri="{C183D7F6-B498-43B3-948B-1728B52AA6E4}">
                <adec:decorative xmlns:adec="http://schemas.microsoft.com/office/drawing/2017/decorative" val="1"/>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7007195" y="3860712"/>
            <a:ext cx="470153" cy="470153"/>
          </a:xfrm>
          <a:prstGeom prst="rect">
            <a:avLst/>
          </a:prstGeom>
        </p:spPr>
      </p:pic>
      <p:sp>
        <p:nvSpPr>
          <p:cNvPr id="49" name="Rectangle 48">
            <a:extLst>
              <a:ext uri="{FF2B5EF4-FFF2-40B4-BE49-F238E27FC236}">
                <a16:creationId xmlns:a16="http://schemas.microsoft.com/office/drawing/2014/main" id="{E07A4376-0813-FCD1-A472-D67EB4D3D29F}"/>
              </a:ext>
            </a:extLst>
          </p:cNvPr>
          <p:cNvSpPr/>
          <p:nvPr/>
        </p:nvSpPr>
        <p:spPr>
          <a:xfrm>
            <a:off x="5810593" y="4428273"/>
            <a:ext cx="1515909" cy="1629278"/>
          </a:xfrm>
          <a:prstGeom prst="rect">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7200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577850">
              <a:lnSpc>
                <a:spcPct val="90000"/>
              </a:lnSpc>
              <a:spcBef>
                <a:spcPct val="0"/>
              </a:spcBef>
              <a:spcAft>
                <a:spcPct val="15000"/>
              </a:spcAft>
              <a:buChar char="•"/>
            </a:pPr>
            <a:r>
              <a:rPr lang="en-GB" sz="1100">
                <a:latin typeface="Franklin Gothic Book" panose="020B0503020102020204" pitchFamily="34" charset="0"/>
                <a:cs typeface="Arial"/>
              </a:rPr>
              <a:t>5 (10%) have a long-term illness</a:t>
            </a:r>
          </a:p>
          <a:p>
            <a:pPr marL="114300" lvl="1" indent="-114300" defTabSz="577850">
              <a:lnSpc>
                <a:spcPct val="90000"/>
              </a:lnSpc>
              <a:spcBef>
                <a:spcPct val="0"/>
              </a:spcBef>
              <a:spcAft>
                <a:spcPct val="15000"/>
              </a:spcAft>
              <a:buChar char="•"/>
            </a:pPr>
            <a:r>
              <a:rPr lang="en-GB" sz="1100">
                <a:latin typeface="Franklin Gothic Book" panose="020B0503020102020204" pitchFamily="34" charset="0"/>
                <a:cs typeface="Arial"/>
              </a:rPr>
              <a:t>4 (8%) have a physical disability</a:t>
            </a:r>
          </a:p>
          <a:p>
            <a:pPr marL="114300" lvl="1" indent="-114300" defTabSz="577850">
              <a:lnSpc>
                <a:spcPct val="90000"/>
              </a:lnSpc>
              <a:spcBef>
                <a:spcPct val="0"/>
              </a:spcBef>
              <a:spcAft>
                <a:spcPct val="15000"/>
              </a:spcAft>
              <a:buChar char="•"/>
            </a:pPr>
            <a:r>
              <a:rPr lang="en-GB" sz="1100">
                <a:latin typeface="Franklin Gothic Book" panose="020B0503020102020204" pitchFamily="34" charset="0"/>
                <a:cs typeface="Arial"/>
              </a:rPr>
              <a:t>4 (8%) have a mental health condition</a:t>
            </a:r>
          </a:p>
          <a:p>
            <a:pPr marL="114300" lvl="1" indent="-114300" defTabSz="577850">
              <a:lnSpc>
                <a:spcPct val="90000"/>
              </a:lnSpc>
              <a:spcBef>
                <a:spcPct val="0"/>
              </a:spcBef>
              <a:spcAft>
                <a:spcPct val="15000"/>
              </a:spcAft>
              <a:buChar char="•"/>
            </a:pPr>
            <a:r>
              <a:rPr lang="en-GB" sz="1100">
                <a:latin typeface="Franklin Gothic Book" panose="020B0503020102020204" pitchFamily="34" charset="0"/>
                <a:cs typeface="Arial"/>
              </a:rPr>
              <a:t>3 (6%) have a learning disability</a:t>
            </a:r>
          </a:p>
          <a:p>
            <a:pPr marL="0" lvl="1" defTabSz="577850">
              <a:lnSpc>
                <a:spcPct val="90000"/>
              </a:lnSpc>
              <a:spcBef>
                <a:spcPct val="0"/>
              </a:spcBef>
              <a:spcAft>
                <a:spcPct val="15000"/>
              </a:spcAft>
            </a:pPr>
            <a:endParaRPr lang="en-GB" sz="1200">
              <a:latin typeface="Franklin Gothic Book" panose="020B0503020102020204" pitchFamily="34" charset="0"/>
              <a:cs typeface="Arial"/>
            </a:endParaRPr>
          </a:p>
          <a:p>
            <a:pPr marL="114300" lvl="1" indent="-114300" defTabSz="577850">
              <a:lnSpc>
                <a:spcPct val="90000"/>
              </a:lnSpc>
              <a:spcBef>
                <a:spcPct val="0"/>
              </a:spcBef>
              <a:spcAft>
                <a:spcPct val="15000"/>
              </a:spcAft>
              <a:buChar char="•"/>
            </a:pPr>
            <a:endParaRPr lang="en-US">
              <a:latin typeface="Franklin Gothic Book" panose="020B0503020102020204" pitchFamily="34" charset="0"/>
            </a:endParaRPr>
          </a:p>
        </p:txBody>
      </p:sp>
      <p:sp>
        <p:nvSpPr>
          <p:cNvPr id="50" name="Freeform: Shape 49">
            <a:extLst>
              <a:ext uri="{FF2B5EF4-FFF2-40B4-BE49-F238E27FC236}">
                <a16:creationId xmlns:a16="http://schemas.microsoft.com/office/drawing/2014/main" id="{390BB82E-F1DF-483F-4605-1AED0C1D8707}"/>
              </a:ext>
            </a:extLst>
          </p:cNvPr>
          <p:cNvSpPr/>
          <p:nvPr/>
        </p:nvSpPr>
        <p:spPr>
          <a:xfrm>
            <a:off x="7597043" y="3769196"/>
            <a:ext cx="1515909" cy="534809"/>
          </a:xfrm>
          <a:custGeom>
            <a:avLst/>
            <a:gdLst>
              <a:gd name="connsiteX0" fmla="*/ 0 w 1515909"/>
              <a:gd name="connsiteY0" fmla="*/ 0 h 486585"/>
              <a:gd name="connsiteX1" fmla="*/ 1515909 w 1515909"/>
              <a:gd name="connsiteY1" fmla="*/ 0 h 486585"/>
              <a:gd name="connsiteX2" fmla="*/ 1515909 w 1515909"/>
              <a:gd name="connsiteY2" fmla="*/ 486585 h 486585"/>
              <a:gd name="connsiteX3" fmla="*/ 0 w 1515909"/>
              <a:gd name="connsiteY3" fmla="*/ 486585 h 486585"/>
              <a:gd name="connsiteX4" fmla="*/ 0 w 1515909"/>
              <a:gd name="connsiteY4" fmla="*/ 0 h 4865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909" h="486585">
                <a:moveTo>
                  <a:pt x="0" y="0"/>
                </a:moveTo>
                <a:lnTo>
                  <a:pt x="1515909" y="0"/>
                </a:lnTo>
                <a:lnTo>
                  <a:pt x="1515909" y="486585"/>
                </a:lnTo>
                <a:lnTo>
                  <a:pt x="0" y="486585"/>
                </a:lnTo>
                <a:lnTo>
                  <a:pt x="0" y="0"/>
                </a:lnTo>
                <a:close/>
              </a:path>
            </a:pathLst>
          </a:custGeom>
          <a:solidFill>
            <a:schemeClr val="accent2"/>
          </a:solidFill>
          <a:ln>
            <a:solidFill>
              <a:schemeClr val="accent5"/>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5720" tIns="0" rIns="463607" bIns="0" numCol="1" spcCol="1270" anchor="ctr" anchorCtr="0">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lvl="0" indent="0" algn="l" defTabSz="533400">
              <a:lnSpc>
                <a:spcPct val="90000"/>
              </a:lnSpc>
              <a:spcBef>
                <a:spcPct val="0"/>
              </a:spcBef>
              <a:spcAft>
                <a:spcPct val="35000"/>
              </a:spcAft>
              <a:buNone/>
            </a:pPr>
            <a:r>
              <a:rPr lang="en-GB" sz="1400" kern="1200">
                <a:latin typeface="Franklin Gothic Book" panose="020B0503020102020204" pitchFamily="34" charset="0"/>
              </a:rPr>
              <a:t>Armed forces</a:t>
            </a:r>
          </a:p>
        </p:txBody>
      </p:sp>
      <p:sp>
        <p:nvSpPr>
          <p:cNvPr id="51" name="Oval 50">
            <a:extLst>
              <a:ext uri="{FF2B5EF4-FFF2-40B4-BE49-F238E27FC236}">
                <a16:creationId xmlns:a16="http://schemas.microsoft.com/office/drawing/2014/main" id="{52B66242-B946-74B7-90CA-B0965A2B34DF}"/>
              </a:ext>
              <a:ext uri="{C183D7F6-B498-43B3-948B-1728B52AA6E4}">
                <adec:decorative xmlns:adec="http://schemas.microsoft.com/office/drawing/2017/decorative" val="1"/>
              </a:ext>
            </a:extLst>
          </p:cNvPr>
          <p:cNvSpPr/>
          <p:nvPr/>
        </p:nvSpPr>
        <p:spPr>
          <a:xfrm>
            <a:off x="8747506" y="3749079"/>
            <a:ext cx="530568" cy="639701"/>
          </a:xfrm>
          <a:prstGeom prst="ellipse">
            <a:avLst/>
          </a:prstGeom>
          <a:solidFill>
            <a:schemeClr val="bg1"/>
          </a:solidFill>
          <a:ln>
            <a:solidFill>
              <a:schemeClr val="accent5">
                <a:alpha val="90000"/>
              </a:schemeClr>
            </a:solid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a:latin typeface="Franklin Gothic Book" panose="020B0503020102020204" pitchFamily="34" charset="0"/>
            </a:endParaRPr>
          </a:p>
        </p:txBody>
      </p:sp>
      <p:sp>
        <p:nvSpPr>
          <p:cNvPr id="52" name="Rectangle 51">
            <a:extLst>
              <a:ext uri="{FF2B5EF4-FFF2-40B4-BE49-F238E27FC236}">
                <a16:creationId xmlns:a16="http://schemas.microsoft.com/office/drawing/2014/main" id="{2947277D-457A-E996-DAC4-D376820C309A}"/>
              </a:ext>
            </a:extLst>
          </p:cNvPr>
          <p:cNvSpPr/>
          <p:nvPr/>
        </p:nvSpPr>
        <p:spPr>
          <a:xfrm>
            <a:off x="7576667" y="4419159"/>
            <a:ext cx="1515909" cy="1629278"/>
          </a:xfrm>
          <a:prstGeom prst="rect">
            <a:avLst/>
          </a:prstGeom>
          <a:ln>
            <a:solidFill>
              <a:schemeClr val="accent5"/>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000" tIns="108000" rIns="72000" bIns="36000" numCol="1" spcCol="1270" anchor="t"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marL="114300" lvl="1" indent="-114300" defTabSz="577850">
              <a:lnSpc>
                <a:spcPct val="90000"/>
              </a:lnSpc>
              <a:spcBef>
                <a:spcPct val="0"/>
              </a:spcBef>
              <a:spcAft>
                <a:spcPct val="15000"/>
              </a:spcAft>
              <a:buChar char="•"/>
            </a:pPr>
            <a:r>
              <a:rPr lang="en-GB" sz="1200">
                <a:latin typeface="Franklin Gothic Book" panose="020B0503020102020204" pitchFamily="34" charset="0"/>
                <a:cs typeface="Arial"/>
              </a:rPr>
              <a:t>1 (2%) </a:t>
            </a:r>
            <a:r>
              <a:rPr lang="en-GB" sz="1200" kern="1200">
                <a:latin typeface="Franklin Gothic Book" panose="020B0503020102020204" pitchFamily="34" charset="0"/>
                <a:cs typeface="Arial"/>
              </a:rPr>
              <a:t>of the participants had served in the armed forces</a:t>
            </a:r>
          </a:p>
        </p:txBody>
      </p:sp>
      <p:pic>
        <p:nvPicPr>
          <p:cNvPr id="53" name="Graphic 52">
            <a:extLst>
              <a:ext uri="{FF2B5EF4-FFF2-40B4-BE49-F238E27FC236}">
                <a16:creationId xmlns:a16="http://schemas.microsoft.com/office/drawing/2014/main" id="{08D3F5D2-9B0C-94DC-77EA-A872BA8CE55D}"/>
              </a:ext>
              <a:ext uri="{C183D7F6-B498-43B3-948B-1728B52AA6E4}">
                <adec:decorative xmlns:adec="http://schemas.microsoft.com/office/drawing/2017/decorative" val="1"/>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8778942" y="3833852"/>
            <a:ext cx="470153" cy="470153"/>
          </a:xfrm>
          <a:prstGeom prst="rect">
            <a:avLst/>
          </a:prstGeom>
        </p:spPr>
      </p:pic>
      <p:sp>
        <p:nvSpPr>
          <p:cNvPr id="54" name="TextBox 53">
            <a:extLst>
              <a:ext uri="{FF2B5EF4-FFF2-40B4-BE49-F238E27FC236}">
                <a16:creationId xmlns:a16="http://schemas.microsoft.com/office/drawing/2014/main" id="{0E1D8474-5A62-9254-87E3-060B296281A9}"/>
              </a:ext>
            </a:extLst>
          </p:cNvPr>
          <p:cNvSpPr txBox="1"/>
          <p:nvPr/>
        </p:nvSpPr>
        <p:spPr>
          <a:xfrm>
            <a:off x="9436331" y="4419159"/>
            <a:ext cx="1515909" cy="1461939"/>
          </a:xfrm>
          <a:prstGeom prst="rect">
            <a:avLst/>
          </a:prstGeom>
          <a:noFill/>
        </p:spPr>
        <p:txBody>
          <a:bodyPr wrap="square" lIns="91440" tIns="45720" rIns="91440" bIns="45720" rtlCol="0" anchor="t">
            <a:spAutoFit/>
          </a:bodyPr>
          <a:lstStyle/>
          <a:p>
            <a:pPr>
              <a:spcAft>
                <a:spcPts val="600"/>
              </a:spcAft>
            </a:pPr>
            <a:r>
              <a:rPr lang="en-GB" sz="1200" b="1">
                <a:solidFill>
                  <a:schemeClr val="accent2"/>
                </a:solidFill>
                <a:latin typeface="Franklin Gothic Book" panose="020B0503020102020204" pitchFamily="34" charset="0"/>
              </a:rPr>
              <a:t>*Base 48</a:t>
            </a:r>
            <a:endParaRPr lang="en-GB" sz="1200" b="1">
              <a:solidFill>
                <a:schemeClr val="accent2"/>
              </a:solidFill>
              <a:latin typeface="Franklin Gothic Book" panose="020B0503020102020204" pitchFamily="34" charset="0"/>
              <a:cs typeface="Arial"/>
            </a:endParaRPr>
          </a:p>
          <a:p>
            <a:r>
              <a:rPr lang="en-GB" sz="1200">
                <a:solidFill>
                  <a:schemeClr val="accent2"/>
                </a:solidFill>
                <a:latin typeface="Franklin Gothic Book" panose="020B0503020102020204" pitchFamily="34" charset="0"/>
              </a:rPr>
              <a:t>This information is based on the 48 people who completed the profiling questions.</a:t>
            </a:r>
            <a:endParaRPr lang="en-GB" sz="1200">
              <a:solidFill>
                <a:schemeClr val="accent2"/>
              </a:solidFill>
              <a:latin typeface="Franklin Gothic Book" panose="020B0503020102020204" pitchFamily="34" charset="0"/>
              <a:cs typeface="Arial"/>
            </a:endParaRPr>
          </a:p>
          <a:p>
            <a:endParaRPr lang="en-GB" sz="1200">
              <a:solidFill>
                <a:schemeClr val="accent2"/>
              </a:solidFill>
              <a:latin typeface="Franklin Gothic Book" panose="020B0503020102020204" pitchFamily="34" charset="0"/>
            </a:endParaRPr>
          </a:p>
        </p:txBody>
      </p:sp>
    </p:spTree>
    <p:extLst>
      <p:ext uri="{BB962C8B-B14F-4D97-AF65-F5344CB8AC3E}">
        <p14:creationId xmlns:p14="http://schemas.microsoft.com/office/powerpoint/2010/main" val="2648456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9067CEB-4920-4BC9-8313-4D39426AFB28}"/>
              </a:ext>
            </a:extLst>
          </p:cNvPr>
          <p:cNvSpPr>
            <a:spLocks noGrp="1"/>
          </p:cNvSpPr>
          <p:nvPr>
            <p:ph sz="half" idx="1"/>
          </p:nvPr>
        </p:nvSpPr>
        <p:spPr>
          <a:xfrm>
            <a:off x="420611" y="838834"/>
            <a:ext cx="5075728" cy="4954483"/>
          </a:xfrm>
        </p:spPr>
        <p:txBody>
          <a:bodyPr lIns="91440" tIns="45720" rIns="91440" bIns="45720" anchor="t">
            <a:normAutofit fontScale="92500" lnSpcReduction="10000"/>
          </a:bodyPr>
          <a:lstStyle/>
          <a:p>
            <a:endParaRPr lang="en-GB" b="0" i="0" dirty="0">
              <a:solidFill>
                <a:srgbClr val="212B32"/>
              </a:solidFill>
              <a:effectLst/>
              <a:latin typeface="ARIAL" panose="020B0604020202020204" pitchFamily="34" charset="0"/>
            </a:endParaRPr>
          </a:p>
          <a:p>
            <a:r>
              <a:rPr lang="en-GB" sz="2000" dirty="0">
                <a:solidFill>
                  <a:schemeClr val="tx2"/>
                </a:solidFill>
                <a:latin typeface="Franklin Gothic Book"/>
                <a:cs typeface="+mn-cs"/>
              </a:rPr>
              <a:t>The DHSC called on organisations and local health systems throughout the country to run localised workshops featuring patients, the public, stakeholders and staff. These would invite them to share their thoughts about the three big shifts – designed to change the way the NHS works and is delivered.</a:t>
            </a:r>
          </a:p>
          <a:p>
            <a:r>
              <a:rPr lang="en-GB" sz="2000" dirty="0">
                <a:solidFill>
                  <a:schemeClr val="tx2"/>
                </a:solidFill>
                <a:latin typeface="Franklin Gothic Book"/>
                <a:cs typeface="+mn-cs"/>
              </a:rPr>
              <a:t>NHS STW delivered a number of workshops – two for patients and the public, one in their regular staff huddle with Integrated Care Board (ICB) staff and board members, one for patient participation groups, and targeted community outreach engagement sessions. The feedback from events was gathered by scribes and an interactive information gathering platform called </a:t>
            </a:r>
            <a:r>
              <a:rPr lang="en-GB" sz="2000" dirty="0" err="1">
                <a:solidFill>
                  <a:schemeClr val="tx2"/>
                </a:solidFill>
                <a:latin typeface="Franklin Gothic Book"/>
                <a:cs typeface="+mn-cs"/>
              </a:rPr>
              <a:t>Mentimeter</a:t>
            </a:r>
            <a:r>
              <a:rPr lang="en-GB" sz="2000" dirty="0">
                <a:solidFill>
                  <a:schemeClr val="tx2"/>
                </a:solidFill>
                <a:latin typeface="Franklin Gothic Book"/>
                <a:cs typeface="+mn-cs"/>
              </a:rPr>
              <a:t> and submitted to DHSC.</a:t>
            </a:r>
          </a:p>
          <a:p>
            <a:endParaRPr lang="en-GB" dirty="0"/>
          </a:p>
        </p:txBody>
      </p:sp>
      <p:pic>
        <p:nvPicPr>
          <p:cNvPr id="2" name="Content Placeholder 1">
            <a:extLst>
              <a:ext uri="{FF2B5EF4-FFF2-40B4-BE49-F238E27FC236}">
                <a16:creationId xmlns:a16="http://schemas.microsoft.com/office/drawing/2014/main" id="{269319B2-9137-FD86-B2E9-70C7C868EF3E}"/>
              </a:ext>
            </a:extLst>
          </p:cNvPr>
          <p:cNvPicPr>
            <a:picLocks noGrp="1" noChangeAspect="1"/>
          </p:cNvPicPr>
          <p:nvPr>
            <p:ph sz="half" idx="15"/>
          </p:nvPr>
        </p:nvPicPr>
        <p:blipFill>
          <a:blip r:embed="rId3"/>
          <a:stretch>
            <a:fillRect/>
          </a:stretch>
        </p:blipFill>
        <p:spPr>
          <a:xfrm>
            <a:off x="6130925" y="1886645"/>
            <a:ext cx="5816471" cy="3271764"/>
          </a:xfrm>
          <a:prstGeom prst="rect">
            <a:avLst/>
          </a:prstGeom>
          <a:ln>
            <a:solidFill>
              <a:schemeClr val="bg2">
                <a:lumMod val="10000"/>
              </a:schemeClr>
            </a:solidFill>
          </a:ln>
        </p:spPr>
      </p:pic>
      <p:sp>
        <p:nvSpPr>
          <p:cNvPr id="5" name="Slide Number Placeholder 4">
            <a:extLst>
              <a:ext uri="{FF2B5EF4-FFF2-40B4-BE49-F238E27FC236}">
                <a16:creationId xmlns:a16="http://schemas.microsoft.com/office/drawing/2014/main" id="{AC087857-8849-5F5D-C459-69E1707185C6}"/>
              </a:ext>
            </a:extLst>
          </p:cNvPr>
          <p:cNvSpPr>
            <a:spLocks noGrp="1"/>
          </p:cNvSpPr>
          <p:nvPr>
            <p:ph type="sldNum" sz="quarter" idx="4"/>
          </p:nvPr>
        </p:nvSpPr>
        <p:spPr/>
        <p:txBody>
          <a:bodyPr/>
          <a:lstStyle/>
          <a:p>
            <a:fld id="{B9E0ACF9-11E2-1D4B-A28D-78BD04ABBE89}" type="slidenum">
              <a:rPr lang="en-US" smtClean="0"/>
              <a:pPr/>
              <a:t>6</a:t>
            </a:fld>
            <a:endParaRPr lang="en-US"/>
          </a:p>
        </p:txBody>
      </p:sp>
      <p:sp>
        <p:nvSpPr>
          <p:cNvPr id="4" name="Text Placeholder 3">
            <a:extLst>
              <a:ext uri="{FF2B5EF4-FFF2-40B4-BE49-F238E27FC236}">
                <a16:creationId xmlns:a16="http://schemas.microsoft.com/office/drawing/2014/main" id="{EE3DBECF-32BE-4E9C-33C0-0A91B51513D0}"/>
              </a:ext>
            </a:extLst>
          </p:cNvPr>
          <p:cNvSpPr>
            <a:spLocks noGrp="1"/>
          </p:cNvSpPr>
          <p:nvPr>
            <p:ph type="body" sz="quarter" idx="14"/>
          </p:nvPr>
        </p:nvSpPr>
        <p:spPr>
          <a:prstGeom prst="rect">
            <a:avLst/>
          </a:prstGeom>
        </p:spPr>
        <p:txBody>
          <a:bodyPr/>
          <a:lstStyle/>
          <a:p>
            <a:r>
              <a:rPr lang="en-US"/>
              <a:t>Call to action</a:t>
            </a:r>
          </a:p>
        </p:txBody>
      </p:sp>
    </p:spTree>
    <p:extLst>
      <p:ext uri="{BB962C8B-B14F-4D97-AF65-F5344CB8AC3E}">
        <p14:creationId xmlns:p14="http://schemas.microsoft.com/office/powerpoint/2010/main" val="3940391456"/>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C0DCE-2E1B-59B8-EBFF-ED67CE69088B}"/>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A2E2DA27-B183-07BA-BA9B-9251E6AC8961}"/>
              </a:ext>
            </a:extLst>
          </p:cNvPr>
          <p:cNvSpPr>
            <a:spLocks noGrp="1"/>
          </p:cNvSpPr>
          <p:nvPr>
            <p:ph type="body" sz="quarter" idx="14"/>
          </p:nvPr>
        </p:nvSpPr>
        <p:spPr/>
        <p:txBody>
          <a:bodyPr lIns="91440" tIns="45720" rIns="91440" bIns="45720" anchor="t">
            <a:noAutofit/>
          </a:bodyPr>
          <a:lstStyle/>
          <a:p>
            <a:r>
              <a:rPr lang="en-US" dirty="0">
                <a:latin typeface="Franklin Gothic Heavy"/>
                <a:cs typeface="Arial"/>
              </a:rPr>
              <a:t>Chapter 2: Methodology</a:t>
            </a:r>
          </a:p>
          <a:p>
            <a:endParaRPr lang="en-US"/>
          </a:p>
          <a:p>
            <a:endParaRPr lang="en-US"/>
          </a:p>
        </p:txBody>
      </p:sp>
    </p:spTree>
    <p:extLst>
      <p:ext uri="{BB962C8B-B14F-4D97-AF65-F5344CB8AC3E}">
        <p14:creationId xmlns:p14="http://schemas.microsoft.com/office/powerpoint/2010/main" val="42384117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70FBEC5-E882-F2AB-C475-28F536C53FAE}"/>
              </a:ext>
            </a:extLst>
          </p:cNvPr>
          <p:cNvSpPr>
            <a:spLocks noGrp="1"/>
          </p:cNvSpPr>
          <p:nvPr>
            <p:ph type="sldNum" sz="quarter" idx="4"/>
          </p:nvPr>
        </p:nvSpPr>
        <p:spPr/>
        <p:txBody>
          <a:bodyPr/>
          <a:lstStyle/>
          <a:p>
            <a:fld id="{B9E0ACF9-11E2-1D4B-A28D-78BD04ABBE89}" type="slidenum">
              <a:rPr lang="en-US" smtClean="0"/>
              <a:pPr/>
              <a:t>8</a:t>
            </a:fld>
            <a:endParaRPr lang="en-US"/>
          </a:p>
        </p:txBody>
      </p:sp>
      <p:sp>
        <p:nvSpPr>
          <p:cNvPr id="2" name="Text Placeholder 1">
            <a:extLst>
              <a:ext uri="{FF2B5EF4-FFF2-40B4-BE49-F238E27FC236}">
                <a16:creationId xmlns:a16="http://schemas.microsoft.com/office/drawing/2014/main" id="{44743EA8-6A8B-E660-E607-E804DCF2C362}"/>
              </a:ext>
            </a:extLst>
          </p:cNvPr>
          <p:cNvSpPr>
            <a:spLocks noGrp="1"/>
          </p:cNvSpPr>
          <p:nvPr>
            <p:ph type="body" sz="quarter" idx="14"/>
          </p:nvPr>
        </p:nvSpPr>
        <p:spPr>
          <a:prstGeom prst="rect">
            <a:avLst/>
          </a:prstGeom>
        </p:spPr>
        <p:txBody>
          <a:bodyPr/>
          <a:lstStyle/>
          <a:p>
            <a:r>
              <a:rPr lang="en-US"/>
              <a:t>Methodology </a:t>
            </a:r>
          </a:p>
        </p:txBody>
      </p:sp>
      <p:sp>
        <p:nvSpPr>
          <p:cNvPr id="4" name="TextBox 3">
            <a:extLst>
              <a:ext uri="{FF2B5EF4-FFF2-40B4-BE49-F238E27FC236}">
                <a16:creationId xmlns:a16="http://schemas.microsoft.com/office/drawing/2014/main" id="{9AE1AB6F-A810-5204-362E-056649F1C8B4}"/>
              </a:ext>
            </a:extLst>
          </p:cNvPr>
          <p:cNvSpPr txBox="1"/>
          <p:nvPr/>
        </p:nvSpPr>
        <p:spPr>
          <a:xfrm>
            <a:off x="351036" y="1126212"/>
            <a:ext cx="11082130" cy="7571303"/>
          </a:xfrm>
          <a:prstGeom prst="rect">
            <a:avLst/>
          </a:prstGeom>
          <a:noFill/>
        </p:spPr>
        <p:txBody>
          <a:bodyPr wrap="square" lIns="91440" tIns="45720" rIns="91440" bIns="45720" rtlCol="0" anchor="t">
            <a:spAutoFit/>
          </a:bodyPr>
          <a:lstStyle/>
          <a:p>
            <a:r>
              <a:rPr lang="en-GB" b="1" dirty="0">
                <a:solidFill>
                  <a:schemeClr val="tx2"/>
                </a:solidFill>
                <a:latin typeface="Franklin Gothic Book"/>
              </a:rPr>
              <a:t>General public: </a:t>
            </a:r>
            <a:r>
              <a:rPr lang="en-GB" dirty="0">
                <a:solidFill>
                  <a:schemeClr val="tx2"/>
                </a:solidFill>
                <a:latin typeface="Franklin Gothic Book"/>
              </a:rPr>
              <a:t>A presentation was adapted to be used locally, and two online workshops were developed to engage potential participants to join a Microsoft (MS) Teams meeting.</a:t>
            </a:r>
          </a:p>
          <a:p>
            <a:endParaRPr lang="en-GB" dirty="0">
              <a:solidFill>
                <a:schemeClr val="tx2"/>
              </a:solidFill>
              <a:latin typeface="Franklin Gothic Book" panose="020B0503020102020204" pitchFamily="34" charset="0"/>
            </a:endParaRPr>
          </a:p>
          <a:p>
            <a:r>
              <a:rPr lang="en-GB" dirty="0">
                <a:solidFill>
                  <a:schemeClr val="tx2"/>
                </a:solidFill>
                <a:latin typeface="Franklin Gothic Book"/>
              </a:rPr>
              <a:t>Stakeholders and members of the public were invited to register to attend one of the dates. Once registered, participants were sent a confirmation email and an invitation to attend their chosen workshop.</a:t>
            </a:r>
          </a:p>
          <a:p>
            <a:endParaRPr lang="en-GB" dirty="0">
              <a:solidFill>
                <a:schemeClr val="tx2"/>
              </a:solidFill>
              <a:latin typeface="Franklin Gothic Book" panose="020B0503020102020204" pitchFamily="34" charset="0"/>
            </a:endParaRPr>
          </a:p>
          <a:p>
            <a:pPr marL="285750" indent="-285750">
              <a:buFont typeface="Arial" panose="020B0604020202020204" pitchFamily="34" charset="0"/>
              <a:buChar char="•"/>
            </a:pPr>
            <a:r>
              <a:rPr lang="en-GB" dirty="0">
                <a:solidFill>
                  <a:schemeClr val="tx2"/>
                </a:solidFill>
                <a:latin typeface="Franklin Gothic Book"/>
              </a:rPr>
              <a:t>Workshop one was held on 24 January and was attended by 26 participants.</a:t>
            </a:r>
          </a:p>
          <a:p>
            <a:pPr marL="285750" indent="-285750">
              <a:buFont typeface="Arial" panose="020B0604020202020204" pitchFamily="34" charset="0"/>
              <a:buChar char="•"/>
            </a:pPr>
            <a:r>
              <a:rPr lang="en-GB" dirty="0">
                <a:solidFill>
                  <a:schemeClr val="tx2"/>
                </a:solidFill>
                <a:latin typeface="Franklin Gothic Book"/>
              </a:rPr>
              <a:t>Workshop two was held on 30 January and was attended by 13 participants. </a:t>
            </a:r>
          </a:p>
          <a:p>
            <a:endParaRPr lang="en-GB" dirty="0">
              <a:solidFill>
                <a:schemeClr val="tx2"/>
              </a:solidFill>
              <a:latin typeface="Franklin Gothic Book" panose="020B0503020102020204" pitchFamily="34" charset="0"/>
            </a:endParaRPr>
          </a:p>
          <a:p>
            <a:r>
              <a:rPr lang="en-GB" dirty="0">
                <a:solidFill>
                  <a:schemeClr val="tx2"/>
                </a:solidFill>
                <a:latin typeface="Franklin Gothic Book"/>
              </a:rPr>
              <a:t>A lead facilitator ran the two workshops, which lasted two hours each. Information was gathered using </a:t>
            </a:r>
            <a:r>
              <a:rPr lang="en-GB" dirty="0" err="1">
                <a:solidFill>
                  <a:schemeClr val="tx2"/>
                </a:solidFill>
                <a:latin typeface="Franklin Gothic Book"/>
              </a:rPr>
              <a:t>Mentimeter</a:t>
            </a:r>
            <a:r>
              <a:rPr lang="en-GB" dirty="0">
                <a:solidFill>
                  <a:schemeClr val="tx2"/>
                </a:solidFill>
                <a:latin typeface="Franklin Gothic Book"/>
              </a:rPr>
              <a:t> software for written feedback, and three separate breakout sessions enabled each big shift to be discussed and encouraged conversations. Scribes were present in each breakout room to record the feedback.</a:t>
            </a:r>
          </a:p>
          <a:p>
            <a:endParaRPr lang="en-GB" dirty="0">
              <a:solidFill>
                <a:schemeClr val="tx2"/>
              </a:solidFill>
              <a:latin typeface="Franklin Gothic Book" panose="020B0503020102020204" pitchFamily="34" charset="0"/>
            </a:endParaRPr>
          </a:p>
          <a:p>
            <a:endParaRPr lang="en-GB" dirty="0">
              <a:solidFill>
                <a:schemeClr val="tx2"/>
              </a:solidFill>
              <a:latin typeface="Franklin Gothic Book"/>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rgbClr val="181717"/>
              </a:solidFill>
              <a:cs typeface="Arial" panose="020B0604020202020204"/>
            </a:endParaRPr>
          </a:p>
          <a:p>
            <a:endParaRPr lang="en-GB" dirty="0"/>
          </a:p>
          <a:p>
            <a:endParaRPr lang="en-GB" dirty="0">
              <a:cs typeface="Arial" panose="020B0604020202020204"/>
            </a:endParaRPr>
          </a:p>
        </p:txBody>
      </p:sp>
    </p:spTree>
    <p:extLst>
      <p:ext uri="{BB962C8B-B14F-4D97-AF65-F5344CB8AC3E}">
        <p14:creationId xmlns:p14="http://schemas.microsoft.com/office/powerpoint/2010/main" val="18685912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558AD1-0CED-1273-EC4D-F77D9EE7CA7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B8B95D-15C1-E7DD-7285-416C405ACD55}"/>
              </a:ext>
            </a:extLst>
          </p:cNvPr>
          <p:cNvSpPr>
            <a:spLocks noGrp="1"/>
          </p:cNvSpPr>
          <p:nvPr>
            <p:ph type="sldNum" sz="quarter" idx="4"/>
          </p:nvPr>
        </p:nvSpPr>
        <p:spPr/>
        <p:txBody>
          <a:bodyPr/>
          <a:lstStyle/>
          <a:p>
            <a:fld id="{B9E0ACF9-11E2-1D4B-A28D-78BD04ABBE89}" type="slidenum">
              <a:rPr lang="en-US" smtClean="0"/>
              <a:pPr/>
              <a:t>9</a:t>
            </a:fld>
            <a:endParaRPr lang="en-US"/>
          </a:p>
        </p:txBody>
      </p:sp>
      <p:sp>
        <p:nvSpPr>
          <p:cNvPr id="2" name="Text Placeholder 1">
            <a:extLst>
              <a:ext uri="{FF2B5EF4-FFF2-40B4-BE49-F238E27FC236}">
                <a16:creationId xmlns:a16="http://schemas.microsoft.com/office/drawing/2014/main" id="{F64033CA-BEC0-5CA8-1F23-64CD7BEE3489}"/>
              </a:ext>
            </a:extLst>
          </p:cNvPr>
          <p:cNvSpPr>
            <a:spLocks noGrp="1"/>
          </p:cNvSpPr>
          <p:nvPr>
            <p:ph type="body" sz="quarter" idx="14"/>
          </p:nvPr>
        </p:nvSpPr>
        <p:spPr>
          <a:prstGeom prst="rect">
            <a:avLst/>
          </a:prstGeom>
        </p:spPr>
        <p:txBody>
          <a:bodyPr/>
          <a:lstStyle/>
          <a:p>
            <a:r>
              <a:rPr lang="en-US"/>
              <a:t>Methodology </a:t>
            </a:r>
          </a:p>
        </p:txBody>
      </p:sp>
      <p:sp>
        <p:nvSpPr>
          <p:cNvPr id="4" name="TextBox 3">
            <a:extLst>
              <a:ext uri="{FF2B5EF4-FFF2-40B4-BE49-F238E27FC236}">
                <a16:creationId xmlns:a16="http://schemas.microsoft.com/office/drawing/2014/main" id="{2FD616D8-B277-062A-EBD8-E2B6E2CDA65A}"/>
              </a:ext>
            </a:extLst>
          </p:cNvPr>
          <p:cNvSpPr txBox="1"/>
          <p:nvPr/>
        </p:nvSpPr>
        <p:spPr>
          <a:xfrm>
            <a:off x="351036" y="1171479"/>
            <a:ext cx="11082130" cy="8473089"/>
          </a:xfrm>
          <a:prstGeom prst="rect">
            <a:avLst/>
          </a:prstGeom>
          <a:noFill/>
        </p:spPr>
        <p:txBody>
          <a:bodyPr wrap="square" lIns="91440" tIns="45720" rIns="91440" bIns="45720" rtlCol="0" anchor="t">
            <a:spAutoFit/>
          </a:bodyPr>
          <a:lstStyle/>
          <a:p>
            <a:r>
              <a:rPr lang="en-GB" b="1" dirty="0">
                <a:solidFill>
                  <a:schemeClr val="tx2"/>
                </a:solidFill>
                <a:latin typeface="Franklin Gothic Book"/>
              </a:rPr>
              <a:t>NHS STW staff: </a:t>
            </a:r>
            <a:r>
              <a:rPr lang="en-GB" dirty="0">
                <a:solidFill>
                  <a:schemeClr val="tx2"/>
                </a:solidFill>
                <a:latin typeface="Franklin Gothic Book"/>
              </a:rPr>
              <a:t>Another adaptation of the presentation was used, and a 90-minute discussion was developed based on the questions provided by DHSC. The three shifts were introduced to staff, before discussions were opened for each area. </a:t>
            </a:r>
          </a:p>
          <a:p>
            <a:endParaRPr lang="en-GB" dirty="0">
              <a:solidFill>
                <a:schemeClr val="tx2"/>
              </a:solidFill>
              <a:latin typeface="Franklin Gothic Book" panose="020B0503020102020204" pitchFamily="34" charset="0"/>
            </a:endParaRPr>
          </a:p>
          <a:p>
            <a:pPr marL="285750" indent="-285750">
              <a:buFont typeface="Arial" panose="020B0604020202020204" pitchFamily="34" charset="0"/>
              <a:buChar char="•"/>
            </a:pPr>
            <a:r>
              <a:rPr lang="en-GB" dirty="0">
                <a:solidFill>
                  <a:schemeClr val="tx2"/>
                </a:solidFill>
                <a:latin typeface="Franklin Gothic Book"/>
              </a:rPr>
              <a:t>The NHS STW Staff Huddle was held on 4 February and was attended by approximately 150 members of staff.</a:t>
            </a:r>
            <a:endParaRPr lang="en-GB" b="1" dirty="0">
              <a:solidFill>
                <a:schemeClr val="tx2"/>
              </a:solidFill>
              <a:latin typeface="Franklin Gothic Book"/>
            </a:endParaRPr>
          </a:p>
          <a:p>
            <a:pPr>
              <a:spcBef>
                <a:spcPts val="1000"/>
              </a:spcBef>
              <a:spcAft>
                <a:spcPts val="1200"/>
              </a:spcAft>
            </a:pPr>
            <a:r>
              <a:rPr lang="en-GB" b="1" dirty="0">
                <a:solidFill>
                  <a:schemeClr val="tx2"/>
                </a:solidFill>
                <a:latin typeface="Franklin Gothic Book"/>
              </a:rPr>
              <a:t>Targeted engagement: </a:t>
            </a:r>
            <a:r>
              <a:rPr lang="en-GB" dirty="0">
                <a:solidFill>
                  <a:schemeClr val="tx2"/>
                </a:solidFill>
                <a:latin typeface="Franklin Gothic Book"/>
              </a:rPr>
              <a:t>To compliment the online workshops with staff and the general public, targeted engagement was undertaken with community groups across the Shropshire, Telford and Wrekin geographic area, along with a bespoke session for members of local Patient Participation Groups.</a:t>
            </a:r>
            <a:endParaRPr lang="en-US" dirty="0">
              <a:solidFill>
                <a:schemeClr val="tx2"/>
              </a:solidFill>
              <a:latin typeface="Franklin Gothic Book"/>
            </a:endParaRPr>
          </a:p>
          <a:p>
            <a:pPr>
              <a:spcBef>
                <a:spcPts val="1000"/>
              </a:spcBef>
              <a:spcAft>
                <a:spcPts val="1200"/>
              </a:spcAft>
            </a:pPr>
            <a:r>
              <a:rPr lang="en-GB" dirty="0">
                <a:solidFill>
                  <a:schemeClr val="tx2"/>
                </a:solidFill>
                <a:latin typeface="Franklin Gothic Book"/>
              </a:rPr>
              <a:t>These sessions were led by members of the NHS Shropshire, Telford and Wrekin Communications and Engagement Team, and followed a similar format to the sessions for staff and the general public but adapted to meet the needs of the different groups. For example, the support of a translator was required where English was not the first language of the participants.</a:t>
            </a:r>
          </a:p>
          <a:p>
            <a:pPr>
              <a:lnSpc>
                <a:spcPct val="90000"/>
              </a:lnSpc>
              <a:spcBef>
                <a:spcPts val="1000"/>
              </a:spcBef>
              <a:spcAft>
                <a:spcPts val="1200"/>
              </a:spcAft>
            </a:pPr>
            <a:endParaRPr lang="en-GB" sz="2400" dirty="0">
              <a:solidFill>
                <a:schemeClr val="tx2"/>
              </a:solidFill>
              <a:latin typeface="Franklin Gothic Book"/>
              <a:cs typeface="Arial"/>
            </a:endParaRPr>
          </a:p>
          <a:p>
            <a:endParaRPr lang="en-GB" dirty="0">
              <a:solidFill>
                <a:schemeClr val="tx2"/>
              </a:solidFill>
              <a:latin typeface="Franklin Gothic Book"/>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chemeClr val="bg2">
                  <a:lumMod val="10000"/>
                </a:schemeClr>
              </a:solidFill>
            </a:endParaRPr>
          </a:p>
          <a:p>
            <a:endParaRPr lang="en-GB" dirty="0">
              <a:solidFill>
                <a:srgbClr val="181717"/>
              </a:solidFill>
              <a:cs typeface="Arial" panose="020B0604020202020204"/>
            </a:endParaRPr>
          </a:p>
          <a:p>
            <a:endParaRPr lang="en-GB" dirty="0"/>
          </a:p>
          <a:p>
            <a:endParaRPr lang="en-GB" dirty="0">
              <a:cs typeface="Arial" panose="020B0604020202020204"/>
            </a:endParaRPr>
          </a:p>
        </p:txBody>
      </p:sp>
    </p:spTree>
    <p:extLst>
      <p:ext uri="{BB962C8B-B14F-4D97-AF65-F5344CB8AC3E}">
        <p14:creationId xmlns:p14="http://schemas.microsoft.com/office/powerpoint/2010/main" val="1582758884"/>
      </p:ext>
    </p:extLst>
  </p:cSld>
  <p:clrMapOvr>
    <a:masterClrMapping/>
  </p:clrMapOvr>
</p:sld>
</file>

<file path=ppt/theme/theme1.xml><?xml version="1.0" encoding="utf-8"?>
<a:theme xmlns:a="http://schemas.openxmlformats.org/drawingml/2006/main" name="NHS_ICS">
  <a:themeElements>
    <a:clrScheme name="NHS Colours">
      <a:dk1>
        <a:srgbClr val="0072BB"/>
      </a:dk1>
      <a:lt1>
        <a:srgbClr val="FFFFFF"/>
      </a:lt1>
      <a:dk2>
        <a:srgbClr val="1D3667"/>
      </a:dk2>
      <a:lt2>
        <a:srgbClr val="E7E6E6"/>
      </a:lt2>
      <a:accent1>
        <a:srgbClr val="C22F43"/>
      </a:accent1>
      <a:accent2>
        <a:srgbClr val="006F42"/>
      </a:accent2>
      <a:accent3>
        <a:srgbClr val="F38C45"/>
      </a:accent3>
      <a:accent4>
        <a:srgbClr val="F3706D"/>
      </a:accent4>
      <a:accent5>
        <a:srgbClr val="498ECC"/>
      </a:accent5>
      <a:accent6>
        <a:srgbClr val="42BA7C"/>
      </a:accent6>
      <a:hlink>
        <a:srgbClr val="FEC235"/>
      </a:hlink>
      <a:folHlink>
        <a:srgbClr val="F58479"/>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 STW ICS powerpoint template  -  Read-Only" id="{8B248FED-1AEE-450E-97D1-8EA581455E9E}" vid="{3D528C13-F8D2-4C74-9BE7-851EEE4EB97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C66FD29984EFE4DB93574C6D9BD3785" ma:contentTypeVersion="17" ma:contentTypeDescription="Create a new document." ma:contentTypeScope="" ma:versionID="ab2e2025cdabc2c7c52b6736176cae0f">
  <xsd:schema xmlns:xsd="http://www.w3.org/2001/XMLSchema" xmlns:xs="http://www.w3.org/2001/XMLSchema" xmlns:p="http://schemas.microsoft.com/office/2006/metadata/properties" xmlns:ns1="http://schemas.microsoft.com/sharepoint/v3" xmlns:ns2="40e28a1e-619e-45d7-9705-62cdf4a3c4df" xmlns:ns3="60bd91e6-1c00-477a-97d8-8116f91f6a06" targetNamespace="http://schemas.microsoft.com/office/2006/metadata/properties" ma:root="true" ma:fieldsID="191eb30a453bfa21916c9b19ad3971a6" ns1:_="" ns2:_="" ns3:_="">
    <xsd:import namespace="http://schemas.microsoft.com/sharepoint/v3"/>
    <xsd:import namespace="40e28a1e-619e-45d7-9705-62cdf4a3c4df"/>
    <xsd:import namespace="60bd91e6-1c00-477a-97d8-8116f91f6a06"/>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e28a1e-619e-45d7-9705-62cdf4a3c4df"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0bd91e6-1c00-477a-97d8-8116f91f6a0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7c6d912-2f4b-44f9-95b6-5151cdd711b0}" ma:internalName="TaxCatchAll" ma:showField="CatchAllData" ma:web="60bd91e6-1c00-477a-97d8-8116f91f6a0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40e28a1e-619e-45d7-9705-62cdf4a3c4df">
      <Terms xmlns="http://schemas.microsoft.com/office/infopath/2007/PartnerControls"/>
    </lcf76f155ced4ddcb4097134ff3c332f>
    <TaxCatchAll xmlns="60bd91e6-1c00-477a-97d8-8116f91f6a06" xsi:nil="true"/>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582470-A523-43A5-B62F-74B6A3E18AD0}">
  <ds:schemaRefs>
    <ds:schemaRef ds:uri="40e28a1e-619e-45d7-9705-62cdf4a3c4df"/>
    <ds:schemaRef ds:uri="60bd91e6-1c00-477a-97d8-8116f91f6a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1EA5CF0-E575-45F9-8981-4A242933E99C}">
  <ds:schemaRefs>
    <ds:schemaRef ds:uri="40e28a1e-619e-45d7-9705-62cdf4a3c4df"/>
    <ds:schemaRef ds:uri="60bd91e6-1c00-477a-97d8-8116f91f6a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45884A0-1B3F-44B4-9B65-10CD2CB1E6DC}">
  <ds:schemaRefs>
    <ds:schemaRef ds:uri="http://schemas.microsoft.com/sharepoint/v3/contenttype/forms"/>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emplate>WIAB report presentation</Template>
  <TotalTime>0</TotalTime>
  <Words>7302</Words>
  <Application>Microsoft Office PowerPoint</Application>
  <PresentationFormat>Widescreen</PresentationFormat>
  <Paragraphs>452</Paragraphs>
  <Slides>54</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Aptos Narrow</vt:lpstr>
      <vt:lpstr>Arial</vt:lpstr>
      <vt:lpstr>Arial</vt:lpstr>
      <vt:lpstr>Calibri</vt:lpstr>
      <vt:lpstr>Courier New</vt:lpstr>
      <vt:lpstr>Franklin Gothic Book</vt:lpstr>
      <vt:lpstr>Franklin Gothic Demi</vt:lpstr>
      <vt:lpstr>Franklin Gothic Demi Cond</vt:lpstr>
      <vt:lpstr>Franklin Gothic Heavy</vt:lpstr>
      <vt:lpstr>NHS_ICS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Sally Clarke (ML)</dc:creator>
  <cp:lastModifiedBy>MANNING, Kate (NHS SHROPSHIRE, TELFORD AND WREKIN ICB - M2L0M)</cp:lastModifiedBy>
  <cp:revision>405</cp:revision>
  <dcterms:created xsi:type="dcterms:W3CDTF">2025-02-11T13:42:17Z</dcterms:created>
  <dcterms:modified xsi:type="dcterms:W3CDTF">2025-07-11T14:30:29Z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0x010100CC66FD29984EFE4DB93574C6D9BD3785</vt:lpwstr>
  </property>
  <property fmtid="{D5CDD505-2E9C-101B-9397-08002B2CF9AE}" pid="3" name="_dlc_DocIdItemGuid">
    <vt:lpwstr>e7281ed5-4258-48b0-8c01-08f6ba32d8de</vt:lpwstr>
  </property>
  <property fmtid="{D5CDD505-2E9C-101B-9397-08002B2CF9AE}" pid="4" name="MediaServiceImageTags">
    <vt:lpwstr/>
  </property>
</Properties>
</file>