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19"/>
  </p:notesMasterIdLst>
  <p:handoutMasterIdLst>
    <p:handoutMasterId r:id="rId20"/>
  </p:handoutMasterIdLst>
  <p:sldIdLst>
    <p:sldId id="1923" r:id="rId5"/>
    <p:sldId id="1959" r:id="rId6"/>
    <p:sldId id="1961" r:id="rId7"/>
    <p:sldId id="1962" r:id="rId8"/>
    <p:sldId id="1963" r:id="rId9"/>
    <p:sldId id="1964" r:id="rId10"/>
    <p:sldId id="1966" r:id="rId11"/>
    <p:sldId id="1960" r:id="rId12"/>
    <p:sldId id="1965" r:id="rId13"/>
    <p:sldId id="280" r:id="rId14"/>
    <p:sldId id="282" r:id="rId15"/>
    <p:sldId id="1967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999FF"/>
    <a:srgbClr val="FF7C80"/>
    <a:srgbClr val="CC3399"/>
    <a:srgbClr val="FF6600"/>
    <a:srgbClr val="FF99FF"/>
    <a:srgbClr val="6666FF"/>
    <a:srgbClr val="00A9CE"/>
    <a:srgbClr val="00A499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817BC-5376-4B0E-B0EF-65B5E703E790}" v="30" dt="2024-01-26T14:23:41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BB34259-87E3-CDA3-149F-BAD62F13E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2154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B7B2D2E-E0D2-8BFE-95A4-48740250C65F}"/>
              </a:ext>
            </a:extLst>
          </p:cNvPr>
          <p:cNvSpPr/>
          <p:nvPr userDrawn="1"/>
        </p:nvSpPr>
        <p:spPr>
          <a:xfrm>
            <a:off x="8272154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A5E88-03DB-A7A7-B5AB-563915C27B6E}"/>
              </a:ext>
            </a:extLst>
          </p:cNvPr>
          <p:cNvSpPr txBox="1"/>
          <p:nvPr userDrawn="1"/>
        </p:nvSpPr>
        <p:spPr>
          <a:xfrm>
            <a:off x="4337672" y="1725570"/>
            <a:ext cx="3564000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D0E8F-B060-E153-4B0D-30B3B7289859}"/>
              </a:ext>
            </a:extLst>
          </p:cNvPr>
          <p:cNvSpPr txBox="1"/>
          <p:nvPr userDrawn="1"/>
        </p:nvSpPr>
        <p:spPr>
          <a:xfrm>
            <a:off x="8280836" y="1691082"/>
            <a:ext cx="3564000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“Showcase quotation</a:t>
            </a:r>
            <a:br>
              <a:rPr lang="en-GB"/>
            </a:br>
            <a:r>
              <a:rPr lang="en-GB"/>
              <a:t>with left aligned text over multiple lines. Try to keep</a:t>
            </a:r>
            <a:br>
              <a:rPr lang="en-GB"/>
            </a:br>
            <a:r>
              <a:rPr lang="en-GB"/>
              <a:t>it to four lines if </a:t>
            </a:r>
            <a:r>
              <a:rPr lang="en-GB" err="1"/>
              <a:t>poss</a:t>
            </a:r>
            <a:r>
              <a:rPr lang="en-GB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Name Surname,</a:t>
            </a:r>
            <a:br>
              <a:rPr lang="en-GB"/>
            </a:br>
            <a:r>
              <a:rPr lang="en-GB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3783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7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3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Headline over a number of lines,</a:t>
            </a:r>
            <a:br>
              <a:rPr lang="en-GB"/>
            </a:br>
            <a:r>
              <a:rPr lang="en-GB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785" r:id="rId2"/>
    <p:sldLayoutId id="2147483833" r:id="rId3"/>
    <p:sldLayoutId id="2147483834" r:id="rId4"/>
    <p:sldLayoutId id="2147483826" r:id="rId5"/>
    <p:sldLayoutId id="2147483931" r:id="rId6"/>
    <p:sldLayoutId id="2147483827" r:id="rId7"/>
    <p:sldLayoutId id="2147483818" r:id="rId8"/>
    <p:sldLayoutId id="2147483813" r:id="rId9"/>
    <p:sldLayoutId id="2147483814" r:id="rId10"/>
    <p:sldLayoutId id="2147483815" r:id="rId11"/>
    <p:sldLayoutId id="2147483719" r:id="rId12"/>
    <p:sldLayoutId id="2147483938" r:id="rId13"/>
    <p:sldLayoutId id="2147483939" r:id="rId14"/>
    <p:sldLayoutId id="2147483933" r:id="rId15"/>
    <p:sldLayoutId id="2147483824" r:id="rId16"/>
    <p:sldLayoutId id="2147483926" r:id="rId17"/>
    <p:sldLayoutId id="2147483927" r:id="rId18"/>
    <p:sldLayoutId id="2147483929" r:id="rId19"/>
    <p:sldLayoutId id="2147483928" r:id="rId20"/>
    <p:sldLayoutId id="2147483930" r:id="rId21"/>
    <p:sldLayoutId id="2147483924" r:id="rId22"/>
    <p:sldLayoutId id="2147483940" r:id="rId23"/>
    <p:sldLayoutId id="2147483934" r:id="rId24"/>
    <p:sldLayoutId id="2147483936" r:id="rId25"/>
    <p:sldLayoutId id="2147483937" r:id="rId26"/>
    <p:sldLayoutId id="2147483825" r:id="rId27"/>
    <p:sldLayoutId id="2147483935" r:id="rId28"/>
    <p:sldLayoutId id="2147483941" r:id="rId29"/>
    <p:sldLayoutId id="214748394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hs.uk/service-search/pharmacy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qR_a1DitOE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png"/><Relationship Id="rId4" Type="http://schemas.openxmlformats.org/officeDocument/2006/relationships/hyperlink" Target="https://www.nhs.uk/nhs-services/pharmacies/find-a-pharmacy-that-offers-free-blood-pressure-check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hs.uk/nhs-services/pharmacies/find-a-pharmacy-offering-contraceptive-pill-without-prescription/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wBDj4RyfxZs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hyperlink" Target="https://bit.ly/nhspharmacyservices" TargetMode="External"/><Relationship Id="rId4" Type="http://schemas.openxmlformats.org/officeDocument/2006/relationships/hyperlink" Target="https://bit.ly/pharmacybloodpressurechec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publication/community-pharmacy-advanced-service-specification-nhs-pharmacy-first-service/#heading-7" TargetMode="External"/><Relationship Id="rId3" Type="http://schemas.openxmlformats.org/officeDocument/2006/relationships/hyperlink" Target="https://www.england.nhs.uk/wp-content/uploads/2023/11/PRN00936_ii_Pharmacy-First-Clinical-Pathways-v.1.6.pdf" TargetMode="External"/><Relationship Id="rId7" Type="http://schemas.openxmlformats.org/officeDocument/2006/relationships/hyperlink" Target="https://www.england.nhs.uk/publication/community-pharmacy-advanced-service-specification-nhs-pharmacy-first-service/#heading-6" TargetMode="External"/><Relationship Id="rId2" Type="http://schemas.openxmlformats.org/officeDocument/2006/relationships/hyperlink" Target="https://www.england.nhs.uk/wp-content/uploads/2023/11/PRN00936-i-Community-pharmacy-advanced-service-specification-NHS-pharmacy-first-service-November-2023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ngland.nhs.uk/publication/community-pharmacy-advanced-service-specification-nhs-pharmacy-first-service/#heading-5" TargetMode="External"/><Relationship Id="rId5" Type="http://schemas.openxmlformats.org/officeDocument/2006/relationships/hyperlink" Target="https://www.england.nhs.uk/publication/community-pharmacy-advanced-service-specification-nhs-pharmacy-first-service/#heading-4" TargetMode="External"/><Relationship Id="rId10" Type="http://schemas.openxmlformats.org/officeDocument/2006/relationships/hyperlink" Target="https://www.england.nhs.uk/publication/community-pharmacy-advanced-service-specification-nhs-pharmacy-first-service/#heading-9" TargetMode="External"/><Relationship Id="rId4" Type="http://schemas.openxmlformats.org/officeDocument/2006/relationships/hyperlink" Target="https://www.england.nhs.uk/publication/community-pharmacy-advanced-service-specification-nhs-pharmacy-first-service/#heading-3" TargetMode="External"/><Relationship Id="rId9" Type="http://schemas.openxmlformats.org/officeDocument/2006/relationships/hyperlink" Target="https://www.england.nhs.uk/publication/community-pharmacy-advanced-service-specification-nhs-pharmacy-first-service/#heading-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bsa.nhs.uk/pharmacies-gp-practices-and-appliance-contractors/dispensing-contractors-information/nhs-pharmacy-first-service-pf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misnow.com/csm?id=kb_article_view&amp;table=kb_knowledge&amp;sys_kb_id=c6c6bc21c3bfb5542fdbdc0c05013102&amp;spa=1#section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raining.tpp-uk.com/search/?q=pharmacy+first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BDj4RyfxZ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pe.org.uk/our-news/pharmacy-first-resources-to-promote-the-servic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mpaignresources.dhsc.gov.uk/campaign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534" y="2193986"/>
            <a:ext cx="5397300" cy="2161267"/>
          </a:xfrm>
        </p:spPr>
        <p:txBody>
          <a:bodyPr/>
          <a:lstStyle/>
          <a:p>
            <a:pPr algn="ctr"/>
            <a:r>
              <a:rPr lang="en-GB" sz="3200" b="1" dirty="0"/>
              <a:t>NHS Pharmacy First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Midlands Toolkit</a:t>
            </a:r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37719"/>
            <a:ext cx="111963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Find</a:t>
            </a:r>
            <a:r>
              <a:rPr sz="2800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Pharmacy</a:t>
            </a:r>
            <a:r>
              <a:rPr sz="2800" u="heavy" spc="-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Services</a:t>
            </a:r>
            <a:r>
              <a:rPr sz="2800" u="heavy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-</a:t>
            </a:r>
            <a:r>
              <a:rPr sz="2800" u="heavy" spc="-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NHS</a:t>
            </a:r>
            <a:r>
              <a:rPr sz="2800"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(www.nhs.uk)</a:t>
            </a:r>
            <a:endParaRPr sz="280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800100" y="927272"/>
            <a:ext cx="10515600" cy="17703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indent="0">
              <a:lnSpc>
                <a:spcPts val="2690"/>
              </a:lnSpc>
              <a:spcBef>
                <a:spcPts val="105"/>
              </a:spcBef>
              <a:buSzPct val="78260"/>
              <a:buNone/>
              <a:tabLst>
                <a:tab pos="354965" algn="l"/>
              </a:tabLst>
            </a:pPr>
            <a:r>
              <a:rPr lang="en-GB" dirty="0">
                <a:solidFill>
                  <a:schemeClr val="tx1"/>
                </a:solidFill>
              </a:rPr>
              <a:t>Find Pharmacy Services can be accessed by patients via the nhs.net website</a:t>
            </a:r>
          </a:p>
          <a:p>
            <a:pPr marL="12700" indent="0">
              <a:lnSpc>
                <a:spcPts val="2690"/>
              </a:lnSpc>
              <a:spcBef>
                <a:spcPts val="105"/>
              </a:spcBef>
              <a:buSzPct val="78260"/>
              <a:buNone/>
              <a:tabLst>
                <a:tab pos="354965" algn="l"/>
              </a:tabLst>
            </a:pPr>
            <a:r>
              <a:rPr lang="en-GB" dirty="0">
                <a:solidFill>
                  <a:schemeClr val="tx1"/>
                </a:solidFill>
              </a:rPr>
              <a:t>The searches enable patients to find what out what services local pharmacies are offering.</a:t>
            </a:r>
          </a:p>
          <a:p>
            <a:pPr marL="12700" indent="0">
              <a:lnSpc>
                <a:spcPts val="2690"/>
              </a:lnSpc>
              <a:spcBef>
                <a:spcPts val="105"/>
              </a:spcBef>
              <a:buSzPct val="78260"/>
              <a:buNone/>
              <a:tabLst>
                <a:tab pos="354965" algn="l"/>
              </a:tabLst>
            </a:pPr>
            <a:endParaRPr spc="-10" dirty="0">
              <a:solidFill>
                <a:schemeClr val="tx1"/>
              </a:solidFill>
            </a:endParaRPr>
          </a:p>
          <a:p>
            <a:pPr marL="355600" marR="5080" indent="-342900">
              <a:lnSpc>
                <a:spcPts val="2620"/>
              </a:lnSpc>
              <a:spcBef>
                <a:spcPts val="75"/>
              </a:spcBef>
              <a:buSzPct val="78260"/>
              <a:buChar char="-"/>
              <a:tabLst>
                <a:tab pos="355600" algn="l"/>
              </a:tabLst>
            </a:pPr>
            <a:r>
              <a:rPr dirty="0"/>
              <a:t>Helps</a:t>
            </a:r>
            <a:r>
              <a:rPr spc="-50" dirty="0"/>
              <a:t> </a:t>
            </a:r>
            <a:r>
              <a:rPr dirty="0"/>
              <a:t>explains</a:t>
            </a:r>
            <a:r>
              <a:rPr spc="-5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patients</a:t>
            </a:r>
            <a:r>
              <a:rPr spc="-50" dirty="0"/>
              <a:t> </a:t>
            </a:r>
            <a:r>
              <a:rPr dirty="0"/>
              <a:t>who</a:t>
            </a:r>
            <a:r>
              <a:rPr spc="-45" dirty="0"/>
              <a:t> </a:t>
            </a:r>
            <a:r>
              <a:rPr spc="-25" dirty="0"/>
              <a:t>is </a:t>
            </a:r>
            <a:r>
              <a:rPr dirty="0"/>
              <a:t>eligible</a:t>
            </a:r>
            <a:r>
              <a:rPr spc="-2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to</a:t>
            </a:r>
            <a:r>
              <a:rPr spc="-10" dirty="0"/>
              <a:t> expect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A2389-E78F-8394-00D2-F3B62F52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155691"/>
            <a:ext cx="5160844" cy="4235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A6B78-05C3-C7CD-C212-E55C15E7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675" y="2306744"/>
            <a:ext cx="3335111" cy="33760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5977" y="1384663"/>
            <a:ext cx="8342738" cy="4572398"/>
            <a:chOff x="2715005" y="640841"/>
            <a:chExt cx="9363710" cy="5316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55" y="697991"/>
              <a:ext cx="9249156" cy="5201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43580" y="669416"/>
              <a:ext cx="9306560" cy="5259070"/>
            </a:xfrm>
            <a:custGeom>
              <a:avLst/>
              <a:gdLst/>
              <a:ahLst/>
              <a:cxnLst/>
              <a:rect l="l" t="t" r="r" b="b"/>
              <a:pathLst>
                <a:path w="9306560" h="5259070">
                  <a:moveTo>
                    <a:pt x="0" y="5258562"/>
                  </a:moveTo>
                  <a:lnTo>
                    <a:pt x="9306306" y="5258562"/>
                  </a:lnTo>
                  <a:lnTo>
                    <a:pt x="9306306" y="0"/>
                  </a:lnTo>
                  <a:lnTo>
                    <a:pt x="0" y="0"/>
                  </a:lnTo>
                  <a:lnTo>
                    <a:pt x="0" y="5258562"/>
                  </a:lnTo>
                  <a:close/>
                </a:path>
              </a:pathLst>
            </a:custGeom>
            <a:ln w="571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0342" y="6099454"/>
            <a:ext cx="5429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3"/>
              </a:rPr>
              <a:t>https://youtu.be/MqR_a1DitOE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D57F9-FC7C-D67C-7DC5-625565C02620}"/>
              </a:ext>
            </a:extLst>
          </p:cNvPr>
          <p:cNvSpPr txBox="1"/>
          <p:nvPr/>
        </p:nvSpPr>
        <p:spPr>
          <a:xfrm>
            <a:off x="434340" y="466075"/>
            <a:ext cx="8461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Find a pharmacy that offers free blood pressure checks - NHS (www.nhs.uk)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EE0D27-AA90-2F6B-2EF7-C34AB3C80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43" y="3417100"/>
            <a:ext cx="2516097" cy="2490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860927" y="944463"/>
            <a:ext cx="5232183" cy="5447462"/>
          </a:xfrm>
          <a:custGeom>
            <a:avLst/>
            <a:gdLst/>
            <a:ahLst/>
            <a:cxnLst/>
            <a:rect l="l" t="t" r="r" b="b"/>
            <a:pathLst>
              <a:path w="9306560" h="5259070">
                <a:moveTo>
                  <a:pt x="0" y="5258562"/>
                </a:moveTo>
                <a:lnTo>
                  <a:pt x="9306306" y="5258562"/>
                </a:lnTo>
                <a:lnTo>
                  <a:pt x="9306306" y="0"/>
                </a:lnTo>
                <a:lnTo>
                  <a:pt x="0" y="0"/>
                </a:lnTo>
                <a:lnTo>
                  <a:pt x="0" y="5258562"/>
                </a:lnTo>
                <a:close/>
              </a:path>
            </a:pathLst>
          </a:custGeom>
          <a:ln w="571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D57F9-FC7C-D67C-7DC5-625565C02620}"/>
              </a:ext>
            </a:extLst>
          </p:cNvPr>
          <p:cNvSpPr txBox="1"/>
          <p:nvPr/>
        </p:nvSpPr>
        <p:spPr>
          <a:xfrm>
            <a:off x="434340" y="466075"/>
            <a:ext cx="968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Find a pharmacy that offers the contraceptive pill without a prescription - NHS (www.nhs.uk)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7F9909-007A-B5BC-13EA-8BDA81440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68" y="4178968"/>
            <a:ext cx="2172640" cy="221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080E6-EB9A-A502-0B77-AC48C672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076" y="1064952"/>
            <a:ext cx="5087803" cy="53269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C432AE-F058-FA45-0344-027943F14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59" y="1362806"/>
            <a:ext cx="4247384" cy="23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9517" y="146685"/>
            <a:ext cx="8446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hlinkClick r:id="rId2"/>
              </a:rPr>
              <a:t>SMS/Email</a:t>
            </a:r>
            <a:r>
              <a:rPr sz="4000" spc="-125" dirty="0">
                <a:hlinkClick r:id="rId2"/>
              </a:rPr>
              <a:t> </a:t>
            </a:r>
            <a:r>
              <a:rPr sz="4000" dirty="0">
                <a:hlinkClick r:id="rId2"/>
              </a:rPr>
              <a:t>Message</a:t>
            </a:r>
            <a:r>
              <a:rPr sz="4000" spc="-130" dirty="0">
                <a:hlinkClick r:id="rId2"/>
              </a:rPr>
              <a:t> </a:t>
            </a:r>
            <a:r>
              <a:rPr sz="4000" dirty="0">
                <a:hlinkClick r:id="rId2"/>
              </a:rPr>
              <a:t>Preset</a:t>
            </a:r>
            <a:r>
              <a:rPr sz="4000" spc="-155" dirty="0">
                <a:hlinkClick r:id="rId2"/>
              </a:rPr>
              <a:t> </a:t>
            </a:r>
            <a:r>
              <a:rPr sz="4000" dirty="0">
                <a:hlinkClick r:id="rId2"/>
              </a:rPr>
              <a:t>Templates</a:t>
            </a:r>
            <a:r>
              <a:rPr sz="4000" spc="-140" dirty="0">
                <a:hlinkClick r:id="rId2"/>
              </a:rPr>
              <a:t> </a:t>
            </a:r>
            <a:r>
              <a:rPr sz="4000" spc="-50" dirty="0">
                <a:hlinkClick r:id="rId2"/>
              </a:rPr>
              <a:t>1</a:t>
            </a:r>
            <a:endParaRPr sz="4000"/>
          </a:p>
        </p:txBody>
      </p:sp>
      <p:pic>
        <p:nvPicPr>
          <p:cNvPr id="6" name="object 6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8852" y="5977128"/>
            <a:ext cx="781812" cy="7818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20261" y="974597"/>
            <a:ext cx="8225155" cy="2217420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79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Blood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Pressure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(BP)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Check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at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Pharmacy</a:t>
            </a:r>
            <a:endParaRPr sz="2000">
              <a:latin typeface="Calibri"/>
              <a:cs typeface="Calibri"/>
            </a:endParaRPr>
          </a:p>
          <a:p>
            <a:pPr marL="548005" marR="149860" indent="-342900">
              <a:lnSpc>
                <a:spcPct val="114999"/>
              </a:lnSpc>
              <a:spcBef>
                <a:spcPts val="20"/>
              </a:spcBef>
              <a:buClr>
                <a:srgbClr val="585858"/>
              </a:buClr>
              <a:buFont typeface="Arial"/>
              <a:buChar char="●"/>
              <a:tabLst>
                <a:tab pos="54800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Dear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&lt;title&gt;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&lt;forename&gt;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&lt;surname&gt;,</a:t>
            </a:r>
            <a:r>
              <a:rPr sz="1800" spc="3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can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get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free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blood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pressure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(BP)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check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local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pharmacy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this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link: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4"/>
              </a:rPr>
              <a:t>https://bit.ly/pharmacybloodpressurecheck</a:t>
            </a:r>
            <a:r>
              <a:rPr sz="1800" b="1" spc="2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If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encounter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any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issues,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please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contact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back.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Regards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&lt;staff_member_title&gt;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&lt;staff_member_forename&gt;</a:t>
            </a:r>
            <a:endParaRPr sz="1800">
              <a:latin typeface="Calibri"/>
              <a:cs typeface="Calibri"/>
            </a:endParaRPr>
          </a:p>
          <a:p>
            <a:pPr marL="548005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&lt;staff_member_surname&gt;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1800" spc="4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&lt;organisation_name&gt;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0039" y="5971438"/>
            <a:ext cx="70332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Use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Short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URL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links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(e.g.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bitly)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&amp;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shorter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messages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than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these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examples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above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save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SMS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fragments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0261" y="3566921"/>
            <a:ext cx="8225155" cy="2186940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78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Oral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Contraception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Service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Pharmacy</a:t>
            </a:r>
            <a:endParaRPr sz="1800">
              <a:latin typeface="Calibri"/>
              <a:cs typeface="Calibri"/>
            </a:endParaRPr>
          </a:p>
          <a:p>
            <a:pPr marL="548005" marR="198120" indent="-342900">
              <a:lnSpc>
                <a:spcPct val="114999"/>
              </a:lnSpc>
              <a:buClr>
                <a:srgbClr val="585858"/>
              </a:buClr>
              <a:buFont typeface="Arial"/>
              <a:buChar char="●"/>
              <a:tabLst>
                <a:tab pos="54800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Dear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&lt;title&gt;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&lt;forename&gt;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&lt;surname&gt;,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can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seek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free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Oral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Contraception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from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local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pharmacy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this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link: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5"/>
              </a:rPr>
              <a:t>https://bit.ly/nhspharmacyservices</a:t>
            </a:r>
            <a:r>
              <a:rPr sz="1800" b="1" spc="30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If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encounter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any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issues,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please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contact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back.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Regards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&lt;staff_member_title&gt;</a:t>
            </a:r>
            <a:endParaRPr sz="1800">
              <a:latin typeface="Calibri"/>
              <a:cs typeface="Calibri"/>
            </a:endParaRPr>
          </a:p>
          <a:p>
            <a:pPr marL="548005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&lt;staff_member_forename&gt;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&lt;staff_member_surname&gt;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1800" spc="3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&lt;organisation_name&gt;</a:t>
            </a:r>
            <a:endParaRPr sz="1800">
              <a:latin typeface="Calibri"/>
              <a:cs typeface="Calibri"/>
            </a:endParaRPr>
          </a:p>
          <a:p>
            <a:pPr marL="624205">
              <a:lnSpc>
                <a:spcPct val="100000"/>
              </a:lnSpc>
              <a:spcBef>
                <a:spcPts val="525"/>
              </a:spcBef>
            </a:pP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**Caution: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Likely</a:t>
            </a:r>
            <a:r>
              <a:rPr sz="1600" b="1" spc="-4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will</a:t>
            </a:r>
            <a:r>
              <a:rPr sz="1600" b="1" spc="-4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be</a:t>
            </a: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replaced</a:t>
            </a:r>
            <a:r>
              <a:rPr sz="1600" b="1" spc="-2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with</a:t>
            </a:r>
            <a:r>
              <a:rPr sz="1600" b="1" spc="-3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600" b="1" spc="-3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new</a:t>
            </a: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dedicated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URL</a:t>
            </a:r>
            <a:r>
              <a:rPr sz="1600" b="1" spc="-2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link</a:t>
            </a:r>
            <a:r>
              <a:rPr sz="1600" b="1" spc="-3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from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1</a:t>
            </a:r>
            <a:r>
              <a:rPr sz="1575" b="1" baseline="2645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st</a:t>
            </a:r>
            <a:r>
              <a:rPr sz="1575" b="1" spc="165" baseline="2645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Dec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2023**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DEB60E-BE8D-C2D5-4CCE-493C6589A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" y="580833"/>
            <a:ext cx="3467100" cy="5972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177495"/>
            <a:ext cx="111652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715" algn="l"/>
              </a:tabLst>
            </a:pPr>
            <a:r>
              <a:rPr sz="2400" b="1" dirty="0">
                <a:latin typeface="Arial"/>
                <a:cs typeface="Arial"/>
              </a:rPr>
              <a:t>Accurx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Template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Messages</a:t>
            </a:r>
            <a:endParaRPr sz="2400" dirty="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suitable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templates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accurx,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your</a:t>
            </a:r>
            <a:endParaRPr sz="2400" dirty="0">
              <a:latin typeface="Arial"/>
              <a:cs typeface="Arial"/>
            </a:endParaRPr>
          </a:p>
          <a:p>
            <a:pPr marL="12700" marR="5080" indent="252729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organisation.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Remember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suitable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‘Signposting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pharmacy’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‘Pharmacy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First’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SNOMED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linked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1658109"/>
            <a:ext cx="11448288" cy="5132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CBD70-1FB9-5A50-7861-C107644E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2" y="308907"/>
            <a:ext cx="11404154" cy="865186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58DA63-F7FC-8272-6EA9-F7175F14C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90864"/>
              </p:ext>
            </p:extLst>
          </p:nvPr>
        </p:nvGraphicFramePr>
        <p:xfrm>
          <a:off x="393922" y="1323473"/>
          <a:ext cx="11404154" cy="3707910"/>
        </p:xfrm>
        <a:graphic>
          <a:graphicData uri="http://schemas.openxmlformats.org/drawingml/2006/table">
            <a:tbl>
              <a:tblPr firstRow="1" firstCol="1" bandRow="1"/>
              <a:tblGrid>
                <a:gridCol w="1177491">
                  <a:extLst>
                    <a:ext uri="{9D8B030D-6E8A-4147-A177-3AD203B41FA5}">
                      <a16:colId xmlns:a16="http://schemas.microsoft.com/office/drawing/2014/main" val="1446747993"/>
                    </a:ext>
                  </a:extLst>
                </a:gridCol>
                <a:gridCol w="10226663">
                  <a:extLst>
                    <a:ext uri="{9D8B030D-6E8A-4147-A177-3AD203B41FA5}">
                      <a16:colId xmlns:a16="http://schemas.microsoft.com/office/drawing/2014/main" val="3526451671"/>
                    </a:ext>
                  </a:extLst>
                </a:gridCol>
              </a:tblGrid>
              <a:tr h="43759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3852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Overview of Pharmacy First Service – Presentation aimed at GP Practices and Primary Care Networks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5631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NHS Pharmacy First Service Specification, Clinical Pathways and Patient Group Directions (PGD)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29519"/>
                  </a:ext>
                </a:extLst>
              </a:tr>
              <a:tr h="39318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1600" b="0" i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Pharmacy First – Updating patient records after pharmacy consultation</a:t>
                      </a:r>
                    </a:p>
                    <a:p>
                      <a:pPr marL="285750" indent="-285750" algn="l">
                        <a:lnSpc>
                          <a:spcPct val="10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 Web</a:t>
                      </a:r>
                    </a:p>
                    <a:p>
                      <a:pPr marL="285750" indent="-285750" algn="l">
                        <a:lnSpc>
                          <a:spcPct val="10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TPP </a:t>
                      </a:r>
                      <a:r>
                        <a:rPr lang="en-GB" sz="1600" b="0" i="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SystemOne</a:t>
                      </a:r>
                      <a:endParaRPr lang="en-GB" sz="1600" b="0" i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70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Facing Promotional Materials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398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16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a Pharmacy – Services offered by community pharmacy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0049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Pharmacy - Blood Pressure Checks Service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774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Pharmacy - Oral Contraception Service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9192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Message Templates for Email/ SMS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58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57550-1935-8970-6E90-22D526B6F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554571"/>
            <a:ext cx="11050700" cy="4620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NHS Pharmacy First Service Specification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52166-8B85-19D5-1343-3A779359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 pharmacy advanced service specification: NHS Pharmacy First Service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055B3A-C625-EC61-6557-8C4C04A98375}"/>
              </a:ext>
            </a:extLst>
          </p:cNvPr>
          <p:cNvSpPr txBox="1">
            <a:spLocks/>
          </p:cNvSpPr>
          <p:nvPr/>
        </p:nvSpPr>
        <p:spPr>
          <a:xfrm>
            <a:off x="432000" y="2159597"/>
            <a:ext cx="11404154" cy="86518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NHS Pharmacy First – Clinical Pathways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684B4-5937-B3CA-73EC-5DD5E5B3E402}"/>
              </a:ext>
            </a:extLst>
          </p:cNvPr>
          <p:cNvSpPr txBox="1">
            <a:spLocks/>
          </p:cNvSpPr>
          <p:nvPr/>
        </p:nvSpPr>
        <p:spPr>
          <a:xfrm>
            <a:off x="432000" y="2888324"/>
            <a:ext cx="11050700" cy="462017"/>
          </a:xfrm>
          <a:prstGeom prst="rect">
            <a:avLst/>
          </a:prstGeom>
        </p:spPr>
        <p:txBody>
          <a:bodyPr vert="horz" lIns="0" tIns="0" rIns="0" bIns="0" numCol="2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7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Pharmacy First - Clinical Pathways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63ACA3C-AF59-825B-D230-B83A9AAC416C}"/>
              </a:ext>
            </a:extLst>
          </p:cNvPr>
          <p:cNvSpPr txBox="1">
            <a:spLocks/>
          </p:cNvSpPr>
          <p:nvPr/>
        </p:nvSpPr>
        <p:spPr>
          <a:xfrm>
            <a:off x="432000" y="3507660"/>
            <a:ext cx="11404154" cy="86518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NHS Pharmacy First – PGDs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1F5-046F-8534-D1F1-D53201B1F147}"/>
              </a:ext>
            </a:extLst>
          </p:cNvPr>
          <p:cNvSpPr txBox="1"/>
          <p:nvPr/>
        </p:nvSpPr>
        <p:spPr>
          <a:xfrm>
            <a:off x="432000" y="4285129"/>
            <a:ext cx="11071411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4"/>
              </a:rPr>
              <a:t>Urinary tract infection patient group direction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5"/>
              </a:rPr>
              <a:t>Shingles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6"/>
              </a:rPr>
              <a:t>Impetigo patient group directions and protocols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7"/>
              </a:rPr>
              <a:t>Infected insect bites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8"/>
              </a:rPr>
              <a:t>Acute sore throat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9"/>
              </a:rPr>
              <a:t>Acute sinusitis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10"/>
              </a:rPr>
              <a:t>Acute otitis media patient group directions</a:t>
            </a: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5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7F31E-CE64-66F6-8598-ADDE3B06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59106"/>
            <a:ext cx="11088000" cy="3932886"/>
          </a:xfrm>
        </p:spPr>
        <p:txBody>
          <a:bodyPr numCol="1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GP Connect Update Record is part of </a:t>
            </a:r>
            <a:r>
              <a:rPr lang="en-GB" sz="1800" b="0" i="0" u="sng" dirty="0">
                <a:solidFill>
                  <a:srgbClr val="428BCA"/>
                </a:solidFill>
                <a:effectLst/>
                <a:latin typeface="helvetica" panose="020B0604020202020204" pitchFamily="34" charset="0"/>
                <a:hlinkClick r:id="rId2"/>
              </a:rPr>
              <a:t>NHS England's Pharmacy First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project, encouraging patients to use community pharmacies for minor ailment advice and medication.</a:t>
            </a:r>
          </a:p>
          <a:p>
            <a:pPr algn="l"/>
            <a:endParaRPr lang="en-GB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GP Connect Update Record updates a patient's GP record with details of a consultation held at a community pharmacy. GP Connect Messaging is used to transfer the data in a structured format, informing the GP of the consultation, such as the patient has been prescribed antibiotics, has had their blood pressure taken or has been prescribed contraceptive medication.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structured data is filed on the patient's record as a provisional consultation, except for medication issued which is filed automatically, and a workflow task is created under Awaiting Filing to be reviewed and actioned. Once actioned, the pharmacy consultation is fully filed on the patient's record with a document attached detailing the full consultation. 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2D661-DEB7-7CCB-328E-49DD5CA0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42540"/>
            <a:ext cx="11050700" cy="462017"/>
          </a:xfrm>
        </p:spPr>
        <p:txBody>
          <a:bodyPr/>
          <a:lstStyle/>
          <a:p>
            <a:r>
              <a:rPr lang="en-GB" sz="360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EMIS Web</a:t>
            </a:r>
            <a:endParaRPr lang="en-GB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493557-C68C-842C-E9A2-4257DC0E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GB" sz="3600" b="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Pharmacy First – Updating patient records after pharmacy consultation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33759-455F-804C-7AF8-9D8DEBFC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69067"/>
            <a:ext cx="11088000" cy="3922925"/>
          </a:xfrm>
        </p:spPr>
        <p:txBody>
          <a:bodyPr numCol="1"/>
          <a:lstStyle/>
          <a:p>
            <a:r>
              <a:rPr lang="en-GB" dirty="0"/>
              <a:t>EMIS have </a:t>
            </a:r>
            <a:r>
              <a:rPr lang="en-GB" dirty="0">
                <a:hlinkClick r:id="rId2"/>
              </a:rPr>
              <a:t>published a step-by-step guide</a:t>
            </a:r>
            <a:r>
              <a:rPr lang="en-GB" dirty="0"/>
              <a:t> including screenshots on how to action a pharmacy consultation message</a:t>
            </a:r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23AF51-F7C6-445D-3499-439B9F985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42540"/>
            <a:ext cx="11050700" cy="462017"/>
          </a:xfrm>
        </p:spPr>
        <p:txBody>
          <a:bodyPr numCol="1"/>
          <a:lstStyle/>
          <a:p>
            <a:pPr algn="ctr"/>
            <a:r>
              <a:rPr lang="en-GB" sz="320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EMIS Web – Actioning a pharmacy consultation message</a:t>
            </a:r>
            <a:endParaRPr lang="en-GB" sz="36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B02724B-DCF0-AE45-E7D1-79428A47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GB" sz="3600" b="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Pharmacy First – Updating patient records after pharmacy consultation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57115-0305-096A-5B1E-952C65CC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3026892"/>
            <a:ext cx="4580995" cy="339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FF94E-1340-6B75-A806-9994A62BE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59" y="3826484"/>
            <a:ext cx="5727488" cy="29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D8510-BFC9-6F41-0386-9637A5DC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397325"/>
            <a:ext cx="11088000" cy="3456000"/>
          </a:xfrm>
        </p:spPr>
        <p:txBody>
          <a:bodyPr numCol="1"/>
          <a:lstStyle/>
          <a:p>
            <a:r>
              <a:rPr lang="en-GB" dirty="0"/>
              <a:t>TPP </a:t>
            </a:r>
            <a:r>
              <a:rPr lang="en-GB" dirty="0" err="1"/>
              <a:t>SystmOne</a:t>
            </a:r>
            <a:r>
              <a:rPr lang="en-GB" dirty="0"/>
              <a:t> have released a short video explaining how Pharmacy First in </a:t>
            </a:r>
            <a:r>
              <a:rPr lang="en-GB" dirty="0" err="1"/>
              <a:t>SystmOne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Access is available via the training platform on logging in to </a:t>
            </a:r>
            <a:r>
              <a:rPr lang="en-GB" dirty="0" err="1"/>
              <a:t>SystmOne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Pharmacy First on </a:t>
            </a:r>
            <a:r>
              <a:rPr lang="en-GB" dirty="0" err="1">
                <a:hlinkClick r:id="rId2"/>
              </a:rPr>
              <a:t>SystmOne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C05887-53D6-C29C-BDBF-13F2B50E3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42540"/>
            <a:ext cx="11050700" cy="462017"/>
          </a:xfrm>
        </p:spPr>
        <p:txBody>
          <a:bodyPr/>
          <a:lstStyle/>
          <a:p>
            <a:r>
              <a:rPr lang="en-GB" sz="360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TPP </a:t>
            </a:r>
            <a:r>
              <a:rPr lang="en-GB" sz="3600" i="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SystmOne</a:t>
            </a:r>
            <a:endParaRPr lang="en-GB" sz="3600" i="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F34EDBC-012B-39E6-5F9C-77F13847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GB" sz="3600" b="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Pharmacy First – Updating patient records after pharmacy consultation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8D3AE-60D0-EA26-F336-6B52E088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61" y="4125325"/>
            <a:ext cx="78200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487" y="373456"/>
            <a:ext cx="10544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tx1"/>
                </a:solidFill>
              </a:rPr>
              <a:t>TPP</a:t>
            </a:r>
            <a:r>
              <a:rPr sz="4000" spc="-120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SystmOne</a:t>
            </a:r>
            <a:r>
              <a:rPr sz="4000" spc="-95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–</a:t>
            </a:r>
            <a:r>
              <a:rPr sz="4000" spc="-114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Receiving</a:t>
            </a:r>
            <a:r>
              <a:rPr sz="4000" spc="-95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Consultation</a:t>
            </a:r>
            <a:r>
              <a:rPr sz="4000" spc="-9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Messages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14571" y="1408174"/>
            <a:ext cx="8152130" cy="5329555"/>
            <a:chOff x="3814571" y="1408174"/>
            <a:chExt cx="8152130" cy="5329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4571" y="1408174"/>
              <a:ext cx="8151876" cy="5329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01083" y="4072127"/>
              <a:ext cx="3436620" cy="393700"/>
            </a:xfrm>
            <a:custGeom>
              <a:avLst/>
              <a:gdLst/>
              <a:ahLst/>
              <a:cxnLst/>
              <a:rect l="l" t="t" r="r" b="b"/>
              <a:pathLst>
                <a:path w="3436620" h="393700">
                  <a:moveTo>
                    <a:pt x="2395728" y="101092"/>
                  </a:moveTo>
                  <a:lnTo>
                    <a:pt x="2400319" y="78355"/>
                  </a:lnTo>
                  <a:lnTo>
                    <a:pt x="2412841" y="59785"/>
                  </a:lnTo>
                  <a:lnTo>
                    <a:pt x="2431411" y="47263"/>
                  </a:lnTo>
                  <a:lnTo>
                    <a:pt x="2454147" y="42672"/>
                  </a:lnTo>
                  <a:lnTo>
                    <a:pt x="3378199" y="42672"/>
                  </a:lnTo>
                  <a:lnTo>
                    <a:pt x="3400936" y="47263"/>
                  </a:lnTo>
                  <a:lnTo>
                    <a:pt x="3419506" y="59785"/>
                  </a:lnTo>
                  <a:lnTo>
                    <a:pt x="3432028" y="78355"/>
                  </a:lnTo>
                  <a:lnTo>
                    <a:pt x="3436619" y="101092"/>
                  </a:lnTo>
                  <a:lnTo>
                    <a:pt x="3436619" y="334772"/>
                  </a:lnTo>
                  <a:lnTo>
                    <a:pt x="3432028" y="357508"/>
                  </a:lnTo>
                  <a:lnTo>
                    <a:pt x="3419506" y="376078"/>
                  </a:lnTo>
                  <a:lnTo>
                    <a:pt x="3400936" y="388600"/>
                  </a:lnTo>
                  <a:lnTo>
                    <a:pt x="3378199" y="393192"/>
                  </a:lnTo>
                  <a:lnTo>
                    <a:pt x="2454147" y="393192"/>
                  </a:lnTo>
                  <a:lnTo>
                    <a:pt x="2431411" y="388600"/>
                  </a:lnTo>
                  <a:lnTo>
                    <a:pt x="2412841" y="376078"/>
                  </a:lnTo>
                  <a:lnTo>
                    <a:pt x="2400319" y="357508"/>
                  </a:lnTo>
                  <a:lnTo>
                    <a:pt x="2395728" y="334772"/>
                  </a:lnTo>
                  <a:lnTo>
                    <a:pt x="2395728" y="101092"/>
                  </a:lnTo>
                  <a:close/>
                </a:path>
                <a:path w="3436620" h="393700">
                  <a:moveTo>
                    <a:pt x="0" y="46228"/>
                  </a:moveTo>
                  <a:lnTo>
                    <a:pt x="3633" y="28235"/>
                  </a:lnTo>
                  <a:lnTo>
                    <a:pt x="13541" y="13541"/>
                  </a:lnTo>
                  <a:lnTo>
                    <a:pt x="28235" y="3633"/>
                  </a:lnTo>
                  <a:lnTo>
                    <a:pt x="46227" y="0"/>
                  </a:lnTo>
                  <a:lnTo>
                    <a:pt x="1208024" y="0"/>
                  </a:lnTo>
                  <a:lnTo>
                    <a:pt x="1226016" y="3633"/>
                  </a:lnTo>
                  <a:lnTo>
                    <a:pt x="1240710" y="13541"/>
                  </a:lnTo>
                  <a:lnTo>
                    <a:pt x="1250618" y="28235"/>
                  </a:lnTo>
                  <a:lnTo>
                    <a:pt x="1254252" y="46228"/>
                  </a:lnTo>
                  <a:lnTo>
                    <a:pt x="1254252" y="231140"/>
                  </a:lnTo>
                  <a:lnTo>
                    <a:pt x="1250618" y="249132"/>
                  </a:lnTo>
                  <a:lnTo>
                    <a:pt x="1240710" y="263826"/>
                  </a:lnTo>
                  <a:lnTo>
                    <a:pt x="1226016" y="273734"/>
                  </a:lnTo>
                  <a:lnTo>
                    <a:pt x="1208024" y="277368"/>
                  </a:lnTo>
                  <a:lnTo>
                    <a:pt x="46227" y="277368"/>
                  </a:lnTo>
                  <a:lnTo>
                    <a:pt x="28235" y="273734"/>
                  </a:lnTo>
                  <a:lnTo>
                    <a:pt x="13541" y="263826"/>
                  </a:lnTo>
                  <a:lnTo>
                    <a:pt x="3633" y="249132"/>
                  </a:lnTo>
                  <a:lnTo>
                    <a:pt x="0" y="231140"/>
                  </a:lnTo>
                  <a:lnTo>
                    <a:pt x="0" y="46228"/>
                  </a:lnTo>
                  <a:close/>
                </a:path>
              </a:pathLst>
            </a:custGeom>
            <a:ln w="762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5203" y="5058155"/>
              <a:ext cx="783335" cy="7833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8591" y="1329690"/>
            <a:ext cx="3205480" cy="223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9734" indent="-342900">
              <a:lnSpc>
                <a:spcPct val="114999"/>
              </a:lnSpc>
              <a:spcBef>
                <a:spcPts val="100"/>
              </a:spcBef>
              <a:buClr>
                <a:srgbClr val="F0F5F6"/>
              </a:buClr>
              <a:buChar char="-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S1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Practice can</a:t>
            </a:r>
            <a:r>
              <a:rPr sz="1800" spc="-10" dirty="0">
                <a:latin typeface="Calibri"/>
                <a:cs typeface="Calibri"/>
              </a:rPr>
              <a:t> choose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10" dirty="0">
                <a:latin typeface="Calibri"/>
                <a:cs typeface="Calibri"/>
              </a:rPr>
              <a:t> Third-party </a:t>
            </a:r>
            <a:r>
              <a:rPr sz="1800" dirty="0">
                <a:latin typeface="Calibri"/>
                <a:cs typeface="Calibri"/>
              </a:rPr>
              <a:t>incoming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messages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Clr>
                <a:srgbClr val="F0F5F6"/>
              </a:buClr>
              <a:buFont typeface="Calibri"/>
              <a:buChar char="-"/>
            </a:pPr>
            <a:endParaRPr sz="1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buClr>
                <a:srgbClr val="F0F5F6"/>
              </a:buClr>
              <a:buFont typeface="Calibri"/>
              <a:buChar char="-"/>
              <a:tabLst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Organisation Preferences</a:t>
            </a:r>
            <a:r>
              <a:rPr sz="1800" spc="-10" dirty="0">
                <a:latin typeface="Wingdings"/>
                <a:cs typeface="Wingdings"/>
              </a:rPr>
              <a:t></a:t>
            </a:r>
            <a:r>
              <a:rPr sz="1800" b="1" spc="-10" dirty="0">
                <a:latin typeface="Calibri"/>
                <a:cs typeface="Calibri"/>
              </a:rPr>
              <a:t>Interoperability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1800" spc="-20" dirty="0">
                <a:latin typeface="Wingdings"/>
                <a:cs typeface="Wingdings"/>
              </a:rPr>
              <a:t></a:t>
            </a:r>
            <a:r>
              <a:rPr sz="1800" b="1" spc="-20" dirty="0">
                <a:latin typeface="Calibri"/>
                <a:cs typeface="Calibri"/>
              </a:rPr>
              <a:t>Incoming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Messages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591" y="3853941"/>
            <a:ext cx="3185795" cy="286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0965" indent="-342900">
              <a:lnSpc>
                <a:spcPct val="114999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0F5F6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F0F5F6"/>
                </a:solidFill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Default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Automatically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filing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automatically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Calibri"/>
                <a:cs typeface="Calibri"/>
              </a:rPr>
              <a:t>‘Hidden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Services’.</a:t>
            </a:r>
            <a:endParaRPr sz="1800" dirty="0">
              <a:latin typeface="Calibri"/>
              <a:cs typeface="Calibri"/>
            </a:endParaRPr>
          </a:p>
          <a:p>
            <a:pPr marL="355600" marR="7620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task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generated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allow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review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incoming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message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amend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online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visibility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where </a:t>
            </a:r>
            <a:r>
              <a:rPr sz="1800" spc="-10" dirty="0">
                <a:latin typeface="Calibri"/>
                <a:cs typeface="Calibri"/>
              </a:rPr>
              <a:t>appropriate.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9302" y="4572761"/>
            <a:ext cx="4406265" cy="1755775"/>
          </a:xfrm>
          <a:prstGeom prst="rect">
            <a:avLst/>
          </a:prstGeom>
          <a:solidFill>
            <a:srgbClr val="0F6B61">
              <a:alpha val="69802"/>
            </a:srgbClr>
          </a:solidFill>
          <a:ln w="38100">
            <a:solidFill>
              <a:srgbClr val="00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45415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Auto-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filing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practice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workload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(e.g.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reception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pharmacy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message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managed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message)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64AB-D915-2539-FCE8-1760256F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59444"/>
            <a:ext cx="11404154" cy="426721"/>
          </a:xfrm>
        </p:spPr>
        <p:txBody>
          <a:bodyPr>
            <a:normAutofit fontScale="90000"/>
          </a:bodyPr>
          <a:lstStyle/>
          <a:p>
            <a:r>
              <a:rPr lang="en-GB" dirty="0"/>
              <a:t>Patient Facing Promotional Materials – </a:t>
            </a:r>
            <a:r>
              <a:rPr lang="en-GB" sz="1800" i="1" dirty="0"/>
              <a:t>Produced by Community Pharmacy England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7CBC-65DD-FB58-7A53-177364BE6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841707"/>
            <a:ext cx="11012644" cy="577927"/>
          </a:xfrm>
        </p:spPr>
        <p:txBody>
          <a:bodyPr/>
          <a:lstStyle/>
          <a:p>
            <a:r>
              <a:rPr lang="en-GB" dirty="0"/>
              <a:t>Community Pharmacy England have produced a number of resources to support community pharmacies and other stakeholders to promote the Pharmacy first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FC19-EF53-B33A-2FD0-C102D574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183" y="1957439"/>
            <a:ext cx="2884800" cy="415006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93AC92-6C40-F198-318E-1B3215AD19C3}"/>
              </a:ext>
            </a:extLst>
          </p:cNvPr>
          <p:cNvSpPr txBox="1">
            <a:spLocks/>
          </p:cNvSpPr>
          <p:nvPr/>
        </p:nvSpPr>
        <p:spPr>
          <a:xfrm>
            <a:off x="-145970" y="1891029"/>
            <a:ext cx="4985389" cy="377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7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Resources Include: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4233D-0DC0-3693-724C-D1DF93D858A9}"/>
              </a:ext>
            </a:extLst>
          </p:cNvPr>
          <p:cNvSpPr txBox="1"/>
          <p:nvPr/>
        </p:nvSpPr>
        <p:spPr>
          <a:xfrm>
            <a:off x="432000" y="2167562"/>
            <a:ext cx="4985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Poster for display within pharmacies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Posters for more general use (e.g. in GP Practice Waiting Rooms)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Social Media Tiles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30C70-DF77-7E8C-499F-A3E74EE4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29" y="3321724"/>
            <a:ext cx="2745443" cy="278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6DAB6-3781-C244-9819-2C3581F6FF8F}"/>
              </a:ext>
            </a:extLst>
          </p:cNvPr>
          <p:cNvSpPr txBox="1"/>
          <p:nvPr/>
        </p:nvSpPr>
        <p:spPr>
          <a:xfrm>
            <a:off x="432000" y="4032470"/>
            <a:ext cx="507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dirty="0">
                <a:solidFill>
                  <a:srgbClr val="106B62"/>
                </a:solidFill>
                <a:effectLst/>
                <a:latin typeface="mokoko"/>
                <a:hlinkClick r:id="rId4"/>
              </a:rPr>
              <a:t>Link to:  Pharmacy First: resources to promote the service</a:t>
            </a:r>
            <a:endParaRPr lang="en-GB" sz="2800" b="1" i="0" dirty="0">
              <a:solidFill>
                <a:srgbClr val="106B62"/>
              </a:solidFill>
              <a:effectLst/>
              <a:latin typeface="mokoko"/>
            </a:endParaRPr>
          </a:p>
        </p:txBody>
      </p:sp>
    </p:spTree>
    <p:extLst>
      <p:ext uri="{BB962C8B-B14F-4D97-AF65-F5344CB8AC3E}">
        <p14:creationId xmlns:p14="http://schemas.microsoft.com/office/powerpoint/2010/main" val="2901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61161-FF0A-E5D6-F794-85556A72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Patient Facing Promotional Materials – </a:t>
            </a:r>
            <a:r>
              <a:rPr lang="en-GB" sz="2800" i="1" dirty="0"/>
              <a:t>Produced by Department of Health and Social Care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DD0D5-8041-41CC-C061-8913937BA8D3}"/>
              </a:ext>
            </a:extLst>
          </p:cNvPr>
          <p:cNvSpPr txBox="1"/>
          <p:nvPr/>
        </p:nvSpPr>
        <p:spPr>
          <a:xfrm>
            <a:off x="486186" y="5462274"/>
            <a:ext cx="11197813" cy="6463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Media assets will be available via the DHSC Campaigns resources website:</a:t>
            </a:r>
          </a:p>
          <a:p>
            <a:pPr algn="ctr"/>
            <a:r>
              <a:rPr lang="en-GB" dirty="0">
                <a:hlinkClick r:id="rId2"/>
              </a:rPr>
              <a:t>Campaigns | Campaign Resource Centre (dhsc.gov.uk)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8F811-F2BF-B562-CD64-E45BEC7AE87E}"/>
              </a:ext>
            </a:extLst>
          </p:cNvPr>
          <p:cNvSpPr txBox="1"/>
          <p:nvPr/>
        </p:nvSpPr>
        <p:spPr>
          <a:xfrm>
            <a:off x="432000" y="1682034"/>
            <a:ext cx="11306187" cy="120032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NHS England and the Department of Health and Social Care (DHSC) are planning a significant communications campaign for Pharmacy First. </a:t>
            </a:r>
          </a:p>
          <a:p>
            <a:endParaRPr lang="en-GB" dirty="0"/>
          </a:p>
          <a:p>
            <a:r>
              <a:rPr lang="en-GB" dirty="0"/>
              <a:t>This will feature community pharmacists and is planned to start from the 19</a:t>
            </a:r>
            <a:r>
              <a:rPr lang="en-GB" baseline="30000" dirty="0"/>
              <a:t>th</a:t>
            </a:r>
            <a:r>
              <a:rPr lang="en-GB" dirty="0"/>
              <a:t>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6251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caf3ac-2de9-44d4-aa31-54302fceb5f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37f16d7f-5109-4bae-9508-20cedf519a40">
      <Terms xmlns="http://schemas.microsoft.com/office/infopath/2007/PartnerControls"/>
    </lcf76f155ced4ddcb4097134ff3c332f>
    <Review_x0020_Date xmlns="37f16d7f-5109-4bae-9508-20cedf519a40" xsi:nil="true"/>
    <Workstreamowner xmlns="37f16d7f-5109-4bae-9508-20cedf519a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1DACB572B4B4AAF6ED110F54C9F15" ma:contentTypeVersion="32" ma:contentTypeDescription="Create a new document." ma:contentTypeScope="" ma:versionID="7131af56baa2e551f56af34a801f9e4b">
  <xsd:schema xmlns:xsd="http://www.w3.org/2001/XMLSchema" xmlns:xs="http://www.w3.org/2001/XMLSchema" xmlns:p="http://schemas.microsoft.com/office/2006/metadata/properties" xmlns:ns1="http://schemas.microsoft.com/sharepoint/v3" xmlns:ns2="a984cedd-f993-4f9e-b8f3-a653e48da692" xmlns:ns3="37f16d7f-5109-4bae-9508-20cedf519a40" xmlns:ns4="cccaf3ac-2de9-44d4-aa31-54302fceb5f7" xmlns:ns5="ebd64cbd-6cf5-435c-bd4a-b8fc9bc14ad4" targetNamespace="http://schemas.microsoft.com/office/2006/metadata/properties" ma:root="true" ma:fieldsID="bd979233958591f0b3da41c5fcd3c019" ns1:_="" ns2:_="" ns3:_="" ns4:_="" ns5:_="">
    <xsd:import namespace="http://schemas.microsoft.com/sharepoint/v3"/>
    <xsd:import namespace="a984cedd-f993-4f9e-b8f3-a653e48da692"/>
    <xsd:import namespace="37f16d7f-5109-4bae-9508-20cedf519a40"/>
    <xsd:import namespace="cccaf3ac-2de9-44d4-aa31-54302fceb5f7"/>
    <xsd:import namespace="ebd64cbd-6cf5-435c-bd4a-b8fc9bc14a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Review_x0020_Date" minOccurs="0"/>
                <xsd:element ref="ns3:lcf76f155ced4ddcb4097134ff3c332f" minOccurs="0"/>
                <xsd:element ref="ns4:TaxCatchAll" minOccurs="0"/>
                <xsd:element ref="ns3:MediaLengthInSeconds" minOccurs="0"/>
                <xsd:element ref="ns5:SharedWithUsers" minOccurs="0"/>
                <xsd:element ref="ns5:SharedWithDetails" minOccurs="0"/>
                <xsd:element ref="ns3:MediaServiceLocation" minOccurs="0"/>
                <xsd:element ref="ns3:MediaServiceObjectDetectorVersions" minOccurs="0"/>
                <xsd:element ref="ns3:Workstreamowne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4cedd-f993-4f9e-b8f3-a653e48da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16d7f-5109-4bae-9508-20cedf519a40" elementFormDefault="qualified">
    <xsd:import namespace="http://schemas.microsoft.com/office/2006/documentManagement/types"/>
    <xsd:import namespace="http://schemas.microsoft.com/office/infopath/2007/PartnerControls"/>
    <xsd:element name="Review_x0020_Date" ma:index="12" nillable="true" ma:displayName="Review date" ma:indexed="true" ma:internalName="Review_x0020_Dat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Workstreamowner" ma:index="21" nillable="true" ma:displayName="Workstream owner" ma:format="Dropdown" ma:internalName="Workstreamowner">
      <xsd:simpleType>
        <xsd:restriction base="dms:Text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31dacd-326e-4c85-be6a-59c44c7bc009}" ma:internalName="TaxCatchAll" ma:showField="CatchAllData" ma:web="ebd64cbd-6cf5-435c-bd4a-b8fc9bc14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4cbd-6cf5-435c-bd4a-b8fc9bc1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0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B3C52-C4E5-4003-8240-632FDE102EAB}">
  <ds:schemaRefs>
    <ds:schemaRef ds:uri="http://purl.org/dc/terms/"/>
    <ds:schemaRef ds:uri="37f16d7f-5109-4bae-9508-20cedf519a40"/>
    <ds:schemaRef ds:uri="a984cedd-f993-4f9e-b8f3-a653e48da692"/>
    <ds:schemaRef ds:uri="cccaf3ac-2de9-44d4-aa31-54302fceb5f7"/>
    <ds:schemaRef ds:uri="ebd64cbd-6cf5-435c-bd4a-b8fc9bc14ad4"/>
    <ds:schemaRef ds:uri="http://purl.org/dc/elements/1.1/"/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37600EE-354B-4823-9730-A9E6FE54D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84cedd-f993-4f9e-b8f3-a653e48da692"/>
    <ds:schemaRef ds:uri="37f16d7f-5109-4bae-9508-20cedf519a40"/>
    <ds:schemaRef ds:uri="cccaf3ac-2de9-44d4-aa31-54302fceb5f7"/>
    <ds:schemaRef ds:uri="ebd64cbd-6cf5-435c-bd4a-b8fc9bc14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NHSD-Refresh-Theme-NOV1120B</Template>
  <TotalTime>481</TotalTime>
  <Words>1006</Words>
  <Application>Microsoft Office PowerPoint</Application>
  <PresentationFormat>Widescreen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Calibri</vt:lpstr>
      <vt:lpstr>helvetica</vt:lpstr>
      <vt:lpstr>inherit</vt:lpstr>
      <vt:lpstr>mokoko</vt:lpstr>
      <vt:lpstr>Wingdings</vt:lpstr>
      <vt:lpstr>NHSD-Refresh-Theme-NOV1120B</vt:lpstr>
      <vt:lpstr>NHS Pharmacy First  Midlands Toolkit</vt:lpstr>
      <vt:lpstr>Contents</vt:lpstr>
      <vt:lpstr>Community pharmacy advanced service specification: NHS Pharmacy First Service</vt:lpstr>
      <vt:lpstr>Pharmacy First – Updating patient records after pharmacy consultation</vt:lpstr>
      <vt:lpstr>Pharmacy First – Updating patient records after pharmacy consultation</vt:lpstr>
      <vt:lpstr>Pharmacy First – Updating patient records after pharmacy consultation</vt:lpstr>
      <vt:lpstr>TPP SystmOne – Receiving Consultation Messages</vt:lpstr>
      <vt:lpstr>Patient Facing Promotional Materials – Produced by Community Pharmacy England </vt:lpstr>
      <vt:lpstr>Patient Facing Promotional Materials – Produced by Department of Health and Social Care</vt:lpstr>
      <vt:lpstr>Find Pharmacy Services - NHS (www.nhs.uk)</vt:lpstr>
      <vt:lpstr>PowerPoint Presentation</vt:lpstr>
      <vt:lpstr>PowerPoint Presentation</vt:lpstr>
      <vt:lpstr>SMS/Email Message Preset Templates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Gregory Wye</dc:creator>
  <cp:lastModifiedBy>Jacqueline Buxton</cp:lastModifiedBy>
  <cp:revision>2</cp:revision>
  <dcterms:created xsi:type="dcterms:W3CDTF">2020-11-30T10:49:03Z</dcterms:created>
  <dcterms:modified xsi:type="dcterms:W3CDTF">2024-01-26T17:21:22Z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0x010100A5C1DACB572B4B4AAF6ED110F54C9F15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