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9"/>
  </p:notesMasterIdLst>
  <p:sldIdLst>
    <p:sldId id="256" r:id="rId5"/>
    <p:sldId id="257" r:id="rId6"/>
    <p:sldId id="258" r:id="rId7"/>
    <p:sldId id="309" r:id="rId8"/>
    <p:sldId id="260" r:id="rId9"/>
    <p:sldId id="287" r:id="rId10"/>
    <p:sldId id="269" r:id="rId11"/>
    <p:sldId id="263" r:id="rId12"/>
    <p:sldId id="267" r:id="rId13"/>
    <p:sldId id="265" r:id="rId14"/>
    <p:sldId id="310" r:id="rId15"/>
    <p:sldId id="266" r:id="rId16"/>
    <p:sldId id="268" r:id="rId17"/>
    <p:sldId id="311" r:id="rId18"/>
    <p:sldId id="274" r:id="rId19"/>
    <p:sldId id="275" r:id="rId20"/>
    <p:sldId id="285" r:id="rId21"/>
    <p:sldId id="276" r:id="rId22"/>
    <p:sldId id="278" r:id="rId23"/>
    <p:sldId id="288" r:id="rId24"/>
    <p:sldId id="270" r:id="rId25"/>
    <p:sldId id="272" r:id="rId26"/>
    <p:sldId id="279" r:id="rId27"/>
    <p:sldId id="280" r:id="rId28"/>
    <p:sldId id="281" r:id="rId29"/>
    <p:sldId id="282" r:id="rId30"/>
    <p:sldId id="286" r:id="rId31"/>
    <p:sldId id="284" r:id="rId32"/>
    <p:sldId id="289" r:id="rId33"/>
    <p:sldId id="299" r:id="rId34"/>
    <p:sldId id="300" r:id="rId35"/>
    <p:sldId id="301" r:id="rId36"/>
    <p:sldId id="302" r:id="rId37"/>
    <p:sldId id="308" r:id="rId38"/>
    <p:sldId id="294" r:id="rId39"/>
    <p:sldId id="292" r:id="rId40"/>
    <p:sldId id="303" r:id="rId41"/>
    <p:sldId id="291" r:id="rId42"/>
    <p:sldId id="305" r:id="rId43"/>
    <p:sldId id="306" r:id="rId44"/>
    <p:sldId id="307" r:id="rId45"/>
    <p:sldId id="290" r:id="rId46"/>
    <p:sldId id="295" r:id="rId47"/>
    <p:sldId id="304"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3524829-D6F8-4B61-C4E4-C69B1D785851}" name="MORRIS, Jennifer (NHS SHROPSHIRE, TELFORD AND WREKIN ICB - M2L0M)" initials="JM" userId="S::jennifer.morris29@nhs.net::fa8a3014-e661-4029-ab1e-c91750b957f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6B2EAF-A534-FB09-CF41-3985B3206281}" v="43" dt="2025-07-01T09:52:13.5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55"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5E080E-AEE4-4709-88E2-571B07F23EBE}" type="doc">
      <dgm:prSet loTypeId="urn:microsoft.com/office/officeart/2005/8/layout/venn3" loCatId="relationship" qsTypeId="urn:microsoft.com/office/officeart/2005/8/quickstyle/simple1" qsCatId="simple" csTypeId="urn:microsoft.com/office/officeart/2005/8/colors/accent0_1" csCatId="mainScheme" phldr="1"/>
      <dgm:spPr/>
      <dgm:t>
        <a:bodyPr/>
        <a:lstStyle/>
        <a:p>
          <a:endParaRPr lang="en-GB"/>
        </a:p>
      </dgm:t>
    </dgm:pt>
    <dgm:pt modelId="{E5444D84-57C3-4F5A-89EC-AEED6AE2046E}">
      <dgm:prSet phldrT="[Text]" phldr="0"/>
      <dgm:spPr/>
      <dgm:t>
        <a:bodyPr/>
        <a:lstStyle/>
        <a:p>
          <a:pPr rtl="0"/>
          <a:r>
            <a:rPr lang="en-GB">
              <a:latin typeface="Franklin Gothic Book"/>
              <a:cs typeface="Calibri"/>
            </a:rPr>
            <a:t>Reduce health inequalities for people with a learning disability and autistic people. </a:t>
          </a:r>
          <a:endParaRPr lang="en-GB">
            <a:latin typeface="Franklin Gothic Book"/>
          </a:endParaRPr>
        </a:p>
      </dgm:t>
    </dgm:pt>
    <dgm:pt modelId="{2B36B89B-9EA3-41D5-A6F3-7EFE88307E73}" type="parTrans" cxnId="{96B142F3-11E4-4D7F-A8A6-4C3A4BA696CD}">
      <dgm:prSet/>
      <dgm:spPr/>
      <dgm:t>
        <a:bodyPr/>
        <a:lstStyle/>
        <a:p>
          <a:endParaRPr lang="en-GB"/>
        </a:p>
      </dgm:t>
    </dgm:pt>
    <dgm:pt modelId="{4175563C-51F6-4BD7-AE4C-9B610D201F12}" type="sibTrans" cxnId="{96B142F3-11E4-4D7F-A8A6-4C3A4BA696CD}">
      <dgm:prSet/>
      <dgm:spPr/>
      <dgm:t>
        <a:bodyPr/>
        <a:lstStyle/>
        <a:p>
          <a:endParaRPr lang="en-GB"/>
        </a:p>
      </dgm:t>
    </dgm:pt>
    <dgm:pt modelId="{395A18C0-07C3-4386-B1DB-6E1A967A1D64}">
      <dgm:prSet phldrT="[Text]" phldr="0"/>
      <dgm:spPr/>
      <dgm:t>
        <a:bodyPr/>
        <a:lstStyle/>
        <a:p>
          <a:pPr rtl="0"/>
          <a:r>
            <a:rPr lang="en-GB">
              <a:latin typeface="Franklin Gothic Book"/>
              <a:cs typeface="Calibri"/>
            </a:rPr>
            <a:t>Prevent people with a learning disability and autistic people from early deaths. </a:t>
          </a:r>
          <a:endParaRPr lang="en-GB">
            <a:latin typeface="Franklin Gothic Book"/>
          </a:endParaRPr>
        </a:p>
      </dgm:t>
    </dgm:pt>
    <dgm:pt modelId="{0F76505A-5E6E-4D52-8023-83409A2EFB4B}" type="parTrans" cxnId="{11192650-661C-4D36-90D1-F6C1EECAF738}">
      <dgm:prSet/>
      <dgm:spPr/>
      <dgm:t>
        <a:bodyPr/>
        <a:lstStyle/>
        <a:p>
          <a:endParaRPr lang="en-GB"/>
        </a:p>
      </dgm:t>
    </dgm:pt>
    <dgm:pt modelId="{00AF8503-A43A-40D3-BCE7-2F613E98C56E}" type="sibTrans" cxnId="{11192650-661C-4D36-90D1-F6C1EECAF738}">
      <dgm:prSet/>
      <dgm:spPr/>
      <dgm:t>
        <a:bodyPr/>
        <a:lstStyle/>
        <a:p>
          <a:endParaRPr lang="en-GB"/>
        </a:p>
      </dgm:t>
    </dgm:pt>
    <dgm:pt modelId="{9518FBD5-2BDB-4648-A59C-30C0AE9E602D}">
      <dgm:prSet phldr="0"/>
      <dgm:spPr/>
      <dgm:t>
        <a:bodyPr/>
        <a:lstStyle/>
        <a:p>
          <a:pPr rtl="0">
            <a:lnSpc>
              <a:spcPct val="100000"/>
            </a:lnSpc>
          </a:pPr>
          <a:r>
            <a:rPr lang="en-GB">
              <a:latin typeface="Franklin Gothic Book"/>
              <a:cs typeface="Calibri"/>
            </a:rPr>
            <a:t>Improve care for people with a learning disability and autistic people. </a:t>
          </a:r>
          <a:endParaRPr lang="en-US">
            <a:latin typeface="Franklin Gothic Book"/>
            <a:cs typeface="Calibri"/>
          </a:endParaRPr>
        </a:p>
      </dgm:t>
    </dgm:pt>
    <dgm:pt modelId="{2DCD2C13-0D99-47EE-BC5A-FD5CF537BFF4}" type="parTrans" cxnId="{00885210-9827-4822-9FC0-8A698597EF12}">
      <dgm:prSet/>
      <dgm:spPr/>
    </dgm:pt>
    <dgm:pt modelId="{DC66D2C9-4A81-481F-A2C7-582600ED2848}" type="sibTrans" cxnId="{00885210-9827-4822-9FC0-8A698597EF12}">
      <dgm:prSet/>
      <dgm:spPr/>
    </dgm:pt>
    <dgm:pt modelId="{E3F5C057-2CED-4538-B1BD-4D05E574E6E3}" type="pres">
      <dgm:prSet presAssocID="{F75E080E-AEE4-4709-88E2-571B07F23EBE}" presName="Name0" presStyleCnt="0">
        <dgm:presLayoutVars>
          <dgm:dir/>
          <dgm:resizeHandles val="exact"/>
        </dgm:presLayoutVars>
      </dgm:prSet>
      <dgm:spPr/>
    </dgm:pt>
    <dgm:pt modelId="{2F68F28C-588B-44F7-8189-5AED3EEB4152}" type="pres">
      <dgm:prSet presAssocID="{9518FBD5-2BDB-4648-A59C-30C0AE9E602D}" presName="Name5" presStyleLbl="vennNode1" presStyleIdx="0" presStyleCnt="3">
        <dgm:presLayoutVars>
          <dgm:bulletEnabled val="1"/>
        </dgm:presLayoutVars>
      </dgm:prSet>
      <dgm:spPr/>
    </dgm:pt>
    <dgm:pt modelId="{25C6F329-8BAB-4EBE-B4B6-B2DCCA11131E}" type="pres">
      <dgm:prSet presAssocID="{DC66D2C9-4A81-481F-A2C7-582600ED2848}" presName="space" presStyleCnt="0"/>
      <dgm:spPr/>
    </dgm:pt>
    <dgm:pt modelId="{C979D8C4-3BBC-4F48-A90E-37097AB33FBF}" type="pres">
      <dgm:prSet presAssocID="{E5444D84-57C3-4F5A-89EC-AEED6AE2046E}" presName="Name5" presStyleLbl="vennNode1" presStyleIdx="1" presStyleCnt="3">
        <dgm:presLayoutVars>
          <dgm:bulletEnabled val="1"/>
        </dgm:presLayoutVars>
      </dgm:prSet>
      <dgm:spPr/>
    </dgm:pt>
    <dgm:pt modelId="{13FBCB62-475F-4566-8DED-42B15B9728CD}" type="pres">
      <dgm:prSet presAssocID="{4175563C-51F6-4BD7-AE4C-9B610D201F12}" presName="space" presStyleCnt="0"/>
      <dgm:spPr/>
    </dgm:pt>
    <dgm:pt modelId="{17A6ABA6-9AE0-47C4-A689-E70071F5BE72}" type="pres">
      <dgm:prSet presAssocID="{395A18C0-07C3-4386-B1DB-6E1A967A1D64}" presName="Name5" presStyleLbl="vennNode1" presStyleIdx="2" presStyleCnt="3">
        <dgm:presLayoutVars>
          <dgm:bulletEnabled val="1"/>
        </dgm:presLayoutVars>
      </dgm:prSet>
      <dgm:spPr/>
    </dgm:pt>
  </dgm:ptLst>
  <dgm:cxnLst>
    <dgm:cxn modelId="{9016010A-B43A-456D-83F7-2B0465ADD0F5}" type="presOf" srcId="{E5444D84-57C3-4F5A-89EC-AEED6AE2046E}" destId="{C979D8C4-3BBC-4F48-A90E-37097AB33FBF}" srcOrd="0" destOrd="0" presId="urn:microsoft.com/office/officeart/2005/8/layout/venn3"/>
    <dgm:cxn modelId="{00885210-9827-4822-9FC0-8A698597EF12}" srcId="{F75E080E-AEE4-4709-88E2-571B07F23EBE}" destId="{9518FBD5-2BDB-4648-A59C-30C0AE9E602D}" srcOrd="0" destOrd="0" parTransId="{2DCD2C13-0D99-47EE-BC5A-FD5CF537BFF4}" sibTransId="{DC66D2C9-4A81-481F-A2C7-582600ED2848}"/>
    <dgm:cxn modelId="{A07C0444-0CE1-43FD-85AE-AE028F5B6EC5}" type="presOf" srcId="{9518FBD5-2BDB-4648-A59C-30C0AE9E602D}" destId="{2F68F28C-588B-44F7-8189-5AED3EEB4152}" srcOrd="0" destOrd="0" presId="urn:microsoft.com/office/officeart/2005/8/layout/venn3"/>
    <dgm:cxn modelId="{11192650-661C-4D36-90D1-F6C1EECAF738}" srcId="{F75E080E-AEE4-4709-88E2-571B07F23EBE}" destId="{395A18C0-07C3-4386-B1DB-6E1A967A1D64}" srcOrd="2" destOrd="0" parTransId="{0F76505A-5E6E-4D52-8023-83409A2EFB4B}" sibTransId="{00AF8503-A43A-40D3-BCE7-2F613E98C56E}"/>
    <dgm:cxn modelId="{62A33BD4-F627-47F4-885E-6ABBF2751A1E}" type="presOf" srcId="{395A18C0-07C3-4386-B1DB-6E1A967A1D64}" destId="{17A6ABA6-9AE0-47C4-A689-E70071F5BE72}" srcOrd="0" destOrd="0" presId="urn:microsoft.com/office/officeart/2005/8/layout/venn3"/>
    <dgm:cxn modelId="{96B142F3-11E4-4D7F-A8A6-4C3A4BA696CD}" srcId="{F75E080E-AEE4-4709-88E2-571B07F23EBE}" destId="{E5444D84-57C3-4F5A-89EC-AEED6AE2046E}" srcOrd="1" destOrd="0" parTransId="{2B36B89B-9EA3-41D5-A6F3-7EFE88307E73}" sibTransId="{4175563C-51F6-4BD7-AE4C-9B610D201F12}"/>
    <dgm:cxn modelId="{8C2462F5-5721-49B4-9F77-B6A380E03AA2}" type="presOf" srcId="{F75E080E-AEE4-4709-88E2-571B07F23EBE}" destId="{E3F5C057-2CED-4538-B1BD-4D05E574E6E3}" srcOrd="0" destOrd="0" presId="urn:microsoft.com/office/officeart/2005/8/layout/venn3"/>
    <dgm:cxn modelId="{009618B7-91D2-4479-AB2D-F6DD889F1734}" type="presParOf" srcId="{E3F5C057-2CED-4538-B1BD-4D05E574E6E3}" destId="{2F68F28C-588B-44F7-8189-5AED3EEB4152}" srcOrd="0" destOrd="0" presId="urn:microsoft.com/office/officeart/2005/8/layout/venn3"/>
    <dgm:cxn modelId="{7AA04DE0-0169-43B6-A158-9EF739A6E1EE}" type="presParOf" srcId="{E3F5C057-2CED-4538-B1BD-4D05E574E6E3}" destId="{25C6F329-8BAB-4EBE-B4B6-B2DCCA11131E}" srcOrd="1" destOrd="0" presId="urn:microsoft.com/office/officeart/2005/8/layout/venn3"/>
    <dgm:cxn modelId="{FFBAC81E-1867-4C93-B8D5-88F99D3A1747}" type="presParOf" srcId="{E3F5C057-2CED-4538-B1BD-4D05E574E6E3}" destId="{C979D8C4-3BBC-4F48-A90E-37097AB33FBF}" srcOrd="2" destOrd="0" presId="urn:microsoft.com/office/officeart/2005/8/layout/venn3"/>
    <dgm:cxn modelId="{EC2C5624-2DE9-4CF8-B227-AD80B82C08C1}" type="presParOf" srcId="{E3F5C057-2CED-4538-B1BD-4D05E574E6E3}" destId="{13FBCB62-475F-4566-8DED-42B15B9728CD}" srcOrd="3" destOrd="0" presId="urn:microsoft.com/office/officeart/2005/8/layout/venn3"/>
    <dgm:cxn modelId="{A49C93A6-B77B-4550-8DBC-D1F6CA0E6ABB}" type="presParOf" srcId="{E3F5C057-2CED-4538-B1BD-4D05E574E6E3}" destId="{17A6ABA6-9AE0-47C4-A689-E70071F5BE72}"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AAB5DE-5B42-4083-866E-14319E3FA34B}" type="doc">
      <dgm:prSet loTypeId="urn:microsoft.com/office/officeart/2005/8/layout/cycle2" loCatId="cycle" qsTypeId="urn:microsoft.com/office/officeart/2005/8/quickstyle/simple5" qsCatId="simple" csTypeId="urn:microsoft.com/office/officeart/2005/8/colors/accent0_1" csCatId="mainScheme" phldr="1"/>
      <dgm:spPr/>
      <dgm:t>
        <a:bodyPr/>
        <a:lstStyle/>
        <a:p>
          <a:endParaRPr lang="en-GB"/>
        </a:p>
      </dgm:t>
    </dgm:pt>
    <dgm:pt modelId="{B481A0FE-3083-4767-A8C4-2BFD96FE5565}">
      <dgm:prSet phldrT="[Text]" phldr="0"/>
      <dgm:spPr/>
      <dgm:t>
        <a:bodyPr/>
        <a:lstStyle/>
        <a:p>
          <a:pPr rtl="0"/>
          <a:r>
            <a:rPr lang="en-GB" b="1" u="none">
              <a:latin typeface="Franklin Gothic Book"/>
            </a:rPr>
            <a:t>LeDeR Governance Panel </a:t>
          </a:r>
        </a:p>
      </dgm:t>
    </dgm:pt>
    <dgm:pt modelId="{136FF9F6-23AA-452D-BD1A-E9E9C39F186E}" type="parTrans" cxnId="{CBDC6147-23B3-4B65-9CC3-AF88F11AD8DF}">
      <dgm:prSet/>
      <dgm:spPr/>
      <dgm:t>
        <a:bodyPr/>
        <a:lstStyle/>
        <a:p>
          <a:endParaRPr lang="en-GB"/>
        </a:p>
      </dgm:t>
    </dgm:pt>
    <dgm:pt modelId="{57A0C7F3-2BF0-451C-945D-7A14B0A8E71C}" type="sibTrans" cxnId="{CBDC6147-23B3-4B65-9CC3-AF88F11AD8DF}">
      <dgm:prSet/>
      <dgm:spPr/>
      <dgm:t>
        <a:bodyPr/>
        <a:lstStyle/>
        <a:p>
          <a:endParaRPr lang="en-GB"/>
        </a:p>
      </dgm:t>
    </dgm:pt>
    <dgm:pt modelId="{E6ECB637-4A7C-47CF-909E-FF99F9C8B7DF}">
      <dgm:prSet phldrT="[Text]" phldr="0"/>
      <dgm:spPr/>
      <dgm:t>
        <a:bodyPr/>
        <a:lstStyle/>
        <a:p>
          <a:pPr rtl="0"/>
          <a:r>
            <a:rPr lang="en-GB" b="1" u="none">
              <a:latin typeface="Franklin Gothic Book"/>
            </a:rPr>
            <a:t>LeDeR Steering Group</a:t>
          </a:r>
        </a:p>
      </dgm:t>
    </dgm:pt>
    <dgm:pt modelId="{FC25B336-D6B4-415A-ADCB-3EF3D47C544B}" type="parTrans" cxnId="{7437E83D-8D42-47C2-8A9C-AA93FBB86683}">
      <dgm:prSet/>
      <dgm:spPr/>
      <dgm:t>
        <a:bodyPr/>
        <a:lstStyle/>
        <a:p>
          <a:endParaRPr lang="en-GB"/>
        </a:p>
      </dgm:t>
    </dgm:pt>
    <dgm:pt modelId="{D9B6B83F-4213-440B-8210-6D8F8A97C7BF}" type="sibTrans" cxnId="{7437E83D-8D42-47C2-8A9C-AA93FBB86683}">
      <dgm:prSet/>
      <dgm:spPr/>
      <dgm:t>
        <a:bodyPr/>
        <a:lstStyle/>
        <a:p>
          <a:endParaRPr lang="en-GB"/>
        </a:p>
      </dgm:t>
    </dgm:pt>
    <dgm:pt modelId="{EEDF1EE6-5349-4058-A370-18B5054C0A6F}">
      <dgm:prSet phldrT="[Text]" phldr="0"/>
      <dgm:spPr/>
      <dgm:t>
        <a:bodyPr/>
        <a:lstStyle/>
        <a:p>
          <a:pPr rtl="0"/>
          <a:r>
            <a:rPr lang="en-GB" b="1" u="none">
              <a:latin typeface="Franklin Gothic Book"/>
            </a:rPr>
            <a:t>LD &amp; A Operational Planning Meeting</a:t>
          </a:r>
        </a:p>
      </dgm:t>
    </dgm:pt>
    <dgm:pt modelId="{AF8A86D3-F924-4BDD-9430-F88211CDB2A6}" type="parTrans" cxnId="{BAF8DE5D-E403-4F48-9FEF-DBD080BEC73C}">
      <dgm:prSet/>
      <dgm:spPr/>
      <dgm:t>
        <a:bodyPr/>
        <a:lstStyle/>
        <a:p>
          <a:endParaRPr lang="en-GB"/>
        </a:p>
      </dgm:t>
    </dgm:pt>
    <dgm:pt modelId="{F89B232F-CB56-4F54-B86A-A52B88EC0015}" type="sibTrans" cxnId="{BAF8DE5D-E403-4F48-9FEF-DBD080BEC73C}">
      <dgm:prSet/>
      <dgm:spPr/>
      <dgm:t>
        <a:bodyPr/>
        <a:lstStyle/>
        <a:p>
          <a:endParaRPr lang="en-GB"/>
        </a:p>
      </dgm:t>
    </dgm:pt>
    <dgm:pt modelId="{605EED21-3FC7-4840-A50F-28184BF8A9BA}">
      <dgm:prSet phldrT="[Text]" phldr="0"/>
      <dgm:spPr/>
      <dgm:t>
        <a:bodyPr/>
        <a:lstStyle/>
        <a:p>
          <a:pPr rtl="0"/>
          <a:r>
            <a:rPr lang="en-GB" b="1" u="none">
              <a:latin typeface="Franklin Gothic Book"/>
            </a:rPr>
            <a:t>System Quality Group</a:t>
          </a:r>
        </a:p>
      </dgm:t>
    </dgm:pt>
    <dgm:pt modelId="{6AF92737-F12A-446B-8A9D-9D73A55DC04B}" type="parTrans" cxnId="{CA6F7EDA-DD6D-4A66-AE90-16B81F5C684D}">
      <dgm:prSet/>
      <dgm:spPr/>
      <dgm:t>
        <a:bodyPr/>
        <a:lstStyle/>
        <a:p>
          <a:endParaRPr lang="en-GB"/>
        </a:p>
      </dgm:t>
    </dgm:pt>
    <dgm:pt modelId="{C7601D96-BC1F-497F-8742-DA4ED0128909}" type="sibTrans" cxnId="{CA6F7EDA-DD6D-4A66-AE90-16B81F5C684D}">
      <dgm:prSet/>
      <dgm:spPr/>
      <dgm:t>
        <a:bodyPr/>
        <a:lstStyle/>
        <a:p>
          <a:endParaRPr lang="en-GB"/>
        </a:p>
      </dgm:t>
    </dgm:pt>
    <dgm:pt modelId="{6A51794F-AD3E-4015-B0D7-62FADBCC3A85}">
      <dgm:prSet phldrT="[Text]" phldr="0"/>
      <dgm:spPr/>
      <dgm:t>
        <a:bodyPr/>
        <a:lstStyle/>
        <a:p>
          <a:pPr rtl="0"/>
          <a:r>
            <a:rPr lang="en-GB" b="1" u="none">
              <a:latin typeface="Franklin Gothic Book"/>
            </a:rPr>
            <a:t>All other reporting avenues </a:t>
          </a:r>
        </a:p>
      </dgm:t>
    </dgm:pt>
    <dgm:pt modelId="{441BA1B6-6897-4033-A2D0-BD39D16F8388}" type="parTrans" cxnId="{F86B3594-35DC-4133-AE5E-E7B7E4E42F52}">
      <dgm:prSet/>
      <dgm:spPr/>
      <dgm:t>
        <a:bodyPr/>
        <a:lstStyle/>
        <a:p>
          <a:endParaRPr lang="en-GB"/>
        </a:p>
      </dgm:t>
    </dgm:pt>
    <dgm:pt modelId="{3651BA1C-761C-4249-94F9-C48F5BDC19BE}" type="sibTrans" cxnId="{F86B3594-35DC-4133-AE5E-E7B7E4E42F52}">
      <dgm:prSet/>
      <dgm:spPr/>
      <dgm:t>
        <a:bodyPr/>
        <a:lstStyle/>
        <a:p>
          <a:endParaRPr lang="en-GB"/>
        </a:p>
      </dgm:t>
    </dgm:pt>
    <dgm:pt modelId="{4C620836-3764-4F38-BA89-E79069858A97}" type="pres">
      <dgm:prSet presAssocID="{C8AAB5DE-5B42-4083-866E-14319E3FA34B}" presName="cycle" presStyleCnt="0">
        <dgm:presLayoutVars>
          <dgm:dir/>
          <dgm:resizeHandles val="exact"/>
        </dgm:presLayoutVars>
      </dgm:prSet>
      <dgm:spPr/>
    </dgm:pt>
    <dgm:pt modelId="{A1D700CD-FF95-44D8-93EA-F5C735200E37}" type="pres">
      <dgm:prSet presAssocID="{B481A0FE-3083-4767-A8C4-2BFD96FE5565}" presName="node" presStyleLbl="node1" presStyleIdx="0" presStyleCnt="5">
        <dgm:presLayoutVars>
          <dgm:bulletEnabled val="1"/>
        </dgm:presLayoutVars>
      </dgm:prSet>
      <dgm:spPr/>
    </dgm:pt>
    <dgm:pt modelId="{04977BB7-4463-4ED2-BDC6-C9E6FE805205}" type="pres">
      <dgm:prSet presAssocID="{57A0C7F3-2BF0-451C-945D-7A14B0A8E71C}" presName="sibTrans" presStyleLbl="sibTrans2D1" presStyleIdx="0" presStyleCnt="5"/>
      <dgm:spPr/>
    </dgm:pt>
    <dgm:pt modelId="{DD6EADF9-925E-492F-A7DC-29D0574D1965}" type="pres">
      <dgm:prSet presAssocID="{57A0C7F3-2BF0-451C-945D-7A14B0A8E71C}" presName="connectorText" presStyleLbl="sibTrans2D1" presStyleIdx="0" presStyleCnt="5"/>
      <dgm:spPr/>
    </dgm:pt>
    <dgm:pt modelId="{9E811AA4-F443-4B3A-8C5F-C76DA7794E7E}" type="pres">
      <dgm:prSet presAssocID="{E6ECB637-4A7C-47CF-909E-FF99F9C8B7DF}" presName="node" presStyleLbl="node1" presStyleIdx="1" presStyleCnt="5">
        <dgm:presLayoutVars>
          <dgm:bulletEnabled val="1"/>
        </dgm:presLayoutVars>
      </dgm:prSet>
      <dgm:spPr/>
    </dgm:pt>
    <dgm:pt modelId="{70B0F5A8-2228-4BD5-A07D-B14653B4AFF6}" type="pres">
      <dgm:prSet presAssocID="{D9B6B83F-4213-440B-8210-6D8F8A97C7BF}" presName="sibTrans" presStyleLbl="sibTrans2D1" presStyleIdx="1" presStyleCnt="5"/>
      <dgm:spPr/>
    </dgm:pt>
    <dgm:pt modelId="{4E12B2BD-4390-427C-A992-95CEDDD71B23}" type="pres">
      <dgm:prSet presAssocID="{D9B6B83F-4213-440B-8210-6D8F8A97C7BF}" presName="connectorText" presStyleLbl="sibTrans2D1" presStyleIdx="1" presStyleCnt="5"/>
      <dgm:spPr/>
    </dgm:pt>
    <dgm:pt modelId="{455A6727-CFAF-4BFD-AED0-7D60D73FDD15}" type="pres">
      <dgm:prSet presAssocID="{EEDF1EE6-5349-4058-A370-18B5054C0A6F}" presName="node" presStyleLbl="node1" presStyleIdx="2" presStyleCnt="5">
        <dgm:presLayoutVars>
          <dgm:bulletEnabled val="1"/>
        </dgm:presLayoutVars>
      </dgm:prSet>
      <dgm:spPr/>
    </dgm:pt>
    <dgm:pt modelId="{D5B3A9DD-62E8-4210-8ADC-095E05787986}" type="pres">
      <dgm:prSet presAssocID="{F89B232F-CB56-4F54-B86A-A52B88EC0015}" presName="sibTrans" presStyleLbl="sibTrans2D1" presStyleIdx="2" presStyleCnt="5"/>
      <dgm:spPr/>
    </dgm:pt>
    <dgm:pt modelId="{9CCA0A9A-15A6-4931-A379-C2E982EDD914}" type="pres">
      <dgm:prSet presAssocID="{F89B232F-CB56-4F54-B86A-A52B88EC0015}" presName="connectorText" presStyleLbl="sibTrans2D1" presStyleIdx="2" presStyleCnt="5"/>
      <dgm:spPr/>
    </dgm:pt>
    <dgm:pt modelId="{210C26ED-00DA-4EDD-BBEC-172EF70694E7}" type="pres">
      <dgm:prSet presAssocID="{605EED21-3FC7-4840-A50F-28184BF8A9BA}" presName="node" presStyleLbl="node1" presStyleIdx="3" presStyleCnt="5">
        <dgm:presLayoutVars>
          <dgm:bulletEnabled val="1"/>
        </dgm:presLayoutVars>
      </dgm:prSet>
      <dgm:spPr/>
    </dgm:pt>
    <dgm:pt modelId="{7B1FD3FB-5C97-4247-9132-A98FC98C007C}" type="pres">
      <dgm:prSet presAssocID="{C7601D96-BC1F-497F-8742-DA4ED0128909}" presName="sibTrans" presStyleLbl="sibTrans2D1" presStyleIdx="3" presStyleCnt="5"/>
      <dgm:spPr/>
    </dgm:pt>
    <dgm:pt modelId="{34DE282E-8E53-454B-9FC0-BAC497B9B695}" type="pres">
      <dgm:prSet presAssocID="{C7601D96-BC1F-497F-8742-DA4ED0128909}" presName="connectorText" presStyleLbl="sibTrans2D1" presStyleIdx="3" presStyleCnt="5"/>
      <dgm:spPr/>
    </dgm:pt>
    <dgm:pt modelId="{A46B6201-5595-4D8C-8DF4-D6E74E93DF21}" type="pres">
      <dgm:prSet presAssocID="{6A51794F-AD3E-4015-B0D7-62FADBCC3A85}" presName="node" presStyleLbl="node1" presStyleIdx="4" presStyleCnt="5">
        <dgm:presLayoutVars>
          <dgm:bulletEnabled val="1"/>
        </dgm:presLayoutVars>
      </dgm:prSet>
      <dgm:spPr/>
    </dgm:pt>
    <dgm:pt modelId="{ACDEC8E0-73B4-4DB2-A1F2-3F5C167CBF96}" type="pres">
      <dgm:prSet presAssocID="{3651BA1C-761C-4249-94F9-C48F5BDC19BE}" presName="sibTrans" presStyleLbl="sibTrans2D1" presStyleIdx="4" presStyleCnt="5"/>
      <dgm:spPr/>
    </dgm:pt>
    <dgm:pt modelId="{7657FF5B-6F1D-4E2D-9B55-72E60E49B446}" type="pres">
      <dgm:prSet presAssocID="{3651BA1C-761C-4249-94F9-C48F5BDC19BE}" presName="connectorText" presStyleLbl="sibTrans2D1" presStyleIdx="4" presStyleCnt="5"/>
      <dgm:spPr/>
    </dgm:pt>
  </dgm:ptLst>
  <dgm:cxnLst>
    <dgm:cxn modelId="{33D95A03-4691-4018-B500-4C94BD6CCF04}" type="presOf" srcId="{3651BA1C-761C-4249-94F9-C48F5BDC19BE}" destId="{ACDEC8E0-73B4-4DB2-A1F2-3F5C167CBF96}" srcOrd="0" destOrd="0" presId="urn:microsoft.com/office/officeart/2005/8/layout/cycle2"/>
    <dgm:cxn modelId="{E279A511-5C9F-48F8-B0CC-8B45C0BC7F4C}" type="presOf" srcId="{6A51794F-AD3E-4015-B0D7-62FADBCC3A85}" destId="{A46B6201-5595-4D8C-8DF4-D6E74E93DF21}" srcOrd="0" destOrd="0" presId="urn:microsoft.com/office/officeart/2005/8/layout/cycle2"/>
    <dgm:cxn modelId="{E2FD1B16-1B03-4842-A342-47177906BB46}" type="presOf" srcId="{EEDF1EE6-5349-4058-A370-18B5054C0A6F}" destId="{455A6727-CFAF-4BFD-AED0-7D60D73FDD15}" srcOrd="0" destOrd="0" presId="urn:microsoft.com/office/officeart/2005/8/layout/cycle2"/>
    <dgm:cxn modelId="{08E27317-5B1E-4171-A49F-3332996424B2}" type="presOf" srcId="{B481A0FE-3083-4767-A8C4-2BFD96FE5565}" destId="{A1D700CD-FF95-44D8-93EA-F5C735200E37}" srcOrd="0" destOrd="0" presId="urn:microsoft.com/office/officeart/2005/8/layout/cycle2"/>
    <dgm:cxn modelId="{3709961F-9EF2-4DA7-988C-47F650F36FBF}" type="presOf" srcId="{C8AAB5DE-5B42-4083-866E-14319E3FA34B}" destId="{4C620836-3764-4F38-BA89-E79069858A97}" srcOrd="0" destOrd="0" presId="urn:microsoft.com/office/officeart/2005/8/layout/cycle2"/>
    <dgm:cxn modelId="{C79DEF25-4668-4BD6-99AF-E5672A1524BE}" type="presOf" srcId="{D9B6B83F-4213-440B-8210-6D8F8A97C7BF}" destId="{4E12B2BD-4390-427C-A992-95CEDDD71B23}" srcOrd="1" destOrd="0" presId="urn:microsoft.com/office/officeart/2005/8/layout/cycle2"/>
    <dgm:cxn modelId="{E3DC7F36-073A-4EB5-BFF9-519AB1393BC7}" type="presOf" srcId="{C7601D96-BC1F-497F-8742-DA4ED0128909}" destId="{34DE282E-8E53-454B-9FC0-BAC497B9B695}" srcOrd="1" destOrd="0" presId="urn:microsoft.com/office/officeart/2005/8/layout/cycle2"/>
    <dgm:cxn modelId="{38D2E336-ECE3-4DC5-81B5-97B6C9E0C3C9}" type="presOf" srcId="{D9B6B83F-4213-440B-8210-6D8F8A97C7BF}" destId="{70B0F5A8-2228-4BD5-A07D-B14653B4AFF6}" srcOrd="0" destOrd="0" presId="urn:microsoft.com/office/officeart/2005/8/layout/cycle2"/>
    <dgm:cxn modelId="{7437E83D-8D42-47C2-8A9C-AA93FBB86683}" srcId="{C8AAB5DE-5B42-4083-866E-14319E3FA34B}" destId="{E6ECB637-4A7C-47CF-909E-FF99F9C8B7DF}" srcOrd="1" destOrd="0" parTransId="{FC25B336-D6B4-415A-ADCB-3EF3D47C544B}" sibTransId="{D9B6B83F-4213-440B-8210-6D8F8A97C7BF}"/>
    <dgm:cxn modelId="{BAF8DE5D-E403-4F48-9FEF-DBD080BEC73C}" srcId="{C8AAB5DE-5B42-4083-866E-14319E3FA34B}" destId="{EEDF1EE6-5349-4058-A370-18B5054C0A6F}" srcOrd="2" destOrd="0" parTransId="{AF8A86D3-F924-4BDD-9430-F88211CDB2A6}" sibTransId="{F89B232F-CB56-4F54-B86A-A52B88EC0015}"/>
    <dgm:cxn modelId="{A05F4661-8A8D-44ED-A65A-B209AB5920ED}" type="presOf" srcId="{57A0C7F3-2BF0-451C-945D-7A14B0A8E71C}" destId="{04977BB7-4463-4ED2-BDC6-C9E6FE805205}" srcOrd="0" destOrd="0" presId="urn:microsoft.com/office/officeart/2005/8/layout/cycle2"/>
    <dgm:cxn modelId="{DDA19C46-1E4F-4B99-9498-E1D4A76FE3D3}" type="presOf" srcId="{C7601D96-BC1F-497F-8742-DA4ED0128909}" destId="{7B1FD3FB-5C97-4247-9132-A98FC98C007C}" srcOrd="0" destOrd="0" presId="urn:microsoft.com/office/officeart/2005/8/layout/cycle2"/>
    <dgm:cxn modelId="{CBDC6147-23B3-4B65-9CC3-AF88F11AD8DF}" srcId="{C8AAB5DE-5B42-4083-866E-14319E3FA34B}" destId="{B481A0FE-3083-4767-A8C4-2BFD96FE5565}" srcOrd="0" destOrd="0" parTransId="{136FF9F6-23AA-452D-BD1A-E9E9C39F186E}" sibTransId="{57A0C7F3-2BF0-451C-945D-7A14B0A8E71C}"/>
    <dgm:cxn modelId="{6DC29957-1E4E-4728-BF1C-CEBDFC70ACB2}" type="presOf" srcId="{3651BA1C-761C-4249-94F9-C48F5BDC19BE}" destId="{7657FF5B-6F1D-4E2D-9B55-72E60E49B446}" srcOrd="1" destOrd="0" presId="urn:microsoft.com/office/officeart/2005/8/layout/cycle2"/>
    <dgm:cxn modelId="{F86B3594-35DC-4133-AE5E-E7B7E4E42F52}" srcId="{C8AAB5DE-5B42-4083-866E-14319E3FA34B}" destId="{6A51794F-AD3E-4015-B0D7-62FADBCC3A85}" srcOrd="4" destOrd="0" parTransId="{441BA1B6-6897-4033-A2D0-BD39D16F8388}" sibTransId="{3651BA1C-761C-4249-94F9-C48F5BDC19BE}"/>
    <dgm:cxn modelId="{3674F596-E476-463E-9B84-B8E8F20C830C}" type="presOf" srcId="{E6ECB637-4A7C-47CF-909E-FF99F9C8B7DF}" destId="{9E811AA4-F443-4B3A-8C5F-C76DA7794E7E}" srcOrd="0" destOrd="0" presId="urn:microsoft.com/office/officeart/2005/8/layout/cycle2"/>
    <dgm:cxn modelId="{5F0E1C98-AD7B-4295-805F-051BD9FF3D38}" type="presOf" srcId="{F89B232F-CB56-4F54-B86A-A52B88EC0015}" destId="{9CCA0A9A-15A6-4931-A379-C2E982EDD914}" srcOrd="1" destOrd="0" presId="urn:microsoft.com/office/officeart/2005/8/layout/cycle2"/>
    <dgm:cxn modelId="{4E1283B3-B4DD-4BB9-B76A-229280315485}" type="presOf" srcId="{F89B232F-CB56-4F54-B86A-A52B88EC0015}" destId="{D5B3A9DD-62E8-4210-8ADC-095E05787986}" srcOrd="0" destOrd="0" presId="urn:microsoft.com/office/officeart/2005/8/layout/cycle2"/>
    <dgm:cxn modelId="{54A874C8-1100-4A20-A16D-11C3ADE5A024}" type="presOf" srcId="{57A0C7F3-2BF0-451C-945D-7A14B0A8E71C}" destId="{DD6EADF9-925E-492F-A7DC-29D0574D1965}" srcOrd="1" destOrd="0" presId="urn:microsoft.com/office/officeart/2005/8/layout/cycle2"/>
    <dgm:cxn modelId="{86EF3ED7-F251-47F5-B196-596A61763655}" type="presOf" srcId="{605EED21-3FC7-4840-A50F-28184BF8A9BA}" destId="{210C26ED-00DA-4EDD-BBEC-172EF70694E7}" srcOrd="0" destOrd="0" presId="urn:microsoft.com/office/officeart/2005/8/layout/cycle2"/>
    <dgm:cxn modelId="{CA6F7EDA-DD6D-4A66-AE90-16B81F5C684D}" srcId="{C8AAB5DE-5B42-4083-866E-14319E3FA34B}" destId="{605EED21-3FC7-4840-A50F-28184BF8A9BA}" srcOrd="3" destOrd="0" parTransId="{6AF92737-F12A-446B-8A9D-9D73A55DC04B}" sibTransId="{C7601D96-BC1F-497F-8742-DA4ED0128909}"/>
    <dgm:cxn modelId="{DFEF1360-D7FB-4D8D-9548-597C8976E8BA}" type="presParOf" srcId="{4C620836-3764-4F38-BA89-E79069858A97}" destId="{A1D700CD-FF95-44D8-93EA-F5C735200E37}" srcOrd="0" destOrd="0" presId="urn:microsoft.com/office/officeart/2005/8/layout/cycle2"/>
    <dgm:cxn modelId="{4CE61014-E558-4E7D-859E-8E2E86F519E9}" type="presParOf" srcId="{4C620836-3764-4F38-BA89-E79069858A97}" destId="{04977BB7-4463-4ED2-BDC6-C9E6FE805205}" srcOrd="1" destOrd="0" presId="urn:microsoft.com/office/officeart/2005/8/layout/cycle2"/>
    <dgm:cxn modelId="{0ECF34E3-4640-4B5A-A36D-5E941629C38A}" type="presParOf" srcId="{04977BB7-4463-4ED2-BDC6-C9E6FE805205}" destId="{DD6EADF9-925E-492F-A7DC-29D0574D1965}" srcOrd="0" destOrd="0" presId="urn:microsoft.com/office/officeart/2005/8/layout/cycle2"/>
    <dgm:cxn modelId="{E82347E2-2012-4479-BBDB-58B3A1789311}" type="presParOf" srcId="{4C620836-3764-4F38-BA89-E79069858A97}" destId="{9E811AA4-F443-4B3A-8C5F-C76DA7794E7E}" srcOrd="2" destOrd="0" presId="urn:microsoft.com/office/officeart/2005/8/layout/cycle2"/>
    <dgm:cxn modelId="{1F37FDE6-DE65-4ACA-A7BB-E478B71F1346}" type="presParOf" srcId="{4C620836-3764-4F38-BA89-E79069858A97}" destId="{70B0F5A8-2228-4BD5-A07D-B14653B4AFF6}" srcOrd="3" destOrd="0" presId="urn:microsoft.com/office/officeart/2005/8/layout/cycle2"/>
    <dgm:cxn modelId="{4ECDAEA9-4A22-48F9-91BF-E122F7D8FA54}" type="presParOf" srcId="{70B0F5A8-2228-4BD5-A07D-B14653B4AFF6}" destId="{4E12B2BD-4390-427C-A992-95CEDDD71B23}" srcOrd="0" destOrd="0" presId="urn:microsoft.com/office/officeart/2005/8/layout/cycle2"/>
    <dgm:cxn modelId="{867DB88C-0CBB-40D8-8A8F-EAF92CD0A418}" type="presParOf" srcId="{4C620836-3764-4F38-BA89-E79069858A97}" destId="{455A6727-CFAF-4BFD-AED0-7D60D73FDD15}" srcOrd="4" destOrd="0" presId="urn:microsoft.com/office/officeart/2005/8/layout/cycle2"/>
    <dgm:cxn modelId="{EAF8CD6E-7099-4569-83A3-308BF40DA258}" type="presParOf" srcId="{4C620836-3764-4F38-BA89-E79069858A97}" destId="{D5B3A9DD-62E8-4210-8ADC-095E05787986}" srcOrd="5" destOrd="0" presId="urn:microsoft.com/office/officeart/2005/8/layout/cycle2"/>
    <dgm:cxn modelId="{254007A9-7870-4E56-852E-2C810C6957C8}" type="presParOf" srcId="{D5B3A9DD-62E8-4210-8ADC-095E05787986}" destId="{9CCA0A9A-15A6-4931-A379-C2E982EDD914}" srcOrd="0" destOrd="0" presId="urn:microsoft.com/office/officeart/2005/8/layout/cycle2"/>
    <dgm:cxn modelId="{871A74FE-FDD8-4DD9-8B28-B2F2AA453EAF}" type="presParOf" srcId="{4C620836-3764-4F38-BA89-E79069858A97}" destId="{210C26ED-00DA-4EDD-BBEC-172EF70694E7}" srcOrd="6" destOrd="0" presId="urn:microsoft.com/office/officeart/2005/8/layout/cycle2"/>
    <dgm:cxn modelId="{9261E29C-C8E7-41B2-B992-B32B331F64E5}" type="presParOf" srcId="{4C620836-3764-4F38-BA89-E79069858A97}" destId="{7B1FD3FB-5C97-4247-9132-A98FC98C007C}" srcOrd="7" destOrd="0" presId="urn:microsoft.com/office/officeart/2005/8/layout/cycle2"/>
    <dgm:cxn modelId="{F4AF4D75-33FD-4C1B-A075-79611607544A}" type="presParOf" srcId="{7B1FD3FB-5C97-4247-9132-A98FC98C007C}" destId="{34DE282E-8E53-454B-9FC0-BAC497B9B695}" srcOrd="0" destOrd="0" presId="urn:microsoft.com/office/officeart/2005/8/layout/cycle2"/>
    <dgm:cxn modelId="{7FC79295-FDBD-436A-A281-27F1ED8A3A7D}" type="presParOf" srcId="{4C620836-3764-4F38-BA89-E79069858A97}" destId="{A46B6201-5595-4D8C-8DF4-D6E74E93DF21}" srcOrd="8" destOrd="0" presId="urn:microsoft.com/office/officeart/2005/8/layout/cycle2"/>
    <dgm:cxn modelId="{462C6DE8-1497-4EED-B1B0-B5CBA500321D}" type="presParOf" srcId="{4C620836-3764-4F38-BA89-E79069858A97}" destId="{ACDEC8E0-73B4-4DB2-A1F2-3F5C167CBF96}" srcOrd="9" destOrd="0" presId="urn:microsoft.com/office/officeart/2005/8/layout/cycle2"/>
    <dgm:cxn modelId="{1B32A984-78AB-4E5B-A805-E0CAAB85332B}" type="presParOf" srcId="{ACDEC8E0-73B4-4DB2-A1F2-3F5C167CBF96}" destId="{7657FF5B-6F1D-4E2D-9B55-72E60E49B446}"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68F28C-588B-44F7-8189-5AED3EEB4152}">
      <dsp:nvSpPr>
        <dsp:cNvPr id="0" name=""/>
        <dsp:cNvSpPr/>
      </dsp:nvSpPr>
      <dsp:spPr>
        <a:xfrm>
          <a:off x="348333" y="1500"/>
          <a:ext cx="2284417" cy="2284417"/>
        </a:xfrm>
        <a:prstGeom prst="ellipse">
          <a:avLst/>
        </a:prstGeom>
        <a:solidFill>
          <a:schemeClr val="lt1">
            <a:alpha val="50000"/>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5719" tIns="20320" rIns="125719" bIns="20320" numCol="1" spcCol="1270" anchor="ctr" anchorCtr="0">
          <a:noAutofit/>
        </a:bodyPr>
        <a:lstStyle/>
        <a:p>
          <a:pPr marL="0" lvl="0" indent="0" algn="ctr" defTabSz="711200" rtl="0">
            <a:lnSpc>
              <a:spcPct val="100000"/>
            </a:lnSpc>
            <a:spcBef>
              <a:spcPct val="0"/>
            </a:spcBef>
            <a:spcAft>
              <a:spcPct val="35000"/>
            </a:spcAft>
            <a:buNone/>
          </a:pPr>
          <a:r>
            <a:rPr lang="en-GB" sz="1600" kern="1200">
              <a:latin typeface="Franklin Gothic Book"/>
              <a:cs typeface="Calibri"/>
            </a:rPr>
            <a:t>Improve care for people with a learning disability and autistic people. </a:t>
          </a:r>
          <a:endParaRPr lang="en-US" sz="1600" kern="1200">
            <a:latin typeface="Franklin Gothic Book"/>
            <a:cs typeface="Calibri"/>
          </a:endParaRPr>
        </a:p>
      </dsp:txBody>
      <dsp:txXfrm>
        <a:off x="682878" y="336045"/>
        <a:ext cx="1615327" cy="1615327"/>
      </dsp:txXfrm>
    </dsp:sp>
    <dsp:sp modelId="{C979D8C4-3BBC-4F48-A90E-37097AB33FBF}">
      <dsp:nvSpPr>
        <dsp:cNvPr id="0" name=""/>
        <dsp:cNvSpPr/>
      </dsp:nvSpPr>
      <dsp:spPr>
        <a:xfrm>
          <a:off x="2175867" y="1500"/>
          <a:ext cx="2284417" cy="2284417"/>
        </a:xfrm>
        <a:prstGeom prst="ellipse">
          <a:avLst/>
        </a:prstGeom>
        <a:solidFill>
          <a:schemeClr val="lt1">
            <a:alpha val="50000"/>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5719" tIns="20320" rIns="125719" bIns="20320" numCol="1" spcCol="1270" anchor="ctr" anchorCtr="0">
          <a:noAutofit/>
        </a:bodyPr>
        <a:lstStyle/>
        <a:p>
          <a:pPr marL="0" lvl="0" indent="0" algn="ctr" defTabSz="711200" rtl="0">
            <a:lnSpc>
              <a:spcPct val="90000"/>
            </a:lnSpc>
            <a:spcBef>
              <a:spcPct val="0"/>
            </a:spcBef>
            <a:spcAft>
              <a:spcPct val="35000"/>
            </a:spcAft>
            <a:buNone/>
          </a:pPr>
          <a:r>
            <a:rPr lang="en-GB" sz="1600" kern="1200">
              <a:latin typeface="Franklin Gothic Book"/>
              <a:cs typeface="Calibri"/>
            </a:rPr>
            <a:t>Reduce health inequalities for people with a learning disability and autistic people. </a:t>
          </a:r>
          <a:endParaRPr lang="en-GB" sz="1600" kern="1200">
            <a:latin typeface="Franklin Gothic Book"/>
          </a:endParaRPr>
        </a:p>
      </dsp:txBody>
      <dsp:txXfrm>
        <a:off x="2510412" y="336045"/>
        <a:ext cx="1615327" cy="1615327"/>
      </dsp:txXfrm>
    </dsp:sp>
    <dsp:sp modelId="{17A6ABA6-9AE0-47C4-A689-E70071F5BE72}">
      <dsp:nvSpPr>
        <dsp:cNvPr id="0" name=""/>
        <dsp:cNvSpPr/>
      </dsp:nvSpPr>
      <dsp:spPr>
        <a:xfrm>
          <a:off x="4003401" y="1500"/>
          <a:ext cx="2284417" cy="2284417"/>
        </a:xfrm>
        <a:prstGeom prst="ellipse">
          <a:avLst/>
        </a:prstGeom>
        <a:solidFill>
          <a:schemeClr val="lt1">
            <a:alpha val="50000"/>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5719" tIns="20320" rIns="125719" bIns="20320" numCol="1" spcCol="1270" anchor="ctr" anchorCtr="0">
          <a:noAutofit/>
        </a:bodyPr>
        <a:lstStyle/>
        <a:p>
          <a:pPr marL="0" lvl="0" indent="0" algn="ctr" defTabSz="711200" rtl="0">
            <a:lnSpc>
              <a:spcPct val="90000"/>
            </a:lnSpc>
            <a:spcBef>
              <a:spcPct val="0"/>
            </a:spcBef>
            <a:spcAft>
              <a:spcPct val="35000"/>
            </a:spcAft>
            <a:buNone/>
          </a:pPr>
          <a:r>
            <a:rPr lang="en-GB" sz="1600" kern="1200">
              <a:latin typeface="Franklin Gothic Book"/>
              <a:cs typeface="Calibri"/>
            </a:rPr>
            <a:t>Prevent people with a learning disability and autistic people from early deaths. </a:t>
          </a:r>
          <a:endParaRPr lang="en-GB" sz="1600" kern="1200">
            <a:latin typeface="Franklin Gothic Book"/>
          </a:endParaRPr>
        </a:p>
      </dsp:txBody>
      <dsp:txXfrm>
        <a:off x="4337946" y="336045"/>
        <a:ext cx="1615327" cy="16153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D700CD-FF95-44D8-93EA-F5C735200E37}">
      <dsp:nvSpPr>
        <dsp:cNvPr id="0" name=""/>
        <dsp:cNvSpPr/>
      </dsp:nvSpPr>
      <dsp:spPr>
        <a:xfrm>
          <a:off x="1999288" y="515"/>
          <a:ext cx="1224054" cy="1224054"/>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GB" sz="1300" b="1" u="none" kern="1200">
              <a:latin typeface="Franklin Gothic Book"/>
            </a:rPr>
            <a:t>LeDeR Governance Panel </a:t>
          </a:r>
        </a:p>
      </dsp:txBody>
      <dsp:txXfrm>
        <a:off x="2178547" y="179774"/>
        <a:ext cx="865536" cy="865536"/>
      </dsp:txXfrm>
    </dsp:sp>
    <dsp:sp modelId="{04977BB7-4463-4ED2-BDC6-C9E6FE805205}">
      <dsp:nvSpPr>
        <dsp:cNvPr id="0" name=""/>
        <dsp:cNvSpPr/>
      </dsp:nvSpPr>
      <dsp:spPr>
        <a:xfrm rot="2160000">
          <a:off x="3184608" y="940636"/>
          <a:ext cx="325190" cy="413118"/>
        </a:xfrm>
        <a:prstGeom prst="rightArrow">
          <a:avLst>
            <a:gd name="adj1" fmla="val 60000"/>
            <a:gd name="adj2" fmla="val 50000"/>
          </a:avLst>
        </a:prstGeom>
        <a:gradFill rotWithShape="0">
          <a:gsLst>
            <a:gs pos="0">
              <a:schemeClr val="dk1">
                <a:tint val="60000"/>
                <a:hueOff val="0"/>
                <a:satOff val="0"/>
                <a:lumOff val="0"/>
                <a:alphaOff val="0"/>
                <a:satMod val="103000"/>
                <a:lumMod val="102000"/>
                <a:tint val="94000"/>
              </a:schemeClr>
            </a:gs>
            <a:gs pos="50000">
              <a:schemeClr val="dk1">
                <a:tint val="60000"/>
                <a:hueOff val="0"/>
                <a:satOff val="0"/>
                <a:lumOff val="0"/>
                <a:alphaOff val="0"/>
                <a:satMod val="110000"/>
                <a:lumMod val="100000"/>
                <a:shade val="100000"/>
              </a:schemeClr>
            </a:gs>
            <a:gs pos="100000">
              <a:schemeClr val="dk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a:off x="3193924" y="994589"/>
        <a:ext cx="227633" cy="247870"/>
      </dsp:txXfrm>
    </dsp:sp>
    <dsp:sp modelId="{9E811AA4-F443-4B3A-8C5F-C76DA7794E7E}">
      <dsp:nvSpPr>
        <dsp:cNvPr id="0" name=""/>
        <dsp:cNvSpPr/>
      </dsp:nvSpPr>
      <dsp:spPr>
        <a:xfrm>
          <a:off x="3485955" y="1080641"/>
          <a:ext cx="1224054" cy="1224054"/>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GB" sz="1300" b="1" u="none" kern="1200">
              <a:latin typeface="Franklin Gothic Book"/>
            </a:rPr>
            <a:t>LeDeR Steering Group</a:t>
          </a:r>
        </a:p>
      </dsp:txBody>
      <dsp:txXfrm>
        <a:off x="3665214" y="1259900"/>
        <a:ext cx="865536" cy="865536"/>
      </dsp:txXfrm>
    </dsp:sp>
    <dsp:sp modelId="{70B0F5A8-2228-4BD5-A07D-B14653B4AFF6}">
      <dsp:nvSpPr>
        <dsp:cNvPr id="0" name=""/>
        <dsp:cNvSpPr/>
      </dsp:nvSpPr>
      <dsp:spPr>
        <a:xfrm rot="6480000">
          <a:off x="3654303" y="2351197"/>
          <a:ext cx="325190" cy="413118"/>
        </a:xfrm>
        <a:prstGeom prst="rightArrow">
          <a:avLst>
            <a:gd name="adj1" fmla="val 60000"/>
            <a:gd name="adj2" fmla="val 50000"/>
          </a:avLst>
        </a:prstGeom>
        <a:gradFill rotWithShape="0">
          <a:gsLst>
            <a:gs pos="0">
              <a:schemeClr val="dk1">
                <a:tint val="60000"/>
                <a:hueOff val="0"/>
                <a:satOff val="0"/>
                <a:lumOff val="0"/>
                <a:alphaOff val="0"/>
                <a:satMod val="103000"/>
                <a:lumMod val="102000"/>
                <a:tint val="94000"/>
              </a:schemeClr>
            </a:gs>
            <a:gs pos="50000">
              <a:schemeClr val="dk1">
                <a:tint val="60000"/>
                <a:hueOff val="0"/>
                <a:satOff val="0"/>
                <a:lumOff val="0"/>
                <a:alphaOff val="0"/>
                <a:satMod val="110000"/>
                <a:lumMod val="100000"/>
                <a:shade val="100000"/>
              </a:schemeClr>
            </a:gs>
            <a:gs pos="100000">
              <a:schemeClr val="dk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rot="10800000">
        <a:off x="3718155" y="2387430"/>
        <a:ext cx="227633" cy="247870"/>
      </dsp:txXfrm>
    </dsp:sp>
    <dsp:sp modelId="{455A6727-CFAF-4BFD-AED0-7D60D73FDD15}">
      <dsp:nvSpPr>
        <dsp:cNvPr id="0" name=""/>
        <dsp:cNvSpPr/>
      </dsp:nvSpPr>
      <dsp:spPr>
        <a:xfrm>
          <a:off x="2918099" y="2828323"/>
          <a:ext cx="1224054" cy="1224054"/>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GB" sz="1300" b="1" u="none" kern="1200">
              <a:latin typeface="Franklin Gothic Book"/>
            </a:rPr>
            <a:t>LD &amp; A Operational Planning Meeting</a:t>
          </a:r>
        </a:p>
      </dsp:txBody>
      <dsp:txXfrm>
        <a:off x="3097358" y="3007582"/>
        <a:ext cx="865536" cy="865536"/>
      </dsp:txXfrm>
    </dsp:sp>
    <dsp:sp modelId="{D5B3A9DD-62E8-4210-8ADC-095E05787986}">
      <dsp:nvSpPr>
        <dsp:cNvPr id="0" name=""/>
        <dsp:cNvSpPr/>
      </dsp:nvSpPr>
      <dsp:spPr>
        <a:xfrm rot="10800000">
          <a:off x="2457924" y="3233791"/>
          <a:ext cx="325190" cy="413118"/>
        </a:xfrm>
        <a:prstGeom prst="rightArrow">
          <a:avLst>
            <a:gd name="adj1" fmla="val 60000"/>
            <a:gd name="adj2" fmla="val 50000"/>
          </a:avLst>
        </a:prstGeom>
        <a:gradFill rotWithShape="0">
          <a:gsLst>
            <a:gs pos="0">
              <a:schemeClr val="dk1">
                <a:tint val="60000"/>
                <a:hueOff val="0"/>
                <a:satOff val="0"/>
                <a:lumOff val="0"/>
                <a:alphaOff val="0"/>
                <a:satMod val="103000"/>
                <a:lumMod val="102000"/>
                <a:tint val="94000"/>
              </a:schemeClr>
            </a:gs>
            <a:gs pos="50000">
              <a:schemeClr val="dk1">
                <a:tint val="60000"/>
                <a:hueOff val="0"/>
                <a:satOff val="0"/>
                <a:lumOff val="0"/>
                <a:alphaOff val="0"/>
                <a:satMod val="110000"/>
                <a:lumMod val="100000"/>
                <a:shade val="100000"/>
              </a:schemeClr>
            </a:gs>
            <a:gs pos="100000">
              <a:schemeClr val="dk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rot="10800000">
        <a:off x="2555481" y="3316415"/>
        <a:ext cx="227633" cy="247870"/>
      </dsp:txXfrm>
    </dsp:sp>
    <dsp:sp modelId="{210C26ED-00DA-4EDD-BBEC-172EF70694E7}">
      <dsp:nvSpPr>
        <dsp:cNvPr id="0" name=""/>
        <dsp:cNvSpPr/>
      </dsp:nvSpPr>
      <dsp:spPr>
        <a:xfrm>
          <a:off x="1080478" y="2828323"/>
          <a:ext cx="1224054" cy="1224054"/>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GB" sz="1300" b="1" u="none" kern="1200">
              <a:latin typeface="Franklin Gothic Book"/>
            </a:rPr>
            <a:t>System Quality Group</a:t>
          </a:r>
        </a:p>
      </dsp:txBody>
      <dsp:txXfrm>
        <a:off x="1259737" y="3007582"/>
        <a:ext cx="865536" cy="865536"/>
      </dsp:txXfrm>
    </dsp:sp>
    <dsp:sp modelId="{7B1FD3FB-5C97-4247-9132-A98FC98C007C}">
      <dsp:nvSpPr>
        <dsp:cNvPr id="0" name=""/>
        <dsp:cNvSpPr/>
      </dsp:nvSpPr>
      <dsp:spPr>
        <a:xfrm rot="15120000">
          <a:off x="1248826" y="2368703"/>
          <a:ext cx="325190" cy="413118"/>
        </a:xfrm>
        <a:prstGeom prst="rightArrow">
          <a:avLst>
            <a:gd name="adj1" fmla="val 60000"/>
            <a:gd name="adj2" fmla="val 50000"/>
          </a:avLst>
        </a:prstGeom>
        <a:gradFill rotWithShape="0">
          <a:gsLst>
            <a:gs pos="0">
              <a:schemeClr val="dk1">
                <a:tint val="60000"/>
                <a:hueOff val="0"/>
                <a:satOff val="0"/>
                <a:lumOff val="0"/>
                <a:alphaOff val="0"/>
                <a:satMod val="103000"/>
                <a:lumMod val="102000"/>
                <a:tint val="94000"/>
              </a:schemeClr>
            </a:gs>
            <a:gs pos="50000">
              <a:schemeClr val="dk1">
                <a:tint val="60000"/>
                <a:hueOff val="0"/>
                <a:satOff val="0"/>
                <a:lumOff val="0"/>
                <a:alphaOff val="0"/>
                <a:satMod val="110000"/>
                <a:lumMod val="100000"/>
                <a:shade val="100000"/>
              </a:schemeClr>
            </a:gs>
            <a:gs pos="100000">
              <a:schemeClr val="dk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rot="10800000">
        <a:off x="1312678" y="2497718"/>
        <a:ext cx="227633" cy="247870"/>
      </dsp:txXfrm>
    </dsp:sp>
    <dsp:sp modelId="{A46B6201-5595-4D8C-8DF4-D6E74E93DF21}">
      <dsp:nvSpPr>
        <dsp:cNvPr id="0" name=""/>
        <dsp:cNvSpPr/>
      </dsp:nvSpPr>
      <dsp:spPr>
        <a:xfrm>
          <a:off x="512621" y="1080641"/>
          <a:ext cx="1224054" cy="1224054"/>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GB" sz="1300" b="1" u="none" kern="1200">
              <a:latin typeface="Franklin Gothic Book"/>
            </a:rPr>
            <a:t>All other reporting avenues </a:t>
          </a:r>
        </a:p>
      </dsp:txBody>
      <dsp:txXfrm>
        <a:off x="691880" y="1259900"/>
        <a:ext cx="865536" cy="865536"/>
      </dsp:txXfrm>
    </dsp:sp>
    <dsp:sp modelId="{ACDEC8E0-73B4-4DB2-A1F2-3F5C167CBF96}">
      <dsp:nvSpPr>
        <dsp:cNvPr id="0" name=""/>
        <dsp:cNvSpPr/>
      </dsp:nvSpPr>
      <dsp:spPr>
        <a:xfrm rot="19440000">
          <a:off x="1697941" y="951456"/>
          <a:ext cx="325190" cy="413118"/>
        </a:xfrm>
        <a:prstGeom prst="rightArrow">
          <a:avLst>
            <a:gd name="adj1" fmla="val 60000"/>
            <a:gd name="adj2" fmla="val 50000"/>
          </a:avLst>
        </a:prstGeom>
        <a:gradFill rotWithShape="0">
          <a:gsLst>
            <a:gs pos="0">
              <a:schemeClr val="dk1">
                <a:tint val="60000"/>
                <a:hueOff val="0"/>
                <a:satOff val="0"/>
                <a:lumOff val="0"/>
                <a:alphaOff val="0"/>
                <a:satMod val="103000"/>
                <a:lumMod val="102000"/>
                <a:tint val="94000"/>
              </a:schemeClr>
            </a:gs>
            <a:gs pos="50000">
              <a:schemeClr val="dk1">
                <a:tint val="60000"/>
                <a:hueOff val="0"/>
                <a:satOff val="0"/>
                <a:lumOff val="0"/>
                <a:alphaOff val="0"/>
                <a:satMod val="110000"/>
                <a:lumMod val="100000"/>
                <a:shade val="100000"/>
              </a:schemeClr>
            </a:gs>
            <a:gs pos="100000">
              <a:schemeClr val="dk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a:off x="1707257" y="1062751"/>
        <a:ext cx="227633" cy="247870"/>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C234B4-9A06-43D1-B790-CE075D18B044}" type="datetimeFigureOut">
              <a:rPr lang="en-GB" smtClean="0"/>
              <a:t>30/09/2025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A95E66-85C3-4219-82AF-8C8FC1EE59AA}" type="slidenum">
              <a:rPr lang="en-GB" smtClean="0"/>
              <a:t>‹#›</a:t>
            </a:fld>
            <a:endParaRPr lang="en-GB"/>
          </a:p>
        </p:txBody>
      </p:sp>
    </p:spTree>
    <p:extLst>
      <p:ext uri="{BB962C8B-B14F-4D97-AF65-F5344CB8AC3E}">
        <p14:creationId xmlns:p14="http://schemas.microsoft.com/office/powerpoint/2010/main" val="2103736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CAFDE-B190-B58F-C2C5-6F178B52BB1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DFFCE53D-B3B8-AC1B-6F96-17C9EF4ABD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CF25652-E968-1B56-92C6-4856518495AA}"/>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86E67700-1282-9A6D-9F1E-B18F282A7C04}"/>
              </a:ext>
            </a:extLst>
          </p:cNvPr>
          <p:cNvSpPr>
            <a:spLocks noGrp="1"/>
          </p:cNvSpPr>
          <p:nvPr>
            <p:ph type="ftr" sz="quarter" idx="11"/>
          </p:nvPr>
        </p:nvSpPr>
        <p:spPr>
          <a:xfrm>
            <a:off x="4038600" y="6356350"/>
            <a:ext cx="4114800" cy="365125"/>
          </a:xfrm>
          <a:prstGeom prst="rect">
            <a:avLst/>
          </a:prstGeom>
        </p:spPr>
        <p:txBody>
          <a:bodyPr/>
          <a:lstStyle/>
          <a:p>
            <a:r>
              <a:rPr lang="en-GB"/>
              <a:t>LeDeR Annual Report 2024-25 Draft V0.2</a:t>
            </a:r>
          </a:p>
        </p:txBody>
      </p:sp>
      <p:sp>
        <p:nvSpPr>
          <p:cNvPr id="6" name="Slide Number Placeholder 5">
            <a:extLst>
              <a:ext uri="{FF2B5EF4-FFF2-40B4-BE49-F238E27FC236}">
                <a16:creationId xmlns:a16="http://schemas.microsoft.com/office/drawing/2014/main" id="{1912E447-527D-F270-951B-73CD574EC97F}"/>
              </a:ext>
            </a:extLst>
          </p:cNvPr>
          <p:cNvSpPr>
            <a:spLocks noGrp="1"/>
          </p:cNvSpPr>
          <p:nvPr>
            <p:ph type="sldNum" sz="quarter" idx="12"/>
          </p:nvPr>
        </p:nvSpPr>
        <p:spPr>
          <a:xfrm>
            <a:off x="8610600" y="6356350"/>
            <a:ext cx="2743200" cy="365125"/>
          </a:xfrm>
          <a:prstGeom prst="rect">
            <a:avLst/>
          </a:prstGeom>
        </p:spPr>
        <p:txBody>
          <a:bodyPr/>
          <a:lstStyle/>
          <a:p>
            <a:fld id="{2A330CD9-6A9E-4E9D-B706-85B657F5E2D5}" type="slidenum">
              <a:rPr lang="en-GB" smtClean="0"/>
              <a:t>‹#›</a:t>
            </a:fld>
            <a:endParaRPr lang="en-GB"/>
          </a:p>
        </p:txBody>
      </p:sp>
    </p:spTree>
    <p:extLst>
      <p:ext uri="{BB962C8B-B14F-4D97-AF65-F5344CB8AC3E}">
        <p14:creationId xmlns:p14="http://schemas.microsoft.com/office/powerpoint/2010/main" val="224304988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o logos with image">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CBBBF1CA-7E3F-A6E7-A794-23463CE5AF86}"/>
              </a:ext>
            </a:extLst>
          </p:cNvPr>
          <p:cNvPicPr>
            <a:picLocks noChangeAspect="1"/>
          </p:cNvPicPr>
          <p:nvPr userDrawn="1"/>
        </p:nvPicPr>
        <p:blipFill rotWithShape="1">
          <a:blip r:embed="rId2">
            <a:alphaModFix amt="8000"/>
          </a:blip>
          <a:srcRect l="21576" r="22401" b="26189"/>
          <a:stretch/>
        </p:blipFill>
        <p:spPr>
          <a:xfrm>
            <a:off x="-10159" y="4044663"/>
            <a:ext cx="12202160" cy="2813337"/>
          </a:xfrm>
          <a:prstGeom prst="rect">
            <a:avLst/>
          </a:prstGeom>
        </p:spPr>
      </p:pic>
      <p:sp>
        <p:nvSpPr>
          <p:cNvPr id="19" name="Slide Number Placeholder 2">
            <a:extLst>
              <a:ext uri="{FF2B5EF4-FFF2-40B4-BE49-F238E27FC236}">
                <a16:creationId xmlns:a16="http://schemas.microsoft.com/office/drawing/2014/main" id="{68795C99-54B2-9298-1FBD-9999CB2479F8}"/>
              </a:ext>
            </a:extLst>
          </p:cNvPr>
          <p:cNvSpPr>
            <a:spLocks noGrp="1"/>
          </p:cNvSpPr>
          <p:nvPr>
            <p:ph type="sldNum" sz="quarter" idx="4"/>
          </p:nvPr>
        </p:nvSpPr>
        <p:spPr>
          <a:xfrm>
            <a:off x="11244732" y="6404349"/>
            <a:ext cx="711200" cy="365125"/>
          </a:xfrm>
          <a:prstGeom prst="rect">
            <a:avLst/>
          </a:prstGeom>
        </p:spPr>
        <p:txBody>
          <a:bodyPr vert="horz" lIns="91440" tIns="45720" rIns="91440" bIns="45720" rtlCol="0" anchor="ctr"/>
          <a:lstStyle>
            <a:lvl1pPr algn="r">
              <a:defRPr sz="1200" b="1" i="0">
                <a:solidFill>
                  <a:schemeClr val="tx1"/>
                </a:solidFill>
                <a:latin typeface="Franklin Gothic Demi" panose="020B0603020102020204" pitchFamily="34" charset="0"/>
              </a:defRPr>
            </a:lvl1pPr>
          </a:lstStyle>
          <a:p>
            <a:fld id="{B9E0ACF9-11E2-1D4B-A28D-78BD04ABBE89}" type="slidenum">
              <a:rPr lang="en-US" smtClean="0"/>
              <a:pPr/>
              <a:t>‹#›</a:t>
            </a:fld>
            <a:endParaRPr lang="en-US"/>
          </a:p>
        </p:txBody>
      </p:sp>
      <p:sp>
        <p:nvSpPr>
          <p:cNvPr id="12" name="Freeform 12">
            <a:extLst>
              <a:ext uri="{FF2B5EF4-FFF2-40B4-BE49-F238E27FC236}">
                <a16:creationId xmlns:a16="http://schemas.microsoft.com/office/drawing/2014/main" id="{E96DCE49-89D5-486C-89A8-F22902BF7F1D}"/>
              </a:ext>
            </a:extLst>
          </p:cNvPr>
          <p:cNvSpPr/>
          <p:nvPr userDrawn="1"/>
        </p:nvSpPr>
        <p:spPr>
          <a:xfrm>
            <a:off x="-1" y="-54864"/>
            <a:ext cx="10432723" cy="953417"/>
          </a:xfrm>
          <a:custGeom>
            <a:avLst/>
            <a:gdLst>
              <a:gd name="connsiteX0" fmla="*/ 0 w 9781300"/>
              <a:gd name="connsiteY0" fmla="*/ 0 h 1246187"/>
              <a:gd name="connsiteX1" fmla="*/ 3127248 w 9781300"/>
              <a:gd name="connsiteY1" fmla="*/ 0 h 1246187"/>
              <a:gd name="connsiteX2" fmla="*/ 6654052 w 9781300"/>
              <a:gd name="connsiteY2" fmla="*/ 0 h 1246187"/>
              <a:gd name="connsiteX3" fmla="*/ 9781300 w 9781300"/>
              <a:gd name="connsiteY3" fmla="*/ 0 h 1246187"/>
              <a:gd name="connsiteX4" fmla="*/ 9781300 w 9781300"/>
              <a:gd name="connsiteY4" fmla="*/ 251234 h 1246187"/>
              <a:gd name="connsiteX5" fmla="*/ 9781300 w 9781300"/>
              <a:gd name="connsiteY5" fmla="*/ 295248 h 1246187"/>
              <a:gd name="connsiteX6" fmla="*/ 9776446 w 9781300"/>
              <a:gd name="connsiteY6" fmla="*/ 295248 h 1246187"/>
              <a:gd name="connsiteX7" fmla="*/ 9759186 w 9781300"/>
              <a:gd name="connsiteY7" fmla="*/ 451752 h 1246187"/>
              <a:gd name="connsiteX8" fmla="*/ 8692810 w 9781300"/>
              <a:gd name="connsiteY8" fmla="*/ 1246187 h 1246187"/>
              <a:gd name="connsiteX9" fmla="*/ 8673384 w 9781300"/>
              <a:gd name="connsiteY9" fmla="*/ 1245402 h 1246187"/>
              <a:gd name="connsiteX10" fmla="*/ 5584993 w 9781300"/>
              <a:gd name="connsiteY10" fmla="*/ 1245402 h 1246187"/>
              <a:gd name="connsiteX11" fmla="*/ 5565562 w 9781300"/>
              <a:gd name="connsiteY11" fmla="*/ 1246187 h 1246187"/>
              <a:gd name="connsiteX12" fmla="*/ 5546136 w 9781300"/>
              <a:gd name="connsiteY12" fmla="*/ 1245402 h 1246187"/>
              <a:gd name="connsiteX13" fmla="*/ 3127248 w 9781300"/>
              <a:gd name="connsiteY13" fmla="*/ 1245402 h 1246187"/>
              <a:gd name="connsiteX14" fmla="*/ 0 w 9781300"/>
              <a:gd name="connsiteY14" fmla="*/ 1245402 h 124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781300" h="1246187">
                <a:moveTo>
                  <a:pt x="0" y="0"/>
                </a:moveTo>
                <a:lnTo>
                  <a:pt x="3127248" y="0"/>
                </a:lnTo>
                <a:lnTo>
                  <a:pt x="6654052" y="0"/>
                </a:lnTo>
                <a:lnTo>
                  <a:pt x="9781300" y="0"/>
                </a:lnTo>
                <a:lnTo>
                  <a:pt x="9781300" y="251234"/>
                </a:lnTo>
                <a:lnTo>
                  <a:pt x="9781300" y="295248"/>
                </a:lnTo>
                <a:lnTo>
                  <a:pt x="9776446" y="295248"/>
                </a:lnTo>
                <a:lnTo>
                  <a:pt x="9759186" y="451752"/>
                </a:lnTo>
                <a:cubicBezTo>
                  <a:pt x="9657688" y="905135"/>
                  <a:pt x="9218823" y="1246187"/>
                  <a:pt x="8692810" y="1246187"/>
                </a:cubicBezTo>
                <a:lnTo>
                  <a:pt x="8673384" y="1245402"/>
                </a:lnTo>
                <a:lnTo>
                  <a:pt x="5584993" y="1245402"/>
                </a:lnTo>
                <a:lnTo>
                  <a:pt x="5565562" y="1246187"/>
                </a:lnTo>
                <a:lnTo>
                  <a:pt x="5546136" y="1245402"/>
                </a:lnTo>
                <a:lnTo>
                  <a:pt x="3127248" y="1245402"/>
                </a:lnTo>
                <a:lnTo>
                  <a:pt x="0" y="1245402"/>
                </a:lnTo>
                <a:close/>
              </a:path>
            </a:pathLst>
          </a:cu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Text Placeholder 15">
            <a:extLst>
              <a:ext uri="{FF2B5EF4-FFF2-40B4-BE49-F238E27FC236}">
                <a16:creationId xmlns:a16="http://schemas.microsoft.com/office/drawing/2014/main" id="{E09E8E2D-4110-4B3A-A62E-838E15238590}"/>
              </a:ext>
            </a:extLst>
          </p:cNvPr>
          <p:cNvSpPr>
            <a:spLocks noGrp="1"/>
          </p:cNvSpPr>
          <p:nvPr>
            <p:ph type="body" sz="quarter" idx="14"/>
          </p:nvPr>
        </p:nvSpPr>
        <p:spPr>
          <a:xfrm>
            <a:off x="351036" y="24731"/>
            <a:ext cx="9341604" cy="794225"/>
          </a:xfrm>
          <a:prstGeom prst="rect">
            <a:avLst/>
          </a:prstGeom>
        </p:spPr>
        <p:txBody>
          <a:bodyPr>
            <a:normAutofit/>
          </a:bodyPr>
          <a:lstStyle>
            <a:lvl1pPr marL="0" marR="0" indent="0" algn="l" defTabSz="914400" rtl="0" eaLnBrk="1" fontAlgn="auto" latinLnBrk="0" hangingPunct="1">
              <a:lnSpc>
                <a:spcPct val="90000"/>
              </a:lnSpc>
              <a:spcBef>
                <a:spcPts val="1000"/>
              </a:spcBef>
              <a:spcAft>
                <a:spcPts val="0"/>
              </a:spcAft>
              <a:buClrTx/>
              <a:buSzTx/>
              <a:buFontTx/>
              <a:buNone/>
              <a:tabLst/>
              <a:defRPr sz="3200" b="0" i="0">
                <a:solidFill>
                  <a:schemeClr val="bg1"/>
                </a:solidFill>
                <a:latin typeface="Franklin Gothic Demi" panose="020B0603020102020204" pitchFamily="34" charset="0"/>
                <a:cs typeface="Arial" panose="020B0604020202020204" pitchFamily="34" charset="0"/>
              </a:defRPr>
            </a:lvl1pPr>
          </a:lstStyle>
          <a:p>
            <a:pPr lvl="0"/>
            <a:r>
              <a:rPr lang="en-US"/>
              <a:t>Click to edit Master text styles</a:t>
            </a:r>
          </a:p>
        </p:txBody>
      </p:sp>
      <p:sp>
        <p:nvSpPr>
          <p:cNvPr id="8" name="Text Placeholder 5">
            <a:extLst>
              <a:ext uri="{FF2B5EF4-FFF2-40B4-BE49-F238E27FC236}">
                <a16:creationId xmlns:a16="http://schemas.microsoft.com/office/drawing/2014/main" id="{C87B19DA-C489-4935-865D-4EB2D700F385}"/>
              </a:ext>
            </a:extLst>
          </p:cNvPr>
          <p:cNvSpPr>
            <a:spLocks noGrp="1"/>
          </p:cNvSpPr>
          <p:nvPr>
            <p:ph type="body" sz="quarter" idx="15"/>
          </p:nvPr>
        </p:nvSpPr>
        <p:spPr>
          <a:xfrm>
            <a:off x="350838" y="1236663"/>
            <a:ext cx="11534775" cy="4518518"/>
          </a:xfrm>
          <a:prstGeom prst="rect">
            <a:avLst/>
          </a:prstGeom>
        </p:spPr>
        <p:txBody>
          <a:bodyPr/>
          <a:lstStyle>
            <a:lvl1pPr>
              <a:defRPr>
                <a:solidFill>
                  <a:schemeClr val="tx2"/>
                </a:solidFill>
                <a:latin typeface="Franklin Gothic Book" panose="020B0503020102020204" pitchFamily="34" charset="0"/>
              </a:defRPr>
            </a:lvl1pPr>
            <a:lvl2pPr>
              <a:defRPr>
                <a:solidFill>
                  <a:schemeClr val="tx2"/>
                </a:solidFill>
                <a:latin typeface="Franklin Gothic Book" panose="020B0503020102020204" pitchFamily="34" charset="0"/>
              </a:defRPr>
            </a:lvl2pPr>
            <a:lvl3pPr>
              <a:defRPr>
                <a:solidFill>
                  <a:schemeClr val="tx2"/>
                </a:solidFill>
                <a:latin typeface="Franklin Gothic Book" panose="020B0503020102020204" pitchFamily="34" charset="0"/>
              </a:defRPr>
            </a:lvl3pPr>
            <a:lvl4pPr>
              <a:defRPr>
                <a:solidFill>
                  <a:schemeClr val="tx2"/>
                </a:solidFill>
                <a:latin typeface="Franklin Gothic Book" panose="020B0503020102020204" pitchFamily="34" charset="0"/>
              </a:defRPr>
            </a:lvl4pPr>
            <a:lvl5pPr>
              <a:defRPr>
                <a:solidFill>
                  <a:schemeClr val="tx2"/>
                </a:solidFill>
                <a:latin typeface="Franklin Gothic Book" panose="020B05030201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8739077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1C42-6374-D4B5-C692-D5A0E6AFA3BD}"/>
              </a:ext>
            </a:extLst>
          </p:cNvPr>
          <p:cNvSpPr>
            <a:spLocks noGrp="1"/>
          </p:cNvSpPr>
          <p:nvPr>
            <p:ph type="title"/>
          </p:nvPr>
        </p:nvSpPr>
        <p:spPr>
          <a:xfrm>
            <a:off x="838200" y="732594"/>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162B273B-70A2-3499-1B94-169BA587FFC2}"/>
              </a:ext>
            </a:extLst>
          </p:cNvPr>
          <p:cNvSpPr>
            <a:spLocks noGrp="1"/>
          </p:cNvSpPr>
          <p:nvPr>
            <p:ph idx="1"/>
          </p:nvPr>
        </p:nvSpPr>
        <p:spPr>
          <a:xfrm>
            <a:off x="838200" y="2193094"/>
            <a:ext cx="10515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2996383763"/>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1F0ED-5BDD-4569-3CF2-8B4FA94DD1E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0532ACF-D8EE-2D7E-CC5A-0910418FB05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35E51F5-5FA6-21E1-FA01-EAA8058FDC6F}"/>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2D042D4F-DDA1-204F-7988-29A674B5BC98}"/>
              </a:ext>
            </a:extLst>
          </p:cNvPr>
          <p:cNvSpPr>
            <a:spLocks noGrp="1"/>
          </p:cNvSpPr>
          <p:nvPr>
            <p:ph type="ftr" sz="quarter" idx="11"/>
          </p:nvPr>
        </p:nvSpPr>
        <p:spPr>
          <a:xfrm>
            <a:off x="4038600" y="6356350"/>
            <a:ext cx="4114800" cy="365125"/>
          </a:xfrm>
          <a:prstGeom prst="rect">
            <a:avLst/>
          </a:prstGeom>
        </p:spPr>
        <p:txBody>
          <a:bodyPr/>
          <a:lstStyle/>
          <a:p>
            <a:r>
              <a:rPr lang="en-GB"/>
              <a:t>LeDeR Annual Report 2024-25 Draft V0.2</a:t>
            </a:r>
          </a:p>
        </p:txBody>
      </p:sp>
      <p:sp>
        <p:nvSpPr>
          <p:cNvPr id="6" name="Slide Number Placeholder 5">
            <a:extLst>
              <a:ext uri="{FF2B5EF4-FFF2-40B4-BE49-F238E27FC236}">
                <a16:creationId xmlns:a16="http://schemas.microsoft.com/office/drawing/2014/main" id="{DE8C6AFC-D999-8A9E-B54C-878A517D69B1}"/>
              </a:ext>
            </a:extLst>
          </p:cNvPr>
          <p:cNvSpPr>
            <a:spLocks noGrp="1"/>
          </p:cNvSpPr>
          <p:nvPr>
            <p:ph type="sldNum" sz="quarter" idx="12"/>
          </p:nvPr>
        </p:nvSpPr>
        <p:spPr>
          <a:xfrm>
            <a:off x="8610600" y="6356350"/>
            <a:ext cx="2743200" cy="365125"/>
          </a:xfrm>
          <a:prstGeom prst="rect">
            <a:avLst/>
          </a:prstGeom>
        </p:spPr>
        <p:txBody>
          <a:bodyPr/>
          <a:lstStyle/>
          <a:p>
            <a:fld id="{2A330CD9-6A9E-4E9D-B706-85B657F5E2D5}" type="slidenum">
              <a:rPr lang="en-GB" smtClean="0"/>
              <a:t>‹#›</a:t>
            </a:fld>
            <a:endParaRPr lang="en-GB"/>
          </a:p>
        </p:txBody>
      </p:sp>
    </p:spTree>
    <p:extLst>
      <p:ext uri="{BB962C8B-B14F-4D97-AF65-F5344CB8AC3E}">
        <p14:creationId xmlns:p14="http://schemas.microsoft.com/office/powerpoint/2010/main" val="2776380014"/>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DB104-1677-C338-11A4-54A00C84F23E}"/>
              </a:ext>
            </a:extLst>
          </p:cNvPr>
          <p:cNvSpPr>
            <a:spLocks noGrp="1"/>
          </p:cNvSpPr>
          <p:nvPr>
            <p:ph type="title"/>
          </p:nvPr>
        </p:nvSpPr>
        <p:spPr>
          <a:xfrm>
            <a:off x="880929" y="894965"/>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E3359EFE-E1CC-92B9-6DAC-39F8FA1583D2}"/>
              </a:ext>
            </a:extLst>
          </p:cNvPr>
          <p:cNvSpPr>
            <a:spLocks noGrp="1"/>
          </p:cNvSpPr>
          <p:nvPr>
            <p:ph sz="half" idx="1"/>
          </p:nvPr>
        </p:nvSpPr>
        <p:spPr>
          <a:xfrm>
            <a:off x="880929" y="204781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B3DFB9C-9C2D-7816-E8E7-C433AFA068FD}"/>
              </a:ext>
            </a:extLst>
          </p:cNvPr>
          <p:cNvSpPr>
            <a:spLocks noGrp="1"/>
          </p:cNvSpPr>
          <p:nvPr>
            <p:ph sz="half" idx="2"/>
          </p:nvPr>
        </p:nvSpPr>
        <p:spPr>
          <a:xfrm>
            <a:off x="6214929" y="204781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337738068"/>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8954E-0E69-F7BD-4EE5-CAAE3D7FA712}"/>
              </a:ext>
            </a:extLst>
          </p:cNvPr>
          <p:cNvSpPr>
            <a:spLocks noGrp="1"/>
          </p:cNvSpPr>
          <p:nvPr>
            <p:ph type="title"/>
          </p:nvPr>
        </p:nvSpPr>
        <p:spPr>
          <a:xfrm>
            <a:off x="839788" y="664228"/>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363326E-AA4D-132E-8796-0B9026E93C60}"/>
              </a:ext>
            </a:extLst>
          </p:cNvPr>
          <p:cNvSpPr>
            <a:spLocks noGrp="1"/>
          </p:cNvSpPr>
          <p:nvPr>
            <p:ph type="body" idx="1"/>
          </p:nvPr>
        </p:nvSpPr>
        <p:spPr>
          <a:xfrm>
            <a:off x="839788" y="198026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2F001C9-4304-20D2-A88F-CC551C60D233}"/>
              </a:ext>
            </a:extLst>
          </p:cNvPr>
          <p:cNvSpPr>
            <a:spLocks noGrp="1"/>
          </p:cNvSpPr>
          <p:nvPr>
            <p:ph sz="half" idx="2"/>
          </p:nvPr>
        </p:nvSpPr>
        <p:spPr>
          <a:xfrm>
            <a:off x="839788" y="2804178"/>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7DE72DB-05FF-B744-050F-9AD9C340240D}"/>
              </a:ext>
            </a:extLst>
          </p:cNvPr>
          <p:cNvSpPr>
            <a:spLocks noGrp="1"/>
          </p:cNvSpPr>
          <p:nvPr>
            <p:ph type="body" sz="quarter" idx="3"/>
          </p:nvPr>
        </p:nvSpPr>
        <p:spPr>
          <a:xfrm>
            <a:off x="6172200" y="1980266"/>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4CBFA54-A221-F97F-3AAD-7537A64CB661}"/>
              </a:ext>
            </a:extLst>
          </p:cNvPr>
          <p:cNvSpPr>
            <a:spLocks noGrp="1"/>
          </p:cNvSpPr>
          <p:nvPr>
            <p:ph sz="quarter" idx="4"/>
          </p:nvPr>
        </p:nvSpPr>
        <p:spPr>
          <a:xfrm>
            <a:off x="6172200" y="2804178"/>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3421295131"/>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EB53D-050A-B14C-9451-8CB3611E1A72}"/>
              </a:ext>
            </a:extLst>
          </p:cNvPr>
          <p:cNvSpPr>
            <a:spLocks noGrp="1"/>
          </p:cNvSpPr>
          <p:nvPr>
            <p:ph type="title"/>
          </p:nvPr>
        </p:nvSpPr>
        <p:spPr/>
        <p:txBody>
          <a:bodyPr/>
          <a:lstStyle/>
          <a:p>
            <a:r>
              <a:rPr lang="en-GB"/>
              <a:t>Click to edit Master title style</a:t>
            </a:r>
          </a:p>
        </p:txBody>
      </p:sp>
    </p:spTree>
    <p:extLst>
      <p:ext uri="{BB962C8B-B14F-4D97-AF65-F5344CB8AC3E}">
        <p14:creationId xmlns:p14="http://schemas.microsoft.com/office/powerpoint/2010/main" val="2842205927"/>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9488995"/>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279D7-E5D0-F1D9-A8A5-5AE81B4EA662}"/>
              </a:ext>
            </a:extLst>
          </p:cNvPr>
          <p:cNvSpPr>
            <a:spLocks noGrp="1"/>
          </p:cNvSpPr>
          <p:nvPr>
            <p:ph type="title"/>
          </p:nvPr>
        </p:nvSpPr>
        <p:spPr>
          <a:xfrm>
            <a:off x="839788" y="78194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E574BBC-01BE-7E19-60CE-7465461B536D}"/>
              </a:ext>
            </a:extLst>
          </p:cNvPr>
          <p:cNvSpPr>
            <a:spLocks noGrp="1"/>
          </p:cNvSpPr>
          <p:nvPr>
            <p:ph idx="1"/>
          </p:nvPr>
        </p:nvSpPr>
        <p:spPr>
          <a:xfrm>
            <a:off x="5183188" y="131216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4B6AC98C-5756-3A29-CCAB-5B76D9CDD634}"/>
              </a:ext>
            </a:extLst>
          </p:cNvPr>
          <p:cNvSpPr>
            <a:spLocks noGrp="1"/>
          </p:cNvSpPr>
          <p:nvPr>
            <p:ph type="body" sz="half" idx="2"/>
          </p:nvPr>
        </p:nvSpPr>
        <p:spPr>
          <a:xfrm>
            <a:off x="839788" y="238214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2839739296"/>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DF8EB-C5BD-85A6-4743-10F9DB1BA19E}"/>
              </a:ext>
            </a:extLst>
          </p:cNvPr>
          <p:cNvSpPr>
            <a:spLocks noGrp="1"/>
          </p:cNvSpPr>
          <p:nvPr>
            <p:ph type="title"/>
          </p:nvPr>
        </p:nvSpPr>
        <p:spPr>
          <a:xfrm>
            <a:off x="865425" y="84176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8D05F716-FAD2-1686-B93A-D866B10BE2BC}"/>
              </a:ext>
            </a:extLst>
          </p:cNvPr>
          <p:cNvSpPr>
            <a:spLocks noGrp="1"/>
          </p:cNvSpPr>
          <p:nvPr>
            <p:ph type="pic" idx="1"/>
          </p:nvPr>
        </p:nvSpPr>
        <p:spPr>
          <a:xfrm>
            <a:off x="5208825" y="137198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a:extLst>
              <a:ext uri="{FF2B5EF4-FFF2-40B4-BE49-F238E27FC236}">
                <a16:creationId xmlns:a16="http://schemas.microsoft.com/office/drawing/2014/main" id="{C46C6C7F-35E2-EE20-F692-806952CD4404}"/>
              </a:ext>
            </a:extLst>
          </p:cNvPr>
          <p:cNvSpPr>
            <a:spLocks noGrp="1"/>
          </p:cNvSpPr>
          <p:nvPr>
            <p:ph type="body" sz="half" idx="2"/>
          </p:nvPr>
        </p:nvSpPr>
        <p:spPr>
          <a:xfrm>
            <a:off x="865425" y="244196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86302805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8" name="Picture 7" descr="A white background with the Integrated Care System and NHS Shropshire, Telford and Wrekin logos. ">
            <a:extLst>
              <a:ext uri="{FF2B5EF4-FFF2-40B4-BE49-F238E27FC236}">
                <a16:creationId xmlns:a16="http://schemas.microsoft.com/office/drawing/2014/main" id="{172F39C4-5010-B1C8-0A7F-1E8E6C0E8793}"/>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5839B46E-2BEB-913F-CE6A-F12990170E2A}"/>
              </a:ext>
            </a:extLst>
          </p:cNvPr>
          <p:cNvSpPr>
            <a:spLocks noGrp="1"/>
          </p:cNvSpPr>
          <p:nvPr>
            <p:ph type="title"/>
          </p:nvPr>
        </p:nvSpPr>
        <p:spPr>
          <a:xfrm>
            <a:off x="838200" y="672774"/>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955A009-62C1-61E0-09B9-2FC5F395614C}"/>
              </a:ext>
            </a:extLst>
          </p:cNvPr>
          <p:cNvSpPr>
            <a:spLocks noGrp="1"/>
          </p:cNvSpPr>
          <p:nvPr>
            <p:ph type="body" idx="1"/>
          </p:nvPr>
        </p:nvSpPr>
        <p:spPr>
          <a:xfrm>
            <a:off x="838200" y="2133274"/>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3433999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www.autism.org.uk/advice-and-guidance/what-is-autism" TargetMode="External"/><Relationship Id="rId3" Type="http://schemas.openxmlformats.org/officeDocument/2006/relationships/hyperlink" Target="https://www.mencap.org.uk/what-we-do/campaigns-and-activism/our-campaign-reports/health-inequalities-people-learning" TargetMode="External"/><Relationship Id="rId7" Type="http://schemas.openxmlformats.org/officeDocument/2006/relationships/hyperlink" Target="https://www.youtube.com/watch?v=QMj6Nogrylo" TargetMode="External"/><Relationship Id="rId2" Type="http://schemas.openxmlformats.org/officeDocument/2006/relationships/hyperlink" Target="https://publications.parliament.uk/pa/cm5804/cmselect/cmwomeq/134/summary.html" TargetMode="External"/><Relationship Id="rId1" Type="http://schemas.openxmlformats.org/officeDocument/2006/relationships/slideLayout" Target="../slideLayouts/slideLayout2.xml"/><Relationship Id="rId6" Type="http://schemas.openxmlformats.org/officeDocument/2006/relationships/hyperlink" Target="https://www.mencap.org.uk/help-and-advice/resources-healthcare-professionals" TargetMode="External"/><Relationship Id="rId5" Type="http://schemas.openxmlformats.org/officeDocument/2006/relationships/hyperlink" Target="https://www.england.nhs.uk/publication/learning-from-lives-and-deaths-people-with-a-learning-disability-and-autistic-people-leder-policy-2021/" TargetMode="External"/><Relationship Id="rId4" Type="http://schemas.openxmlformats.org/officeDocument/2006/relationships/hyperlink" Target="https://leder.nhs.uk/report"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hyperlink" Target="https://gbr01.safelinks.protection.outlook.com/?url=http%3A%2F%2Fwww.mpft.nhs.uk%2Fservices%2Flearning-disabilities-1&amp;data=05%7C02%7Cjennifer.morris29%40nhs.net%7Ce5c844ddaa3246eac5b008dd96c9f5f3%7C37c354b285b047f5b22207b48d774ee3%7C0%7C0%7C638832516332601408%7CUnknown%7CTWFpbGZsb3d8eyJFbXB0eU1hcGkiOnRydWUsIlYiOiIwLjAuMDAwMCIsIlAiOiJXaW4zMiIsIkFOIjoiTWFpbCIsIldUIjoyfQ%3D%3D%7C0%7C%7C%7C&amp;sdata=UZSL6WaxGmU4%2BjnraimL9NpY72Ge69ouPqtqtzs3VJY%3D&amp;reserved=0"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tel:01952916109" TargetMode="External"/><Relationship Id="rId7" Type="http://schemas.openxmlformats.org/officeDocument/2006/relationships/hyperlink" Target="https://gbr01.safelinks.protection.outlook.com/?url=https%3A%2F%2Fwww.telfordautismhub.org.uk%2F&amp;data=05%7C02%7Cjennifer.morris29%40nhs.net%7Ce5c844ddaa3246eac5b008dd96c9f5f3%7C37c354b285b047f5b22207b48d774ee3%7C0%7C0%7C638832516332663073%7CUnknown%7CTWFpbGZsb3d8eyJFbXB0eU1hcGkiOnRydWUsIlYiOiIwLjAuMDAwMCIsIlAiOiJXaW4zMiIsIkFOIjoiTWFpbCIsIldUIjoyfQ%3D%3D%7C0%7C%7C%7C&amp;sdata=PENwGcgW9Dh%2BC5E57iAbH7aSOZvd21SqNk3vymZ0PHw%3D&amp;reserved=0" TargetMode="External"/><Relationship Id="rId2" Type="http://schemas.openxmlformats.org/officeDocument/2006/relationships/hyperlink" Target="tel:01743539201" TargetMode="External"/><Relationship Id="rId1" Type="http://schemas.openxmlformats.org/officeDocument/2006/relationships/slideLayout" Target="../slideLayouts/slideLayout2.xml"/><Relationship Id="rId6" Type="http://schemas.openxmlformats.org/officeDocument/2006/relationships/hyperlink" Target="https://gbr01.safelinks.protection.outlook.com/?url=https%3A%2F%2Fa4u.org.uk%2Four-work%2Fshropshire-autism-hub%2F&amp;data=05%7C02%7Cjennifer.morris29%40nhs.net%7Ce5c844ddaa3246eac5b008dd96c9f5f3%7C37c354b285b047f5b22207b48d774ee3%7C0%7C0%7C638832516332644452%7CUnknown%7CTWFpbGZsb3d8eyJFbXB0eU1hcGkiOnRydWUsIlYiOiIwLjAuMDAwMCIsIlAiOiJXaW4zMiIsIkFOIjoiTWFpbCIsIldUIjoyfQ%3D%3D%7C0%7C%7C%7C&amp;sdata=Y1WKMjuwIE3wwCWnJSL%2B1q4ftW4FCYtRcZz90nGlyJc%3D&amp;reserved=0" TargetMode="External"/><Relationship Id="rId5" Type="http://schemas.openxmlformats.org/officeDocument/2006/relationships/hyperlink" Target="mailto:admin@tandwcvs.org.uk" TargetMode="External"/><Relationship Id="rId4" Type="http://schemas.openxmlformats.org/officeDocument/2006/relationships/hyperlink" Target="mailto:advice@a4u.org.uk"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B2D4-228B-4CDA-0ECF-BA58701C07AB}"/>
              </a:ext>
            </a:extLst>
          </p:cNvPr>
          <p:cNvSpPr>
            <a:spLocks noGrp="1"/>
          </p:cNvSpPr>
          <p:nvPr>
            <p:ph type="ctrTitle"/>
          </p:nvPr>
        </p:nvSpPr>
        <p:spPr>
          <a:xfrm>
            <a:off x="1524000" y="2236788"/>
            <a:ext cx="9144000" cy="2387600"/>
          </a:xfrm>
        </p:spPr>
        <p:txBody>
          <a:bodyPr>
            <a:normAutofit/>
          </a:bodyPr>
          <a:lstStyle/>
          <a:p>
            <a:r>
              <a:rPr lang="en-GB" sz="3200" err="1"/>
              <a:t>LeDeR</a:t>
            </a:r>
            <a:r>
              <a:rPr lang="en-GB" sz="3200"/>
              <a:t>: Learning from Lives and Deaths of People with a Learning Disability and Autistic People </a:t>
            </a:r>
            <a:r>
              <a:rPr lang="en-GB"/>
              <a:t> </a:t>
            </a:r>
          </a:p>
          <a:p>
            <a:endParaRPr lang="en-GB"/>
          </a:p>
        </p:txBody>
      </p:sp>
      <p:sp>
        <p:nvSpPr>
          <p:cNvPr id="3" name="Subtitle 2">
            <a:extLst>
              <a:ext uri="{FF2B5EF4-FFF2-40B4-BE49-F238E27FC236}">
                <a16:creationId xmlns:a16="http://schemas.microsoft.com/office/drawing/2014/main" id="{12836986-F90F-2AF4-98FE-CAE141D6263A}"/>
              </a:ext>
            </a:extLst>
          </p:cNvPr>
          <p:cNvSpPr>
            <a:spLocks noGrp="1"/>
          </p:cNvSpPr>
          <p:nvPr>
            <p:ph type="subTitle" idx="1"/>
          </p:nvPr>
        </p:nvSpPr>
        <p:spPr>
          <a:xfrm>
            <a:off x="426720" y="4915102"/>
            <a:ext cx="9144000" cy="1655762"/>
          </a:xfrm>
        </p:spPr>
        <p:txBody>
          <a:bodyPr vert="horz" lIns="91440" tIns="45720" rIns="91440" bIns="45720" rtlCol="0" anchor="t">
            <a:normAutofit/>
          </a:bodyPr>
          <a:lstStyle/>
          <a:p>
            <a:pPr algn="l"/>
            <a:r>
              <a:rPr lang="en-GB"/>
              <a:t>Shropshire, Telford &amp; Wrekin </a:t>
            </a:r>
          </a:p>
          <a:p>
            <a:pPr algn="l"/>
            <a:r>
              <a:rPr lang="en-GB"/>
              <a:t>Annual Report </a:t>
            </a:r>
          </a:p>
          <a:p>
            <a:pPr algn="l"/>
            <a:r>
              <a:rPr lang="en-GB"/>
              <a:t>1st April 2024 – 31st March 2025</a:t>
            </a:r>
          </a:p>
          <a:p>
            <a:endParaRPr lang="en-GB"/>
          </a:p>
          <a:p>
            <a:endParaRPr lang="en-GB"/>
          </a:p>
        </p:txBody>
      </p:sp>
    </p:spTree>
    <p:extLst>
      <p:ext uri="{BB962C8B-B14F-4D97-AF65-F5344CB8AC3E}">
        <p14:creationId xmlns:p14="http://schemas.microsoft.com/office/powerpoint/2010/main" val="3497209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C182F-C936-360F-3CD0-0CB6825D5B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5AC55B-6E47-52C3-458B-93A2EB12E478}"/>
              </a:ext>
            </a:extLst>
          </p:cNvPr>
          <p:cNvSpPr>
            <a:spLocks noGrp="1"/>
          </p:cNvSpPr>
          <p:nvPr>
            <p:ph type="title"/>
          </p:nvPr>
        </p:nvSpPr>
        <p:spPr/>
        <p:txBody>
          <a:bodyPr>
            <a:normAutofit/>
          </a:bodyPr>
          <a:lstStyle/>
          <a:p>
            <a:r>
              <a:rPr lang="en-GB" sz="3600"/>
              <a:t>Demographic and Statistical Data</a:t>
            </a:r>
          </a:p>
        </p:txBody>
      </p:sp>
      <p:graphicFrame>
        <p:nvGraphicFramePr>
          <p:cNvPr id="4" name="Content Placeholder 3">
            <a:extLst>
              <a:ext uri="{FF2B5EF4-FFF2-40B4-BE49-F238E27FC236}">
                <a16:creationId xmlns:a16="http://schemas.microsoft.com/office/drawing/2014/main" id="{A09201EE-9F68-E47F-C6FB-AC856C6B1A57}"/>
              </a:ext>
            </a:extLst>
          </p:cNvPr>
          <p:cNvGraphicFramePr>
            <a:graphicFrameLocks noGrp="1"/>
          </p:cNvGraphicFramePr>
          <p:nvPr>
            <p:ph idx="1"/>
            <p:extLst>
              <p:ext uri="{D42A27DB-BD31-4B8C-83A1-F6EECF244321}">
                <p14:modId xmlns:p14="http://schemas.microsoft.com/office/powerpoint/2010/main" val="883646289"/>
              </p:ext>
            </p:extLst>
          </p:nvPr>
        </p:nvGraphicFramePr>
        <p:xfrm>
          <a:off x="331124" y="1909706"/>
          <a:ext cx="6294120" cy="1940560"/>
        </p:xfrm>
        <a:graphic>
          <a:graphicData uri="http://schemas.openxmlformats.org/drawingml/2006/table">
            <a:tbl>
              <a:tblPr firstRow="1" bandRow="1">
                <a:tableStyleId>{5940675A-B579-460E-94D1-54222C63F5DA}</a:tableStyleId>
              </a:tblPr>
              <a:tblGrid>
                <a:gridCol w="4538566">
                  <a:extLst>
                    <a:ext uri="{9D8B030D-6E8A-4147-A177-3AD203B41FA5}">
                      <a16:colId xmlns:a16="http://schemas.microsoft.com/office/drawing/2014/main" val="2679244675"/>
                    </a:ext>
                  </a:extLst>
                </a:gridCol>
                <a:gridCol w="1755554">
                  <a:extLst>
                    <a:ext uri="{9D8B030D-6E8A-4147-A177-3AD203B41FA5}">
                      <a16:colId xmlns:a16="http://schemas.microsoft.com/office/drawing/2014/main" val="1205060581"/>
                    </a:ext>
                  </a:extLst>
                </a:gridCol>
              </a:tblGrid>
              <a:tr h="370840">
                <a:tc gridSpan="2">
                  <a:txBody>
                    <a:bodyPr/>
                    <a:lstStyle/>
                    <a:p>
                      <a:r>
                        <a:rPr lang="en-GB" sz="1600" b="1"/>
                        <a:t>Notifiers reporting death to </a:t>
                      </a:r>
                      <a:r>
                        <a:rPr lang="en-GB" sz="1600" b="1" err="1"/>
                        <a:t>LeDeR</a:t>
                      </a:r>
                      <a:r>
                        <a:rPr lang="en-GB" sz="1600" b="1"/>
                        <a:t> 2024-25</a:t>
                      </a:r>
                    </a:p>
                  </a:txBody>
                  <a:tcPr/>
                </a:tc>
                <a:tc hMerge="1">
                  <a:txBody>
                    <a:bodyPr/>
                    <a:lstStyle/>
                    <a:p>
                      <a:endParaRPr lang="en-GB"/>
                    </a:p>
                  </a:txBody>
                  <a:tcPr/>
                </a:tc>
                <a:extLst>
                  <a:ext uri="{0D108BD9-81ED-4DB2-BD59-A6C34878D82A}">
                    <a16:rowId xmlns:a16="http://schemas.microsoft.com/office/drawing/2014/main" val="2971117369"/>
                  </a:ext>
                </a:extLst>
              </a:tr>
              <a:tr h="370840">
                <a:tc>
                  <a:txBody>
                    <a:bodyPr/>
                    <a:lstStyle/>
                    <a:p>
                      <a:r>
                        <a:rPr lang="en-GB" sz="1200"/>
                        <a:t>GP/GP practice Manager</a:t>
                      </a:r>
                    </a:p>
                  </a:txBody>
                  <a:tcPr/>
                </a:tc>
                <a:tc>
                  <a:txBody>
                    <a:bodyPr/>
                    <a:lstStyle/>
                    <a:p>
                      <a:r>
                        <a:rPr lang="en-GB" sz="1200" b="1"/>
                        <a:t>4</a:t>
                      </a:r>
                    </a:p>
                  </a:txBody>
                  <a:tcPr/>
                </a:tc>
                <a:extLst>
                  <a:ext uri="{0D108BD9-81ED-4DB2-BD59-A6C34878D82A}">
                    <a16:rowId xmlns:a16="http://schemas.microsoft.com/office/drawing/2014/main" val="3432501536"/>
                  </a:ext>
                </a:extLst>
              </a:tr>
              <a:tr h="370840">
                <a:tc>
                  <a:txBody>
                    <a:bodyPr/>
                    <a:lstStyle/>
                    <a:p>
                      <a:r>
                        <a:rPr lang="en-GB" sz="1200"/>
                        <a:t>Family members/carers/care providers</a:t>
                      </a:r>
                    </a:p>
                  </a:txBody>
                  <a:tcPr/>
                </a:tc>
                <a:tc>
                  <a:txBody>
                    <a:bodyPr/>
                    <a:lstStyle/>
                    <a:p>
                      <a:r>
                        <a:rPr lang="en-GB" sz="1200" b="1"/>
                        <a:t>4</a:t>
                      </a:r>
                    </a:p>
                  </a:txBody>
                  <a:tcPr/>
                </a:tc>
                <a:extLst>
                  <a:ext uri="{0D108BD9-81ED-4DB2-BD59-A6C34878D82A}">
                    <a16:rowId xmlns:a16="http://schemas.microsoft.com/office/drawing/2014/main" val="403976248"/>
                  </a:ext>
                </a:extLst>
              </a:tr>
              <a:tr h="370840">
                <a:tc>
                  <a:txBody>
                    <a:bodyPr/>
                    <a:lstStyle/>
                    <a:p>
                      <a:r>
                        <a:rPr lang="en-GB" sz="1200"/>
                        <a:t>Other professional (council business support officer, social worker, investigations team, social care professional) </a:t>
                      </a:r>
                    </a:p>
                  </a:txBody>
                  <a:tcPr/>
                </a:tc>
                <a:tc>
                  <a:txBody>
                    <a:bodyPr/>
                    <a:lstStyle/>
                    <a:p>
                      <a:r>
                        <a:rPr lang="en-GB" sz="1200" b="1"/>
                        <a:t>4</a:t>
                      </a:r>
                    </a:p>
                  </a:txBody>
                  <a:tcPr/>
                </a:tc>
                <a:extLst>
                  <a:ext uri="{0D108BD9-81ED-4DB2-BD59-A6C34878D82A}">
                    <a16:rowId xmlns:a16="http://schemas.microsoft.com/office/drawing/2014/main" val="2555674088"/>
                  </a:ext>
                </a:extLst>
              </a:tr>
              <a:tr h="370840">
                <a:tc>
                  <a:txBody>
                    <a:bodyPr/>
                    <a:lstStyle/>
                    <a:p>
                      <a:r>
                        <a:rPr lang="en-GB" sz="1200"/>
                        <a:t>Other health professionals (see below)</a:t>
                      </a:r>
                    </a:p>
                  </a:txBody>
                  <a:tcPr/>
                </a:tc>
                <a:tc>
                  <a:txBody>
                    <a:bodyPr/>
                    <a:lstStyle/>
                    <a:p>
                      <a:r>
                        <a:rPr lang="en-GB" sz="1200" b="1"/>
                        <a:t>26</a:t>
                      </a:r>
                    </a:p>
                  </a:txBody>
                  <a:tcPr/>
                </a:tc>
                <a:extLst>
                  <a:ext uri="{0D108BD9-81ED-4DB2-BD59-A6C34878D82A}">
                    <a16:rowId xmlns:a16="http://schemas.microsoft.com/office/drawing/2014/main" val="3022593806"/>
                  </a:ext>
                </a:extLst>
              </a:tr>
            </a:tbl>
          </a:graphicData>
        </a:graphic>
      </p:graphicFrame>
      <p:sp>
        <p:nvSpPr>
          <p:cNvPr id="5" name="TextBox 4">
            <a:extLst>
              <a:ext uri="{FF2B5EF4-FFF2-40B4-BE49-F238E27FC236}">
                <a16:creationId xmlns:a16="http://schemas.microsoft.com/office/drawing/2014/main" id="{3F790E10-5701-0C5A-03FD-B0D54210EFAF}"/>
              </a:ext>
            </a:extLst>
          </p:cNvPr>
          <p:cNvSpPr txBox="1"/>
          <p:nvPr/>
        </p:nvSpPr>
        <p:spPr>
          <a:xfrm>
            <a:off x="6831675" y="1909706"/>
            <a:ext cx="5029199" cy="861774"/>
          </a:xfrm>
          <a:prstGeom prst="rect">
            <a:avLst/>
          </a:prstGeom>
          <a:noFill/>
          <a:ln>
            <a:solidFill>
              <a:schemeClr val="tx1"/>
            </a:solidFill>
          </a:ln>
        </p:spPr>
        <p:txBody>
          <a:bodyPr wrap="square" lIns="91440" tIns="45720" rIns="91440" bIns="45720" rtlCol="0" anchor="t">
            <a:spAutoFit/>
          </a:bodyPr>
          <a:lstStyle/>
          <a:p>
            <a:r>
              <a:rPr lang="en-GB" b="1"/>
              <a:t>Note:  </a:t>
            </a:r>
            <a:r>
              <a:rPr lang="en-GB" sz="1600"/>
              <a:t>there were more notifications than completed reviews as some were submitted by more than one person. </a:t>
            </a:r>
          </a:p>
        </p:txBody>
      </p:sp>
      <p:graphicFrame>
        <p:nvGraphicFramePr>
          <p:cNvPr id="6" name="Table 5">
            <a:extLst>
              <a:ext uri="{FF2B5EF4-FFF2-40B4-BE49-F238E27FC236}">
                <a16:creationId xmlns:a16="http://schemas.microsoft.com/office/drawing/2014/main" id="{CA260BF8-563A-2AC3-2582-479529E719FE}"/>
              </a:ext>
            </a:extLst>
          </p:cNvPr>
          <p:cNvGraphicFramePr>
            <a:graphicFrameLocks noGrp="1"/>
          </p:cNvGraphicFramePr>
          <p:nvPr>
            <p:extLst>
              <p:ext uri="{D42A27DB-BD31-4B8C-83A1-F6EECF244321}">
                <p14:modId xmlns:p14="http://schemas.microsoft.com/office/powerpoint/2010/main" val="2728875705"/>
              </p:ext>
            </p:extLst>
          </p:nvPr>
        </p:nvGraphicFramePr>
        <p:xfrm>
          <a:off x="6831674" y="3158214"/>
          <a:ext cx="5029200" cy="2180348"/>
        </p:xfrm>
        <a:graphic>
          <a:graphicData uri="http://schemas.openxmlformats.org/drawingml/2006/table">
            <a:tbl>
              <a:tblPr firstRow="1" bandRow="1">
                <a:tableStyleId>{5940675A-B579-460E-94D1-54222C63F5DA}</a:tableStyleId>
              </a:tblPr>
              <a:tblGrid>
                <a:gridCol w="1257300">
                  <a:extLst>
                    <a:ext uri="{9D8B030D-6E8A-4147-A177-3AD203B41FA5}">
                      <a16:colId xmlns:a16="http://schemas.microsoft.com/office/drawing/2014/main" val="312946313"/>
                    </a:ext>
                  </a:extLst>
                </a:gridCol>
                <a:gridCol w="1257300">
                  <a:extLst>
                    <a:ext uri="{9D8B030D-6E8A-4147-A177-3AD203B41FA5}">
                      <a16:colId xmlns:a16="http://schemas.microsoft.com/office/drawing/2014/main" val="123329968"/>
                    </a:ext>
                  </a:extLst>
                </a:gridCol>
                <a:gridCol w="1257300">
                  <a:extLst>
                    <a:ext uri="{9D8B030D-6E8A-4147-A177-3AD203B41FA5}">
                      <a16:colId xmlns:a16="http://schemas.microsoft.com/office/drawing/2014/main" val="664494491"/>
                    </a:ext>
                  </a:extLst>
                </a:gridCol>
                <a:gridCol w="1257300">
                  <a:extLst>
                    <a:ext uri="{9D8B030D-6E8A-4147-A177-3AD203B41FA5}">
                      <a16:colId xmlns:a16="http://schemas.microsoft.com/office/drawing/2014/main" val="3496957856"/>
                    </a:ext>
                  </a:extLst>
                </a:gridCol>
              </a:tblGrid>
              <a:tr h="358654">
                <a:tc gridSpan="4">
                  <a:txBody>
                    <a:bodyPr/>
                    <a:lstStyle/>
                    <a:p>
                      <a:r>
                        <a:rPr lang="en-GB" b="1"/>
                        <a:t>Diagnoses</a:t>
                      </a:r>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13711697"/>
                  </a:ext>
                </a:extLst>
              </a:tr>
              <a:tr h="358654">
                <a:tc>
                  <a:txBody>
                    <a:bodyPr/>
                    <a:lstStyle/>
                    <a:p>
                      <a:r>
                        <a:rPr lang="en-GB" sz="1200" b="1"/>
                        <a:t>Condition </a:t>
                      </a:r>
                    </a:p>
                  </a:txBody>
                  <a:tcPr/>
                </a:tc>
                <a:tc>
                  <a:txBody>
                    <a:bodyPr/>
                    <a:lstStyle/>
                    <a:p>
                      <a:r>
                        <a:rPr lang="en-GB" sz="1200" b="1"/>
                        <a:t>2022-23</a:t>
                      </a:r>
                    </a:p>
                  </a:txBody>
                  <a:tcPr/>
                </a:tc>
                <a:tc>
                  <a:txBody>
                    <a:bodyPr/>
                    <a:lstStyle/>
                    <a:p>
                      <a:r>
                        <a:rPr lang="en-GB" sz="1200" b="1"/>
                        <a:t>2023-24</a:t>
                      </a:r>
                    </a:p>
                  </a:txBody>
                  <a:tcPr/>
                </a:tc>
                <a:tc>
                  <a:txBody>
                    <a:bodyPr/>
                    <a:lstStyle/>
                    <a:p>
                      <a:r>
                        <a:rPr lang="en-GB" sz="1200" b="1"/>
                        <a:t>2024-25</a:t>
                      </a:r>
                    </a:p>
                  </a:txBody>
                  <a:tcPr/>
                </a:tc>
                <a:extLst>
                  <a:ext uri="{0D108BD9-81ED-4DB2-BD59-A6C34878D82A}">
                    <a16:rowId xmlns:a16="http://schemas.microsoft.com/office/drawing/2014/main" val="1767727327"/>
                  </a:ext>
                </a:extLst>
              </a:tr>
              <a:tr h="442176">
                <a:tc>
                  <a:txBody>
                    <a:bodyPr/>
                    <a:lstStyle/>
                    <a:p>
                      <a:r>
                        <a:rPr lang="en-GB" sz="1200" b="1"/>
                        <a:t>Learning Disability</a:t>
                      </a:r>
                    </a:p>
                  </a:txBody>
                  <a:tcPr/>
                </a:tc>
                <a:tc>
                  <a:txBody>
                    <a:bodyPr/>
                    <a:lstStyle/>
                    <a:p>
                      <a:r>
                        <a:rPr lang="en-GB" sz="1200"/>
                        <a:t>21</a:t>
                      </a:r>
                    </a:p>
                  </a:txBody>
                  <a:tcPr/>
                </a:tc>
                <a:tc>
                  <a:txBody>
                    <a:bodyPr/>
                    <a:lstStyle/>
                    <a:p>
                      <a:r>
                        <a:rPr lang="en-GB" sz="1200"/>
                        <a:t>13</a:t>
                      </a:r>
                    </a:p>
                  </a:txBody>
                  <a:tcPr/>
                </a:tc>
                <a:tc>
                  <a:txBody>
                    <a:bodyPr/>
                    <a:lstStyle/>
                    <a:p>
                      <a:r>
                        <a:rPr lang="en-GB" sz="1200"/>
                        <a:t>23</a:t>
                      </a:r>
                    </a:p>
                  </a:txBody>
                  <a:tcPr/>
                </a:tc>
                <a:extLst>
                  <a:ext uri="{0D108BD9-81ED-4DB2-BD59-A6C34878D82A}">
                    <a16:rowId xmlns:a16="http://schemas.microsoft.com/office/drawing/2014/main" val="1555757883"/>
                  </a:ext>
                </a:extLst>
              </a:tr>
              <a:tr h="358654">
                <a:tc>
                  <a:txBody>
                    <a:bodyPr/>
                    <a:lstStyle/>
                    <a:p>
                      <a:r>
                        <a:rPr lang="en-GB" sz="1200" b="1"/>
                        <a:t>Autism only </a:t>
                      </a:r>
                    </a:p>
                  </a:txBody>
                  <a:tcPr/>
                </a:tc>
                <a:tc>
                  <a:txBody>
                    <a:bodyPr/>
                    <a:lstStyle/>
                    <a:p>
                      <a:r>
                        <a:rPr lang="en-GB" sz="1200"/>
                        <a:t>0</a:t>
                      </a:r>
                    </a:p>
                  </a:txBody>
                  <a:tcPr/>
                </a:tc>
                <a:tc>
                  <a:txBody>
                    <a:bodyPr/>
                    <a:lstStyle/>
                    <a:p>
                      <a:r>
                        <a:rPr lang="en-GB" sz="1200"/>
                        <a:t>2</a:t>
                      </a:r>
                    </a:p>
                  </a:txBody>
                  <a:tcPr/>
                </a:tc>
                <a:tc>
                  <a:txBody>
                    <a:bodyPr/>
                    <a:lstStyle/>
                    <a:p>
                      <a:r>
                        <a:rPr lang="en-GB" sz="1200"/>
                        <a:t>3</a:t>
                      </a:r>
                    </a:p>
                  </a:txBody>
                  <a:tcPr/>
                </a:tc>
                <a:extLst>
                  <a:ext uri="{0D108BD9-81ED-4DB2-BD59-A6C34878D82A}">
                    <a16:rowId xmlns:a16="http://schemas.microsoft.com/office/drawing/2014/main" val="866794294"/>
                  </a:ext>
                </a:extLst>
              </a:tr>
              <a:tr h="619046">
                <a:tc>
                  <a:txBody>
                    <a:bodyPr/>
                    <a:lstStyle/>
                    <a:p>
                      <a:r>
                        <a:rPr lang="en-GB" sz="1200" b="1"/>
                        <a:t>Learning Disability and Autism</a:t>
                      </a:r>
                    </a:p>
                  </a:txBody>
                  <a:tcPr/>
                </a:tc>
                <a:tc>
                  <a:txBody>
                    <a:bodyPr/>
                    <a:lstStyle/>
                    <a:p>
                      <a:r>
                        <a:rPr lang="en-GB" sz="1200"/>
                        <a:t>3</a:t>
                      </a:r>
                    </a:p>
                  </a:txBody>
                  <a:tcPr/>
                </a:tc>
                <a:tc>
                  <a:txBody>
                    <a:bodyPr/>
                    <a:lstStyle/>
                    <a:p>
                      <a:r>
                        <a:rPr lang="en-GB" sz="1200"/>
                        <a:t>6</a:t>
                      </a:r>
                    </a:p>
                  </a:txBody>
                  <a:tcPr/>
                </a:tc>
                <a:tc>
                  <a:txBody>
                    <a:bodyPr/>
                    <a:lstStyle/>
                    <a:p>
                      <a:r>
                        <a:rPr lang="en-GB" sz="1200"/>
                        <a:t>3</a:t>
                      </a:r>
                    </a:p>
                  </a:txBody>
                  <a:tcPr/>
                </a:tc>
                <a:extLst>
                  <a:ext uri="{0D108BD9-81ED-4DB2-BD59-A6C34878D82A}">
                    <a16:rowId xmlns:a16="http://schemas.microsoft.com/office/drawing/2014/main" val="1082743083"/>
                  </a:ext>
                </a:extLst>
              </a:tr>
            </a:tbl>
          </a:graphicData>
        </a:graphic>
      </p:graphicFrame>
      <p:sp>
        <p:nvSpPr>
          <p:cNvPr id="7" name="TextBox 6">
            <a:extLst>
              <a:ext uri="{FF2B5EF4-FFF2-40B4-BE49-F238E27FC236}">
                <a16:creationId xmlns:a16="http://schemas.microsoft.com/office/drawing/2014/main" id="{80B86D27-CBE9-784C-481A-A30586279CD3}"/>
              </a:ext>
            </a:extLst>
          </p:cNvPr>
          <p:cNvSpPr txBox="1"/>
          <p:nvPr/>
        </p:nvSpPr>
        <p:spPr>
          <a:xfrm>
            <a:off x="6831674" y="5663741"/>
            <a:ext cx="5029199" cy="861774"/>
          </a:xfrm>
          <a:prstGeom prst="rect">
            <a:avLst/>
          </a:prstGeom>
          <a:noFill/>
          <a:ln>
            <a:solidFill>
              <a:schemeClr val="tx1"/>
            </a:solidFill>
          </a:ln>
        </p:spPr>
        <p:txBody>
          <a:bodyPr wrap="square" lIns="91440" tIns="45720" rIns="91440" bIns="45720" rtlCol="0" anchor="t">
            <a:spAutoFit/>
          </a:bodyPr>
          <a:lstStyle/>
          <a:p>
            <a:r>
              <a:rPr lang="en-GB" b="1"/>
              <a:t>Note:</a:t>
            </a:r>
            <a:r>
              <a:rPr lang="en-GB"/>
              <a:t> </a:t>
            </a:r>
            <a:r>
              <a:rPr lang="en-GB" sz="1600"/>
              <a:t>Prior to 2021 autism only was not recorded, therefore we do not have any data for autism only diagnoses between 2017-2021</a:t>
            </a:r>
          </a:p>
        </p:txBody>
      </p:sp>
      <p:graphicFrame>
        <p:nvGraphicFramePr>
          <p:cNvPr id="9" name="Table 8">
            <a:extLst>
              <a:ext uri="{FF2B5EF4-FFF2-40B4-BE49-F238E27FC236}">
                <a16:creationId xmlns:a16="http://schemas.microsoft.com/office/drawing/2014/main" id="{5722B546-45BD-531E-FB88-E293A5FA8EED}"/>
              </a:ext>
            </a:extLst>
          </p:cNvPr>
          <p:cNvGraphicFramePr>
            <a:graphicFrameLocks noGrp="1"/>
          </p:cNvGraphicFramePr>
          <p:nvPr>
            <p:extLst>
              <p:ext uri="{D42A27DB-BD31-4B8C-83A1-F6EECF244321}">
                <p14:modId xmlns:p14="http://schemas.microsoft.com/office/powerpoint/2010/main" val="4264863733"/>
              </p:ext>
            </p:extLst>
          </p:nvPr>
        </p:nvGraphicFramePr>
        <p:xfrm>
          <a:off x="331124" y="4029736"/>
          <a:ext cx="6294120" cy="1920240"/>
        </p:xfrm>
        <a:graphic>
          <a:graphicData uri="http://schemas.openxmlformats.org/drawingml/2006/table">
            <a:tbl>
              <a:tblPr firstRow="1" bandRow="1">
                <a:tableStyleId>{5940675A-B579-460E-94D1-54222C63F5DA}</a:tableStyleId>
              </a:tblPr>
              <a:tblGrid>
                <a:gridCol w="3147060">
                  <a:extLst>
                    <a:ext uri="{9D8B030D-6E8A-4147-A177-3AD203B41FA5}">
                      <a16:colId xmlns:a16="http://schemas.microsoft.com/office/drawing/2014/main" val="20741854"/>
                    </a:ext>
                  </a:extLst>
                </a:gridCol>
                <a:gridCol w="3147060">
                  <a:extLst>
                    <a:ext uri="{9D8B030D-6E8A-4147-A177-3AD203B41FA5}">
                      <a16:colId xmlns:a16="http://schemas.microsoft.com/office/drawing/2014/main" val="29521569"/>
                    </a:ext>
                  </a:extLst>
                </a:gridCol>
              </a:tblGrid>
              <a:tr h="261765">
                <a:tc gridSpan="2">
                  <a:txBody>
                    <a:bodyPr/>
                    <a:lstStyle/>
                    <a:p>
                      <a:r>
                        <a:rPr lang="en-GB" sz="1200" b="1"/>
                        <a:t>Other health professionals notifying: </a:t>
                      </a:r>
                    </a:p>
                  </a:txBody>
                  <a:tcPr/>
                </a:tc>
                <a:tc hMerge="1">
                  <a:txBody>
                    <a:bodyPr/>
                    <a:lstStyle/>
                    <a:p>
                      <a:endParaRPr lang="en-GB"/>
                    </a:p>
                  </a:txBody>
                  <a:tcPr/>
                </a:tc>
                <a:extLst>
                  <a:ext uri="{0D108BD9-81ED-4DB2-BD59-A6C34878D82A}">
                    <a16:rowId xmlns:a16="http://schemas.microsoft.com/office/drawing/2014/main" val="3071770883"/>
                  </a:ext>
                </a:extLst>
              </a:tr>
              <a:tr h="261765">
                <a:tc>
                  <a:txBody>
                    <a:bodyPr/>
                    <a:lstStyle/>
                    <a:p>
                      <a:r>
                        <a:rPr lang="en-GB" sz="1200"/>
                        <a:t>​Clinical lead </a:t>
                      </a:r>
                    </a:p>
                  </a:txBody>
                  <a:tcPr/>
                </a:tc>
                <a:tc>
                  <a:txBody>
                    <a:bodyPr/>
                    <a:lstStyle/>
                    <a:p>
                      <a:r>
                        <a:rPr lang="en-GB" sz="1200"/>
                        <a:t>Assistant Psychologist ​</a:t>
                      </a:r>
                    </a:p>
                  </a:txBody>
                  <a:tcPr/>
                </a:tc>
                <a:extLst>
                  <a:ext uri="{0D108BD9-81ED-4DB2-BD59-A6C34878D82A}">
                    <a16:rowId xmlns:a16="http://schemas.microsoft.com/office/drawing/2014/main" val="949240542"/>
                  </a:ext>
                </a:extLst>
              </a:tr>
              <a:tr h="261765">
                <a:tc>
                  <a:txBody>
                    <a:bodyPr/>
                    <a:lstStyle/>
                    <a:p>
                      <a:r>
                        <a:rPr lang="en-GB" sz="1200"/>
                        <a:t>Nurse Specialist </a:t>
                      </a:r>
                    </a:p>
                  </a:txBody>
                  <a:tcPr/>
                </a:tc>
                <a:tc>
                  <a:txBody>
                    <a:bodyPr/>
                    <a:lstStyle/>
                    <a:p>
                      <a:r>
                        <a:rPr lang="en-GB" sz="1200"/>
                        <a:t>Medical Examiner Officer​</a:t>
                      </a:r>
                    </a:p>
                  </a:txBody>
                  <a:tcPr/>
                </a:tc>
                <a:extLst>
                  <a:ext uri="{0D108BD9-81ED-4DB2-BD59-A6C34878D82A}">
                    <a16:rowId xmlns:a16="http://schemas.microsoft.com/office/drawing/2014/main" val="2858904203"/>
                  </a:ext>
                </a:extLst>
              </a:tr>
              <a:tr h="261765">
                <a:tc>
                  <a:txBody>
                    <a:bodyPr/>
                    <a:lstStyle/>
                    <a:p>
                      <a:r>
                        <a:rPr lang="en-GB" sz="1200"/>
                        <a:t>Mental Health Nurse ​</a:t>
                      </a:r>
                    </a:p>
                  </a:txBody>
                  <a:tcPr/>
                </a:tc>
                <a:tc>
                  <a:txBody>
                    <a:bodyPr/>
                    <a:lstStyle/>
                    <a:p>
                      <a:r>
                        <a:rPr lang="en-GB" sz="1200"/>
                        <a:t>Operational lead​</a:t>
                      </a:r>
                    </a:p>
                  </a:txBody>
                  <a:tcPr/>
                </a:tc>
                <a:extLst>
                  <a:ext uri="{0D108BD9-81ED-4DB2-BD59-A6C34878D82A}">
                    <a16:rowId xmlns:a16="http://schemas.microsoft.com/office/drawing/2014/main" val="324927471"/>
                  </a:ext>
                </a:extLst>
              </a:tr>
              <a:tr h="261765">
                <a:tc>
                  <a:txBody>
                    <a:bodyPr/>
                    <a:lstStyle/>
                    <a:p>
                      <a:r>
                        <a:rPr lang="en-GB" sz="1200"/>
                        <a:t>Acute Liaison Nurse​</a:t>
                      </a:r>
                    </a:p>
                  </a:txBody>
                  <a:tcPr/>
                </a:tc>
                <a:tc>
                  <a:txBody>
                    <a:bodyPr/>
                    <a:lstStyle/>
                    <a:p>
                      <a:r>
                        <a:rPr lang="en-GB" sz="1200"/>
                        <a:t>Learning Disability Nurse </a:t>
                      </a:r>
                    </a:p>
                  </a:txBody>
                  <a:tcPr/>
                </a:tc>
                <a:extLst>
                  <a:ext uri="{0D108BD9-81ED-4DB2-BD59-A6C34878D82A}">
                    <a16:rowId xmlns:a16="http://schemas.microsoft.com/office/drawing/2014/main" val="3384191526"/>
                  </a:ext>
                </a:extLst>
              </a:tr>
              <a:tr h="261765">
                <a:tc>
                  <a:txBody>
                    <a:bodyPr/>
                    <a:lstStyle/>
                    <a:p>
                      <a:r>
                        <a:rPr lang="en-GB" sz="1200"/>
                        <a:t>Learning from Deaths Lead ​</a:t>
                      </a:r>
                    </a:p>
                  </a:txBody>
                  <a:tcPr/>
                </a:tc>
                <a:tc>
                  <a:txBody>
                    <a:bodyPr/>
                    <a:lstStyle/>
                    <a:p>
                      <a:r>
                        <a:rPr lang="en-GB" sz="1200"/>
                        <a:t>Clinical Nurse Specialist </a:t>
                      </a:r>
                    </a:p>
                  </a:txBody>
                  <a:tcPr/>
                </a:tc>
                <a:extLst>
                  <a:ext uri="{0D108BD9-81ED-4DB2-BD59-A6C34878D82A}">
                    <a16:rowId xmlns:a16="http://schemas.microsoft.com/office/drawing/2014/main" val="3425304084"/>
                  </a:ext>
                </a:extLst>
              </a:tr>
              <a:tr h="261765">
                <a:tc>
                  <a:txBody>
                    <a:bodyPr/>
                    <a:lstStyle/>
                    <a:p>
                      <a:r>
                        <a:rPr lang="en-GB" sz="1200"/>
                        <a:t>Advanced Nurse</a:t>
                      </a:r>
                    </a:p>
                  </a:txBody>
                  <a:tcPr/>
                </a:tc>
                <a:tc>
                  <a:txBody>
                    <a:bodyPr/>
                    <a:lstStyle/>
                    <a:p>
                      <a:r>
                        <a:rPr lang="en-GB" sz="1200"/>
                        <a:t>Practitioner </a:t>
                      </a:r>
                    </a:p>
                  </a:txBody>
                  <a:tcPr/>
                </a:tc>
                <a:extLst>
                  <a:ext uri="{0D108BD9-81ED-4DB2-BD59-A6C34878D82A}">
                    <a16:rowId xmlns:a16="http://schemas.microsoft.com/office/drawing/2014/main" val="564822209"/>
                  </a:ext>
                </a:extLst>
              </a:tr>
            </a:tbl>
          </a:graphicData>
        </a:graphic>
      </p:graphicFrame>
      <p:sp>
        <p:nvSpPr>
          <p:cNvPr id="10" name="TextBox 9">
            <a:extLst>
              <a:ext uri="{FF2B5EF4-FFF2-40B4-BE49-F238E27FC236}">
                <a16:creationId xmlns:a16="http://schemas.microsoft.com/office/drawing/2014/main" id="{E8051756-871B-2DDC-9731-5BF2D38F96CE}"/>
              </a:ext>
            </a:extLst>
          </p:cNvPr>
          <p:cNvSpPr txBox="1"/>
          <p:nvPr/>
        </p:nvSpPr>
        <p:spPr>
          <a:xfrm>
            <a:off x="272935" y="6125406"/>
            <a:ext cx="6186054" cy="461665"/>
          </a:xfrm>
          <a:prstGeom prst="rect">
            <a:avLst/>
          </a:prstGeom>
          <a:noFill/>
        </p:spPr>
        <p:txBody>
          <a:bodyPr wrap="square" rtlCol="0">
            <a:spAutoFit/>
          </a:bodyPr>
          <a:lstStyle/>
          <a:p>
            <a:r>
              <a:rPr lang="en-GB" sz="1200" b="1"/>
              <a:t>We are keen to see further increases in notifications from GP's, family members/carers and other professionals moving forward. </a:t>
            </a:r>
          </a:p>
        </p:txBody>
      </p:sp>
    </p:spTree>
    <p:extLst>
      <p:ext uri="{BB962C8B-B14F-4D97-AF65-F5344CB8AC3E}">
        <p14:creationId xmlns:p14="http://schemas.microsoft.com/office/powerpoint/2010/main" val="1001256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E4BAC-0D7C-9581-1747-15C4548B62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853D07-FCC7-0887-245C-951A689BC2FB}"/>
              </a:ext>
            </a:extLst>
          </p:cNvPr>
          <p:cNvSpPr>
            <a:spLocks noGrp="1"/>
          </p:cNvSpPr>
          <p:nvPr>
            <p:ph type="title"/>
          </p:nvPr>
        </p:nvSpPr>
        <p:spPr>
          <a:xfrm>
            <a:off x="495300" y="589719"/>
            <a:ext cx="10515600" cy="1325563"/>
          </a:xfrm>
        </p:spPr>
        <p:txBody>
          <a:bodyPr>
            <a:normAutofit/>
          </a:bodyPr>
          <a:lstStyle/>
          <a:p>
            <a:r>
              <a:rPr lang="en-GB" sz="3600"/>
              <a:t>Demographic and Statistical Data</a:t>
            </a:r>
          </a:p>
        </p:txBody>
      </p:sp>
      <p:sp>
        <p:nvSpPr>
          <p:cNvPr id="3" name="TextBox 2">
            <a:extLst>
              <a:ext uri="{FF2B5EF4-FFF2-40B4-BE49-F238E27FC236}">
                <a16:creationId xmlns:a16="http://schemas.microsoft.com/office/drawing/2014/main" id="{A8E3D2F4-A00B-8FE4-C6FE-218FBB33F974}"/>
              </a:ext>
            </a:extLst>
          </p:cNvPr>
          <p:cNvSpPr txBox="1"/>
          <p:nvPr/>
        </p:nvSpPr>
        <p:spPr>
          <a:xfrm>
            <a:off x="264365" y="1602574"/>
            <a:ext cx="4000892" cy="5093702"/>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a:t>Median age of death: </a:t>
            </a:r>
            <a:endParaRPr lang="en-US" sz="2000" b="1"/>
          </a:p>
          <a:p>
            <a:endParaRPr lang="en-GB" sz="2000" b="1"/>
          </a:p>
          <a:p>
            <a:pPr marL="285750" indent="-285750">
              <a:buFont typeface="Arial"/>
              <a:buChar char="•"/>
            </a:pPr>
            <a:r>
              <a:rPr lang="en-GB" sz="1900"/>
              <a:t>In 2024-25 the median age of death in STW is </a:t>
            </a:r>
            <a:r>
              <a:rPr lang="en-GB" sz="1900" b="1"/>
              <a:t>59.</a:t>
            </a:r>
            <a:r>
              <a:rPr lang="en-GB" sz="1900"/>
              <a:t> </a:t>
            </a:r>
          </a:p>
          <a:p>
            <a:pPr marL="285750" indent="-285750">
              <a:buFont typeface="Arial"/>
              <a:buChar char="•"/>
            </a:pPr>
            <a:r>
              <a:rPr lang="en-GB" sz="1900"/>
              <a:t>This shows a significant </a:t>
            </a:r>
            <a:r>
              <a:rPr lang="en-GB" sz="1900" b="1"/>
              <a:t>increase of 9 years</a:t>
            </a:r>
            <a:r>
              <a:rPr lang="en-GB" sz="1900"/>
              <a:t> compared to 2023-24.</a:t>
            </a:r>
          </a:p>
          <a:p>
            <a:pPr marL="285750" indent="-285750">
              <a:buFont typeface="Arial"/>
              <a:buChar char="•"/>
            </a:pPr>
            <a:r>
              <a:rPr lang="en-GB" sz="1900"/>
              <a:t>Median age for males is </a:t>
            </a:r>
            <a:r>
              <a:rPr lang="en-GB" sz="1900" b="1"/>
              <a:t>62 </a:t>
            </a:r>
            <a:r>
              <a:rPr lang="en-GB" sz="1900"/>
              <a:t>years of age </a:t>
            </a:r>
          </a:p>
          <a:p>
            <a:pPr marL="285750" indent="-285750">
              <a:buFont typeface="Arial"/>
              <a:buChar char="•"/>
            </a:pPr>
            <a:r>
              <a:rPr lang="en-GB" sz="1900"/>
              <a:t>Median age for females is </a:t>
            </a:r>
            <a:r>
              <a:rPr lang="en-GB" sz="1900" b="1"/>
              <a:t>56</a:t>
            </a:r>
            <a:r>
              <a:rPr lang="en-GB" sz="1900"/>
              <a:t> years</a:t>
            </a:r>
          </a:p>
          <a:p>
            <a:pPr marL="285750" indent="-285750">
              <a:buFont typeface="Arial"/>
              <a:buChar char="•"/>
            </a:pPr>
            <a:r>
              <a:rPr lang="en-GB" sz="1900" b="1"/>
              <a:t>2 </a:t>
            </a:r>
            <a:r>
              <a:rPr lang="en-GB" sz="1900"/>
              <a:t>out of the 17 male deaths were aged 50 and under</a:t>
            </a:r>
          </a:p>
          <a:p>
            <a:pPr marL="285750" indent="-285750">
              <a:buFont typeface="Arial"/>
              <a:buChar char="•"/>
            </a:pPr>
            <a:r>
              <a:rPr lang="en-GB" sz="1900" b="1"/>
              <a:t>5 </a:t>
            </a:r>
            <a:r>
              <a:rPr lang="en-GB" sz="1900"/>
              <a:t>out of the 12 female deaths were aged 50 and under</a:t>
            </a:r>
          </a:p>
          <a:p>
            <a:pPr marL="285750" indent="-285750">
              <a:buFont typeface="Arial"/>
              <a:buChar char="•"/>
            </a:pPr>
            <a:r>
              <a:rPr lang="en-GB" sz="1900"/>
              <a:t>For a further breakdown of this information please see </a:t>
            </a:r>
            <a:r>
              <a:rPr lang="en-GB" sz="1900" b="1"/>
              <a:t>appendix 6.</a:t>
            </a:r>
          </a:p>
        </p:txBody>
      </p:sp>
      <p:sp>
        <p:nvSpPr>
          <p:cNvPr id="4" name="TextBox 3">
            <a:extLst>
              <a:ext uri="{FF2B5EF4-FFF2-40B4-BE49-F238E27FC236}">
                <a16:creationId xmlns:a16="http://schemas.microsoft.com/office/drawing/2014/main" id="{DE2E46DA-AF7D-2739-8075-A66B5C7AA5F9}"/>
              </a:ext>
            </a:extLst>
          </p:cNvPr>
          <p:cNvSpPr txBox="1"/>
          <p:nvPr/>
        </p:nvSpPr>
        <p:spPr>
          <a:xfrm>
            <a:off x="4561039" y="1601925"/>
            <a:ext cx="7258011" cy="1508105"/>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t>Learning Disability </a:t>
            </a:r>
          </a:p>
          <a:p>
            <a:endParaRPr lang="en-GB" b="1"/>
          </a:p>
          <a:p>
            <a:pPr marL="285750" indent="-285750">
              <a:buFont typeface="Arial"/>
              <a:buChar char="•"/>
            </a:pPr>
            <a:r>
              <a:rPr lang="en-GB" sz="1400"/>
              <a:t>In 2022-23, the nationally stated median age of death for those with a learning disability was 62.9 years (</a:t>
            </a:r>
            <a:r>
              <a:rPr lang="en-GB" sz="1400" err="1"/>
              <a:t>LeDeR</a:t>
            </a:r>
            <a:r>
              <a:rPr lang="en-GB" sz="1400"/>
              <a:t>, 2023; ONS, 2022).</a:t>
            </a:r>
          </a:p>
          <a:p>
            <a:pPr marL="285750" indent="-285750">
              <a:buFont typeface="Arial"/>
              <a:buChar char="•"/>
            </a:pPr>
            <a:r>
              <a:rPr lang="en-GB" sz="1400"/>
              <a:t>National data for 2023-24  is not available</a:t>
            </a:r>
          </a:p>
          <a:p>
            <a:endParaRPr lang="en-GB" sz="1400"/>
          </a:p>
        </p:txBody>
      </p:sp>
      <p:sp>
        <p:nvSpPr>
          <p:cNvPr id="5" name="TextBox 4">
            <a:extLst>
              <a:ext uri="{FF2B5EF4-FFF2-40B4-BE49-F238E27FC236}">
                <a16:creationId xmlns:a16="http://schemas.microsoft.com/office/drawing/2014/main" id="{6A96A3FA-E893-F7E1-DE07-926B21146305}"/>
              </a:ext>
            </a:extLst>
          </p:cNvPr>
          <p:cNvSpPr txBox="1"/>
          <p:nvPr/>
        </p:nvSpPr>
        <p:spPr>
          <a:xfrm>
            <a:off x="4559548" y="3431384"/>
            <a:ext cx="7295330" cy="1231106"/>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b="1"/>
              <a:t>Autism</a:t>
            </a:r>
          </a:p>
          <a:p>
            <a:endParaRPr lang="en-GB" sz="1400"/>
          </a:p>
          <a:p>
            <a:pPr marL="285750" indent="-285750">
              <a:buFont typeface="Arial"/>
              <a:buChar char="•"/>
            </a:pPr>
            <a:r>
              <a:rPr lang="en-GB" sz="1400"/>
              <a:t>Autistic men have an estimated life expectancy of 74.9 years </a:t>
            </a:r>
            <a:endParaRPr lang="en-GB"/>
          </a:p>
          <a:p>
            <a:pPr marL="285750" indent="-285750">
              <a:buFont typeface="Arial"/>
              <a:buChar char="•"/>
            </a:pPr>
            <a:r>
              <a:rPr lang="en-GB" sz="1400"/>
              <a:t>Autistic women have an estimated life expectancy of 76.8 years (NAS, 2024) </a:t>
            </a:r>
          </a:p>
          <a:p>
            <a:endParaRPr lang="en-GB" sz="1400"/>
          </a:p>
        </p:txBody>
      </p:sp>
      <p:sp>
        <p:nvSpPr>
          <p:cNvPr id="6" name="TextBox 5">
            <a:extLst>
              <a:ext uri="{FF2B5EF4-FFF2-40B4-BE49-F238E27FC236}">
                <a16:creationId xmlns:a16="http://schemas.microsoft.com/office/drawing/2014/main" id="{86108808-918A-5973-A667-F6B2C2737808}"/>
              </a:ext>
            </a:extLst>
          </p:cNvPr>
          <p:cNvSpPr txBox="1"/>
          <p:nvPr/>
        </p:nvSpPr>
        <p:spPr>
          <a:xfrm>
            <a:off x="4557288" y="4980241"/>
            <a:ext cx="7273682" cy="1723549"/>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t>Learning Disability and Autism</a:t>
            </a:r>
          </a:p>
          <a:p>
            <a:endParaRPr lang="en-GB" b="1"/>
          </a:p>
          <a:p>
            <a:pPr marL="285750" indent="-285750">
              <a:buFont typeface="Arial"/>
              <a:buChar char="•"/>
            </a:pPr>
            <a:r>
              <a:rPr lang="en-GB" sz="1400"/>
              <a:t>Male individuals with a learning and autism have an estimated life expectancy of 71.1 years </a:t>
            </a:r>
          </a:p>
          <a:p>
            <a:pPr marL="285750" indent="-285750">
              <a:buFont typeface="Arial"/>
              <a:buChar char="•"/>
            </a:pPr>
            <a:r>
              <a:rPr lang="en-GB" sz="1400"/>
              <a:t>Female individuals with a learning disability and autism have an estimated life expectancy of 69.6 years (NAS. 2024)</a:t>
            </a:r>
          </a:p>
          <a:p>
            <a:pPr marL="285750" indent="-285750">
              <a:buFont typeface="Arial"/>
              <a:buChar char="•"/>
            </a:pPr>
            <a:endParaRPr lang="en-GB" sz="1400"/>
          </a:p>
        </p:txBody>
      </p:sp>
    </p:spTree>
    <p:extLst>
      <p:ext uri="{BB962C8B-B14F-4D97-AF65-F5344CB8AC3E}">
        <p14:creationId xmlns:p14="http://schemas.microsoft.com/office/powerpoint/2010/main" val="2231573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135E5-5EBC-9401-997F-195E559C23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DC3370-1A81-7A8E-A69E-5CAC55CC9D23}"/>
              </a:ext>
            </a:extLst>
          </p:cNvPr>
          <p:cNvSpPr>
            <a:spLocks noGrp="1"/>
          </p:cNvSpPr>
          <p:nvPr>
            <p:ph type="title"/>
          </p:nvPr>
        </p:nvSpPr>
        <p:spPr/>
        <p:txBody>
          <a:bodyPr>
            <a:normAutofit/>
          </a:bodyPr>
          <a:lstStyle/>
          <a:p>
            <a:r>
              <a:rPr lang="en-GB" sz="3600"/>
              <a:t>Demographic and Statistical Data</a:t>
            </a:r>
          </a:p>
        </p:txBody>
      </p:sp>
      <p:sp>
        <p:nvSpPr>
          <p:cNvPr id="3" name="Content Placeholder 2">
            <a:extLst>
              <a:ext uri="{FF2B5EF4-FFF2-40B4-BE49-F238E27FC236}">
                <a16:creationId xmlns:a16="http://schemas.microsoft.com/office/drawing/2014/main" id="{B8F254D1-C9CB-AE73-279B-2EE8DE9DB819}"/>
              </a:ext>
            </a:extLst>
          </p:cNvPr>
          <p:cNvSpPr>
            <a:spLocks noGrp="1"/>
          </p:cNvSpPr>
          <p:nvPr>
            <p:ph idx="1"/>
          </p:nvPr>
        </p:nvSpPr>
        <p:spPr>
          <a:xfrm>
            <a:off x="289560" y="1743695"/>
            <a:ext cx="6225836" cy="2086097"/>
          </a:xfrm>
          <a:ln>
            <a:solidFill>
              <a:schemeClr val="tx1"/>
            </a:solidFill>
          </a:ln>
        </p:spPr>
        <p:txBody>
          <a:bodyPr vert="horz" lIns="91440" tIns="45720" rIns="91440" bIns="45720" rtlCol="0" anchor="t">
            <a:normAutofit lnSpcReduction="10000"/>
          </a:bodyPr>
          <a:lstStyle/>
          <a:p>
            <a:pPr marL="0" indent="0">
              <a:buNone/>
            </a:pPr>
            <a:r>
              <a:rPr lang="en-GB" sz="1800" b="1"/>
              <a:t>Gender:</a:t>
            </a:r>
          </a:p>
          <a:p>
            <a:r>
              <a:rPr lang="en-GB" sz="1400"/>
              <a:t>There were </a:t>
            </a:r>
            <a:r>
              <a:rPr lang="en-GB" sz="1400" b="1"/>
              <a:t>more male deaths</a:t>
            </a:r>
            <a:r>
              <a:rPr lang="en-GB" sz="1400"/>
              <a:t> (17) than female deaths (12)</a:t>
            </a:r>
          </a:p>
          <a:p>
            <a:r>
              <a:rPr lang="en-GB" sz="1400"/>
              <a:t>11 of the 17 males were from Shropshire and 6 were from Telford &amp; Wrekin</a:t>
            </a:r>
          </a:p>
          <a:p>
            <a:r>
              <a:rPr lang="en-GB" sz="1400"/>
              <a:t>6 of the 12 females were from Shropshire and 5 were from Telford &amp; Wrekin</a:t>
            </a:r>
          </a:p>
          <a:p>
            <a:r>
              <a:rPr lang="en-GB" sz="1400"/>
              <a:t>1 female death was from out of county </a:t>
            </a:r>
          </a:p>
          <a:p>
            <a:pPr marL="0" indent="0">
              <a:buNone/>
            </a:pPr>
            <a:r>
              <a:rPr lang="en-GB" sz="1400" b="1"/>
              <a:t>This is a similar picture to last year, however in 2022-23 there were more female deaths.</a:t>
            </a:r>
          </a:p>
          <a:p>
            <a:pPr marL="0" indent="0">
              <a:buNone/>
            </a:pPr>
            <a:endParaRPr lang="en-GB"/>
          </a:p>
        </p:txBody>
      </p:sp>
      <p:sp>
        <p:nvSpPr>
          <p:cNvPr id="5" name="TextBox 4">
            <a:extLst>
              <a:ext uri="{FF2B5EF4-FFF2-40B4-BE49-F238E27FC236}">
                <a16:creationId xmlns:a16="http://schemas.microsoft.com/office/drawing/2014/main" id="{B62895C4-C02F-3453-893D-4D2792BEDAC5}"/>
              </a:ext>
            </a:extLst>
          </p:cNvPr>
          <p:cNvSpPr txBox="1"/>
          <p:nvPr/>
        </p:nvSpPr>
        <p:spPr>
          <a:xfrm>
            <a:off x="6683829" y="1741715"/>
            <a:ext cx="5236028" cy="2171044"/>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a:t>
            </a:r>
            <a:r>
              <a:rPr lang="en-GB" b="1"/>
              <a:t>Ethnicity</a:t>
            </a:r>
            <a:r>
              <a:rPr lang="en-GB" sz="1100" b="1"/>
              <a:t>: </a:t>
            </a:r>
          </a:p>
          <a:p>
            <a:endParaRPr lang="en-GB" sz="1100"/>
          </a:p>
          <a:p>
            <a:pPr marL="171450" indent="-171450">
              <a:buFont typeface="Arial"/>
              <a:buChar char="•"/>
            </a:pPr>
            <a:r>
              <a:rPr lang="en-GB" sz="1200"/>
              <a:t>All 29 reviews completed in 2024-25 were white British</a:t>
            </a:r>
          </a:p>
          <a:p>
            <a:endParaRPr lang="en-GB" sz="1200"/>
          </a:p>
          <a:p>
            <a:pPr marL="171450" indent="-171450">
              <a:buFont typeface="Arial"/>
              <a:buChar char="•"/>
            </a:pPr>
            <a:r>
              <a:rPr lang="en-GB" sz="1200"/>
              <a:t>A case study has been shared with our GP colleagues to raise the profile of </a:t>
            </a:r>
            <a:r>
              <a:rPr lang="en-GB" sz="1200" err="1"/>
              <a:t>LeDeR</a:t>
            </a:r>
            <a:r>
              <a:rPr lang="en-GB" sz="1200"/>
              <a:t> within our EDI population </a:t>
            </a:r>
          </a:p>
          <a:p>
            <a:endParaRPr lang="en-GB" sz="1200"/>
          </a:p>
          <a:p>
            <a:pPr marL="171450" indent="-171450">
              <a:lnSpc>
                <a:spcPts val="1050"/>
              </a:lnSpc>
              <a:buFont typeface="Arial"/>
              <a:buChar char="•"/>
            </a:pPr>
            <a:r>
              <a:rPr lang="en-GB" sz="1200"/>
              <a:t>As an ICS we need to continue to do more to ensure we are receiving notifications for our whole community to try to understand more about the potential impact of ethnicity on health inequalities of people with a learning disability or autistic people. ​​</a:t>
            </a:r>
          </a:p>
          <a:p>
            <a:pPr marL="171450" indent="-171450">
              <a:lnSpc>
                <a:spcPts val="1050"/>
              </a:lnSpc>
              <a:buFont typeface="Arial"/>
              <a:buChar char="•"/>
            </a:pPr>
            <a:endParaRPr lang="en-GB" sz="1100"/>
          </a:p>
        </p:txBody>
      </p:sp>
      <p:graphicFrame>
        <p:nvGraphicFramePr>
          <p:cNvPr id="7" name="Table 6">
            <a:extLst>
              <a:ext uri="{FF2B5EF4-FFF2-40B4-BE49-F238E27FC236}">
                <a16:creationId xmlns:a16="http://schemas.microsoft.com/office/drawing/2014/main" id="{4268AE4E-D4A4-D3F6-28E0-FA63BA266E68}"/>
              </a:ext>
            </a:extLst>
          </p:cNvPr>
          <p:cNvGraphicFramePr>
            <a:graphicFrameLocks noGrp="1"/>
          </p:cNvGraphicFramePr>
          <p:nvPr>
            <p:extLst>
              <p:ext uri="{D42A27DB-BD31-4B8C-83A1-F6EECF244321}">
                <p14:modId xmlns:p14="http://schemas.microsoft.com/office/powerpoint/2010/main" val="3088015670"/>
              </p:ext>
            </p:extLst>
          </p:nvPr>
        </p:nvGraphicFramePr>
        <p:xfrm>
          <a:off x="315685" y="4147457"/>
          <a:ext cx="11609530" cy="1571625"/>
        </p:xfrm>
        <a:graphic>
          <a:graphicData uri="http://schemas.openxmlformats.org/drawingml/2006/table">
            <a:tbl>
              <a:tblPr bandRow="1">
                <a:tableStyleId>{5940675A-B579-460E-94D1-54222C63F5DA}</a:tableStyleId>
              </a:tblPr>
              <a:tblGrid>
                <a:gridCol w="2321906">
                  <a:extLst>
                    <a:ext uri="{9D8B030D-6E8A-4147-A177-3AD203B41FA5}">
                      <a16:colId xmlns:a16="http://schemas.microsoft.com/office/drawing/2014/main" val="406944800"/>
                    </a:ext>
                  </a:extLst>
                </a:gridCol>
                <a:gridCol w="2321906">
                  <a:extLst>
                    <a:ext uri="{9D8B030D-6E8A-4147-A177-3AD203B41FA5}">
                      <a16:colId xmlns:a16="http://schemas.microsoft.com/office/drawing/2014/main" val="2946041840"/>
                    </a:ext>
                  </a:extLst>
                </a:gridCol>
                <a:gridCol w="2321906">
                  <a:extLst>
                    <a:ext uri="{9D8B030D-6E8A-4147-A177-3AD203B41FA5}">
                      <a16:colId xmlns:a16="http://schemas.microsoft.com/office/drawing/2014/main" val="3184142454"/>
                    </a:ext>
                  </a:extLst>
                </a:gridCol>
                <a:gridCol w="2321906">
                  <a:extLst>
                    <a:ext uri="{9D8B030D-6E8A-4147-A177-3AD203B41FA5}">
                      <a16:colId xmlns:a16="http://schemas.microsoft.com/office/drawing/2014/main" val="2098684660"/>
                    </a:ext>
                  </a:extLst>
                </a:gridCol>
                <a:gridCol w="2321906">
                  <a:extLst>
                    <a:ext uri="{9D8B030D-6E8A-4147-A177-3AD203B41FA5}">
                      <a16:colId xmlns:a16="http://schemas.microsoft.com/office/drawing/2014/main" val="933346669"/>
                    </a:ext>
                  </a:extLst>
                </a:gridCol>
              </a:tblGrid>
              <a:tr h="523875">
                <a:tc>
                  <a:txBody>
                    <a:bodyPr/>
                    <a:lstStyle/>
                    <a:p>
                      <a:pPr fontAlgn="base">
                        <a:lnSpc>
                          <a:spcPts val="1650"/>
                        </a:lnSpc>
                        <a:buNone/>
                      </a:pPr>
                      <a:r>
                        <a:rPr lang="en-GB" sz="1400" b="1" u="sng">
                          <a:solidFill>
                            <a:schemeClr val="tx1"/>
                          </a:solidFill>
                          <a:effectLst/>
                        </a:rPr>
                        <a:t>Ethnicity</a:t>
                      </a:r>
                      <a:endParaRPr lang="en-GB" b="1">
                        <a:solidFill>
                          <a:schemeClr val="tx1"/>
                        </a:solidFill>
                        <a:effectLst/>
                      </a:endParaRPr>
                    </a:p>
                  </a:txBody>
                  <a:tcPr/>
                </a:tc>
                <a:tc>
                  <a:txBody>
                    <a:bodyPr/>
                    <a:lstStyle/>
                    <a:p>
                      <a:pPr fontAlgn="base">
                        <a:lnSpc>
                          <a:spcPts val="1650"/>
                        </a:lnSpc>
                        <a:buNone/>
                      </a:pPr>
                      <a:r>
                        <a:rPr lang="en-GB" sz="1400" b="1" u="sng">
                          <a:solidFill>
                            <a:schemeClr val="tx1"/>
                          </a:solidFill>
                          <a:effectLst/>
                        </a:rPr>
                        <a:t>2021-22</a:t>
                      </a:r>
                      <a:endParaRPr lang="en-GB" b="1">
                        <a:solidFill>
                          <a:schemeClr val="tx1"/>
                        </a:solidFill>
                        <a:effectLst/>
                      </a:endParaRPr>
                    </a:p>
                  </a:txBody>
                  <a:tcPr/>
                </a:tc>
                <a:tc>
                  <a:txBody>
                    <a:bodyPr/>
                    <a:lstStyle/>
                    <a:p>
                      <a:pPr fontAlgn="base">
                        <a:lnSpc>
                          <a:spcPts val="1650"/>
                        </a:lnSpc>
                        <a:buNone/>
                      </a:pPr>
                      <a:r>
                        <a:rPr lang="en-GB" sz="1400" b="1" u="sng">
                          <a:solidFill>
                            <a:schemeClr val="tx1"/>
                          </a:solidFill>
                          <a:effectLst/>
                        </a:rPr>
                        <a:t>2022-23</a:t>
                      </a:r>
                      <a:endParaRPr lang="en-GB" b="1">
                        <a:solidFill>
                          <a:schemeClr val="tx1"/>
                        </a:solidFill>
                        <a:effectLst/>
                      </a:endParaRPr>
                    </a:p>
                  </a:txBody>
                  <a:tcPr/>
                </a:tc>
                <a:tc>
                  <a:txBody>
                    <a:bodyPr/>
                    <a:lstStyle/>
                    <a:p>
                      <a:pPr fontAlgn="base">
                        <a:lnSpc>
                          <a:spcPts val="1650"/>
                        </a:lnSpc>
                        <a:buNone/>
                      </a:pPr>
                      <a:r>
                        <a:rPr lang="en-GB" sz="1400" b="1" u="sng">
                          <a:solidFill>
                            <a:schemeClr val="tx1"/>
                          </a:solidFill>
                          <a:effectLst/>
                        </a:rPr>
                        <a:t>2023-24</a:t>
                      </a:r>
                      <a:endParaRPr lang="en-GB" b="1">
                        <a:solidFill>
                          <a:schemeClr val="tx1"/>
                        </a:solidFill>
                        <a:effectLst/>
                      </a:endParaRPr>
                    </a:p>
                  </a:txBody>
                  <a:tcPr/>
                </a:tc>
                <a:tc>
                  <a:txBody>
                    <a:bodyPr/>
                    <a:lstStyle/>
                    <a:p>
                      <a:pPr fontAlgn="base">
                        <a:lnSpc>
                          <a:spcPts val="1650"/>
                        </a:lnSpc>
                        <a:buNone/>
                      </a:pPr>
                      <a:r>
                        <a:rPr lang="en-GB" sz="1400" b="1" u="sng">
                          <a:solidFill>
                            <a:schemeClr val="tx1"/>
                          </a:solidFill>
                          <a:effectLst/>
                        </a:rPr>
                        <a:t>2024-25</a:t>
                      </a:r>
                      <a:endParaRPr lang="en-GB" b="1">
                        <a:solidFill>
                          <a:schemeClr val="tx1"/>
                        </a:solidFill>
                        <a:effectLst/>
                      </a:endParaRPr>
                    </a:p>
                  </a:txBody>
                  <a:tcPr/>
                </a:tc>
                <a:extLst>
                  <a:ext uri="{0D108BD9-81ED-4DB2-BD59-A6C34878D82A}">
                    <a16:rowId xmlns:a16="http://schemas.microsoft.com/office/drawing/2014/main" val="3148108893"/>
                  </a:ext>
                </a:extLst>
              </a:tr>
              <a:tr h="523875">
                <a:tc>
                  <a:txBody>
                    <a:bodyPr/>
                    <a:lstStyle/>
                    <a:p>
                      <a:pPr fontAlgn="base">
                        <a:lnSpc>
                          <a:spcPts val="1650"/>
                        </a:lnSpc>
                        <a:buNone/>
                      </a:pPr>
                      <a:r>
                        <a:rPr lang="en-GB" sz="1400">
                          <a:solidFill>
                            <a:schemeClr val="tx1"/>
                          </a:solidFill>
                          <a:effectLst/>
                        </a:rPr>
                        <a:t>White British</a:t>
                      </a:r>
                      <a:endParaRPr lang="en-GB">
                        <a:solidFill>
                          <a:schemeClr val="tx1"/>
                        </a:solidFill>
                        <a:effectLst/>
                      </a:endParaRPr>
                    </a:p>
                  </a:txBody>
                  <a:tcPr/>
                </a:tc>
                <a:tc>
                  <a:txBody>
                    <a:bodyPr/>
                    <a:lstStyle/>
                    <a:p>
                      <a:pPr fontAlgn="base">
                        <a:lnSpc>
                          <a:spcPts val="1650"/>
                        </a:lnSpc>
                        <a:buNone/>
                      </a:pPr>
                      <a:r>
                        <a:rPr lang="en-GB" sz="1400">
                          <a:solidFill>
                            <a:schemeClr val="tx1"/>
                          </a:solidFill>
                          <a:effectLst/>
                        </a:rPr>
                        <a:t>14</a:t>
                      </a:r>
                      <a:endParaRPr lang="en-GB">
                        <a:solidFill>
                          <a:schemeClr val="tx1"/>
                        </a:solidFill>
                        <a:effectLst/>
                      </a:endParaRPr>
                    </a:p>
                  </a:txBody>
                  <a:tcPr/>
                </a:tc>
                <a:tc>
                  <a:txBody>
                    <a:bodyPr/>
                    <a:lstStyle/>
                    <a:p>
                      <a:pPr fontAlgn="base">
                        <a:lnSpc>
                          <a:spcPts val="1650"/>
                        </a:lnSpc>
                        <a:buNone/>
                      </a:pPr>
                      <a:r>
                        <a:rPr lang="en-GB" sz="1400">
                          <a:solidFill>
                            <a:schemeClr val="tx1"/>
                          </a:solidFill>
                          <a:effectLst/>
                        </a:rPr>
                        <a:t>22</a:t>
                      </a:r>
                      <a:endParaRPr lang="en-GB">
                        <a:solidFill>
                          <a:schemeClr val="tx1"/>
                        </a:solidFill>
                        <a:effectLst/>
                      </a:endParaRPr>
                    </a:p>
                  </a:txBody>
                  <a:tcPr/>
                </a:tc>
                <a:tc>
                  <a:txBody>
                    <a:bodyPr/>
                    <a:lstStyle/>
                    <a:p>
                      <a:pPr fontAlgn="base">
                        <a:lnSpc>
                          <a:spcPts val="1650"/>
                        </a:lnSpc>
                        <a:buNone/>
                      </a:pPr>
                      <a:r>
                        <a:rPr lang="en-GB" sz="1400">
                          <a:solidFill>
                            <a:schemeClr val="tx1"/>
                          </a:solidFill>
                          <a:effectLst/>
                        </a:rPr>
                        <a:t>19</a:t>
                      </a:r>
                      <a:endParaRPr lang="en-GB">
                        <a:solidFill>
                          <a:schemeClr val="tx1"/>
                        </a:solidFill>
                        <a:effectLst/>
                      </a:endParaRPr>
                    </a:p>
                  </a:txBody>
                  <a:tcPr/>
                </a:tc>
                <a:tc>
                  <a:txBody>
                    <a:bodyPr/>
                    <a:lstStyle/>
                    <a:p>
                      <a:pPr fontAlgn="base">
                        <a:lnSpc>
                          <a:spcPts val="1650"/>
                        </a:lnSpc>
                        <a:buNone/>
                      </a:pPr>
                      <a:r>
                        <a:rPr lang="en-GB" sz="1400">
                          <a:solidFill>
                            <a:schemeClr val="tx1"/>
                          </a:solidFill>
                          <a:effectLst/>
                        </a:rPr>
                        <a:t>29</a:t>
                      </a:r>
                      <a:endParaRPr lang="en-GB">
                        <a:solidFill>
                          <a:schemeClr val="tx1"/>
                        </a:solidFill>
                        <a:effectLst/>
                      </a:endParaRPr>
                    </a:p>
                  </a:txBody>
                  <a:tcPr/>
                </a:tc>
                <a:extLst>
                  <a:ext uri="{0D108BD9-81ED-4DB2-BD59-A6C34878D82A}">
                    <a16:rowId xmlns:a16="http://schemas.microsoft.com/office/drawing/2014/main" val="2613205994"/>
                  </a:ext>
                </a:extLst>
              </a:tr>
              <a:tr h="523875">
                <a:tc>
                  <a:txBody>
                    <a:bodyPr/>
                    <a:lstStyle/>
                    <a:p>
                      <a:pPr fontAlgn="base">
                        <a:lnSpc>
                          <a:spcPts val="1650"/>
                        </a:lnSpc>
                        <a:buNone/>
                      </a:pPr>
                      <a:r>
                        <a:rPr lang="en-GB" sz="1400">
                          <a:solidFill>
                            <a:schemeClr val="tx1"/>
                          </a:solidFill>
                          <a:effectLst/>
                        </a:rPr>
                        <a:t>Other</a:t>
                      </a:r>
                      <a:endParaRPr lang="en-GB">
                        <a:solidFill>
                          <a:schemeClr val="tx1"/>
                        </a:solidFill>
                        <a:effectLst/>
                      </a:endParaRPr>
                    </a:p>
                  </a:txBody>
                  <a:tcPr/>
                </a:tc>
                <a:tc>
                  <a:txBody>
                    <a:bodyPr/>
                    <a:lstStyle/>
                    <a:p>
                      <a:pPr fontAlgn="base">
                        <a:lnSpc>
                          <a:spcPts val="1650"/>
                        </a:lnSpc>
                        <a:buNone/>
                      </a:pPr>
                      <a:r>
                        <a:rPr lang="en-GB" sz="1400">
                          <a:solidFill>
                            <a:schemeClr val="tx1"/>
                          </a:solidFill>
                          <a:effectLst/>
                        </a:rPr>
                        <a:t>5</a:t>
                      </a:r>
                      <a:endParaRPr lang="en-GB">
                        <a:solidFill>
                          <a:schemeClr val="tx1"/>
                        </a:solidFill>
                        <a:effectLst/>
                      </a:endParaRPr>
                    </a:p>
                  </a:txBody>
                  <a:tcPr/>
                </a:tc>
                <a:tc>
                  <a:txBody>
                    <a:bodyPr/>
                    <a:lstStyle/>
                    <a:p>
                      <a:pPr fontAlgn="base">
                        <a:lnSpc>
                          <a:spcPts val="1650"/>
                        </a:lnSpc>
                        <a:buNone/>
                      </a:pPr>
                      <a:r>
                        <a:rPr lang="en-GB" sz="1400">
                          <a:solidFill>
                            <a:schemeClr val="tx1"/>
                          </a:solidFill>
                          <a:effectLst/>
                        </a:rPr>
                        <a:t>2</a:t>
                      </a:r>
                      <a:endParaRPr lang="en-GB">
                        <a:solidFill>
                          <a:schemeClr val="tx1"/>
                        </a:solidFill>
                        <a:effectLst/>
                      </a:endParaRPr>
                    </a:p>
                  </a:txBody>
                  <a:tcPr/>
                </a:tc>
                <a:tc>
                  <a:txBody>
                    <a:bodyPr/>
                    <a:lstStyle/>
                    <a:p>
                      <a:pPr fontAlgn="base">
                        <a:lnSpc>
                          <a:spcPts val="1650"/>
                        </a:lnSpc>
                        <a:buNone/>
                      </a:pPr>
                      <a:r>
                        <a:rPr lang="en-GB" sz="1400">
                          <a:solidFill>
                            <a:schemeClr val="tx1"/>
                          </a:solidFill>
                          <a:effectLst/>
                        </a:rPr>
                        <a:t>2</a:t>
                      </a:r>
                      <a:endParaRPr lang="en-GB">
                        <a:solidFill>
                          <a:schemeClr val="tx1"/>
                        </a:solidFill>
                        <a:effectLst/>
                      </a:endParaRPr>
                    </a:p>
                  </a:txBody>
                  <a:tcPr/>
                </a:tc>
                <a:tc>
                  <a:txBody>
                    <a:bodyPr/>
                    <a:lstStyle/>
                    <a:p>
                      <a:pPr fontAlgn="base">
                        <a:lnSpc>
                          <a:spcPts val="1650"/>
                        </a:lnSpc>
                        <a:buNone/>
                      </a:pPr>
                      <a:r>
                        <a:rPr lang="en-GB" sz="1400">
                          <a:solidFill>
                            <a:schemeClr val="tx1"/>
                          </a:solidFill>
                          <a:effectLst/>
                        </a:rPr>
                        <a:t>0</a:t>
                      </a:r>
                      <a:endParaRPr lang="en-GB">
                        <a:solidFill>
                          <a:schemeClr val="tx1"/>
                        </a:solidFill>
                        <a:effectLst/>
                      </a:endParaRPr>
                    </a:p>
                  </a:txBody>
                  <a:tcPr/>
                </a:tc>
                <a:extLst>
                  <a:ext uri="{0D108BD9-81ED-4DB2-BD59-A6C34878D82A}">
                    <a16:rowId xmlns:a16="http://schemas.microsoft.com/office/drawing/2014/main" val="1773424493"/>
                  </a:ext>
                </a:extLst>
              </a:tr>
            </a:tbl>
          </a:graphicData>
        </a:graphic>
      </p:graphicFrame>
      <p:sp>
        <p:nvSpPr>
          <p:cNvPr id="8" name="TextBox 7">
            <a:extLst>
              <a:ext uri="{FF2B5EF4-FFF2-40B4-BE49-F238E27FC236}">
                <a16:creationId xmlns:a16="http://schemas.microsoft.com/office/drawing/2014/main" id="{31065C44-AF6C-C4BF-6DE0-DA9AFEAD70D2}"/>
              </a:ext>
            </a:extLst>
          </p:cNvPr>
          <p:cNvSpPr txBox="1"/>
          <p:nvPr/>
        </p:nvSpPr>
        <p:spPr>
          <a:xfrm>
            <a:off x="294089" y="5881041"/>
            <a:ext cx="11641828" cy="338554"/>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t>Note:</a:t>
            </a:r>
            <a:r>
              <a:rPr lang="en-GB" sz="1600"/>
              <a:t> A breakdown of gender and ethnicity was not recorded as part of the </a:t>
            </a:r>
            <a:r>
              <a:rPr lang="en-GB" sz="1600" err="1"/>
              <a:t>LeDeR</a:t>
            </a:r>
            <a:r>
              <a:rPr lang="en-GB" sz="1600"/>
              <a:t> review until 2021</a:t>
            </a:r>
          </a:p>
        </p:txBody>
      </p:sp>
    </p:spTree>
    <p:extLst>
      <p:ext uri="{BB962C8B-B14F-4D97-AF65-F5344CB8AC3E}">
        <p14:creationId xmlns:p14="http://schemas.microsoft.com/office/powerpoint/2010/main" val="2372505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F35E8-6983-56A1-6D7F-04B8A4DE2E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5C4C53-0500-74C0-CB27-629323118132}"/>
              </a:ext>
            </a:extLst>
          </p:cNvPr>
          <p:cNvSpPr>
            <a:spLocks noGrp="1"/>
          </p:cNvSpPr>
          <p:nvPr>
            <p:ph type="title"/>
          </p:nvPr>
        </p:nvSpPr>
        <p:spPr>
          <a:xfrm>
            <a:off x="483296" y="555142"/>
            <a:ext cx="10515600" cy="1325563"/>
          </a:xfrm>
        </p:spPr>
        <p:txBody>
          <a:bodyPr>
            <a:normAutofit/>
          </a:bodyPr>
          <a:lstStyle/>
          <a:p>
            <a:r>
              <a:rPr lang="en-GB" sz="3600"/>
              <a:t>Demographic and Statistical Data</a:t>
            </a:r>
          </a:p>
        </p:txBody>
      </p:sp>
      <p:sp>
        <p:nvSpPr>
          <p:cNvPr id="5" name="TextBox 4">
            <a:extLst>
              <a:ext uri="{FF2B5EF4-FFF2-40B4-BE49-F238E27FC236}">
                <a16:creationId xmlns:a16="http://schemas.microsoft.com/office/drawing/2014/main" id="{2B91D39F-4C7E-0E51-02A8-E972ACA0CB18}"/>
              </a:ext>
            </a:extLst>
          </p:cNvPr>
          <p:cNvSpPr txBox="1"/>
          <p:nvPr/>
        </p:nvSpPr>
        <p:spPr>
          <a:xfrm>
            <a:off x="480164" y="1534438"/>
            <a:ext cx="4530245" cy="2646878"/>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t>Age at death:</a:t>
            </a:r>
            <a:endParaRPr lang="en-US" b="1"/>
          </a:p>
          <a:p>
            <a:endParaRPr lang="en-GB" b="1"/>
          </a:p>
          <a:p>
            <a:pPr marL="285750" indent="-285750">
              <a:buFont typeface="Arial"/>
              <a:buChar char="•"/>
            </a:pPr>
            <a:r>
              <a:rPr lang="en-GB" sz="1600"/>
              <a:t>7 out of the 29 (24%) reviews completed were individuals under the age of 50, this is an improvement from 2023-24.</a:t>
            </a:r>
          </a:p>
          <a:p>
            <a:endParaRPr lang="en-GB" sz="1600"/>
          </a:p>
          <a:p>
            <a:pPr marL="285750" indent="-285750">
              <a:buFont typeface="Arial"/>
              <a:buChar char="•"/>
            </a:pPr>
            <a:r>
              <a:rPr lang="en-GB" sz="1600"/>
              <a:t>4 out of the 29 (13%) reviews completed were individuals aged 75 and over, this is an improvement from 2023-24.</a:t>
            </a:r>
          </a:p>
          <a:p>
            <a:endParaRPr lang="en-GB"/>
          </a:p>
        </p:txBody>
      </p:sp>
      <p:sp>
        <p:nvSpPr>
          <p:cNvPr id="6" name="TextBox 5">
            <a:extLst>
              <a:ext uri="{FF2B5EF4-FFF2-40B4-BE49-F238E27FC236}">
                <a16:creationId xmlns:a16="http://schemas.microsoft.com/office/drawing/2014/main" id="{620CD945-BB64-B7B8-E729-50117157FB4C}"/>
              </a:ext>
            </a:extLst>
          </p:cNvPr>
          <p:cNvSpPr txBox="1"/>
          <p:nvPr/>
        </p:nvSpPr>
        <p:spPr>
          <a:xfrm>
            <a:off x="480164" y="4278748"/>
            <a:ext cx="4530245" cy="2369880"/>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t>Place of death: </a:t>
            </a:r>
          </a:p>
          <a:p>
            <a:endParaRPr lang="en-GB" b="1"/>
          </a:p>
          <a:p>
            <a:pPr marL="285750" indent="-285750">
              <a:buFont typeface="Arial"/>
              <a:buChar char="•"/>
            </a:pPr>
            <a:r>
              <a:rPr lang="en-GB" sz="1600"/>
              <a:t>15 of the 29 (51%) completed review deaths died in their usual place of residence - either their own home (including supported living) or a residential/nursing home. </a:t>
            </a:r>
          </a:p>
          <a:p>
            <a:endParaRPr lang="en-GB" sz="1600"/>
          </a:p>
          <a:p>
            <a:pPr marL="285750" indent="-285750">
              <a:buFont typeface="Arial"/>
              <a:buChar char="•"/>
            </a:pPr>
            <a:r>
              <a:rPr lang="en-GB" sz="1600"/>
              <a:t>This is the same picture to 2023-24</a:t>
            </a:r>
          </a:p>
          <a:p>
            <a:endParaRPr lang="en-GB" sz="1600"/>
          </a:p>
        </p:txBody>
      </p:sp>
      <p:sp>
        <p:nvSpPr>
          <p:cNvPr id="7" name="TextBox 6">
            <a:extLst>
              <a:ext uri="{FF2B5EF4-FFF2-40B4-BE49-F238E27FC236}">
                <a16:creationId xmlns:a16="http://schemas.microsoft.com/office/drawing/2014/main" id="{04E33C06-4B42-C73B-EA51-D50F54887261}"/>
              </a:ext>
            </a:extLst>
          </p:cNvPr>
          <p:cNvSpPr txBox="1"/>
          <p:nvPr/>
        </p:nvSpPr>
        <p:spPr>
          <a:xfrm>
            <a:off x="5271369" y="4893793"/>
            <a:ext cx="6440465" cy="1384995"/>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t>End of life care (EOL):</a:t>
            </a:r>
          </a:p>
          <a:p>
            <a:endParaRPr lang="en-GB" b="1"/>
          </a:p>
          <a:p>
            <a:pPr marL="285750" indent="-285750">
              <a:buFont typeface="Arial"/>
              <a:buChar char="•"/>
            </a:pPr>
            <a:r>
              <a:rPr lang="en-GB" sz="1600"/>
              <a:t>12 of the 29 (41%) completed review deaths were on the End-of-Life Pathway</a:t>
            </a:r>
          </a:p>
          <a:p>
            <a:endParaRPr lang="en-GB" sz="1600"/>
          </a:p>
        </p:txBody>
      </p:sp>
      <p:sp>
        <p:nvSpPr>
          <p:cNvPr id="8" name="TextBox 7">
            <a:extLst>
              <a:ext uri="{FF2B5EF4-FFF2-40B4-BE49-F238E27FC236}">
                <a16:creationId xmlns:a16="http://schemas.microsoft.com/office/drawing/2014/main" id="{3D675BE6-BFC2-E05E-F162-ED0DAAFFD0B5}"/>
              </a:ext>
            </a:extLst>
          </p:cNvPr>
          <p:cNvSpPr txBox="1"/>
          <p:nvPr/>
        </p:nvSpPr>
        <p:spPr>
          <a:xfrm>
            <a:off x="5271369" y="1534438"/>
            <a:ext cx="6440466" cy="2893100"/>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b="1"/>
              <a:t>DNACPR/</a:t>
            </a:r>
            <a:r>
              <a:rPr lang="en-GB" b="1" err="1"/>
              <a:t>ReSPECT</a:t>
            </a:r>
            <a:r>
              <a:rPr lang="en-GB" b="1"/>
              <a:t>:</a:t>
            </a:r>
            <a:endParaRPr lang="en-GB"/>
          </a:p>
          <a:p>
            <a:endParaRPr lang="en-GB" b="1"/>
          </a:p>
          <a:p>
            <a:pPr marL="285750" indent="-285750">
              <a:buFont typeface="Arial"/>
              <a:buChar char="•"/>
            </a:pPr>
            <a:r>
              <a:rPr lang="en-GB" sz="1600"/>
              <a:t>In 2024-25, 20 of the 29 (68%) completed reviews had a </a:t>
            </a:r>
            <a:r>
              <a:rPr lang="en-GB" sz="1600" err="1"/>
              <a:t>ReSPECT</a:t>
            </a:r>
            <a:r>
              <a:rPr lang="en-GB" sz="1600"/>
              <a:t> document in place</a:t>
            </a:r>
          </a:p>
          <a:p>
            <a:endParaRPr lang="en-GB" sz="1600"/>
          </a:p>
          <a:p>
            <a:pPr marL="285750" indent="-285750">
              <a:buFont typeface="Arial"/>
              <a:buChar char="•"/>
            </a:pPr>
            <a:r>
              <a:rPr lang="en-GB" sz="1600"/>
              <a:t>18 of the 29 (62%) had a DNACPR in place</a:t>
            </a:r>
          </a:p>
          <a:p>
            <a:endParaRPr lang="en-GB" sz="1600"/>
          </a:p>
          <a:p>
            <a:pPr marL="285750" indent="-285750">
              <a:buFont typeface="Arial"/>
              <a:buChar char="•"/>
            </a:pPr>
            <a:r>
              <a:rPr lang="en-GB" sz="1600"/>
              <a:t>This shows a percentage increase from 2023-24, where 13 of the 21 (61%) completed reviews had a </a:t>
            </a:r>
            <a:r>
              <a:rPr lang="en-GB" sz="1600" err="1"/>
              <a:t>ReSPECT</a:t>
            </a:r>
            <a:r>
              <a:rPr lang="en-GB" sz="1600"/>
              <a:t> document in place and 11 of the 21 (52%) had a DNACPR in place</a:t>
            </a:r>
          </a:p>
          <a:p>
            <a:endParaRPr lang="en-GB"/>
          </a:p>
        </p:txBody>
      </p:sp>
    </p:spTree>
    <p:extLst>
      <p:ext uri="{BB962C8B-B14F-4D97-AF65-F5344CB8AC3E}">
        <p14:creationId xmlns:p14="http://schemas.microsoft.com/office/powerpoint/2010/main" val="3384721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A000E-1FFF-6646-1CF1-108C36054F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97EE77-5BD4-C49C-671F-7368423EF519}"/>
              </a:ext>
            </a:extLst>
          </p:cNvPr>
          <p:cNvSpPr>
            <a:spLocks noGrp="1"/>
          </p:cNvSpPr>
          <p:nvPr>
            <p:ph type="title"/>
          </p:nvPr>
        </p:nvSpPr>
        <p:spPr>
          <a:xfrm>
            <a:off x="316282" y="380521"/>
            <a:ext cx="10515600" cy="1325563"/>
          </a:xfrm>
        </p:spPr>
        <p:txBody>
          <a:bodyPr>
            <a:normAutofit/>
          </a:bodyPr>
          <a:lstStyle/>
          <a:p>
            <a:r>
              <a:rPr lang="en-GB" sz="3600"/>
              <a:t>Findings and Outcomes</a:t>
            </a:r>
          </a:p>
        </p:txBody>
      </p:sp>
      <p:graphicFrame>
        <p:nvGraphicFramePr>
          <p:cNvPr id="5" name="Table 4">
            <a:extLst>
              <a:ext uri="{FF2B5EF4-FFF2-40B4-BE49-F238E27FC236}">
                <a16:creationId xmlns:a16="http://schemas.microsoft.com/office/drawing/2014/main" id="{BE6628E9-CCB2-55E4-A69B-8B74D917C8F3}"/>
              </a:ext>
            </a:extLst>
          </p:cNvPr>
          <p:cNvGraphicFramePr>
            <a:graphicFrameLocks noGrp="1"/>
          </p:cNvGraphicFramePr>
          <p:nvPr/>
        </p:nvGraphicFramePr>
        <p:xfrm>
          <a:off x="391886" y="5286916"/>
          <a:ext cx="11430000" cy="1127341"/>
        </p:xfrm>
        <a:graphic>
          <a:graphicData uri="http://schemas.openxmlformats.org/drawingml/2006/table">
            <a:tbl>
              <a:tblPr firstRow="1" bandRow="1">
                <a:tableStyleId>{5940675A-B579-460E-94D1-54222C63F5DA}</a:tableStyleId>
              </a:tblPr>
              <a:tblGrid>
                <a:gridCol w="1428750">
                  <a:extLst>
                    <a:ext uri="{9D8B030D-6E8A-4147-A177-3AD203B41FA5}">
                      <a16:colId xmlns:a16="http://schemas.microsoft.com/office/drawing/2014/main" val="3974673758"/>
                    </a:ext>
                  </a:extLst>
                </a:gridCol>
                <a:gridCol w="1428750">
                  <a:extLst>
                    <a:ext uri="{9D8B030D-6E8A-4147-A177-3AD203B41FA5}">
                      <a16:colId xmlns:a16="http://schemas.microsoft.com/office/drawing/2014/main" val="2264089366"/>
                    </a:ext>
                  </a:extLst>
                </a:gridCol>
                <a:gridCol w="1428750">
                  <a:extLst>
                    <a:ext uri="{9D8B030D-6E8A-4147-A177-3AD203B41FA5}">
                      <a16:colId xmlns:a16="http://schemas.microsoft.com/office/drawing/2014/main" val="2324651775"/>
                    </a:ext>
                  </a:extLst>
                </a:gridCol>
                <a:gridCol w="1428750">
                  <a:extLst>
                    <a:ext uri="{9D8B030D-6E8A-4147-A177-3AD203B41FA5}">
                      <a16:colId xmlns:a16="http://schemas.microsoft.com/office/drawing/2014/main" val="3611008545"/>
                    </a:ext>
                  </a:extLst>
                </a:gridCol>
                <a:gridCol w="1428750">
                  <a:extLst>
                    <a:ext uri="{9D8B030D-6E8A-4147-A177-3AD203B41FA5}">
                      <a16:colId xmlns:a16="http://schemas.microsoft.com/office/drawing/2014/main" val="396910967"/>
                    </a:ext>
                  </a:extLst>
                </a:gridCol>
                <a:gridCol w="1428750">
                  <a:extLst>
                    <a:ext uri="{9D8B030D-6E8A-4147-A177-3AD203B41FA5}">
                      <a16:colId xmlns:a16="http://schemas.microsoft.com/office/drawing/2014/main" val="2636731081"/>
                    </a:ext>
                  </a:extLst>
                </a:gridCol>
                <a:gridCol w="1428750">
                  <a:extLst>
                    <a:ext uri="{9D8B030D-6E8A-4147-A177-3AD203B41FA5}">
                      <a16:colId xmlns:a16="http://schemas.microsoft.com/office/drawing/2014/main" val="3456299279"/>
                    </a:ext>
                  </a:extLst>
                </a:gridCol>
                <a:gridCol w="1428750">
                  <a:extLst>
                    <a:ext uri="{9D8B030D-6E8A-4147-A177-3AD203B41FA5}">
                      <a16:colId xmlns:a16="http://schemas.microsoft.com/office/drawing/2014/main" val="2762038164"/>
                    </a:ext>
                  </a:extLst>
                </a:gridCol>
              </a:tblGrid>
              <a:tr h="375780">
                <a:tc>
                  <a:txBody>
                    <a:bodyPr/>
                    <a:lstStyle/>
                    <a:p>
                      <a:pPr marL="0" algn="ctr" rtl="0" eaLnBrk="1" latinLnBrk="0" hangingPunct="1">
                        <a:buNone/>
                      </a:pPr>
                      <a:r>
                        <a:rPr lang="en-GB" sz="1400" kern="1200">
                          <a:solidFill>
                            <a:srgbClr val="000000"/>
                          </a:solidFill>
                          <a:effectLst/>
                        </a:rPr>
                        <a:t>Year</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2018-19</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2019-20</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2020-21</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2021-22</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2022-23</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2023-24</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2024-25</a:t>
                      </a:r>
                      <a:endParaRPr lang="en-GB">
                        <a:effectLst/>
                      </a:endParaRPr>
                    </a:p>
                  </a:txBody>
                  <a:tcPr marL="0" marR="0" marT="0" marB="0" anchor="ctr"/>
                </a:tc>
                <a:extLst>
                  <a:ext uri="{0D108BD9-81ED-4DB2-BD59-A6C34878D82A}">
                    <a16:rowId xmlns:a16="http://schemas.microsoft.com/office/drawing/2014/main" val="856531893"/>
                  </a:ext>
                </a:extLst>
              </a:tr>
              <a:tr h="751561">
                <a:tc>
                  <a:txBody>
                    <a:bodyPr/>
                    <a:lstStyle/>
                    <a:p>
                      <a:pPr marL="0" algn="ctr" rtl="0" eaLnBrk="1" latinLnBrk="0" hangingPunct="1">
                        <a:buNone/>
                      </a:pPr>
                      <a:r>
                        <a:rPr lang="en-GB" sz="1400" kern="1200">
                          <a:solidFill>
                            <a:srgbClr val="000000"/>
                          </a:solidFill>
                          <a:effectLst/>
                        </a:rPr>
                        <a:t>Cause of Death</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Generalised Pneumonia</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Pneumonia</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Pneumonia</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Dementia</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Dementia</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Aspiration Pneumonia</a:t>
                      </a:r>
                      <a:endParaRPr lang="en-GB">
                        <a:effectLst/>
                      </a:endParaRPr>
                    </a:p>
                  </a:txBody>
                  <a:tcPr marL="0" marR="0" marT="0" marB="0" anchor="ctr"/>
                </a:tc>
                <a:tc>
                  <a:txBody>
                    <a:bodyPr/>
                    <a:lstStyle/>
                    <a:p>
                      <a:pPr marL="0" algn="ctr" rtl="0" eaLnBrk="1" latinLnBrk="0" hangingPunct="1">
                        <a:buNone/>
                      </a:pPr>
                      <a:r>
                        <a:rPr lang="en-GB" sz="1400" kern="1200">
                          <a:solidFill>
                            <a:srgbClr val="000000"/>
                          </a:solidFill>
                          <a:effectLst/>
                        </a:rPr>
                        <a:t>Aspiration Pneumonia</a:t>
                      </a:r>
                      <a:endParaRPr lang="en-GB">
                        <a:effectLst/>
                      </a:endParaRPr>
                    </a:p>
                  </a:txBody>
                  <a:tcPr marL="0" marR="0" marT="0" marB="0" anchor="ctr"/>
                </a:tc>
                <a:extLst>
                  <a:ext uri="{0D108BD9-81ED-4DB2-BD59-A6C34878D82A}">
                    <a16:rowId xmlns:a16="http://schemas.microsoft.com/office/drawing/2014/main" val="2840414166"/>
                  </a:ext>
                </a:extLst>
              </a:tr>
            </a:tbl>
          </a:graphicData>
        </a:graphic>
      </p:graphicFrame>
      <p:sp>
        <p:nvSpPr>
          <p:cNvPr id="6" name="TextBox 5">
            <a:extLst>
              <a:ext uri="{FF2B5EF4-FFF2-40B4-BE49-F238E27FC236}">
                <a16:creationId xmlns:a16="http://schemas.microsoft.com/office/drawing/2014/main" id="{64F86F21-3D9F-2869-9E6D-56065FB914F6}"/>
              </a:ext>
            </a:extLst>
          </p:cNvPr>
          <p:cNvSpPr txBox="1"/>
          <p:nvPr/>
        </p:nvSpPr>
        <p:spPr>
          <a:xfrm>
            <a:off x="395313" y="1335211"/>
            <a:ext cx="395151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t>Leading Causes of Death 2024-25</a:t>
            </a:r>
          </a:p>
        </p:txBody>
      </p:sp>
      <p:sp>
        <p:nvSpPr>
          <p:cNvPr id="7" name="TextBox 6">
            <a:extLst>
              <a:ext uri="{FF2B5EF4-FFF2-40B4-BE49-F238E27FC236}">
                <a16:creationId xmlns:a16="http://schemas.microsoft.com/office/drawing/2014/main" id="{4D36B457-5D01-94F7-7B37-4C2D94ADA2E7}"/>
              </a:ext>
            </a:extLst>
          </p:cNvPr>
          <p:cNvSpPr txBox="1"/>
          <p:nvPr/>
        </p:nvSpPr>
        <p:spPr>
          <a:xfrm>
            <a:off x="164578" y="1721461"/>
            <a:ext cx="5925886" cy="3139321"/>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b="1"/>
              <a:t>Aspiration Pneumonia:</a:t>
            </a:r>
            <a:r>
              <a:rPr lang="en-GB"/>
              <a:t> 5 out of 29 (17%) </a:t>
            </a:r>
          </a:p>
          <a:p>
            <a:pPr marL="285750" indent="-285750">
              <a:buFont typeface="Arial"/>
              <a:buChar char="•"/>
            </a:pPr>
            <a:r>
              <a:rPr lang="en-GB" b="1"/>
              <a:t>Pneumonia:</a:t>
            </a:r>
            <a:r>
              <a:rPr lang="en-GB"/>
              <a:t> 3 out of 29 (10%)</a:t>
            </a:r>
          </a:p>
          <a:p>
            <a:pPr marL="285750" indent="-285750">
              <a:buFont typeface="Arial"/>
              <a:buChar char="•"/>
            </a:pPr>
            <a:r>
              <a:rPr lang="en-GB" b="1"/>
              <a:t>Dementia: </a:t>
            </a:r>
            <a:r>
              <a:rPr lang="en-GB"/>
              <a:t>Not specifically quantified here for 2024-25, but historically a leading cause.</a:t>
            </a:r>
          </a:p>
          <a:p>
            <a:pPr marL="285750" indent="-285750">
              <a:buFont typeface="Arial"/>
              <a:buChar char="•"/>
            </a:pPr>
            <a:r>
              <a:rPr lang="en-GB"/>
              <a:t>Ongoing analysis shows that Aspiration Pneumonia has continued to be a significant factor in mortality, particularly for individuals with specific health challenges. The shift toward Aspiration Pneumonia as the leading cause of death over the last two years also indicates a trend worth investigating further, to understand what action we can take to address this. </a:t>
            </a:r>
          </a:p>
        </p:txBody>
      </p:sp>
      <p:sp>
        <p:nvSpPr>
          <p:cNvPr id="10" name="TextBox 9">
            <a:extLst>
              <a:ext uri="{FF2B5EF4-FFF2-40B4-BE49-F238E27FC236}">
                <a16:creationId xmlns:a16="http://schemas.microsoft.com/office/drawing/2014/main" id="{BFD73F8E-3E2D-5E05-8F72-3714AD029263}"/>
              </a:ext>
            </a:extLst>
          </p:cNvPr>
          <p:cNvSpPr txBox="1"/>
          <p:nvPr/>
        </p:nvSpPr>
        <p:spPr>
          <a:xfrm>
            <a:off x="6260179" y="4159640"/>
            <a:ext cx="5571546"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The  graph above shows the most prevalent long-term conditions an individual had at the time of death. A full list and more detail can be found in </a:t>
            </a:r>
            <a:r>
              <a:rPr lang="en-GB" b="1"/>
              <a:t>appendix 5.</a:t>
            </a:r>
            <a:endParaRPr lang="en-US" b="1"/>
          </a:p>
        </p:txBody>
      </p:sp>
      <p:pic>
        <p:nvPicPr>
          <p:cNvPr id="11" name="Picture 10">
            <a:extLst>
              <a:ext uri="{FF2B5EF4-FFF2-40B4-BE49-F238E27FC236}">
                <a16:creationId xmlns:a16="http://schemas.microsoft.com/office/drawing/2014/main" id="{FC676286-3918-764E-E60F-5FE632E5A630}"/>
              </a:ext>
            </a:extLst>
          </p:cNvPr>
          <p:cNvPicPr>
            <a:picLocks noChangeAspect="1"/>
          </p:cNvPicPr>
          <p:nvPr/>
        </p:nvPicPr>
        <p:blipFill>
          <a:blip r:embed="rId2"/>
          <a:stretch>
            <a:fillRect/>
          </a:stretch>
        </p:blipFill>
        <p:spPr>
          <a:xfrm>
            <a:off x="6254145" y="920554"/>
            <a:ext cx="5562415" cy="3005173"/>
          </a:xfrm>
          <a:prstGeom prst="rect">
            <a:avLst/>
          </a:prstGeom>
        </p:spPr>
      </p:pic>
    </p:spTree>
    <p:extLst>
      <p:ext uri="{BB962C8B-B14F-4D97-AF65-F5344CB8AC3E}">
        <p14:creationId xmlns:p14="http://schemas.microsoft.com/office/powerpoint/2010/main" val="3833735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305F5-1ABC-6194-53AF-02E4DDB01E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153444-E9E9-7BB0-BCB1-ECA2EE56CCF4}"/>
              </a:ext>
            </a:extLst>
          </p:cNvPr>
          <p:cNvSpPr>
            <a:spLocks noGrp="1"/>
          </p:cNvSpPr>
          <p:nvPr>
            <p:ph type="title"/>
          </p:nvPr>
        </p:nvSpPr>
        <p:spPr>
          <a:xfrm>
            <a:off x="326721" y="732594"/>
            <a:ext cx="10515600" cy="1325563"/>
          </a:xfrm>
        </p:spPr>
        <p:txBody>
          <a:bodyPr/>
          <a:lstStyle/>
          <a:p>
            <a:r>
              <a:rPr lang="en-GB" sz="3600"/>
              <a:t>Findings and Outcomes</a:t>
            </a:r>
            <a:endParaRPr lang="en-GB"/>
          </a:p>
        </p:txBody>
      </p:sp>
      <p:sp>
        <p:nvSpPr>
          <p:cNvPr id="3" name="TextBox 2">
            <a:extLst>
              <a:ext uri="{FF2B5EF4-FFF2-40B4-BE49-F238E27FC236}">
                <a16:creationId xmlns:a16="http://schemas.microsoft.com/office/drawing/2014/main" id="{8E4D4249-8639-FB11-BAD7-3BB6DD1BF9F8}"/>
              </a:ext>
            </a:extLst>
          </p:cNvPr>
          <p:cNvSpPr txBox="1"/>
          <p:nvPr/>
        </p:nvSpPr>
        <p:spPr>
          <a:xfrm>
            <a:off x="320298" y="1475772"/>
            <a:ext cx="11427970"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b="1"/>
          </a:p>
          <a:p>
            <a:pPr marL="285750" indent="-285750">
              <a:buFont typeface="Arial"/>
              <a:buChar char="•"/>
            </a:pPr>
            <a:r>
              <a:rPr lang="en-US" sz="1400"/>
              <a:t>There are 2 elements - the </a:t>
            </a:r>
            <a:r>
              <a:rPr lang="en-US" sz="1400" b="1" u="sng"/>
              <a:t>QUALITY</a:t>
            </a:r>
            <a:r>
              <a:rPr lang="en-US" sz="1400"/>
              <a:t> of care and the </a:t>
            </a:r>
            <a:r>
              <a:rPr lang="en-US" sz="1400" b="1" u="sng"/>
              <a:t>RESPONSIVENESS of ICS SERVICES (</a:t>
            </a:r>
            <a:r>
              <a:rPr lang="en-US" sz="1400" u="sng"/>
              <a:t>NHS England  - </a:t>
            </a:r>
            <a:r>
              <a:rPr lang="en-US" sz="1400" b="1" u="sng"/>
              <a:t>see appendix 7</a:t>
            </a:r>
            <a:r>
              <a:rPr lang="en-US" sz="1400" u="sng"/>
              <a:t>)</a:t>
            </a:r>
            <a:endParaRPr lang="en-US" sz="1400"/>
          </a:p>
          <a:p>
            <a:pPr marL="285750" indent="-285750">
              <a:buFont typeface="Arial"/>
              <a:buChar char="•"/>
            </a:pPr>
            <a:r>
              <a:rPr lang="en-US" sz="1400"/>
              <a:t>Gradings for all focused reviews must be agreed upon by the Governance panel before closure on  the </a:t>
            </a:r>
            <a:r>
              <a:rPr lang="en-US" sz="1400" err="1"/>
              <a:t>LeDeR</a:t>
            </a:r>
            <a:r>
              <a:rPr lang="en-US" sz="1400"/>
              <a:t> platform. </a:t>
            </a:r>
          </a:p>
          <a:p>
            <a:pPr marL="285750" indent="-285750">
              <a:buFont typeface="Arial"/>
              <a:buChar char="•"/>
            </a:pPr>
            <a:r>
              <a:rPr lang="en-US" sz="1400"/>
              <a:t>It ranges from 6 - excellent to 1 - far below an acceptable standard. </a:t>
            </a:r>
          </a:p>
        </p:txBody>
      </p:sp>
      <p:sp>
        <p:nvSpPr>
          <p:cNvPr id="4" name="TextBox 3">
            <a:extLst>
              <a:ext uri="{FF2B5EF4-FFF2-40B4-BE49-F238E27FC236}">
                <a16:creationId xmlns:a16="http://schemas.microsoft.com/office/drawing/2014/main" id="{267B82D8-D4A2-E8AF-766C-859DF7DF4389}"/>
              </a:ext>
            </a:extLst>
          </p:cNvPr>
          <p:cNvSpPr txBox="1"/>
          <p:nvPr/>
        </p:nvSpPr>
        <p:spPr>
          <a:xfrm>
            <a:off x="323987" y="2680100"/>
            <a:ext cx="2710542" cy="3831818"/>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a:t>Agreed gradings for the </a:t>
            </a:r>
            <a:r>
              <a:rPr lang="en-GB" sz="1200" b="1" u="sng"/>
              <a:t>QUALITY</a:t>
            </a:r>
            <a:r>
              <a:rPr lang="en-GB" sz="1200"/>
              <a:t> of the care the person received, this is based on their experience, not on an organisations input.</a:t>
            </a:r>
          </a:p>
          <a:p>
            <a:endParaRPr lang="en-GB" sz="1100"/>
          </a:p>
          <a:p>
            <a:pPr marL="285750" indent="-285750">
              <a:buFont typeface="Arial"/>
              <a:buChar char="•"/>
            </a:pPr>
            <a:r>
              <a:rPr lang="en-GB" sz="1100"/>
              <a:t>Only 1 of the 9 cases was graded as a 5 - </a:t>
            </a:r>
            <a:r>
              <a:rPr lang="en-GB" sz="1100" b="1"/>
              <a:t>good care (it met expected good practice)</a:t>
            </a:r>
          </a:p>
          <a:p>
            <a:endParaRPr lang="en-GB" sz="1100"/>
          </a:p>
          <a:p>
            <a:pPr marL="285750" indent="-285750">
              <a:buFont typeface="Arial"/>
              <a:buChar char="•"/>
            </a:pPr>
            <a:r>
              <a:rPr lang="en-GB" sz="1100"/>
              <a:t>4 of the 9 cases were graded as a 3  - </a:t>
            </a:r>
            <a:r>
              <a:rPr lang="en-GB" sz="1100" b="1"/>
              <a:t>care fell short of expected good practice and this did impact on the persons wellbeing but did not contribute to the cause of death. </a:t>
            </a:r>
          </a:p>
          <a:p>
            <a:endParaRPr lang="en-GB" sz="1100"/>
          </a:p>
          <a:p>
            <a:pPr marL="285750" indent="-285750">
              <a:buFont typeface="Arial"/>
              <a:buChar char="•"/>
            </a:pPr>
            <a:r>
              <a:rPr lang="en-GB" sz="1100"/>
              <a:t>4 of the 9 cases were graded as a 2  - </a:t>
            </a:r>
            <a:r>
              <a:rPr lang="en-GB" sz="1100" b="1"/>
              <a:t>Care fell short of expected good practice and this significantly impacted on the person’s wellbeing and/or had the potential to contribute to the cause of death.</a:t>
            </a:r>
          </a:p>
        </p:txBody>
      </p:sp>
      <p:graphicFrame>
        <p:nvGraphicFramePr>
          <p:cNvPr id="6" name="Table 5">
            <a:extLst>
              <a:ext uri="{FF2B5EF4-FFF2-40B4-BE49-F238E27FC236}">
                <a16:creationId xmlns:a16="http://schemas.microsoft.com/office/drawing/2014/main" id="{496A89E1-5F9B-B0C4-CDBA-C63DCBAE3A65}"/>
              </a:ext>
            </a:extLst>
          </p:cNvPr>
          <p:cNvGraphicFramePr>
            <a:graphicFrameLocks noGrp="1"/>
          </p:cNvGraphicFramePr>
          <p:nvPr>
            <p:extLst>
              <p:ext uri="{D42A27DB-BD31-4B8C-83A1-F6EECF244321}">
                <p14:modId xmlns:p14="http://schemas.microsoft.com/office/powerpoint/2010/main" val="2934965954"/>
              </p:ext>
            </p:extLst>
          </p:nvPr>
        </p:nvGraphicFramePr>
        <p:xfrm>
          <a:off x="3329921" y="2681390"/>
          <a:ext cx="2171700" cy="3584566"/>
        </p:xfrm>
        <a:graphic>
          <a:graphicData uri="http://schemas.openxmlformats.org/drawingml/2006/table">
            <a:tbl>
              <a:tblPr firstRow="1" bandRow="1">
                <a:tableStyleId>{5940675A-B579-460E-94D1-54222C63F5DA}</a:tableStyleId>
              </a:tblPr>
              <a:tblGrid>
                <a:gridCol w="1104900">
                  <a:extLst>
                    <a:ext uri="{9D8B030D-6E8A-4147-A177-3AD203B41FA5}">
                      <a16:colId xmlns:a16="http://schemas.microsoft.com/office/drawing/2014/main" val="3109331504"/>
                    </a:ext>
                  </a:extLst>
                </a:gridCol>
                <a:gridCol w="1066800">
                  <a:extLst>
                    <a:ext uri="{9D8B030D-6E8A-4147-A177-3AD203B41FA5}">
                      <a16:colId xmlns:a16="http://schemas.microsoft.com/office/drawing/2014/main" val="467824646"/>
                    </a:ext>
                  </a:extLst>
                </a:gridCol>
              </a:tblGrid>
              <a:tr h="412768">
                <a:tc gridSpan="2">
                  <a:txBody>
                    <a:bodyPr/>
                    <a:lstStyle/>
                    <a:p>
                      <a:pPr marL="0" algn="ctr" rtl="0" eaLnBrk="1" latinLnBrk="0" hangingPunct="1">
                        <a:buNone/>
                      </a:pPr>
                      <a:r>
                        <a:rPr lang="en-GB" sz="1800" b="1" kern="1200">
                          <a:solidFill>
                            <a:srgbClr val="000000"/>
                          </a:solidFill>
                          <a:effectLst/>
                        </a:rPr>
                        <a:t>2024-25</a:t>
                      </a:r>
                      <a:endParaRPr lang="en-GB" b="1">
                        <a:effectLst/>
                      </a:endParaRPr>
                    </a:p>
                  </a:txBody>
                  <a:tcPr marL="0" marR="0" marT="0" marB="0" anchor="ctr"/>
                </a:tc>
                <a:tc hMerge="1">
                  <a:txBody>
                    <a:bodyPr/>
                    <a:lstStyle/>
                    <a:p>
                      <a:endParaRPr lang="en-GB"/>
                    </a:p>
                  </a:txBody>
                  <a:tcPr marL="0" marR="0" marT="0" marB="0" horzOverflow="overflow"/>
                </a:tc>
                <a:extLst>
                  <a:ext uri="{0D108BD9-81ED-4DB2-BD59-A6C34878D82A}">
                    <a16:rowId xmlns:a16="http://schemas.microsoft.com/office/drawing/2014/main" val="528894989"/>
                  </a:ext>
                </a:extLst>
              </a:tr>
              <a:tr h="695190">
                <a:tc>
                  <a:txBody>
                    <a:bodyPr/>
                    <a:lstStyle/>
                    <a:p>
                      <a:pPr marL="0" algn="ctr" rtl="0" eaLnBrk="1" latinLnBrk="0" hangingPunct="1">
                        <a:buNone/>
                      </a:pPr>
                      <a:r>
                        <a:rPr lang="en-GB" sz="1800" b="1" u="sng" kern="1200">
                          <a:solidFill>
                            <a:srgbClr val="000000"/>
                          </a:solidFill>
                          <a:effectLst/>
                        </a:rPr>
                        <a:t>Grading </a:t>
                      </a:r>
                      <a:endParaRPr lang="en-GB" b="1">
                        <a:effectLst/>
                      </a:endParaRPr>
                    </a:p>
                  </a:txBody>
                  <a:tcPr marL="0" marR="0" marT="0" marB="0" anchor="ctr"/>
                </a:tc>
                <a:tc>
                  <a:txBody>
                    <a:bodyPr/>
                    <a:lstStyle/>
                    <a:p>
                      <a:pPr marL="0" algn="ctr" rtl="0" eaLnBrk="1" latinLnBrk="0" hangingPunct="1">
                        <a:buNone/>
                      </a:pPr>
                      <a:r>
                        <a:rPr lang="en-GB" sz="1800" b="1" u="sng" kern="1200">
                          <a:solidFill>
                            <a:srgbClr val="000000"/>
                          </a:solidFill>
                          <a:effectLst/>
                        </a:rPr>
                        <a:t>No of cases (9)</a:t>
                      </a:r>
                      <a:endParaRPr lang="en-GB" b="1">
                        <a:effectLst/>
                      </a:endParaRPr>
                    </a:p>
                  </a:txBody>
                  <a:tcPr marL="0" marR="0" marT="0" marB="0" anchor="ctr"/>
                </a:tc>
                <a:extLst>
                  <a:ext uri="{0D108BD9-81ED-4DB2-BD59-A6C34878D82A}">
                    <a16:rowId xmlns:a16="http://schemas.microsoft.com/office/drawing/2014/main" val="1698151493"/>
                  </a:ext>
                </a:extLst>
              </a:tr>
              <a:tr h="412768">
                <a:tc>
                  <a:txBody>
                    <a:bodyPr/>
                    <a:lstStyle/>
                    <a:p>
                      <a:pPr marL="0" algn="ctr" rtl="0" eaLnBrk="1" latinLnBrk="0" hangingPunct="1">
                        <a:buNone/>
                      </a:pPr>
                      <a:r>
                        <a:rPr lang="en-GB" sz="1800" kern="1200">
                          <a:solidFill>
                            <a:srgbClr val="000000"/>
                          </a:solidFill>
                          <a:effectLst/>
                        </a:rPr>
                        <a:t>6</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0</a:t>
                      </a:r>
                      <a:endParaRPr lang="en-GB">
                        <a:effectLst/>
                      </a:endParaRPr>
                    </a:p>
                  </a:txBody>
                  <a:tcPr marL="0" marR="0" marT="0" marB="0" anchor="ctr"/>
                </a:tc>
                <a:extLst>
                  <a:ext uri="{0D108BD9-81ED-4DB2-BD59-A6C34878D82A}">
                    <a16:rowId xmlns:a16="http://schemas.microsoft.com/office/drawing/2014/main" val="37564894"/>
                  </a:ext>
                </a:extLst>
              </a:tr>
              <a:tr h="412768">
                <a:tc>
                  <a:txBody>
                    <a:bodyPr/>
                    <a:lstStyle/>
                    <a:p>
                      <a:pPr marL="0" algn="ctr" rtl="0" eaLnBrk="1" latinLnBrk="0" hangingPunct="1">
                        <a:buNone/>
                      </a:pPr>
                      <a:r>
                        <a:rPr lang="en-GB" sz="1800" kern="1200">
                          <a:solidFill>
                            <a:srgbClr val="000000"/>
                          </a:solidFill>
                          <a:effectLst/>
                        </a:rPr>
                        <a:t>5</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1</a:t>
                      </a:r>
                      <a:endParaRPr lang="en-GB">
                        <a:effectLst/>
                      </a:endParaRPr>
                    </a:p>
                  </a:txBody>
                  <a:tcPr marL="0" marR="0" marT="0" marB="0" anchor="ctr"/>
                </a:tc>
                <a:extLst>
                  <a:ext uri="{0D108BD9-81ED-4DB2-BD59-A6C34878D82A}">
                    <a16:rowId xmlns:a16="http://schemas.microsoft.com/office/drawing/2014/main" val="750996949"/>
                  </a:ext>
                </a:extLst>
              </a:tr>
              <a:tr h="412768">
                <a:tc>
                  <a:txBody>
                    <a:bodyPr/>
                    <a:lstStyle/>
                    <a:p>
                      <a:pPr marL="0" algn="ctr" rtl="0" eaLnBrk="1" latinLnBrk="0" hangingPunct="1">
                        <a:buNone/>
                      </a:pPr>
                      <a:r>
                        <a:rPr lang="en-GB" sz="1800" kern="1200">
                          <a:solidFill>
                            <a:srgbClr val="000000"/>
                          </a:solidFill>
                          <a:effectLst/>
                        </a:rPr>
                        <a:t>4</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0</a:t>
                      </a:r>
                      <a:endParaRPr lang="en-GB">
                        <a:effectLst/>
                      </a:endParaRPr>
                    </a:p>
                  </a:txBody>
                  <a:tcPr marL="0" marR="0" marT="0" marB="0" anchor="ctr"/>
                </a:tc>
                <a:extLst>
                  <a:ext uri="{0D108BD9-81ED-4DB2-BD59-A6C34878D82A}">
                    <a16:rowId xmlns:a16="http://schemas.microsoft.com/office/drawing/2014/main" val="2790326091"/>
                  </a:ext>
                </a:extLst>
              </a:tr>
              <a:tr h="412768">
                <a:tc>
                  <a:txBody>
                    <a:bodyPr/>
                    <a:lstStyle/>
                    <a:p>
                      <a:pPr marL="0" algn="ctr" rtl="0" eaLnBrk="1" latinLnBrk="0" hangingPunct="1">
                        <a:buNone/>
                      </a:pPr>
                      <a:r>
                        <a:rPr lang="en-GB" sz="1800" kern="1200">
                          <a:solidFill>
                            <a:srgbClr val="000000"/>
                          </a:solidFill>
                          <a:effectLst/>
                        </a:rPr>
                        <a:t>3</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4</a:t>
                      </a:r>
                      <a:endParaRPr lang="en-GB">
                        <a:effectLst/>
                      </a:endParaRPr>
                    </a:p>
                  </a:txBody>
                  <a:tcPr marL="0" marR="0" marT="0" marB="0" anchor="ctr"/>
                </a:tc>
                <a:extLst>
                  <a:ext uri="{0D108BD9-81ED-4DB2-BD59-A6C34878D82A}">
                    <a16:rowId xmlns:a16="http://schemas.microsoft.com/office/drawing/2014/main" val="1371550375"/>
                  </a:ext>
                </a:extLst>
              </a:tr>
              <a:tr h="412768">
                <a:tc>
                  <a:txBody>
                    <a:bodyPr/>
                    <a:lstStyle/>
                    <a:p>
                      <a:pPr marL="0" algn="ctr" rtl="0" eaLnBrk="1" latinLnBrk="0" hangingPunct="1">
                        <a:buNone/>
                      </a:pPr>
                      <a:r>
                        <a:rPr lang="en-GB" sz="1800" kern="1200">
                          <a:solidFill>
                            <a:srgbClr val="000000"/>
                          </a:solidFill>
                          <a:effectLst/>
                        </a:rPr>
                        <a:t>2</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4</a:t>
                      </a:r>
                      <a:endParaRPr lang="en-GB">
                        <a:effectLst/>
                      </a:endParaRPr>
                    </a:p>
                  </a:txBody>
                  <a:tcPr marL="0" marR="0" marT="0" marB="0" anchor="ctr"/>
                </a:tc>
                <a:extLst>
                  <a:ext uri="{0D108BD9-81ED-4DB2-BD59-A6C34878D82A}">
                    <a16:rowId xmlns:a16="http://schemas.microsoft.com/office/drawing/2014/main" val="2156214613"/>
                  </a:ext>
                </a:extLst>
              </a:tr>
              <a:tr h="412768">
                <a:tc>
                  <a:txBody>
                    <a:bodyPr/>
                    <a:lstStyle/>
                    <a:p>
                      <a:pPr marL="0" algn="ctr" rtl="0" eaLnBrk="1" latinLnBrk="0" hangingPunct="1">
                        <a:buNone/>
                      </a:pPr>
                      <a:r>
                        <a:rPr lang="en-GB" sz="1800" kern="1200">
                          <a:solidFill>
                            <a:srgbClr val="000000"/>
                          </a:solidFill>
                          <a:effectLst/>
                        </a:rPr>
                        <a:t>1</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0</a:t>
                      </a:r>
                      <a:endParaRPr lang="en-GB">
                        <a:effectLst/>
                      </a:endParaRPr>
                    </a:p>
                  </a:txBody>
                  <a:tcPr marL="0" marR="0" marT="0" marB="0" anchor="ctr"/>
                </a:tc>
                <a:extLst>
                  <a:ext uri="{0D108BD9-81ED-4DB2-BD59-A6C34878D82A}">
                    <a16:rowId xmlns:a16="http://schemas.microsoft.com/office/drawing/2014/main" val="3972783041"/>
                  </a:ext>
                </a:extLst>
              </a:tr>
            </a:tbl>
          </a:graphicData>
        </a:graphic>
      </p:graphicFrame>
      <p:sp>
        <p:nvSpPr>
          <p:cNvPr id="10" name="TextBox 9">
            <a:extLst>
              <a:ext uri="{FF2B5EF4-FFF2-40B4-BE49-F238E27FC236}">
                <a16:creationId xmlns:a16="http://schemas.microsoft.com/office/drawing/2014/main" id="{81E9081B-2CD5-337A-F029-492E2CDEAC22}"/>
              </a:ext>
            </a:extLst>
          </p:cNvPr>
          <p:cNvSpPr txBox="1"/>
          <p:nvPr/>
        </p:nvSpPr>
        <p:spPr>
          <a:xfrm>
            <a:off x="5910942" y="2677886"/>
            <a:ext cx="3381877" cy="3954929"/>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a:t>Agreed gradings for the </a:t>
            </a:r>
            <a:r>
              <a:rPr lang="en-GB" sz="1200" b="1" u="sng"/>
              <a:t>RESPONSIVENESS of ICS SERVICES </a:t>
            </a:r>
            <a:r>
              <a:rPr lang="en-GB" sz="1200"/>
              <a:t>did the person get the right support, at the right time and in the right place</a:t>
            </a:r>
          </a:p>
          <a:p>
            <a:endParaRPr lang="en-GB" sz="1400"/>
          </a:p>
          <a:p>
            <a:pPr marL="285750" indent="-285750">
              <a:buFont typeface="Arial"/>
              <a:buChar char="•"/>
            </a:pPr>
            <a:r>
              <a:rPr lang="en-GB" sz="1100"/>
              <a:t>Only 1 of the 9 cases was graded as a 5 – </a:t>
            </a:r>
            <a:r>
              <a:rPr lang="en-GB" sz="1100" b="1"/>
              <a:t>good and met the expected outcome.</a:t>
            </a:r>
          </a:p>
          <a:p>
            <a:endParaRPr lang="en-GB" sz="1100"/>
          </a:p>
          <a:p>
            <a:pPr marL="285750" indent="-285750">
              <a:buFont typeface="Arial"/>
              <a:buChar char="•"/>
            </a:pPr>
            <a:r>
              <a:rPr lang="en-GB" sz="1100"/>
              <a:t>2 of the 9 cases were graded as a 4  - </a:t>
            </a:r>
            <a:r>
              <a:rPr lang="en-GB" sz="1100" b="1"/>
              <a:t>fell short of the expected standard in some areas but this did not significantly impact on the person's wellbeing.</a:t>
            </a:r>
          </a:p>
          <a:p>
            <a:endParaRPr lang="en-GB" sz="1100"/>
          </a:p>
          <a:p>
            <a:pPr marL="285750" indent="-285750">
              <a:buFont typeface="Arial"/>
              <a:buChar char="•"/>
            </a:pPr>
            <a:r>
              <a:rPr lang="en-GB" sz="1100"/>
              <a:t>2 of the 9 cases were graded as a 3  - </a:t>
            </a:r>
            <a:r>
              <a:rPr lang="en-GB" sz="1100" b="1"/>
              <a:t>fell short of the expected standard and this did impact on the person's wellbeing but did not contribute to the cause of death.</a:t>
            </a:r>
          </a:p>
          <a:p>
            <a:endParaRPr lang="en-GB" sz="1100"/>
          </a:p>
          <a:p>
            <a:pPr marL="285750" indent="-285750">
              <a:buFont typeface="Arial"/>
              <a:buChar char="•"/>
            </a:pPr>
            <a:r>
              <a:rPr lang="en-GB" sz="1100"/>
              <a:t>5 of the 9 cases were graded as a 2  - fell short of the expected standard and this significantly impacted on the person's wellbeing and/or had the potential to contribute to the cause of death.</a:t>
            </a:r>
          </a:p>
          <a:p>
            <a:endParaRPr lang="en-GB" sz="1400"/>
          </a:p>
        </p:txBody>
      </p:sp>
      <p:graphicFrame>
        <p:nvGraphicFramePr>
          <p:cNvPr id="12" name="Table 11">
            <a:extLst>
              <a:ext uri="{FF2B5EF4-FFF2-40B4-BE49-F238E27FC236}">
                <a16:creationId xmlns:a16="http://schemas.microsoft.com/office/drawing/2014/main" id="{DBFA0A54-9403-666B-4CA5-FCF7D1895B33}"/>
              </a:ext>
            </a:extLst>
          </p:cNvPr>
          <p:cNvGraphicFramePr>
            <a:graphicFrameLocks noGrp="1"/>
          </p:cNvGraphicFramePr>
          <p:nvPr>
            <p:extLst>
              <p:ext uri="{D42A27DB-BD31-4B8C-83A1-F6EECF244321}">
                <p14:modId xmlns:p14="http://schemas.microsoft.com/office/powerpoint/2010/main" val="559467002"/>
              </p:ext>
            </p:extLst>
          </p:nvPr>
        </p:nvGraphicFramePr>
        <p:xfrm>
          <a:off x="9571264" y="2672669"/>
          <a:ext cx="2171700" cy="3711575"/>
        </p:xfrm>
        <a:graphic>
          <a:graphicData uri="http://schemas.openxmlformats.org/drawingml/2006/table">
            <a:tbl>
              <a:tblPr firstRow="1" bandRow="1">
                <a:tableStyleId>{5940675A-B579-460E-94D1-54222C63F5DA}</a:tableStyleId>
              </a:tblPr>
              <a:tblGrid>
                <a:gridCol w="1104900">
                  <a:extLst>
                    <a:ext uri="{9D8B030D-6E8A-4147-A177-3AD203B41FA5}">
                      <a16:colId xmlns:a16="http://schemas.microsoft.com/office/drawing/2014/main" val="3110944295"/>
                    </a:ext>
                  </a:extLst>
                </a:gridCol>
                <a:gridCol w="1066800">
                  <a:extLst>
                    <a:ext uri="{9D8B030D-6E8A-4147-A177-3AD203B41FA5}">
                      <a16:colId xmlns:a16="http://schemas.microsoft.com/office/drawing/2014/main" val="3979395102"/>
                    </a:ext>
                  </a:extLst>
                </a:gridCol>
              </a:tblGrid>
              <a:tr h="427228">
                <a:tc gridSpan="2">
                  <a:txBody>
                    <a:bodyPr/>
                    <a:lstStyle/>
                    <a:p>
                      <a:pPr marL="0" algn="ctr" rtl="0" eaLnBrk="1" latinLnBrk="0" hangingPunct="1">
                        <a:buNone/>
                      </a:pPr>
                      <a:r>
                        <a:rPr lang="en-GB" sz="1800" b="1" kern="1200">
                          <a:solidFill>
                            <a:srgbClr val="000000"/>
                          </a:solidFill>
                          <a:effectLst/>
                        </a:rPr>
                        <a:t>2024-25</a:t>
                      </a:r>
                      <a:endParaRPr lang="en-GB" b="1">
                        <a:effectLst/>
                      </a:endParaRPr>
                    </a:p>
                  </a:txBody>
                  <a:tcPr marL="0" marR="0" marT="0" marB="0" anchor="ctr"/>
                </a:tc>
                <a:tc hMerge="1">
                  <a:txBody>
                    <a:bodyPr/>
                    <a:lstStyle/>
                    <a:p>
                      <a:endParaRPr lang="en-GB"/>
                    </a:p>
                  </a:txBody>
                  <a:tcPr marL="0" marR="0" marT="0" marB="0" horzOverflow="overflow"/>
                </a:tc>
                <a:extLst>
                  <a:ext uri="{0D108BD9-81ED-4DB2-BD59-A6C34878D82A}">
                    <a16:rowId xmlns:a16="http://schemas.microsoft.com/office/drawing/2014/main" val="2287039420"/>
                  </a:ext>
                </a:extLst>
              </a:tr>
              <a:tr h="720979">
                <a:tc>
                  <a:txBody>
                    <a:bodyPr/>
                    <a:lstStyle/>
                    <a:p>
                      <a:pPr marL="0" algn="ctr" rtl="0" eaLnBrk="1" latinLnBrk="0" hangingPunct="1">
                        <a:buNone/>
                      </a:pPr>
                      <a:r>
                        <a:rPr lang="en-GB" sz="1800" b="1" u="sng" kern="1200">
                          <a:solidFill>
                            <a:srgbClr val="000000"/>
                          </a:solidFill>
                          <a:effectLst/>
                        </a:rPr>
                        <a:t>Grading </a:t>
                      </a:r>
                      <a:endParaRPr lang="en-GB" b="1">
                        <a:effectLst/>
                      </a:endParaRPr>
                    </a:p>
                  </a:txBody>
                  <a:tcPr marL="0" marR="0" marT="0" marB="0" anchor="ctr"/>
                </a:tc>
                <a:tc>
                  <a:txBody>
                    <a:bodyPr/>
                    <a:lstStyle/>
                    <a:p>
                      <a:pPr marL="0" algn="ctr" rtl="0" eaLnBrk="1" latinLnBrk="0" hangingPunct="1">
                        <a:buNone/>
                      </a:pPr>
                      <a:r>
                        <a:rPr lang="en-GB" sz="1800" b="1" u="sng" kern="1200">
                          <a:solidFill>
                            <a:srgbClr val="000000"/>
                          </a:solidFill>
                          <a:effectLst/>
                        </a:rPr>
                        <a:t>No of cases (9)</a:t>
                      </a:r>
                      <a:endParaRPr lang="en-GB" b="1">
                        <a:effectLst/>
                      </a:endParaRPr>
                    </a:p>
                  </a:txBody>
                  <a:tcPr marL="0" marR="0" marT="0" marB="0" anchor="ctr"/>
                </a:tc>
                <a:extLst>
                  <a:ext uri="{0D108BD9-81ED-4DB2-BD59-A6C34878D82A}">
                    <a16:rowId xmlns:a16="http://schemas.microsoft.com/office/drawing/2014/main" val="659431461"/>
                  </a:ext>
                </a:extLst>
              </a:tr>
              <a:tr h="427228">
                <a:tc>
                  <a:txBody>
                    <a:bodyPr/>
                    <a:lstStyle/>
                    <a:p>
                      <a:pPr marL="0" algn="ctr" rtl="0" eaLnBrk="1" latinLnBrk="0" hangingPunct="1">
                        <a:buNone/>
                      </a:pPr>
                      <a:r>
                        <a:rPr lang="en-GB" sz="1800" kern="1200">
                          <a:solidFill>
                            <a:srgbClr val="000000"/>
                          </a:solidFill>
                          <a:effectLst/>
                        </a:rPr>
                        <a:t>6</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0</a:t>
                      </a:r>
                      <a:endParaRPr lang="en-GB">
                        <a:effectLst/>
                      </a:endParaRPr>
                    </a:p>
                  </a:txBody>
                  <a:tcPr marL="0" marR="0" marT="0" marB="0" anchor="ctr"/>
                </a:tc>
                <a:extLst>
                  <a:ext uri="{0D108BD9-81ED-4DB2-BD59-A6C34878D82A}">
                    <a16:rowId xmlns:a16="http://schemas.microsoft.com/office/drawing/2014/main" val="3917033088"/>
                  </a:ext>
                </a:extLst>
              </a:tr>
              <a:tr h="427228">
                <a:tc>
                  <a:txBody>
                    <a:bodyPr/>
                    <a:lstStyle/>
                    <a:p>
                      <a:pPr marL="0" algn="ctr" rtl="0" eaLnBrk="1" latinLnBrk="0" hangingPunct="1">
                        <a:buNone/>
                      </a:pPr>
                      <a:r>
                        <a:rPr lang="en-GB" sz="1800" kern="1200">
                          <a:solidFill>
                            <a:srgbClr val="000000"/>
                          </a:solidFill>
                          <a:effectLst/>
                        </a:rPr>
                        <a:t>5</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1</a:t>
                      </a:r>
                      <a:endParaRPr lang="en-GB">
                        <a:effectLst/>
                      </a:endParaRPr>
                    </a:p>
                  </a:txBody>
                  <a:tcPr marL="0" marR="0" marT="0" marB="0" anchor="ctr"/>
                </a:tc>
                <a:extLst>
                  <a:ext uri="{0D108BD9-81ED-4DB2-BD59-A6C34878D82A}">
                    <a16:rowId xmlns:a16="http://schemas.microsoft.com/office/drawing/2014/main" val="3101036909"/>
                  </a:ext>
                </a:extLst>
              </a:tr>
              <a:tr h="427228">
                <a:tc>
                  <a:txBody>
                    <a:bodyPr/>
                    <a:lstStyle/>
                    <a:p>
                      <a:pPr marL="0" algn="ctr" rtl="0" eaLnBrk="1" latinLnBrk="0" hangingPunct="1">
                        <a:buNone/>
                      </a:pPr>
                      <a:r>
                        <a:rPr lang="en-GB" sz="1800" kern="1200">
                          <a:solidFill>
                            <a:srgbClr val="000000"/>
                          </a:solidFill>
                          <a:effectLst/>
                        </a:rPr>
                        <a:t>4</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1</a:t>
                      </a:r>
                      <a:endParaRPr lang="en-GB">
                        <a:effectLst/>
                      </a:endParaRPr>
                    </a:p>
                  </a:txBody>
                  <a:tcPr marL="0" marR="0" marT="0" marB="0" anchor="ctr"/>
                </a:tc>
                <a:extLst>
                  <a:ext uri="{0D108BD9-81ED-4DB2-BD59-A6C34878D82A}">
                    <a16:rowId xmlns:a16="http://schemas.microsoft.com/office/drawing/2014/main" val="3695379331"/>
                  </a:ext>
                </a:extLst>
              </a:tr>
              <a:tr h="427228">
                <a:tc>
                  <a:txBody>
                    <a:bodyPr/>
                    <a:lstStyle/>
                    <a:p>
                      <a:pPr marL="0" algn="ctr" rtl="0" eaLnBrk="1" latinLnBrk="0" hangingPunct="1">
                        <a:buNone/>
                      </a:pPr>
                      <a:r>
                        <a:rPr lang="en-GB" sz="1800" kern="1200">
                          <a:solidFill>
                            <a:srgbClr val="000000"/>
                          </a:solidFill>
                          <a:effectLst/>
                        </a:rPr>
                        <a:t>3</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2</a:t>
                      </a:r>
                      <a:endParaRPr lang="en-GB">
                        <a:effectLst/>
                      </a:endParaRPr>
                    </a:p>
                  </a:txBody>
                  <a:tcPr marL="0" marR="0" marT="0" marB="0" anchor="ctr"/>
                </a:tc>
                <a:extLst>
                  <a:ext uri="{0D108BD9-81ED-4DB2-BD59-A6C34878D82A}">
                    <a16:rowId xmlns:a16="http://schemas.microsoft.com/office/drawing/2014/main" val="3438680608"/>
                  </a:ext>
                </a:extLst>
              </a:tr>
              <a:tr h="427228">
                <a:tc>
                  <a:txBody>
                    <a:bodyPr/>
                    <a:lstStyle/>
                    <a:p>
                      <a:pPr marL="0" algn="ctr" rtl="0" eaLnBrk="1" latinLnBrk="0" hangingPunct="1">
                        <a:buNone/>
                      </a:pPr>
                      <a:r>
                        <a:rPr lang="en-GB" sz="1800" kern="1200">
                          <a:solidFill>
                            <a:srgbClr val="000000"/>
                          </a:solidFill>
                          <a:effectLst/>
                        </a:rPr>
                        <a:t>2</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5</a:t>
                      </a:r>
                      <a:endParaRPr lang="en-GB">
                        <a:effectLst/>
                      </a:endParaRPr>
                    </a:p>
                  </a:txBody>
                  <a:tcPr marL="0" marR="0" marT="0" marB="0" anchor="ctr"/>
                </a:tc>
                <a:extLst>
                  <a:ext uri="{0D108BD9-81ED-4DB2-BD59-A6C34878D82A}">
                    <a16:rowId xmlns:a16="http://schemas.microsoft.com/office/drawing/2014/main" val="2236853426"/>
                  </a:ext>
                </a:extLst>
              </a:tr>
              <a:tr h="427228">
                <a:tc>
                  <a:txBody>
                    <a:bodyPr/>
                    <a:lstStyle/>
                    <a:p>
                      <a:pPr marL="0" algn="ctr" rtl="0" eaLnBrk="1" latinLnBrk="0" hangingPunct="1">
                        <a:buNone/>
                      </a:pPr>
                      <a:r>
                        <a:rPr lang="en-GB" sz="1800" kern="1200">
                          <a:solidFill>
                            <a:srgbClr val="000000"/>
                          </a:solidFill>
                          <a:effectLst/>
                        </a:rPr>
                        <a:t>1</a:t>
                      </a:r>
                      <a:endParaRPr lang="en-GB">
                        <a:effectLst/>
                      </a:endParaRPr>
                    </a:p>
                  </a:txBody>
                  <a:tcPr marL="0" marR="0" marT="0" marB="0" anchor="ctr"/>
                </a:tc>
                <a:tc>
                  <a:txBody>
                    <a:bodyPr/>
                    <a:lstStyle/>
                    <a:p>
                      <a:pPr marL="0" algn="ctr" rtl="0" eaLnBrk="1" latinLnBrk="0" hangingPunct="1">
                        <a:buNone/>
                      </a:pPr>
                      <a:r>
                        <a:rPr lang="en-GB" sz="1800" kern="1200">
                          <a:solidFill>
                            <a:srgbClr val="000000"/>
                          </a:solidFill>
                          <a:effectLst/>
                        </a:rPr>
                        <a:t>0</a:t>
                      </a:r>
                      <a:endParaRPr lang="en-GB">
                        <a:effectLst/>
                      </a:endParaRPr>
                    </a:p>
                  </a:txBody>
                  <a:tcPr marL="0" marR="0" marT="0" marB="0" anchor="ctr"/>
                </a:tc>
                <a:extLst>
                  <a:ext uri="{0D108BD9-81ED-4DB2-BD59-A6C34878D82A}">
                    <a16:rowId xmlns:a16="http://schemas.microsoft.com/office/drawing/2014/main" val="410234722"/>
                  </a:ext>
                </a:extLst>
              </a:tr>
            </a:tbl>
          </a:graphicData>
        </a:graphic>
      </p:graphicFrame>
    </p:spTree>
    <p:extLst>
      <p:ext uri="{BB962C8B-B14F-4D97-AF65-F5344CB8AC3E}">
        <p14:creationId xmlns:p14="http://schemas.microsoft.com/office/powerpoint/2010/main" val="2814660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8A50F-98B9-B8B2-C505-D50C027073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4CCF40-F2E3-8E0B-3BFE-446AD7B4DF8F}"/>
              </a:ext>
            </a:extLst>
          </p:cNvPr>
          <p:cNvSpPr>
            <a:spLocks noGrp="1"/>
          </p:cNvSpPr>
          <p:nvPr>
            <p:ph type="title"/>
          </p:nvPr>
        </p:nvSpPr>
        <p:spPr>
          <a:xfrm>
            <a:off x="337457" y="514880"/>
            <a:ext cx="10515600" cy="1325563"/>
          </a:xfrm>
        </p:spPr>
        <p:txBody>
          <a:bodyPr>
            <a:normAutofit/>
          </a:bodyPr>
          <a:lstStyle/>
          <a:p>
            <a:r>
              <a:rPr lang="en-GB" sz="3600"/>
              <a:t>Findings and Outcomes  </a:t>
            </a:r>
          </a:p>
        </p:txBody>
      </p:sp>
      <p:sp>
        <p:nvSpPr>
          <p:cNvPr id="9" name="TextBox 8">
            <a:extLst>
              <a:ext uri="{FF2B5EF4-FFF2-40B4-BE49-F238E27FC236}">
                <a16:creationId xmlns:a16="http://schemas.microsoft.com/office/drawing/2014/main" id="{9B04B9B2-C389-E7CF-FB04-8D6D269F0F20}"/>
              </a:ext>
            </a:extLst>
          </p:cNvPr>
          <p:cNvSpPr txBox="1"/>
          <p:nvPr/>
        </p:nvSpPr>
        <p:spPr>
          <a:xfrm>
            <a:off x="333213" y="1570032"/>
            <a:ext cx="5769058" cy="4832092"/>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latin typeface="Aptos"/>
                <a:cs typeface="Arial"/>
              </a:rPr>
              <a:t>Key Findings from </a:t>
            </a:r>
            <a:r>
              <a:rPr lang="en-US" sz="1400" b="1" err="1">
                <a:latin typeface="Aptos"/>
                <a:cs typeface="Arial"/>
              </a:rPr>
              <a:t>LeDeR</a:t>
            </a:r>
            <a:r>
              <a:rPr lang="en-US" sz="1400" b="1">
                <a:latin typeface="Aptos"/>
                <a:cs typeface="Arial"/>
              </a:rPr>
              <a:t> Reviews (Where Care Fell Short)</a:t>
            </a:r>
            <a:endParaRPr lang="en-US">
              <a:latin typeface="Aptos"/>
            </a:endParaRPr>
          </a:p>
          <a:p>
            <a:endParaRPr lang="en-US" sz="1400" b="1">
              <a:latin typeface="Aptos"/>
              <a:cs typeface="Arial"/>
            </a:endParaRPr>
          </a:p>
          <a:p>
            <a:r>
              <a:rPr lang="en-US" sz="1400" b="1">
                <a:latin typeface="Aptos"/>
                <a:cs typeface="Arial"/>
              </a:rPr>
              <a:t>Poor Communication/listening:</a:t>
            </a:r>
            <a:endParaRPr lang="en-US">
              <a:latin typeface="Aptos"/>
            </a:endParaRPr>
          </a:p>
          <a:p>
            <a:pPr marL="285750" indent="-285750">
              <a:buFont typeface="Arial"/>
              <a:buChar char="•"/>
            </a:pPr>
            <a:r>
              <a:rPr lang="en-US" sz="1400">
                <a:latin typeface="Aptos"/>
                <a:cs typeface="Arial"/>
              </a:rPr>
              <a:t>Families, informal carers, and care providers often raised valid concerns that were not acknowledged or acted upon.</a:t>
            </a:r>
            <a:endParaRPr lang="en-US">
              <a:latin typeface="Aptos"/>
            </a:endParaRPr>
          </a:p>
          <a:p>
            <a:pPr marL="285750" indent="-285750">
              <a:buFont typeface="Arial"/>
              <a:buChar char="•"/>
            </a:pPr>
            <a:r>
              <a:rPr lang="en-US" sz="1400">
                <a:latin typeface="Aptos"/>
                <a:cs typeface="Arial"/>
              </a:rPr>
              <a:t>A lack of effective communication contributed to delays and mismanagement of care.</a:t>
            </a:r>
            <a:endParaRPr lang="en-US">
              <a:latin typeface="Aptos"/>
            </a:endParaRPr>
          </a:p>
          <a:p>
            <a:endParaRPr lang="en-US" sz="1400" b="1">
              <a:latin typeface="Aptos"/>
              <a:cs typeface="Arial"/>
            </a:endParaRPr>
          </a:p>
          <a:p>
            <a:r>
              <a:rPr lang="en-US" sz="1400" b="1">
                <a:latin typeface="Aptos"/>
                <a:cs typeface="Arial"/>
              </a:rPr>
              <a:t>Ineffective use of Multidisciplinary Teams (MDTs):</a:t>
            </a:r>
            <a:endParaRPr lang="en-US">
              <a:latin typeface="Aptos"/>
            </a:endParaRPr>
          </a:p>
          <a:p>
            <a:pPr marL="285750" indent="-285750">
              <a:buFont typeface="Arial"/>
              <a:buChar char="•"/>
            </a:pPr>
            <a:r>
              <a:rPr lang="en-US" sz="1400">
                <a:latin typeface="Aptos"/>
                <a:cs typeface="Arial"/>
              </a:rPr>
              <a:t>MDT processes were either not used or not used effectively.</a:t>
            </a:r>
            <a:endParaRPr lang="en-US">
              <a:latin typeface="Aptos"/>
            </a:endParaRPr>
          </a:p>
          <a:p>
            <a:pPr marL="285750" indent="-285750">
              <a:buFont typeface="Arial"/>
              <a:buChar char="•"/>
            </a:pPr>
            <a:r>
              <a:rPr lang="en-US" sz="1400">
                <a:latin typeface="Aptos"/>
                <a:cs typeface="Arial"/>
              </a:rPr>
              <a:t>Better coordination and collaboration across professionals is needed to ensure that individuals receive holistic and appropriate care.</a:t>
            </a:r>
            <a:endParaRPr lang="en-US">
              <a:latin typeface="Aptos"/>
            </a:endParaRPr>
          </a:p>
          <a:p>
            <a:pPr marL="285750" indent="-285750">
              <a:buFont typeface="Arial"/>
              <a:buChar char="•"/>
            </a:pPr>
            <a:endParaRPr lang="en-US" sz="1400" b="1">
              <a:latin typeface="Aptos"/>
              <a:cs typeface="Arial"/>
            </a:endParaRPr>
          </a:p>
          <a:p>
            <a:r>
              <a:rPr lang="en-US" sz="1400" b="1">
                <a:latin typeface="Aptos"/>
                <a:cs typeface="Arial"/>
              </a:rPr>
              <a:t>Delayed referrals and diagnoses:</a:t>
            </a:r>
            <a:endParaRPr lang="en-US">
              <a:latin typeface="Aptos"/>
            </a:endParaRPr>
          </a:p>
          <a:p>
            <a:pPr marL="285750" indent="-285750">
              <a:buFont typeface="Arial"/>
              <a:buChar char="•"/>
            </a:pPr>
            <a:r>
              <a:rPr lang="en-US" sz="1400">
                <a:latin typeface="Aptos"/>
                <a:cs typeface="Arial"/>
              </a:rPr>
              <a:t>Referral processes were slow, leading to late diagnoses.</a:t>
            </a:r>
            <a:endParaRPr lang="en-US">
              <a:latin typeface="Aptos"/>
            </a:endParaRPr>
          </a:p>
          <a:p>
            <a:pPr marL="285750" indent="-285750">
              <a:buFont typeface="Arial"/>
              <a:buChar char="•"/>
            </a:pPr>
            <a:r>
              <a:rPr lang="en-US" sz="1400">
                <a:latin typeface="Aptos"/>
                <a:cs typeface="Arial"/>
              </a:rPr>
              <a:t>In many cases, there was no end-of-life planning or advanced care planning, resulting in unmanaged deterioration of health.</a:t>
            </a:r>
            <a:endParaRPr lang="en-US">
              <a:latin typeface="Aptos"/>
            </a:endParaRPr>
          </a:p>
          <a:p>
            <a:endParaRPr lang="en-US" sz="1400" b="1">
              <a:latin typeface="Aptos"/>
              <a:cs typeface="Arial"/>
            </a:endParaRPr>
          </a:p>
          <a:p>
            <a:r>
              <a:rPr lang="en-US" sz="1400" b="1">
                <a:latin typeface="Aptos"/>
                <a:cs typeface="Arial"/>
              </a:rPr>
              <a:t>Inadequate response to changing needs:</a:t>
            </a:r>
            <a:endParaRPr lang="en-US">
              <a:latin typeface="Aptos"/>
            </a:endParaRPr>
          </a:p>
          <a:p>
            <a:pPr marL="285750" indent="-285750">
              <a:buFont typeface="Arial"/>
              <a:buChar char="•"/>
            </a:pPr>
            <a:r>
              <a:rPr lang="en-US" sz="1400">
                <a:latin typeface="Aptos"/>
                <a:cs typeface="Arial"/>
              </a:rPr>
              <a:t>Care packages and reviews were not updated frequently enough when an individual's health or care needs changed.</a:t>
            </a:r>
            <a:endParaRPr lang="en-US">
              <a:latin typeface="Aptos"/>
            </a:endParaRPr>
          </a:p>
          <a:p>
            <a:pPr marL="285750" indent="-285750">
              <a:buFont typeface="Arial"/>
              <a:buChar char="•"/>
            </a:pPr>
            <a:r>
              <a:rPr lang="en-US" sz="1400">
                <a:latin typeface="Aptos"/>
                <a:cs typeface="Arial"/>
              </a:rPr>
              <a:t>This led to gaps in care and failure to meet evolving health needs.</a:t>
            </a:r>
            <a:endParaRPr lang="en-US">
              <a:latin typeface="Aptos"/>
            </a:endParaRPr>
          </a:p>
        </p:txBody>
      </p:sp>
      <p:sp>
        <p:nvSpPr>
          <p:cNvPr id="4" name="TextBox 3">
            <a:extLst>
              <a:ext uri="{FF2B5EF4-FFF2-40B4-BE49-F238E27FC236}">
                <a16:creationId xmlns:a16="http://schemas.microsoft.com/office/drawing/2014/main" id="{4BBCC72D-E7E0-A1BB-79DD-024F1E72747B}"/>
              </a:ext>
            </a:extLst>
          </p:cNvPr>
          <p:cNvSpPr txBox="1"/>
          <p:nvPr/>
        </p:nvSpPr>
        <p:spPr>
          <a:xfrm>
            <a:off x="6400800" y="511629"/>
            <a:ext cx="5377542" cy="6093976"/>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300" b="1"/>
              <a:t>System-level actions for improving care</a:t>
            </a:r>
          </a:p>
          <a:p>
            <a:endParaRPr lang="en-US" sz="1300" b="1"/>
          </a:p>
          <a:p>
            <a:r>
              <a:rPr lang="en-US" sz="1300" b="1"/>
              <a:t>Ensure accurate coding and information sharing:</a:t>
            </a:r>
          </a:p>
          <a:p>
            <a:pPr marL="285750" lvl="1" indent="-285750">
              <a:buFont typeface="Arial"/>
              <a:buChar char="•"/>
            </a:pPr>
            <a:r>
              <a:rPr lang="en-US" sz="1300" b="1"/>
              <a:t>Correct coding</a:t>
            </a:r>
            <a:r>
              <a:rPr lang="en-US" sz="1300"/>
              <a:t> on GP registers is crucial to identify individuals with learning disabilities or autism.</a:t>
            </a:r>
          </a:p>
          <a:p>
            <a:pPr marL="285750" lvl="1" indent="-285750">
              <a:buFont typeface="Arial"/>
              <a:buChar char="•"/>
            </a:pPr>
            <a:r>
              <a:rPr lang="en-US" sz="1300"/>
              <a:t>Ensure </a:t>
            </a:r>
            <a:r>
              <a:rPr lang="en-US" sz="1300" b="1"/>
              <a:t>consistent sharing of this information</a:t>
            </a:r>
            <a:r>
              <a:rPr lang="en-US" sz="1300"/>
              <a:t> across all </a:t>
            </a:r>
            <a:r>
              <a:rPr lang="en-US" sz="1300" b="1"/>
              <a:t>system </a:t>
            </a:r>
            <a:r>
              <a:rPr lang="en-US" sz="1300" b="1" err="1"/>
              <a:t>organisations</a:t>
            </a:r>
            <a:r>
              <a:rPr lang="en-US" sz="1300"/>
              <a:t> (e.g., hospitals, social care, community services).</a:t>
            </a:r>
          </a:p>
          <a:p>
            <a:endParaRPr lang="en-US" sz="1300" b="1"/>
          </a:p>
          <a:p>
            <a:r>
              <a:rPr lang="en-US" sz="1300" b="1"/>
              <a:t>Increase education and training:</a:t>
            </a:r>
            <a:endParaRPr lang="en-US" sz="1300"/>
          </a:p>
          <a:p>
            <a:pPr marL="228600" lvl="1" indent="-228600">
              <a:buFont typeface="Arial"/>
              <a:buChar char="•"/>
            </a:pPr>
            <a:r>
              <a:rPr lang="en-US" sz="1300"/>
              <a:t>Expand </a:t>
            </a:r>
            <a:r>
              <a:rPr lang="en-US" sz="1300" b="1"/>
              <a:t>education and training</a:t>
            </a:r>
            <a:r>
              <a:rPr lang="en-US" sz="1300"/>
              <a:t> for all stakeholders, including healthcare professionals, family carers, informal carers, and care providers.</a:t>
            </a:r>
          </a:p>
          <a:p>
            <a:pPr marL="228600" lvl="1" indent="-228600">
              <a:buFont typeface="Arial"/>
              <a:buChar char="•"/>
            </a:pPr>
            <a:r>
              <a:rPr lang="en-US" sz="1300"/>
              <a:t>Focus on improving </a:t>
            </a:r>
            <a:r>
              <a:rPr lang="en-US" sz="1300" b="1"/>
              <a:t>understanding of diagnoses</a:t>
            </a:r>
            <a:r>
              <a:rPr lang="en-US" sz="1300"/>
              <a:t>, specific needs, and the </a:t>
            </a:r>
            <a:r>
              <a:rPr lang="en-US" sz="1300" b="1"/>
              <a:t>effective uptake of training</a:t>
            </a:r>
            <a:r>
              <a:rPr lang="en-US" sz="1300"/>
              <a:t> to ensure everyone involved is well-informed and equipped to provide care.</a:t>
            </a:r>
          </a:p>
          <a:p>
            <a:pPr marL="0" lvl="1"/>
            <a:endParaRPr lang="en-US" sz="1300"/>
          </a:p>
          <a:p>
            <a:r>
              <a:rPr lang="en-US" sz="1300" b="1"/>
              <a:t>Strengthen MDT and joint working:</a:t>
            </a:r>
          </a:p>
          <a:p>
            <a:pPr marL="228600" lvl="1" indent="-228600">
              <a:buFont typeface="Arial"/>
              <a:buChar char="•"/>
            </a:pPr>
            <a:r>
              <a:rPr lang="en-US" sz="1300"/>
              <a:t>Promote </a:t>
            </a:r>
            <a:r>
              <a:rPr lang="en-US" sz="1300" b="1"/>
              <a:t>consistent community support</a:t>
            </a:r>
            <a:r>
              <a:rPr lang="en-US" sz="1300"/>
              <a:t> and </a:t>
            </a:r>
            <a:r>
              <a:rPr lang="en-US" sz="1300" b="1"/>
              <a:t>effective multidisciplinary teamwork (MDT)</a:t>
            </a:r>
            <a:r>
              <a:rPr lang="en-US" sz="1300"/>
              <a:t>.</a:t>
            </a:r>
          </a:p>
          <a:p>
            <a:pPr marL="228600" lvl="1" indent="-228600">
              <a:buFont typeface="Arial"/>
              <a:buChar char="•"/>
            </a:pPr>
            <a:r>
              <a:rPr lang="en-US" sz="1300"/>
              <a:t>Demonstrate and ensure </a:t>
            </a:r>
            <a:r>
              <a:rPr lang="en-US" sz="1300" b="1"/>
              <a:t>joint working</a:t>
            </a:r>
            <a:r>
              <a:rPr lang="en-US" sz="1300"/>
              <a:t> between healthcare providers, social care services, and community support networks to provide holistic and coordinated care.</a:t>
            </a:r>
          </a:p>
          <a:p>
            <a:endParaRPr lang="en-US" sz="1300" b="1"/>
          </a:p>
          <a:p>
            <a:pPr>
              <a:buFont typeface=""/>
            </a:pPr>
            <a:r>
              <a:rPr lang="en-US" sz="1300" b="1"/>
              <a:t>Enhance patient experience through supportive documents:</a:t>
            </a:r>
            <a:endParaRPr lang="en-US" sz="1300"/>
          </a:p>
          <a:p>
            <a:pPr marL="228600" lvl="1" indent="-228600">
              <a:buFont typeface="Arial"/>
              <a:buChar char="•"/>
            </a:pPr>
            <a:r>
              <a:rPr lang="en-US" sz="1300"/>
              <a:t>Use </a:t>
            </a:r>
            <a:r>
              <a:rPr lang="en-US" sz="1300" b="1"/>
              <a:t>hospital passports</a:t>
            </a:r>
            <a:r>
              <a:rPr lang="en-US" sz="1300"/>
              <a:t>, </a:t>
            </a:r>
            <a:r>
              <a:rPr lang="en-US" sz="1300" b="1" err="1"/>
              <a:t>ReSPECT</a:t>
            </a:r>
            <a:r>
              <a:rPr lang="en-US" sz="1300" b="1"/>
              <a:t> documents</a:t>
            </a:r>
            <a:r>
              <a:rPr lang="en-US" sz="1300"/>
              <a:t>, and other </a:t>
            </a:r>
            <a:r>
              <a:rPr lang="en-US" sz="1300" b="1"/>
              <a:t>supporting documents</a:t>
            </a:r>
            <a:r>
              <a:rPr lang="en-US" sz="1300"/>
              <a:t> to ensure patients' needs, preferences, and wishes are understood and followed across all care settings.</a:t>
            </a:r>
          </a:p>
          <a:p>
            <a:pPr marL="228600" lvl="1" indent="-228600">
              <a:buFont typeface="Arial"/>
              <a:buChar char="•"/>
            </a:pPr>
            <a:r>
              <a:rPr lang="en-US" sz="1300"/>
              <a:t>Ensure that </a:t>
            </a:r>
            <a:r>
              <a:rPr lang="en-US" sz="1300" b="1"/>
              <a:t>Mental Capacity Act (MCA)</a:t>
            </a:r>
            <a:r>
              <a:rPr lang="en-US" sz="1300"/>
              <a:t> and </a:t>
            </a:r>
            <a:r>
              <a:rPr lang="en-US" sz="1300" b="1"/>
              <a:t>Best Interests (BI) decisions</a:t>
            </a:r>
            <a:r>
              <a:rPr lang="en-US" sz="1300"/>
              <a:t> are always </a:t>
            </a:r>
            <a:r>
              <a:rPr lang="en-US" sz="1300" b="1"/>
              <a:t>decision-specific</a:t>
            </a:r>
            <a:r>
              <a:rPr lang="en-US" sz="1300"/>
              <a:t>, reflecting the individual's unique circumstances.</a:t>
            </a:r>
          </a:p>
        </p:txBody>
      </p:sp>
    </p:spTree>
    <p:extLst>
      <p:ext uri="{BB962C8B-B14F-4D97-AF65-F5344CB8AC3E}">
        <p14:creationId xmlns:p14="http://schemas.microsoft.com/office/powerpoint/2010/main" val="1328798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2AB4B-3061-701F-6A99-85400E112BD5}"/>
              </a:ext>
            </a:extLst>
          </p:cNvPr>
          <p:cNvSpPr>
            <a:spLocks noGrp="1"/>
          </p:cNvSpPr>
          <p:nvPr>
            <p:ph type="title"/>
          </p:nvPr>
        </p:nvSpPr>
        <p:spPr/>
        <p:txBody>
          <a:bodyPr/>
          <a:lstStyle/>
          <a:p>
            <a:r>
              <a:rPr lang="en-GB"/>
              <a:t>Learning and themes from reviews</a:t>
            </a:r>
          </a:p>
        </p:txBody>
      </p:sp>
      <p:sp>
        <p:nvSpPr>
          <p:cNvPr id="3" name="Content Placeholder 2">
            <a:extLst>
              <a:ext uri="{FF2B5EF4-FFF2-40B4-BE49-F238E27FC236}">
                <a16:creationId xmlns:a16="http://schemas.microsoft.com/office/drawing/2014/main" id="{5019F32C-7745-BE1E-BF1F-DBAE5AC91DE8}"/>
              </a:ext>
            </a:extLst>
          </p:cNvPr>
          <p:cNvSpPr>
            <a:spLocks noGrp="1"/>
          </p:cNvSpPr>
          <p:nvPr>
            <p:ph idx="1"/>
          </p:nvPr>
        </p:nvSpPr>
        <p:spPr/>
        <p:txBody>
          <a:bodyPr vert="horz" lIns="91440" tIns="45720" rIns="91440" bIns="45720" rtlCol="0" anchor="t">
            <a:normAutofit/>
          </a:bodyPr>
          <a:lstStyle/>
          <a:p>
            <a:pPr marL="0" indent="0">
              <a:buNone/>
            </a:pPr>
            <a:r>
              <a:rPr lang="en-GB" sz="2000"/>
              <a:t>The reviews for 2024/25 highlighted several key themes related to care practices and identified areas for improvement.</a:t>
            </a:r>
            <a:endParaRPr lang="en-US"/>
          </a:p>
          <a:p>
            <a:pPr marL="0" indent="0">
              <a:buNone/>
            </a:pPr>
            <a:r>
              <a:rPr lang="en-GB" sz="2000" b="1"/>
              <a:t>Themes:</a:t>
            </a:r>
          </a:p>
          <a:p>
            <a:pPr marL="514350" indent="-514350">
              <a:buAutoNum type="arabicPeriod"/>
            </a:pPr>
            <a:r>
              <a:rPr lang="en-GB" sz="2000"/>
              <a:t>Documentation/Flagging</a:t>
            </a:r>
          </a:p>
          <a:p>
            <a:pPr marL="514350" indent="-514350">
              <a:buAutoNum type="arabicPeriod"/>
            </a:pPr>
            <a:r>
              <a:rPr lang="en-GB" sz="2000"/>
              <a:t>Communication</a:t>
            </a:r>
          </a:p>
          <a:p>
            <a:pPr marL="514350" indent="-514350">
              <a:buAutoNum type="arabicPeriod"/>
            </a:pPr>
            <a:r>
              <a:rPr lang="en-GB" sz="2000"/>
              <a:t>Reasonable Adjustments</a:t>
            </a:r>
          </a:p>
          <a:p>
            <a:pPr marL="514350" indent="-514350">
              <a:buAutoNum type="arabicPeriod"/>
            </a:pPr>
            <a:r>
              <a:rPr lang="en-GB" sz="2000"/>
              <a:t>Annual Health Checks/Coding</a:t>
            </a:r>
          </a:p>
          <a:p>
            <a:pPr marL="514350" indent="-514350">
              <a:buAutoNum type="arabicPeriod"/>
            </a:pPr>
            <a:r>
              <a:rPr lang="en-GB" sz="2000"/>
              <a:t>Mental Capacity Assessments/Best Interest Decisions </a:t>
            </a:r>
          </a:p>
          <a:p>
            <a:pPr marL="0" indent="0">
              <a:buNone/>
            </a:pPr>
            <a:endParaRPr lang="en-GB" sz="2000"/>
          </a:p>
          <a:p>
            <a:pPr marL="0" indent="0">
              <a:buNone/>
            </a:pPr>
            <a:r>
              <a:rPr lang="en-GB" sz="2000"/>
              <a:t>A full list of examples linked to the above 5 themes can be found in </a:t>
            </a:r>
            <a:r>
              <a:rPr lang="en-GB" sz="2000" b="1"/>
              <a:t>appendix 4.</a:t>
            </a:r>
          </a:p>
          <a:p>
            <a:pPr marL="0" indent="0">
              <a:buNone/>
            </a:pPr>
            <a:r>
              <a:rPr lang="en-GB" sz="2000"/>
              <a:t>The learning opportunities are also linked to the system wide Clive </a:t>
            </a:r>
            <a:r>
              <a:rPr lang="en-GB" sz="2000" err="1"/>
              <a:t>Treacey</a:t>
            </a:r>
            <a:r>
              <a:rPr lang="en-GB" sz="2000"/>
              <a:t> action plan. </a:t>
            </a:r>
          </a:p>
        </p:txBody>
      </p:sp>
    </p:spTree>
    <p:extLst>
      <p:ext uri="{BB962C8B-B14F-4D97-AF65-F5344CB8AC3E}">
        <p14:creationId xmlns:p14="http://schemas.microsoft.com/office/powerpoint/2010/main" val="3269418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F993B-4A31-A1DC-A03F-79CCB77491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8FD23A-14EF-57BD-3F08-3A5FD593A9D4}"/>
              </a:ext>
            </a:extLst>
          </p:cNvPr>
          <p:cNvSpPr>
            <a:spLocks noGrp="1"/>
          </p:cNvSpPr>
          <p:nvPr>
            <p:ph type="title"/>
          </p:nvPr>
        </p:nvSpPr>
        <p:spPr>
          <a:xfrm>
            <a:off x="326273" y="361063"/>
            <a:ext cx="10515600" cy="1325563"/>
          </a:xfrm>
        </p:spPr>
        <p:txBody>
          <a:bodyPr>
            <a:normAutofit/>
          </a:bodyPr>
          <a:lstStyle/>
          <a:p>
            <a:r>
              <a:rPr lang="en-GB" sz="3600"/>
              <a:t>System updates: Clive </a:t>
            </a:r>
            <a:r>
              <a:rPr lang="en-GB" sz="3600" err="1"/>
              <a:t>Treacey</a:t>
            </a:r>
          </a:p>
        </p:txBody>
      </p:sp>
      <p:sp>
        <p:nvSpPr>
          <p:cNvPr id="9" name="TextBox 8">
            <a:extLst>
              <a:ext uri="{FF2B5EF4-FFF2-40B4-BE49-F238E27FC236}">
                <a16:creationId xmlns:a16="http://schemas.microsoft.com/office/drawing/2014/main" id="{3A351939-DB71-522B-5011-EE5AF5880A58}"/>
              </a:ext>
            </a:extLst>
          </p:cNvPr>
          <p:cNvSpPr txBox="1"/>
          <p:nvPr/>
        </p:nvSpPr>
        <p:spPr>
          <a:xfrm>
            <a:off x="115499" y="1283345"/>
            <a:ext cx="8827945" cy="58169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latin typeface="Aptos"/>
                <a:cs typeface="Arial"/>
              </a:rPr>
              <a:t>Clive </a:t>
            </a:r>
            <a:r>
              <a:rPr lang="en-US" sz="1200" b="1" err="1">
                <a:latin typeface="Aptos"/>
                <a:cs typeface="Arial"/>
              </a:rPr>
              <a:t>Treacey</a:t>
            </a:r>
            <a:r>
              <a:rPr lang="en-US" sz="1200" b="1">
                <a:latin typeface="Aptos"/>
                <a:cs typeface="Arial"/>
              </a:rPr>
              <a:t> was a 47-year-old man with a learning disability and epilepsy, who tragically died following a seizure and cardiac arrest. Following his death, an independent review by NHS England  determined his death was deemed avoidable and identified 10 key findings and over 50 recommendations aimed at improving care and preventing similar incidents in the future.</a:t>
            </a:r>
            <a:endParaRPr lang="en-US" sz="1200" b="1">
              <a:latin typeface="Aptos"/>
            </a:endParaRPr>
          </a:p>
          <a:p>
            <a:endParaRPr lang="en-US" sz="1200" b="1">
              <a:latin typeface="Aptos"/>
              <a:cs typeface="Arial"/>
            </a:endParaRPr>
          </a:p>
          <a:p>
            <a:r>
              <a:rPr lang="en-US" sz="1200" b="1">
                <a:latin typeface="Aptos"/>
                <a:cs typeface="Arial"/>
              </a:rPr>
              <a:t>System-Wide action plan:</a:t>
            </a:r>
            <a:endParaRPr lang="en-US" sz="1200">
              <a:latin typeface="Aptos"/>
            </a:endParaRPr>
          </a:p>
          <a:p>
            <a:pPr marL="171450" indent="-171450">
              <a:buFont typeface="Arial"/>
              <a:buChar char="•"/>
            </a:pPr>
            <a:r>
              <a:rPr lang="en-US" sz="1200">
                <a:latin typeface="Aptos"/>
                <a:cs typeface="Arial"/>
              </a:rPr>
              <a:t>STW developed an action plan based on these findings and recommendations. This plan includes clear action points and gaps that need addressing.</a:t>
            </a:r>
            <a:endParaRPr lang="en-US" sz="1200">
              <a:latin typeface="Aptos"/>
            </a:endParaRPr>
          </a:p>
          <a:p>
            <a:pPr marL="171450" indent="-171450">
              <a:buFont typeface="Arial"/>
              <a:buChar char="•"/>
            </a:pPr>
            <a:r>
              <a:rPr lang="en-US" sz="1200">
                <a:latin typeface="Aptos"/>
                <a:cs typeface="Arial"/>
              </a:rPr>
              <a:t>In January 2025, STW system partners came together face-to-face to review the plan and assessed whether the recommendations had been implemented, and where there are still gaps that need to be escalated within the Learning Disability/Neurodiversity (LD/ND) pathway.</a:t>
            </a:r>
            <a:endParaRPr lang="en-US" sz="1200">
              <a:latin typeface="Aptos"/>
            </a:endParaRPr>
          </a:p>
          <a:p>
            <a:pPr marL="171450" indent="-171450">
              <a:buFont typeface="Arial"/>
              <a:buChar char="•"/>
            </a:pPr>
            <a:r>
              <a:rPr lang="en-US" sz="1200">
                <a:latin typeface="Aptos"/>
                <a:cs typeface="Arial"/>
              </a:rPr>
              <a:t>The action plan is not mandated by NHS England, but STW partners are working collaboratively to embed it into practice.</a:t>
            </a:r>
            <a:br>
              <a:rPr lang="en-US"/>
            </a:br>
            <a:endParaRPr lang="en-US" sz="1200"/>
          </a:p>
          <a:p>
            <a:r>
              <a:rPr lang="en-US" sz="1200" b="1">
                <a:latin typeface="Aptos"/>
                <a:cs typeface="Arial"/>
              </a:rPr>
              <a:t>Key recommendations and examples of actions taken:</a:t>
            </a:r>
            <a:endParaRPr lang="en-US" sz="1200" b="1">
              <a:latin typeface="Aptos"/>
            </a:endParaRPr>
          </a:p>
          <a:p>
            <a:pPr marL="171450" indent="-171450">
              <a:buFont typeface="Arial"/>
              <a:buChar char="•"/>
            </a:pPr>
            <a:r>
              <a:rPr lang="en-US" sz="1200">
                <a:latin typeface="Aptos"/>
                <a:cs typeface="Arial"/>
              </a:rPr>
              <a:t>Families are now actively involved in reviews and the care planning process. Their views and valuable insights are incorporated into service specifications conducted by the Integrated Care Board (ICB).</a:t>
            </a:r>
            <a:endParaRPr lang="en-US" sz="1200">
              <a:latin typeface="Aptos"/>
            </a:endParaRPr>
          </a:p>
          <a:p>
            <a:pPr marL="171450" indent="-171450">
              <a:buFont typeface="Arial"/>
              <a:buChar char="•"/>
            </a:pPr>
            <a:r>
              <a:rPr lang="en-US" sz="1200">
                <a:latin typeface="Aptos"/>
                <a:cs typeface="Arial"/>
              </a:rPr>
              <a:t>The local authority and care providers have worked together to review and strengthen safeguarding processes to ensure that they meet national standards and guidance.</a:t>
            </a:r>
            <a:endParaRPr lang="en-US" sz="1200">
              <a:latin typeface="Aptos"/>
            </a:endParaRPr>
          </a:p>
          <a:p>
            <a:pPr marL="171450" indent="-171450">
              <a:buFont typeface="Arial"/>
              <a:buChar char="•"/>
            </a:pPr>
            <a:r>
              <a:rPr lang="en-US" sz="1200">
                <a:latin typeface="Aptos"/>
                <a:cs typeface="Arial"/>
              </a:rPr>
              <a:t>SUDEP/Epilepsy care plans are now requested for individuals with epilepsy, with contact made with relevant epilepsy specialists to ensure the most effective care protocols are in place.</a:t>
            </a:r>
            <a:endParaRPr lang="en-US" sz="1200">
              <a:latin typeface="Aptos"/>
            </a:endParaRPr>
          </a:p>
          <a:p>
            <a:pPr marL="171450" indent="-171450">
              <a:buFont typeface="Arial"/>
              <a:buChar char="•"/>
            </a:pPr>
            <a:r>
              <a:rPr lang="en-US" sz="1200">
                <a:latin typeface="Aptos"/>
                <a:cs typeface="Arial"/>
              </a:rPr>
              <a:t>Training for staff is now regularly requested to ensure staff are equipped to manage the needs of individuals with learning disabilities and epilepsy.</a:t>
            </a:r>
            <a:endParaRPr lang="en-US" sz="1200">
              <a:latin typeface="Aptos"/>
            </a:endParaRPr>
          </a:p>
          <a:p>
            <a:pPr marL="171450" indent="-171450">
              <a:buFont typeface="Arial"/>
              <a:buChar char="•"/>
            </a:pPr>
            <a:r>
              <a:rPr lang="en-US" sz="1200">
                <a:latin typeface="Aptos"/>
                <a:cs typeface="Arial"/>
              </a:rPr>
              <a:t>Quality forms are being sent to providers when concerns are raised, ensuring continuous monitoring of service quality.</a:t>
            </a:r>
            <a:endParaRPr lang="en-US" sz="1200">
              <a:latin typeface="Aptos"/>
            </a:endParaRPr>
          </a:p>
          <a:p>
            <a:pPr marL="171450" indent="-171450">
              <a:buFont typeface="Arial"/>
              <a:buChar char="•"/>
            </a:pPr>
            <a:r>
              <a:rPr lang="en-US" sz="1200">
                <a:latin typeface="Aptos"/>
                <a:cs typeface="Arial"/>
              </a:rPr>
              <a:t>A systematic approach to equipment recording has been put in place to assess whether any additional equipment is needed for individuals, ensuring that assistive technologies or devices are not overlooked.</a:t>
            </a:r>
            <a:endParaRPr lang="en-US" sz="1200">
              <a:latin typeface="Aptos"/>
            </a:endParaRPr>
          </a:p>
          <a:p>
            <a:pPr marL="171450" indent="-171450">
              <a:buFont typeface="Arial"/>
              <a:buChar char="•"/>
            </a:pPr>
            <a:r>
              <a:rPr lang="en-US" sz="1200">
                <a:latin typeface="Aptos"/>
                <a:cs typeface="Arial"/>
              </a:rPr>
              <a:t>Specialist services are consulted when specific epilepsy training is required, ensuring a tailored approach for each individual’s needs.</a:t>
            </a:r>
            <a:endParaRPr lang="en-US" sz="1200">
              <a:latin typeface="Aptos"/>
            </a:endParaRPr>
          </a:p>
          <a:p>
            <a:pPr marL="171450" indent="-171450">
              <a:buFont typeface="Arial"/>
              <a:buChar char="•"/>
            </a:pPr>
            <a:r>
              <a:rPr lang="en-US" sz="1200">
                <a:latin typeface="Aptos"/>
                <a:cs typeface="Arial"/>
              </a:rPr>
              <a:t>The suitability of placements is constantly reviewed, ensuring that individuals are placed in environments that are best suited to meet their care needs.</a:t>
            </a:r>
            <a:endParaRPr lang="en-US" sz="1200">
              <a:latin typeface="Aptos"/>
            </a:endParaRPr>
          </a:p>
          <a:p>
            <a:pPr marL="171450" indent="-171450">
              <a:buFont typeface="Arial"/>
              <a:buChar char="•"/>
            </a:pPr>
            <a:r>
              <a:rPr lang="en-US" sz="1200">
                <a:latin typeface="Aptos"/>
                <a:cs typeface="Arial"/>
              </a:rPr>
              <a:t>Over the past year, new providers with the right skill sets have been commissioned to ensure the best care for individuals.</a:t>
            </a:r>
            <a:endParaRPr lang="en-US" sz="1200">
              <a:latin typeface="Aptos"/>
            </a:endParaRPr>
          </a:p>
        </p:txBody>
      </p:sp>
      <p:pic>
        <p:nvPicPr>
          <p:cNvPr id="3" name="Picture 2" descr="A close-up of a person&#10;&#10;Description automatically generated">
            <a:extLst>
              <a:ext uri="{FF2B5EF4-FFF2-40B4-BE49-F238E27FC236}">
                <a16:creationId xmlns:a16="http://schemas.microsoft.com/office/drawing/2014/main" id="{D04B46A3-447E-4B65-2E58-E58A0125B933}"/>
              </a:ext>
            </a:extLst>
          </p:cNvPr>
          <p:cNvPicPr>
            <a:picLocks noChangeAspect="1"/>
          </p:cNvPicPr>
          <p:nvPr/>
        </p:nvPicPr>
        <p:blipFill>
          <a:blip r:embed="rId2"/>
          <a:stretch>
            <a:fillRect/>
          </a:stretch>
        </p:blipFill>
        <p:spPr>
          <a:xfrm>
            <a:off x="8623752" y="111656"/>
            <a:ext cx="1837634" cy="1589763"/>
          </a:xfrm>
          <a:prstGeom prst="rect">
            <a:avLst/>
          </a:prstGeom>
        </p:spPr>
      </p:pic>
      <p:sp>
        <p:nvSpPr>
          <p:cNvPr id="4" name="TextBox 3">
            <a:extLst>
              <a:ext uri="{FF2B5EF4-FFF2-40B4-BE49-F238E27FC236}">
                <a16:creationId xmlns:a16="http://schemas.microsoft.com/office/drawing/2014/main" id="{22C266D1-F1F2-29A3-2C55-365C4EAD0195}"/>
              </a:ext>
            </a:extLst>
          </p:cNvPr>
          <p:cNvSpPr txBox="1"/>
          <p:nvPr/>
        </p:nvSpPr>
        <p:spPr>
          <a:xfrm>
            <a:off x="9148081" y="1862288"/>
            <a:ext cx="2646409" cy="4708981"/>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t>Next steps and system-wide collaboration:</a:t>
            </a:r>
            <a:endParaRPr lang="en-US" sz="1200"/>
          </a:p>
          <a:p>
            <a:endParaRPr lang="en-US" sz="1200" b="1"/>
          </a:p>
          <a:p>
            <a:pPr marL="171450" indent="-171450">
              <a:buFont typeface="Arial"/>
              <a:buChar char="•"/>
            </a:pPr>
            <a:r>
              <a:rPr lang="en-US" sz="1200"/>
              <a:t>The system-wide action plan is continuously updated as recommendations are implemented, and gaps are identified.</a:t>
            </a:r>
          </a:p>
          <a:p>
            <a:endParaRPr lang="en-US" sz="1200"/>
          </a:p>
          <a:p>
            <a:pPr marL="171450" indent="-171450">
              <a:buFont typeface="Arial"/>
              <a:buChar char="•"/>
            </a:pPr>
            <a:r>
              <a:rPr lang="en-US" sz="1200"/>
              <a:t>Ongoing collaboration between all system partners (ICB, local authorities, care providers, specialists) is crucial to ensure the embedding of these recommendations into routine practice.</a:t>
            </a:r>
          </a:p>
          <a:p>
            <a:endParaRPr lang="en-US" sz="1200"/>
          </a:p>
          <a:p>
            <a:pPr marL="171450" indent="-171450">
              <a:buFont typeface="Arial"/>
              <a:buChar char="•"/>
            </a:pPr>
            <a:r>
              <a:rPr lang="en-US" sz="1200"/>
              <a:t>The evaluation of the plan is scheduled periodically to assess the progress, ensuring that learning from Clive’s case leads to systemic improvements that enhance the quality of care for all individuals with learning disabilities and epilepsy.</a:t>
            </a:r>
            <a:endParaRPr lang="en-US">
              <a:latin typeface="Aptos Display"/>
            </a:endParaRPr>
          </a:p>
        </p:txBody>
      </p:sp>
    </p:spTree>
    <p:extLst>
      <p:ext uri="{BB962C8B-B14F-4D97-AF65-F5344CB8AC3E}">
        <p14:creationId xmlns:p14="http://schemas.microsoft.com/office/powerpoint/2010/main" val="1169151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0D551-D89B-8314-EDC0-790E0BACBA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CF5D07-B8E4-BC87-B924-06EDF2FF36A8}"/>
              </a:ext>
            </a:extLst>
          </p:cNvPr>
          <p:cNvSpPr>
            <a:spLocks noGrp="1"/>
          </p:cNvSpPr>
          <p:nvPr>
            <p:ph type="title"/>
          </p:nvPr>
        </p:nvSpPr>
        <p:spPr>
          <a:xfrm>
            <a:off x="337159" y="638649"/>
            <a:ext cx="10515600" cy="1325563"/>
          </a:xfrm>
        </p:spPr>
        <p:txBody>
          <a:bodyPr>
            <a:normAutofit/>
          </a:bodyPr>
          <a:lstStyle/>
          <a:p>
            <a:r>
              <a:rPr lang="en-GB" sz="3600"/>
              <a:t>System updates: Oliver McGowan</a:t>
            </a:r>
          </a:p>
        </p:txBody>
      </p:sp>
      <p:sp>
        <p:nvSpPr>
          <p:cNvPr id="9" name="TextBox 8">
            <a:extLst>
              <a:ext uri="{FF2B5EF4-FFF2-40B4-BE49-F238E27FC236}">
                <a16:creationId xmlns:a16="http://schemas.microsoft.com/office/drawing/2014/main" id="{46204BF0-EBD5-30AB-5561-B6A0A5BF4E9F}"/>
              </a:ext>
            </a:extLst>
          </p:cNvPr>
          <p:cNvSpPr txBox="1"/>
          <p:nvPr/>
        </p:nvSpPr>
        <p:spPr>
          <a:xfrm>
            <a:off x="333213" y="1715145"/>
            <a:ext cx="11538488" cy="2893100"/>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t>Oliver McGowan, was a young man with autism and a learning disability, who died due to inadequate care in a hospital setting. In response to his death, the Oliver McGowan Mandatory Training was developed as part of a national effort to improve the treatment of people with learning disabilities and autism. </a:t>
            </a:r>
          </a:p>
          <a:p>
            <a:endParaRPr lang="en-US" sz="1400">
              <a:latin typeface="Aptos" panose="02110004020202020204"/>
              <a:cs typeface="Arial"/>
            </a:endParaRPr>
          </a:p>
          <a:p>
            <a:r>
              <a:rPr lang="en-US" sz="1400">
                <a:latin typeface="Aptos" panose="02110004020202020204"/>
                <a:cs typeface="Arial"/>
              </a:rPr>
              <a:t>The Oliver McGowan e-Learning program is designed to improve the knowledge and understanding of health and social care professionals when caring for individuals with learning disabilities and autism. </a:t>
            </a:r>
          </a:p>
          <a:p>
            <a:endParaRPr lang="en-US" sz="1400">
              <a:latin typeface="Aptos" panose="02110004020202020204"/>
              <a:cs typeface="Arial"/>
            </a:endParaRPr>
          </a:p>
          <a:p>
            <a:r>
              <a:rPr lang="en-US" sz="1400">
                <a:latin typeface="Aptos" panose="02110004020202020204"/>
                <a:cs typeface="Arial"/>
              </a:rPr>
              <a:t>Following the e-learning, the training is divided into two key tiers of training, each with a different focus and level of detail.</a:t>
            </a:r>
            <a:endParaRPr lang="en-US" sz="1400"/>
          </a:p>
          <a:p>
            <a:endParaRPr lang="en-US" sz="1400">
              <a:latin typeface="Aptos Display"/>
              <a:cs typeface="Arial"/>
            </a:endParaRPr>
          </a:p>
          <a:p>
            <a:pPr marL="171450" indent="-171450">
              <a:buFont typeface="Arial"/>
              <a:buChar char="•"/>
            </a:pPr>
            <a:r>
              <a:rPr lang="en-US" sz="1400">
                <a:latin typeface="Aptos Display"/>
                <a:cs typeface="Arial"/>
              </a:rPr>
              <a:t>Tier 1 provides foundational knowledge for all healthcare professionals and is an essential introduction to the needs of individuals with learning disabilities and autism.</a:t>
            </a:r>
            <a:endParaRPr lang="en-US" sz="1400"/>
          </a:p>
          <a:p>
            <a:endParaRPr lang="en-US" sz="1400">
              <a:latin typeface="Aptos Display"/>
              <a:cs typeface="Arial"/>
            </a:endParaRPr>
          </a:p>
          <a:p>
            <a:pPr marL="171450" indent="-171450">
              <a:buFont typeface="Arial"/>
              <a:buChar char="•"/>
            </a:pPr>
            <a:r>
              <a:rPr lang="en-US" sz="1400">
                <a:latin typeface="Aptos Display"/>
                <a:cs typeface="Arial"/>
              </a:rPr>
              <a:t>Tier 2 builds on this foundation and offers more specialized knowledge and practical skills for those directly involved in patient care.</a:t>
            </a:r>
            <a:endParaRPr lang="en-US" sz="1400"/>
          </a:p>
        </p:txBody>
      </p:sp>
      <p:pic>
        <p:nvPicPr>
          <p:cNvPr id="4" name="Picture 3" descr="A person smiling for the camera&#10;&#10;Description automatically generated">
            <a:extLst>
              <a:ext uri="{FF2B5EF4-FFF2-40B4-BE49-F238E27FC236}">
                <a16:creationId xmlns:a16="http://schemas.microsoft.com/office/drawing/2014/main" id="{1FC3C79D-1CE5-6F85-7ACF-268F45CA8187}"/>
              </a:ext>
            </a:extLst>
          </p:cNvPr>
          <p:cNvPicPr>
            <a:picLocks noChangeAspect="1"/>
          </p:cNvPicPr>
          <p:nvPr/>
        </p:nvPicPr>
        <p:blipFill>
          <a:blip r:embed="rId2"/>
          <a:stretch>
            <a:fillRect/>
          </a:stretch>
        </p:blipFill>
        <p:spPr>
          <a:xfrm>
            <a:off x="8517253" y="40053"/>
            <a:ext cx="1596883" cy="1674375"/>
          </a:xfrm>
          <a:prstGeom prst="rect">
            <a:avLst/>
          </a:prstGeom>
        </p:spPr>
      </p:pic>
      <p:sp>
        <p:nvSpPr>
          <p:cNvPr id="5" name="TextBox 4">
            <a:extLst>
              <a:ext uri="{FF2B5EF4-FFF2-40B4-BE49-F238E27FC236}">
                <a16:creationId xmlns:a16="http://schemas.microsoft.com/office/drawing/2014/main" id="{BA55D2CE-DC56-F923-6169-4CE2EEC11E50}"/>
              </a:ext>
            </a:extLst>
          </p:cNvPr>
          <p:cNvSpPr txBox="1"/>
          <p:nvPr/>
        </p:nvSpPr>
        <p:spPr>
          <a:xfrm>
            <a:off x="425977" y="4860017"/>
            <a:ext cx="5460258" cy="17039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GB"/>
          </a:p>
        </p:txBody>
      </p:sp>
      <p:sp>
        <p:nvSpPr>
          <p:cNvPr id="6" name="TextBox 5">
            <a:extLst>
              <a:ext uri="{FF2B5EF4-FFF2-40B4-BE49-F238E27FC236}">
                <a16:creationId xmlns:a16="http://schemas.microsoft.com/office/drawing/2014/main" id="{E561215E-43E1-AE21-5062-C8785B437061}"/>
              </a:ext>
            </a:extLst>
          </p:cNvPr>
          <p:cNvSpPr txBox="1"/>
          <p:nvPr/>
        </p:nvSpPr>
        <p:spPr>
          <a:xfrm>
            <a:off x="367889" y="4782566"/>
            <a:ext cx="6234763" cy="1754326"/>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ea typeface="+mn-lt"/>
                <a:cs typeface="+mn-lt"/>
              </a:rPr>
              <a:t>Within STW for Tier 1</a:t>
            </a:r>
            <a:r>
              <a:rPr lang="en-US" sz="1200" b="1">
                <a:latin typeface="Aptos"/>
                <a:cs typeface="Arial"/>
              </a:rPr>
              <a:t>:</a:t>
            </a:r>
            <a:endParaRPr lang="en-US" sz="1200">
              <a:latin typeface="Aptos" panose="02110004020202020204"/>
              <a:cs typeface="Arial"/>
            </a:endParaRPr>
          </a:p>
          <a:p>
            <a:endParaRPr lang="en-US" sz="1200"/>
          </a:p>
          <a:p>
            <a:r>
              <a:rPr lang="en-US" sz="1200">
                <a:ea typeface="+mn-lt"/>
                <a:cs typeface="+mn-lt"/>
              </a:rPr>
              <a:t>Total of 1,605 completed learners at 31/3/25</a:t>
            </a:r>
            <a:r>
              <a:rPr lang="en-US" sz="1200">
                <a:latin typeface="Arial"/>
                <a:cs typeface="Arial"/>
              </a:rPr>
              <a:t> </a:t>
            </a:r>
            <a:endParaRPr lang="en-GB" sz="1200"/>
          </a:p>
          <a:p>
            <a:endParaRPr lang="en-GB" sz="1200"/>
          </a:p>
          <a:p>
            <a:r>
              <a:rPr lang="en-US" sz="1200">
                <a:ea typeface="+mn-lt"/>
                <a:cs typeface="+mn-lt"/>
              </a:rPr>
              <a:t>That gave STW a completion percentage for the NHSE target for 24/25 for NHS CQC registered provider </a:t>
            </a:r>
            <a:r>
              <a:rPr lang="en-US" sz="1200" err="1">
                <a:ea typeface="+mn-lt"/>
                <a:cs typeface="+mn-lt"/>
              </a:rPr>
              <a:t>organisations</a:t>
            </a:r>
            <a:r>
              <a:rPr lang="en-US" sz="1200">
                <a:ea typeface="+mn-lt"/>
                <a:cs typeface="+mn-lt"/>
              </a:rPr>
              <a:t> of 23.09%</a:t>
            </a:r>
            <a:r>
              <a:rPr lang="en-US" sz="1200">
                <a:latin typeface="Aptos"/>
                <a:cs typeface="Arial"/>
              </a:rPr>
              <a:t> (NHSE target is 30%)</a:t>
            </a:r>
            <a:endParaRPr lang="en-US" sz="1200">
              <a:latin typeface="Arial"/>
              <a:cs typeface="Arial"/>
            </a:endParaRPr>
          </a:p>
          <a:p>
            <a:endParaRPr lang="en-GB" sz="1200"/>
          </a:p>
          <a:p>
            <a:r>
              <a:rPr lang="en-US" sz="1200">
                <a:ea typeface="+mn-lt"/>
                <a:cs typeface="+mn-lt"/>
              </a:rPr>
              <a:t>91% of the 836 learners who completed an evaluation either strongly agreed or agreed that this training would help them in the role (with 48% strongly agreeing).</a:t>
            </a:r>
            <a:r>
              <a:rPr lang="en-US" sz="1200">
                <a:latin typeface="Arial"/>
                <a:cs typeface="Arial"/>
              </a:rPr>
              <a:t> </a:t>
            </a:r>
            <a:endParaRPr lang="en-GB" sz="1200"/>
          </a:p>
        </p:txBody>
      </p:sp>
      <p:sp>
        <p:nvSpPr>
          <p:cNvPr id="7" name="TextBox 6">
            <a:extLst>
              <a:ext uri="{FF2B5EF4-FFF2-40B4-BE49-F238E27FC236}">
                <a16:creationId xmlns:a16="http://schemas.microsoft.com/office/drawing/2014/main" id="{1DA90841-A4E7-C91B-3965-A7C411F565A4}"/>
              </a:ext>
            </a:extLst>
          </p:cNvPr>
          <p:cNvSpPr txBox="1"/>
          <p:nvPr/>
        </p:nvSpPr>
        <p:spPr>
          <a:xfrm>
            <a:off x="6835004" y="4860017"/>
            <a:ext cx="5053643" cy="1684547"/>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GB"/>
          </a:p>
        </p:txBody>
      </p:sp>
      <p:sp>
        <p:nvSpPr>
          <p:cNvPr id="8" name="TextBox 7">
            <a:extLst>
              <a:ext uri="{FF2B5EF4-FFF2-40B4-BE49-F238E27FC236}">
                <a16:creationId xmlns:a16="http://schemas.microsoft.com/office/drawing/2014/main" id="{04996EA9-EC04-B0FD-60A4-46EA9304FC73}"/>
              </a:ext>
            </a:extLst>
          </p:cNvPr>
          <p:cNvSpPr txBox="1"/>
          <p:nvPr/>
        </p:nvSpPr>
        <p:spPr>
          <a:xfrm>
            <a:off x="6738191" y="4801929"/>
            <a:ext cx="5169819" cy="17232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GB"/>
          </a:p>
        </p:txBody>
      </p:sp>
      <p:sp>
        <p:nvSpPr>
          <p:cNvPr id="10" name="TextBox 9">
            <a:extLst>
              <a:ext uri="{FF2B5EF4-FFF2-40B4-BE49-F238E27FC236}">
                <a16:creationId xmlns:a16="http://schemas.microsoft.com/office/drawing/2014/main" id="{22AC5AA5-6BAC-FAA6-E247-5853814193C1}"/>
              </a:ext>
            </a:extLst>
          </p:cNvPr>
          <p:cNvSpPr txBox="1"/>
          <p:nvPr/>
        </p:nvSpPr>
        <p:spPr>
          <a:xfrm>
            <a:off x="6699465" y="4782546"/>
            <a:ext cx="5227907"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ea typeface="+mn-lt"/>
                <a:cs typeface="+mn-lt"/>
              </a:rPr>
              <a:t>Within STW for Tier 2</a:t>
            </a:r>
            <a:r>
              <a:rPr lang="en-US" sz="1200" b="1">
                <a:latin typeface="Aptos"/>
                <a:cs typeface="Arial"/>
              </a:rPr>
              <a:t>:</a:t>
            </a:r>
            <a:r>
              <a:rPr lang="en-US" sz="1200" b="1">
                <a:latin typeface="Arial"/>
                <a:cs typeface="Arial"/>
              </a:rPr>
              <a:t> </a:t>
            </a:r>
            <a:endParaRPr lang="en-US" sz="1200"/>
          </a:p>
          <a:p>
            <a:endParaRPr lang="en-US" sz="1200">
              <a:ea typeface="+mn-lt"/>
              <a:cs typeface="+mn-lt"/>
            </a:endParaRPr>
          </a:p>
          <a:p>
            <a:r>
              <a:rPr lang="en-US" sz="1200">
                <a:ea typeface="+mn-lt"/>
                <a:cs typeface="+mn-lt"/>
              </a:rPr>
              <a:t>Total of 2,805 completed learners at 31/3/25</a:t>
            </a:r>
            <a:r>
              <a:rPr lang="en-US" sz="1200">
                <a:latin typeface="Arial"/>
                <a:cs typeface="Arial"/>
              </a:rPr>
              <a:t> </a:t>
            </a:r>
            <a:endParaRPr lang="en-GB" sz="1200"/>
          </a:p>
          <a:p>
            <a:endParaRPr lang="en-GB" sz="1200"/>
          </a:p>
          <a:p>
            <a:r>
              <a:rPr lang="en-US" sz="1200">
                <a:ea typeface="+mn-lt"/>
                <a:cs typeface="+mn-lt"/>
              </a:rPr>
              <a:t>That gave us a completion percentage for the NHSE target for 24/25 for NHS CQC registered provider </a:t>
            </a:r>
            <a:r>
              <a:rPr lang="en-US" sz="1200" err="1">
                <a:ea typeface="+mn-lt"/>
                <a:cs typeface="+mn-lt"/>
              </a:rPr>
              <a:t>organisations</a:t>
            </a:r>
            <a:r>
              <a:rPr lang="en-US" sz="1200">
                <a:ea typeface="+mn-lt"/>
                <a:cs typeface="+mn-lt"/>
              </a:rPr>
              <a:t> of 28.51% (NHSE target is 30%)</a:t>
            </a:r>
            <a:endParaRPr lang="en-US" sz="1200">
              <a:latin typeface="Aptos"/>
              <a:cs typeface="Arial"/>
            </a:endParaRPr>
          </a:p>
          <a:p>
            <a:endParaRPr lang="en-GB" sz="1200"/>
          </a:p>
          <a:p>
            <a:r>
              <a:rPr lang="en-US" sz="1200">
                <a:ea typeface="+mn-lt"/>
                <a:cs typeface="+mn-lt"/>
              </a:rPr>
              <a:t>92% of the 1249 learners who completed an evaluation either strongly agreed or agreed that this training would help them in the role (with 49% strongly agreeing).</a:t>
            </a:r>
            <a:r>
              <a:rPr lang="en-US" sz="1200">
                <a:latin typeface="Arial"/>
                <a:cs typeface="Arial"/>
              </a:rPr>
              <a:t> </a:t>
            </a:r>
            <a:endParaRPr lang="en-GB" sz="1200"/>
          </a:p>
        </p:txBody>
      </p:sp>
    </p:spTree>
    <p:extLst>
      <p:ext uri="{BB962C8B-B14F-4D97-AF65-F5344CB8AC3E}">
        <p14:creationId xmlns:p14="http://schemas.microsoft.com/office/powerpoint/2010/main" val="256571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EAE6A12-D32A-9B9D-F033-B4D35442CB5E}"/>
              </a:ext>
            </a:extLst>
          </p:cNvPr>
          <p:cNvGraphicFramePr>
            <a:graphicFrameLocks noGrp="1"/>
          </p:cNvGraphicFramePr>
          <p:nvPr>
            <p:extLst>
              <p:ext uri="{D42A27DB-BD31-4B8C-83A1-F6EECF244321}">
                <p14:modId xmlns:p14="http://schemas.microsoft.com/office/powerpoint/2010/main" val="3863384092"/>
              </p:ext>
            </p:extLst>
          </p:nvPr>
        </p:nvGraphicFramePr>
        <p:xfrm>
          <a:off x="1935480" y="1017651"/>
          <a:ext cx="8161958" cy="5704838"/>
        </p:xfrm>
        <a:graphic>
          <a:graphicData uri="http://schemas.openxmlformats.org/drawingml/2006/table">
            <a:tbl>
              <a:tblPr firstRow="1" bandRow="1">
                <a:tableStyleId>{073A0DAA-6AF3-43AB-8588-CEC1D06C72B9}</a:tableStyleId>
              </a:tblPr>
              <a:tblGrid>
                <a:gridCol w="2042160">
                  <a:extLst>
                    <a:ext uri="{9D8B030D-6E8A-4147-A177-3AD203B41FA5}">
                      <a16:colId xmlns:a16="http://schemas.microsoft.com/office/drawing/2014/main" val="1427929284"/>
                    </a:ext>
                  </a:extLst>
                </a:gridCol>
                <a:gridCol w="1857895">
                  <a:extLst>
                    <a:ext uri="{9D8B030D-6E8A-4147-A177-3AD203B41FA5}">
                      <a16:colId xmlns:a16="http://schemas.microsoft.com/office/drawing/2014/main" val="2144957244"/>
                    </a:ext>
                  </a:extLst>
                </a:gridCol>
                <a:gridCol w="184265">
                  <a:extLst>
                    <a:ext uri="{9D8B030D-6E8A-4147-A177-3AD203B41FA5}">
                      <a16:colId xmlns:a16="http://schemas.microsoft.com/office/drawing/2014/main" val="62769959"/>
                    </a:ext>
                  </a:extLst>
                </a:gridCol>
                <a:gridCol w="2035478">
                  <a:extLst>
                    <a:ext uri="{9D8B030D-6E8A-4147-A177-3AD203B41FA5}">
                      <a16:colId xmlns:a16="http://schemas.microsoft.com/office/drawing/2014/main" val="3078436265"/>
                    </a:ext>
                  </a:extLst>
                </a:gridCol>
                <a:gridCol w="2042160">
                  <a:extLst>
                    <a:ext uri="{9D8B030D-6E8A-4147-A177-3AD203B41FA5}">
                      <a16:colId xmlns:a16="http://schemas.microsoft.com/office/drawing/2014/main" val="3501176505"/>
                    </a:ext>
                  </a:extLst>
                </a:gridCol>
              </a:tblGrid>
              <a:tr h="370840">
                <a:tc gridSpan="5">
                  <a:txBody>
                    <a:bodyPr/>
                    <a:lstStyle/>
                    <a:p>
                      <a:pPr algn="ctr"/>
                      <a:r>
                        <a:rPr lang="en-GB" sz="1400" dirty="0"/>
                        <a:t>Document Version Control</a:t>
                      </a:r>
                    </a:p>
                  </a:txBody>
                  <a:tcPr/>
                </a:tc>
                <a:tc hMerge="1">
                  <a:txBody>
                    <a:bodyPr/>
                    <a:lstStyle/>
                    <a:p>
                      <a:endParaRPr lang="en-US"/>
                    </a:p>
                  </a:txBody>
                  <a:tcPr/>
                </a:tc>
                <a:tc hMerge="1">
                  <a:txBody>
                    <a:bodyPr/>
                    <a:lstStyle/>
                    <a:p>
                      <a:endParaRPr lang="en-GB"/>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45241827"/>
                  </a:ext>
                </a:extLst>
              </a:tr>
              <a:tr h="370840">
                <a:tc rowSpan="4">
                  <a:txBody>
                    <a:bodyPr/>
                    <a:lstStyle/>
                    <a:p>
                      <a:r>
                        <a:rPr lang="en-GB" sz="1400" dirty="0"/>
                        <a:t>Version</a:t>
                      </a:r>
                    </a:p>
                  </a:txBody>
                  <a:tcPr/>
                </a:tc>
                <a:tc gridSpan="2">
                  <a:txBody>
                    <a:bodyPr/>
                    <a:lstStyle/>
                    <a:p>
                      <a:r>
                        <a:rPr lang="en-GB" sz="1400" dirty="0"/>
                        <a:t>Draft</a:t>
                      </a:r>
                    </a:p>
                  </a:txBody>
                  <a:tcPr/>
                </a:tc>
                <a:tc hMerge="1">
                  <a:txBody>
                    <a:bodyPr/>
                    <a:lstStyle/>
                    <a:p>
                      <a:endParaRPr lang="en-GB"/>
                    </a:p>
                  </a:txBody>
                  <a:tcPr/>
                </a:tc>
                <a:tc>
                  <a:txBody>
                    <a:bodyPr/>
                    <a:lstStyle/>
                    <a:p>
                      <a:r>
                        <a:rPr lang="en-GB" sz="1400" dirty="0"/>
                        <a:t>V1.0</a:t>
                      </a:r>
                    </a:p>
                  </a:txBody>
                  <a:tcPr/>
                </a:tc>
                <a:tc>
                  <a:txBody>
                    <a:bodyPr/>
                    <a:lstStyle/>
                    <a:p>
                      <a:r>
                        <a:rPr lang="en-GB" sz="1400" dirty="0"/>
                        <a:t>23.04.2025</a:t>
                      </a:r>
                    </a:p>
                  </a:txBody>
                  <a:tcPr/>
                </a:tc>
                <a:extLst>
                  <a:ext uri="{0D108BD9-81ED-4DB2-BD59-A6C34878D82A}">
                    <a16:rowId xmlns:a16="http://schemas.microsoft.com/office/drawing/2014/main" val="3771911278"/>
                  </a:ext>
                </a:extLst>
              </a:tr>
              <a:tr h="370840">
                <a:tc vMerge="1">
                  <a:txBody>
                    <a:bodyPr/>
                    <a:lstStyle/>
                    <a:p>
                      <a:endParaRPr lang="en-US"/>
                    </a:p>
                  </a:txBody>
                  <a:tcPr/>
                </a:tc>
                <a:tc gridSpan="2">
                  <a:txBody>
                    <a:bodyPr/>
                    <a:lstStyle/>
                    <a:p>
                      <a:r>
                        <a:rPr lang="en-GB" sz="1400" dirty="0"/>
                        <a:t>Draft</a:t>
                      </a:r>
                    </a:p>
                  </a:txBody>
                  <a:tcPr/>
                </a:tc>
                <a:tc hMerge="1">
                  <a:txBody>
                    <a:bodyPr/>
                    <a:lstStyle/>
                    <a:p>
                      <a:endParaRPr lang="en-GB"/>
                    </a:p>
                  </a:txBody>
                  <a:tcPr/>
                </a:tc>
                <a:tc>
                  <a:txBody>
                    <a:bodyPr/>
                    <a:lstStyle/>
                    <a:p>
                      <a:r>
                        <a:rPr lang="en-GB" sz="1400" dirty="0"/>
                        <a:t>V2.0</a:t>
                      </a:r>
                    </a:p>
                  </a:txBody>
                  <a:tcPr/>
                </a:tc>
                <a:tc>
                  <a:txBody>
                    <a:bodyPr/>
                    <a:lstStyle/>
                    <a:p>
                      <a:r>
                        <a:rPr lang="en-GB" sz="1400" dirty="0"/>
                        <a:t>27.05.2025</a:t>
                      </a:r>
                      <a:endParaRPr lang="en-US" dirty="0"/>
                    </a:p>
                  </a:txBody>
                  <a:tcPr/>
                </a:tc>
                <a:extLst>
                  <a:ext uri="{0D108BD9-81ED-4DB2-BD59-A6C34878D82A}">
                    <a16:rowId xmlns:a16="http://schemas.microsoft.com/office/drawing/2014/main" val="3359871034"/>
                  </a:ext>
                </a:extLst>
              </a:tr>
              <a:tr h="370840">
                <a:tc vMerge="1">
                  <a:txBody>
                    <a:bodyPr/>
                    <a:lstStyle/>
                    <a:p>
                      <a:endParaRPr lang="en-US"/>
                    </a:p>
                  </a:txBody>
                  <a:tcPr/>
                </a:tc>
                <a:tc gridSpan="2">
                  <a:txBody>
                    <a:bodyPr/>
                    <a:lstStyle/>
                    <a:p>
                      <a:r>
                        <a:rPr lang="en-GB" sz="1400" dirty="0"/>
                        <a:t>Draft</a:t>
                      </a:r>
                    </a:p>
                  </a:txBody>
                  <a:tcPr/>
                </a:tc>
                <a:tc hMerge="1">
                  <a:txBody>
                    <a:bodyPr/>
                    <a:lstStyle/>
                    <a:p>
                      <a:endParaRPr lang="en-GB"/>
                    </a:p>
                  </a:txBody>
                  <a:tcPr/>
                </a:tc>
                <a:tc>
                  <a:txBody>
                    <a:bodyPr/>
                    <a:lstStyle/>
                    <a:p>
                      <a:r>
                        <a:rPr lang="en-GB" sz="1400" dirty="0"/>
                        <a:t>V3.0</a:t>
                      </a:r>
                    </a:p>
                  </a:txBody>
                  <a:tcPr/>
                </a:tc>
                <a:tc>
                  <a:txBody>
                    <a:bodyPr/>
                    <a:lstStyle/>
                    <a:p>
                      <a:r>
                        <a:rPr lang="en-GB" sz="1400" dirty="0"/>
                        <a:t>18.06.2025</a:t>
                      </a:r>
                    </a:p>
                  </a:txBody>
                  <a:tcPr/>
                </a:tc>
                <a:extLst>
                  <a:ext uri="{0D108BD9-81ED-4DB2-BD59-A6C34878D82A}">
                    <a16:rowId xmlns:a16="http://schemas.microsoft.com/office/drawing/2014/main" val="1923072195"/>
                  </a:ext>
                </a:extLst>
              </a:tr>
              <a:tr h="370840">
                <a:tc vMerge="1">
                  <a:txBody>
                    <a:bodyPr/>
                    <a:lstStyle/>
                    <a:p>
                      <a:endParaRPr lang="en-US"/>
                    </a:p>
                  </a:txBody>
                  <a:tcPr/>
                </a:tc>
                <a:tc gridSpan="2">
                  <a:txBody>
                    <a:bodyPr/>
                    <a:lstStyle/>
                    <a:p>
                      <a:r>
                        <a:rPr lang="en-GB" sz="1400" dirty="0"/>
                        <a:t>Final</a:t>
                      </a:r>
                    </a:p>
                  </a:txBody>
                  <a:tcPr/>
                </a:tc>
                <a:tc hMerge="1">
                  <a:txBody>
                    <a:bodyPr/>
                    <a:lstStyle/>
                    <a:p>
                      <a:endParaRPr lang="en-GB"/>
                    </a:p>
                  </a:txBody>
                  <a:tcPr/>
                </a:tc>
                <a:tc>
                  <a:txBody>
                    <a:bodyPr/>
                    <a:lstStyle/>
                    <a:p>
                      <a:r>
                        <a:rPr lang="en-GB" sz="1400" dirty="0"/>
                        <a:t>V4.0</a:t>
                      </a:r>
                    </a:p>
                  </a:txBody>
                  <a:tcPr/>
                </a:tc>
                <a:tc>
                  <a:txBody>
                    <a:bodyPr/>
                    <a:lstStyle/>
                    <a:p>
                      <a:r>
                        <a:rPr lang="en-GB" sz="1400" dirty="0"/>
                        <a:t>27.06.2025</a:t>
                      </a:r>
                    </a:p>
                  </a:txBody>
                  <a:tcPr/>
                </a:tc>
                <a:extLst>
                  <a:ext uri="{0D108BD9-81ED-4DB2-BD59-A6C34878D82A}">
                    <a16:rowId xmlns:a16="http://schemas.microsoft.com/office/drawing/2014/main" val="2289501548"/>
                  </a:ext>
                </a:extLst>
              </a:tr>
              <a:tr h="370840">
                <a:tc rowSpan="3">
                  <a:txBody>
                    <a:bodyPr/>
                    <a:lstStyle/>
                    <a:p>
                      <a:r>
                        <a:rPr lang="en-GB" sz="1400" dirty="0"/>
                        <a:t>Document History</a:t>
                      </a:r>
                    </a:p>
                  </a:txBody>
                  <a:tcPr/>
                </a:tc>
                <a:tc gridSpan="3">
                  <a:txBody>
                    <a:bodyPr/>
                    <a:lstStyle/>
                    <a:p>
                      <a:r>
                        <a:rPr lang="en-GB" sz="1400" dirty="0" err="1"/>
                        <a:t>LeDeR</a:t>
                      </a:r>
                      <a:r>
                        <a:rPr lang="en-GB" sz="1400" dirty="0"/>
                        <a:t> Steering Group</a:t>
                      </a:r>
                    </a:p>
                  </a:txBody>
                  <a:tcPr/>
                </a:tc>
                <a:tc hMerge="1">
                  <a:txBody>
                    <a:bodyPr/>
                    <a:lstStyle/>
                    <a:p>
                      <a:endParaRPr lang="en-GB"/>
                    </a:p>
                  </a:txBody>
                  <a:tcPr/>
                </a:tc>
                <a:tc hMerge="1">
                  <a:txBody>
                    <a:bodyPr/>
                    <a:lstStyle/>
                    <a:p>
                      <a:endParaRPr lang="en-US"/>
                    </a:p>
                  </a:txBody>
                  <a:tcPr/>
                </a:tc>
                <a:tc>
                  <a:txBody>
                    <a:bodyPr/>
                    <a:lstStyle/>
                    <a:p>
                      <a:r>
                        <a:rPr lang="en-GB" sz="1400" dirty="0"/>
                        <a:t>23.04.2025</a:t>
                      </a:r>
                      <a:endParaRPr lang="en-US" dirty="0"/>
                    </a:p>
                    <a:p>
                      <a:pPr lvl="0">
                        <a:buNone/>
                      </a:pPr>
                      <a:r>
                        <a:rPr lang="en-GB" sz="1400" dirty="0"/>
                        <a:t>20.05.2025</a:t>
                      </a:r>
                    </a:p>
                  </a:txBody>
                  <a:tcPr/>
                </a:tc>
                <a:extLst>
                  <a:ext uri="{0D108BD9-81ED-4DB2-BD59-A6C34878D82A}">
                    <a16:rowId xmlns:a16="http://schemas.microsoft.com/office/drawing/2014/main" val="306505215"/>
                  </a:ext>
                </a:extLst>
              </a:tr>
              <a:tr h="370840">
                <a:tc vMerge="1">
                  <a:txBody>
                    <a:bodyPr/>
                    <a:lstStyle/>
                    <a:p>
                      <a:endParaRPr lang="en-US"/>
                    </a:p>
                  </a:txBody>
                  <a:tcPr/>
                </a:tc>
                <a:tc gridSpan="3">
                  <a:txBody>
                    <a:bodyPr/>
                    <a:lstStyle/>
                    <a:p>
                      <a:r>
                        <a:rPr lang="en-GB" sz="1400" dirty="0"/>
                        <a:t>System Quality Group </a:t>
                      </a:r>
                    </a:p>
                  </a:txBody>
                  <a:tcPr/>
                </a:tc>
                <a:tc hMerge="1">
                  <a:txBody>
                    <a:bodyPr/>
                    <a:lstStyle/>
                    <a:p>
                      <a:endParaRPr lang="en-GB"/>
                    </a:p>
                  </a:txBody>
                  <a:tcPr/>
                </a:tc>
                <a:tc hMerge="1">
                  <a:txBody>
                    <a:bodyPr/>
                    <a:lstStyle/>
                    <a:p>
                      <a:endParaRPr lang="en-US"/>
                    </a:p>
                  </a:txBody>
                  <a:tcPr/>
                </a:tc>
                <a:tc>
                  <a:txBody>
                    <a:bodyPr/>
                    <a:lstStyle/>
                    <a:p>
                      <a:r>
                        <a:rPr lang="en-GB" sz="1400" dirty="0"/>
                        <a:t>04.06.2025</a:t>
                      </a:r>
                    </a:p>
                  </a:txBody>
                  <a:tcPr/>
                </a:tc>
                <a:extLst>
                  <a:ext uri="{0D108BD9-81ED-4DB2-BD59-A6C34878D82A}">
                    <a16:rowId xmlns:a16="http://schemas.microsoft.com/office/drawing/2014/main" val="3926148565"/>
                  </a:ext>
                </a:extLst>
              </a:tr>
              <a:tr h="370839">
                <a:tc vMerge="1">
                  <a:txBody>
                    <a:bodyPr/>
                    <a:lstStyle/>
                    <a:p>
                      <a:endParaRPr lang="en-US"/>
                    </a:p>
                  </a:txBody>
                  <a:tcPr/>
                </a:tc>
                <a:tc gridSpan="3">
                  <a:txBody>
                    <a:bodyPr/>
                    <a:lstStyle/>
                    <a:p>
                      <a:pPr lvl="0">
                        <a:buNone/>
                      </a:pPr>
                      <a:r>
                        <a:rPr lang="en-GB" sz="1400" dirty="0"/>
                        <a:t>Quality Performance Committee</a:t>
                      </a:r>
                    </a:p>
                    <a:p>
                      <a:pPr lvl="0">
                        <a:buNone/>
                      </a:pPr>
                      <a:endParaRPr lang="en-GB" sz="1400" dirty="0"/>
                    </a:p>
                  </a:txBody>
                  <a:tcPr/>
                </a:tc>
                <a:tc hMerge="1">
                  <a:txBody>
                    <a:bodyPr/>
                    <a:lstStyle/>
                    <a:p>
                      <a:endParaRPr lang="en-GB"/>
                    </a:p>
                  </a:txBody>
                  <a:tcPr/>
                </a:tc>
                <a:tc hMerge="1">
                  <a:txBody>
                    <a:bodyPr/>
                    <a:lstStyle/>
                    <a:p>
                      <a:endParaRPr lang="en-US"/>
                    </a:p>
                  </a:txBody>
                  <a:tcPr/>
                </a:tc>
                <a:tc>
                  <a:txBody>
                    <a:bodyPr/>
                    <a:lstStyle/>
                    <a:p>
                      <a:pPr lvl="0">
                        <a:buNone/>
                      </a:pPr>
                      <a:r>
                        <a:rPr lang="en-GB" sz="1400" dirty="0"/>
                        <a:t>26.06.2025</a:t>
                      </a:r>
                    </a:p>
                  </a:txBody>
                  <a:tcPr/>
                </a:tc>
                <a:extLst>
                  <a:ext uri="{0D108BD9-81ED-4DB2-BD59-A6C34878D82A}">
                    <a16:rowId xmlns:a16="http://schemas.microsoft.com/office/drawing/2014/main" val="2614787866"/>
                  </a:ext>
                </a:extLst>
              </a:tr>
              <a:tr h="370839">
                <a:tc>
                  <a:txBody>
                    <a:bodyPr/>
                    <a:lstStyle/>
                    <a:p>
                      <a:pPr lvl="0">
                        <a:buNone/>
                      </a:pPr>
                      <a:r>
                        <a:rPr lang="en-GB" sz="1400" dirty="0"/>
                        <a:t>Approved by</a:t>
                      </a:r>
                    </a:p>
                  </a:txBody>
                  <a:tcPr/>
                </a:tc>
                <a:tc gridSpan="4">
                  <a:txBody>
                    <a:bodyPr/>
                    <a:lstStyle/>
                    <a:p>
                      <a:pPr lvl="0">
                        <a:buNone/>
                      </a:pPr>
                      <a:r>
                        <a:rPr lang="en-GB" sz="1400" dirty="0"/>
                        <a:t>Shropshire Telford &amp; Wrekin Integrated Care Board </a:t>
                      </a:r>
                    </a:p>
                    <a:p>
                      <a:pPr lvl="0">
                        <a:buNone/>
                      </a:pPr>
                      <a:r>
                        <a:rPr lang="en-GB" sz="1400" dirty="0"/>
                        <a:t>24</a:t>
                      </a:r>
                      <a:r>
                        <a:rPr lang="en-GB" sz="1400" baseline="30000" dirty="0"/>
                        <a:t>th</a:t>
                      </a:r>
                      <a:r>
                        <a:rPr lang="en-GB" sz="1400" dirty="0"/>
                        <a:t> September 2025 </a:t>
                      </a:r>
                    </a:p>
                  </a:txBody>
                  <a:tcPr/>
                </a:tc>
                <a:tc hMerge="1">
                  <a:txBody>
                    <a:bodyPr/>
                    <a:lstStyle/>
                    <a:p>
                      <a:endParaRPr lang="en-GB"/>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33030064"/>
                  </a:ext>
                </a:extLst>
              </a:tr>
              <a:tr h="370838">
                <a:tc>
                  <a:txBody>
                    <a:bodyPr/>
                    <a:lstStyle/>
                    <a:p>
                      <a:pPr lvl="0">
                        <a:buNone/>
                      </a:pPr>
                      <a:r>
                        <a:rPr lang="en-GB" sz="1400" dirty="0"/>
                        <a:t>Date approved</a:t>
                      </a:r>
                    </a:p>
                  </a:txBody>
                  <a:tcPr/>
                </a:tc>
                <a:tc gridSpan="4">
                  <a:txBody>
                    <a:bodyPr/>
                    <a:lstStyle/>
                    <a:p>
                      <a:pPr lvl="0">
                        <a:buNone/>
                      </a:pPr>
                      <a:endParaRPr lang="en-GB" sz="1400"/>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56360403"/>
                  </a:ext>
                </a:extLst>
              </a:tr>
              <a:tr h="370839">
                <a:tc rowSpan="2">
                  <a:txBody>
                    <a:bodyPr/>
                    <a:lstStyle/>
                    <a:p>
                      <a:pPr lvl="0">
                        <a:buNone/>
                      </a:pPr>
                      <a:r>
                        <a:rPr lang="en-GB" sz="1400" dirty="0"/>
                        <a:t>Author(s)</a:t>
                      </a:r>
                    </a:p>
                  </a:txBody>
                  <a:tcPr/>
                </a:tc>
                <a:tc>
                  <a:txBody>
                    <a:bodyPr/>
                    <a:lstStyle/>
                    <a:p>
                      <a:pPr lvl="0">
                        <a:buNone/>
                      </a:pPr>
                      <a:r>
                        <a:rPr lang="en-GB" sz="1400" dirty="0"/>
                        <a:t>Jen Morris</a:t>
                      </a:r>
                    </a:p>
                  </a:txBody>
                  <a:tcPr/>
                </a:tc>
                <a:tc gridSpan="3">
                  <a:txBody>
                    <a:bodyPr/>
                    <a:lstStyle/>
                    <a:p>
                      <a:r>
                        <a:rPr lang="en-GB" sz="1400" dirty="0"/>
                        <a:t>Quality Lead Learning Disabilities &amp; Autism, Deputy Local Area Contact (LAC) STW </a:t>
                      </a:r>
                      <a:r>
                        <a:rPr lang="en-GB" sz="1400" dirty="0" err="1"/>
                        <a:t>LeDeR</a:t>
                      </a:r>
                      <a:r>
                        <a:rPr lang="en-GB" sz="1400" dirty="0"/>
                        <a:t> Programme </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79201662"/>
                  </a:ext>
                </a:extLst>
              </a:tr>
              <a:tr h="370839">
                <a:tc vMerge="1">
                  <a:txBody>
                    <a:bodyPr/>
                    <a:lstStyle/>
                    <a:p>
                      <a:endParaRPr lang="en-US"/>
                    </a:p>
                  </a:txBody>
                  <a:tcPr/>
                </a:tc>
                <a:tc>
                  <a:txBody>
                    <a:bodyPr/>
                    <a:lstStyle/>
                    <a:p>
                      <a:pPr lvl="0">
                        <a:buNone/>
                      </a:pPr>
                      <a:r>
                        <a:rPr lang="en-GB" sz="1400" dirty="0"/>
                        <a:t>Tracey Slater</a:t>
                      </a:r>
                    </a:p>
                  </a:txBody>
                  <a:tcPr/>
                </a:tc>
                <a:tc gridSpan="3">
                  <a:txBody>
                    <a:bodyPr/>
                    <a:lstStyle/>
                    <a:p>
                      <a:r>
                        <a:rPr lang="en-GB" sz="1400" dirty="0"/>
                        <a:t>Head of Quality, Local Area Contact (LAC) STW </a:t>
                      </a:r>
                      <a:r>
                        <a:rPr lang="en-GB" sz="1400" dirty="0" err="1"/>
                        <a:t>LeDeR</a:t>
                      </a:r>
                      <a:r>
                        <a:rPr lang="en-GB" sz="1400" dirty="0"/>
                        <a:t> Programme</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8677522"/>
                  </a:ext>
                </a:extLst>
              </a:tr>
              <a:tr h="370839">
                <a:tc>
                  <a:txBody>
                    <a:bodyPr/>
                    <a:lstStyle/>
                    <a:p>
                      <a:pPr lvl="0">
                        <a:buNone/>
                      </a:pPr>
                      <a:r>
                        <a:rPr lang="en-GB" sz="1400" dirty="0"/>
                        <a:t>Senior Responsible Lead (SRO)</a:t>
                      </a:r>
                    </a:p>
                  </a:txBody>
                  <a:tcPr/>
                </a:tc>
                <a:tc>
                  <a:txBody>
                    <a:bodyPr/>
                    <a:lstStyle/>
                    <a:p>
                      <a:pPr lvl="0">
                        <a:buNone/>
                      </a:pPr>
                      <a:r>
                        <a:rPr lang="en-GB" sz="1400" dirty="0"/>
                        <a:t>Vanessa Whatley</a:t>
                      </a:r>
                    </a:p>
                  </a:txBody>
                  <a:tcPr/>
                </a:tc>
                <a:tc gridSpan="3">
                  <a:txBody>
                    <a:bodyPr/>
                    <a:lstStyle/>
                    <a:p>
                      <a:r>
                        <a:rPr lang="en-GB" sz="1400" b="0" i="0" kern="1200" dirty="0">
                          <a:solidFill>
                            <a:schemeClr val="dk1"/>
                          </a:solidFill>
                          <a:effectLst/>
                          <a:latin typeface="+mn-lt"/>
                          <a:ea typeface="+mn-ea"/>
                          <a:cs typeface="+mn-cs"/>
                        </a:rPr>
                        <a:t>Chief Nursing Officer​</a:t>
                      </a:r>
                      <a:endParaRPr lang="en-GB" sz="1400" dirty="0"/>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3194309"/>
                  </a:ext>
                </a:extLst>
              </a:tr>
            </a:tbl>
          </a:graphicData>
        </a:graphic>
      </p:graphicFrame>
    </p:spTree>
    <p:extLst>
      <p:ext uri="{BB962C8B-B14F-4D97-AF65-F5344CB8AC3E}">
        <p14:creationId xmlns:p14="http://schemas.microsoft.com/office/powerpoint/2010/main" val="1431800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7A9B8-4286-68A6-1C4F-F01150B38C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6823D8-91B7-0132-BAB6-9E1AA33AEDA5}"/>
              </a:ext>
            </a:extLst>
          </p:cNvPr>
          <p:cNvSpPr>
            <a:spLocks noGrp="1"/>
          </p:cNvSpPr>
          <p:nvPr>
            <p:ph type="title"/>
          </p:nvPr>
        </p:nvSpPr>
        <p:spPr>
          <a:xfrm>
            <a:off x="295405" y="386359"/>
            <a:ext cx="10515600" cy="1325563"/>
          </a:xfrm>
        </p:spPr>
        <p:txBody>
          <a:bodyPr/>
          <a:lstStyle/>
          <a:p>
            <a:r>
              <a:rPr lang="en-GB" sz="3600"/>
              <a:t>STW </a:t>
            </a:r>
            <a:r>
              <a:rPr lang="en-GB" sz="3600" err="1"/>
              <a:t>LeDeR</a:t>
            </a:r>
            <a:r>
              <a:rPr lang="en-GB" sz="3600"/>
              <a:t> Priorities - System summary updates</a:t>
            </a:r>
          </a:p>
        </p:txBody>
      </p:sp>
      <p:sp>
        <p:nvSpPr>
          <p:cNvPr id="3" name="Content Placeholder 2">
            <a:extLst>
              <a:ext uri="{FF2B5EF4-FFF2-40B4-BE49-F238E27FC236}">
                <a16:creationId xmlns:a16="http://schemas.microsoft.com/office/drawing/2014/main" id="{9665B9C4-61D1-403F-98F0-7EF64765C343}"/>
              </a:ext>
            </a:extLst>
          </p:cNvPr>
          <p:cNvSpPr>
            <a:spLocks noGrp="1"/>
          </p:cNvSpPr>
          <p:nvPr>
            <p:ph idx="1"/>
          </p:nvPr>
        </p:nvSpPr>
        <p:spPr>
          <a:xfrm>
            <a:off x="292862" y="1540322"/>
            <a:ext cx="11587566" cy="1135439"/>
          </a:xfrm>
          <a:ln>
            <a:solidFill>
              <a:schemeClr val="bg1"/>
            </a:solidFill>
          </a:ln>
        </p:spPr>
        <p:txBody>
          <a:bodyPr vert="horz" lIns="91440" tIns="45720" rIns="91440" bIns="45720" rtlCol="0" anchor="t">
            <a:normAutofit/>
          </a:bodyPr>
          <a:lstStyle/>
          <a:p>
            <a:pPr marL="0" indent="0">
              <a:lnSpc>
                <a:spcPct val="80000"/>
              </a:lnSpc>
              <a:buNone/>
            </a:pPr>
            <a:r>
              <a:rPr lang="en-GB" sz="1300" b="1" u="sng"/>
              <a:t>End-of-Life (EOL) and Palliative Care, </a:t>
            </a:r>
            <a:r>
              <a:rPr lang="en-GB" sz="1300" b="1" u="sng" err="1"/>
              <a:t>ReSPECT</a:t>
            </a:r>
            <a:r>
              <a:rPr lang="en-GB" sz="1300" b="1" u="sng"/>
              <a:t>, and DNACPR: System approach</a:t>
            </a:r>
            <a:endParaRPr lang="en-US" sz="1300"/>
          </a:p>
          <a:p>
            <a:pPr marL="0" indent="0">
              <a:lnSpc>
                <a:spcPct val="80000"/>
              </a:lnSpc>
              <a:buNone/>
            </a:pPr>
            <a:r>
              <a:rPr lang="en-GB" sz="1400"/>
              <a:t>The system has implemented key practices around End-of-Life (EOL) care, palliative care, </a:t>
            </a:r>
            <a:r>
              <a:rPr lang="en-GB" sz="1400" err="1"/>
              <a:t>ReSPECT</a:t>
            </a:r>
            <a:r>
              <a:rPr lang="en-GB" sz="1400"/>
              <a:t>, and DNACPR to ensure that individuals, particularly those with learning disabilities, receive compassionate, dignified, and appropriate care during end-of-life stages.</a:t>
            </a:r>
          </a:p>
          <a:p>
            <a:pPr marL="0" indent="0">
              <a:lnSpc>
                <a:spcPct val="80000"/>
              </a:lnSpc>
              <a:buNone/>
            </a:pPr>
            <a:r>
              <a:rPr lang="en-GB" sz="1400"/>
              <a:t> The following is a  summary of the ongoing processes and initiatives:</a:t>
            </a:r>
            <a:endParaRPr lang="en-GB"/>
          </a:p>
          <a:p>
            <a:pPr marL="0" indent="0">
              <a:buNone/>
            </a:pPr>
            <a:endParaRPr lang="en-GB" sz="1800" b="1" u="sng"/>
          </a:p>
        </p:txBody>
      </p:sp>
      <p:sp>
        <p:nvSpPr>
          <p:cNvPr id="4" name="TextBox 3">
            <a:extLst>
              <a:ext uri="{FF2B5EF4-FFF2-40B4-BE49-F238E27FC236}">
                <a16:creationId xmlns:a16="http://schemas.microsoft.com/office/drawing/2014/main" id="{59BB277F-B9AA-A528-2570-E71B831CC283}"/>
              </a:ext>
            </a:extLst>
          </p:cNvPr>
          <p:cNvSpPr txBox="1"/>
          <p:nvPr/>
        </p:nvSpPr>
        <p:spPr>
          <a:xfrm>
            <a:off x="294469" y="2670874"/>
            <a:ext cx="4034725" cy="1938992"/>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err="1"/>
              <a:t>ReSPECT</a:t>
            </a:r>
            <a:r>
              <a:rPr lang="en-US" sz="1200" b="1"/>
              <a:t> and DNACPR documentation:</a:t>
            </a:r>
          </a:p>
          <a:p>
            <a:endParaRPr lang="en-US" sz="1200" b="1"/>
          </a:p>
          <a:p>
            <a:pPr marL="228600" indent="-228600">
              <a:buFont typeface=""/>
              <a:buChar char="•"/>
            </a:pPr>
            <a:r>
              <a:rPr lang="en-US" sz="1200" b="1"/>
              <a:t>EOL care planning</a:t>
            </a:r>
            <a:r>
              <a:rPr lang="en-US" sz="1200"/>
              <a:t>, including </a:t>
            </a:r>
            <a:r>
              <a:rPr lang="en-US" sz="1200" b="1" err="1"/>
              <a:t>ReSPECT</a:t>
            </a:r>
            <a:r>
              <a:rPr lang="en-US" sz="1200"/>
              <a:t> and </a:t>
            </a:r>
            <a:r>
              <a:rPr lang="en-US" sz="1200" b="1"/>
              <a:t>DNACPR forms</a:t>
            </a:r>
            <a:r>
              <a:rPr lang="en-US" sz="1200"/>
              <a:t>, are </a:t>
            </a:r>
            <a:r>
              <a:rPr lang="en-US" sz="1200" b="1"/>
              <a:t>recorded</a:t>
            </a:r>
            <a:r>
              <a:rPr lang="en-US" sz="1200"/>
              <a:t> in review processes and </a:t>
            </a:r>
            <a:r>
              <a:rPr lang="en-US" sz="1200" b="1"/>
              <a:t>discussed</a:t>
            </a:r>
            <a:r>
              <a:rPr lang="en-US" sz="1200"/>
              <a:t> with families and professionals within </a:t>
            </a:r>
            <a:r>
              <a:rPr lang="en-US" sz="1200" b="1"/>
              <a:t>Multidisciplinary Teams (MDTs)</a:t>
            </a:r>
            <a:r>
              <a:rPr lang="en-US" sz="1200"/>
              <a:t> during case management.</a:t>
            </a:r>
          </a:p>
          <a:p>
            <a:pPr marL="228600" indent="-228600">
              <a:buFont typeface=""/>
              <a:buChar char="•"/>
            </a:pPr>
            <a:r>
              <a:rPr lang="en-US" sz="1200"/>
              <a:t>This ensures that all relevant parties are aligned to the care plan, and that </a:t>
            </a:r>
            <a:r>
              <a:rPr lang="en-US" sz="1200" b="1"/>
              <a:t>individual wishes</a:t>
            </a:r>
            <a:r>
              <a:rPr lang="en-US" sz="1200"/>
              <a:t> are respected, including preferences for life-sustaining treatment.</a:t>
            </a:r>
          </a:p>
        </p:txBody>
      </p:sp>
      <p:sp>
        <p:nvSpPr>
          <p:cNvPr id="5" name="TextBox 4">
            <a:extLst>
              <a:ext uri="{FF2B5EF4-FFF2-40B4-BE49-F238E27FC236}">
                <a16:creationId xmlns:a16="http://schemas.microsoft.com/office/drawing/2014/main" id="{C170F8F9-A7A7-AC64-13BA-34890570900F}"/>
              </a:ext>
            </a:extLst>
          </p:cNvPr>
          <p:cNvSpPr txBox="1"/>
          <p:nvPr/>
        </p:nvSpPr>
        <p:spPr>
          <a:xfrm>
            <a:off x="4543685" y="2678324"/>
            <a:ext cx="3203106" cy="1754326"/>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ea typeface="+mn-lt"/>
                <a:cs typeface="+mn-lt"/>
              </a:rPr>
              <a:t>EOL Identification and fast track process:</a:t>
            </a:r>
            <a:endParaRPr lang="en-US" sz="1200"/>
          </a:p>
          <a:p>
            <a:pPr marL="285750" indent="-285750">
              <a:buFont typeface="Arial"/>
              <a:buChar char="•"/>
            </a:pPr>
            <a:endParaRPr lang="en-GB" sz="1200">
              <a:ea typeface="+mn-lt"/>
              <a:cs typeface="+mn-lt"/>
            </a:endParaRPr>
          </a:p>
          <a:p>
            <a:pPr marL="285750" indent="-285750">
              <a:buFont typeface="Arial"/>
              <a:buChar char="•"/>
            </a:pPr>
            <a:r>
              <a:rPr lang="en-GB" sz="1200">
                <a:ea typeface="+mn-lt"/>
                <a:cs typeface="+mn-lt"/>
              </a:rPr>
              <a:t>EOL is identified not only through the </a:t>
            </a:r>
            <a:r>
              <a:rPr lang="en-GB" sz="1200" b="1">
                <a:ea typeface="+mn-lt"/>
                <a:cs typeface="+mn-lt"/>
              </a:rPr>
              <a:t>fast-track process</a:t>
            </a:r>
            <a:r>
              <a:rPr lang="en-GB" sz="1200">
                <a:ea typeface="+mn-lt"/>
                <a:cs typeface="+mn-lt"/>
              </a:rPr>
              <a:t> but also by ensuring individuals have the choice to </a:t>
            </a:r>
            <a:r>
              <a:rPr lang="en-GB" sz="1200" b="1">
                <a:ea typeface="+mn-lt"/>
                <a:cs typeface="+mn-lt"/>
              </a:rPr>
              <a:t>remain at home</a:t>
            </a:r>
            <a:r>
              <a:rPr lang="en-GB" sz="1200">
                <a:ea typeface="+mn-lt"/>
                <a:cs typeface="+mn-lt"/>
              </a:rPr>
              <a:t> if desired and it is </a:t>
            </a:r>
            <a:r>
              <a:rPr lang="en-GB" sz="1200" b="1">
                <a:ea typeface="+mn-lt"/>
                <a:cs typeface="+mn-lt"/>
              </a:rPr>
              <a:t>safe</a:t>
            </a:r>
            <a:r>
              <a:rPr lang="en-GB" sz="1200">
                <a:ea typeface="+mn-lt"/>
                <a:cs typeface="+mn-lt"/>
              </a:rPr>
              <a:t> to do so.</a:t>
            </a:r>
            <a:endParaRPr lang="en-GB" sz="1200"/>
          </a:p>
          <a:p>
            <a:pPr marL="285750" indent="-285750">
              <a:buFont typeface="Arial"/>
              <a:buChar char="•"/>
            </a:pPr>
            <a:r>
              <a:rPr lang="en-GB" sz="1200">
                <a:ea typeface="+mn-lt"/>
                <a:cs typeface="+mn-lt"/>
              </a:rPr>
              <a:t>This supports </a:t>
            </a:r>
            <a:r>
              <a:rPr lang="en-GB" sz="1200" b="1">
                <a:ea typeface="+mn-lt"/>
                <a:cs typeface="+mn-lt"/>
              </a:rPr>
              <a:t>dignity</a:t>
            </a:r>
            <a:r>
              <a:rPr lang="en-GB" sz="1200">
                <a:ea typeface="+mn-lt"/>
                <a:cs typeface="+mn-lt"/>
              </a:rPr>
              <a:t> and </a:t>
            </a:r>
            <a:r>
              <a:rPr lang="en-GB" sz="1200" b="1">
                <a:ea typeface="+mn-lt"/>
                <a:cs typeface="+mn-lt"/>
              </a:rPr>
              <a:t>personal choice</a:t>
            </a:r>
            <a:r>
              <a:rPr lang="en-GB" sz="1200">
                <a:ea typeface="+mn-lt"/>
                <a:cs typeface="+mn-lt"/>
              </a:rPr>
              <a:t> in EOL care, providing a </a:t>
            </a:r>
            <a:r>
              <a:rPr lang="en-GB" sz="1200" b="1">
                <a:ea typeface="+mn-lt"/>
                <a:cs typeface="+mn-lt"/>
              </a:rPr>
              <a:t>person-centred approach</a:t>
            </a:r>
            <a:r>
              <a:rPr lang="en-GB" sz="1200">
                <a:ea typeface="+mn-lt"/>
                <a:cs typeface="+mn-lt"/>
              </a:rPr>
              <a:t>.</a:t>
            </a:r>
            <a:endParaRPr lang="en-GB" sz="1200"/>
          </a:p>
        </p:txBody>
      </p:sp>
      <p:sp>
        <p:nvSpPr>
          <p:cNvPr id="6" name="TextBox 5">
            <a:extLst>
              <a:ext uri="{FF2B5EF4-FFF2-40B4-BE49-F238E27FC236}">
                <a16:creationId xmlns:a16="http://schemas.microsoft.com/office/drawing/2014/main" id="{10FA62CC-F147-2A1A-4A21-994F16E9D17E}"/>
              </a:ext>
            </a:extLst>
          </p:cNvPr>
          <p:cNvSpPr txBox="1"/>
          <p:nvPr/>
        </p:nvSpPr>
        <p:spPr>
          <a:xfrm>
            <a:off x="7849892" y="2683789"/>
            <a:ext cx="4034725" cy="1754326"/>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t>End-of-Life pathway development:</a:t>
            </a:r>
            <a:endParaRPr lang="en-US"/>
          </a:p>
          <a:p>
            <a:endParaRPr lang="en-US" sz="1200" b="1"/>
          </a:p>
          <a:p>
            <a:pPr marL="228600" lvl="1" indent="-228600">
              <a:buFont typeface=""/>
              <a:buChar char="•"/>
            </a:pPr>
            <a:r>
              <a:rPr lang="en-US" sz="1200" b="1"/>
              <a:t>MPFT</a:t>
            </a:r>
            <a:r>
              <a:rPr lang="en-US" sz="1200"/>
              <a:t> (Mental Health and Learning Disabilities Trust) is developing an </a:t>
            </a:r>
            <a:r>
              <a:rPr lang="en-US" sz="1200" b="1"/>
              <a:t>End-of-Life Pathway</a:t>
            </a:r>
            <a:r>
              <a:rPr lang="en-US" sz="1200"/>
              <a:t> through the </a:t>
            </a:r>
            <a:r>
              <a:rPr lang="en-US" sz="1200" b="1"/>
              <a:t>Physical Health Clinical Effectiveness Group (PHCEG)</a:t>
            </a:r>
            <a:r>
              <a:rPr lang="en-US" sz="1200"/>
              <a:t>.</a:t>
            </a:r>
          </a:p>
          <a:p>
            <a:pPr marL="228600" lvl="1" indent="-228600">
              <a:buFont typeface=""/>
              <a:buChar char="•"/>
            </a:pPr>
            <a:r>
              <a:rPr lang="en-US" sz="1200"/>
              <a:t>This pathway aims to standardize and improve EOL care across the trust.</a:t>
            </a:r>
          </a:p>
          <a:p>
            <a:pPr marL="0" lvl="1"/>
            <a:endParaRPr lang="en-US" sz="1200"/>
          </a:p>
        </p:txBody>
      </p:sp>
      <p:sp>
        <p:nvSpPr>
          <p:cNvPr id="7" name="TextBox 6">
            <a:extLst>
              <a:ext uri="{FF2B5EF4-FFF2-40B4-BE49-F238E27FC236}">
                <a16:creationId xmlns:a16="http://schemas.microsoft.com/office/drawing/2014/main" id="{40812E2E-5955-EDD9-0AF5-BEA1467ECCFD}"/>
              </a:ext>
            </a:extLst>
          </p:cNvPr>
          <p:cNvSpPr txBox="1"/>
          <p:nvPr/>
        </p:nvSpPr>
        <p:spPr>
          <a:xfrm>
            <a:off x="4545985" y="4614442"/>
            <a:ext cx="3342855" cy="1938992"/>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t>Inclusion in resuscitation and EOL committees:</a:t>
            </a:r>
            <a:endParaRPr lang="en-US" sz="1200" b="1"/>
          </a:p>
          <a:p>
            <a:endParaRPr lang="en-GB" sz="1200"/>
          </a:p>
          <a:p>
            <a:pPr marL="171450" indent="-171450">
              <a:buFont typeface="Arial"/>
              <a:buChar char="•"/>
            </a:pPr>
            <a:r>
              <a:rPr lang="en-GB" sz="1200"/>
              <a:t>MPFT has representation on their organisations Resuscitation Group, ensuring a direct link between the Resuscitation Lead and the EOL and </a:t>
            </a:r>
            <a:r>
              <a:rPr lang="en-GB" sz="1200" err="1"/>
              <a:t>ReSPECT</a:t>
            </a:r>
            <a:r>
              <a:rPr lang="en-GB" sz="1200"/>
              <a:t> processes.</a:t>
            </a:r>
          </a:p>
          <a:p>
            <a:pPr marL="171450" indent="-171450">
              <a:buFont typeface="Arial"/>
              <a:buChar char="•"/>
            </a:pPr>
            <a:r>
              <a:rPr lang="en-GB" sz="1200"/>
              <a:t>The Trust Lead on EOL and </a:t>
            </a:r>
            <a:r>
              <a:rPr lang="en-GB" sz="1200" err="1"/>
              <a:t>ReSPECT</a:t>
            </a:r>
            <a:r>
              <a:rPr lang="en-GB" sz="1200"/>
              <a:t> also attends, facilitating cross-functional collaboration and continuity of care.</a:t>
            </a:r>
          </a:p>
        </p:txBody>
      </p:sp>
      <p:sp>
        <p:nvSpPr>
          <p:cNvPr id="9" name="TextBox 8">
            <a:extLst>
              <a:ext uri="{FF2B5EF4-FFF2-40B4-BE49-F238E27FC236}">
                <a16:creationId xmlns:a16="http://schemas.microsoft.com/office/drawing/2014/main" id="{B2AC71E5-6FD9-D864-AA4F-0FA10939AA1C}"/>
              </a:ext>
            </a:extLst>
          </p:cNvPr>
          <p:cNvSpPr txBox="1"/>
          <p:nvPr/>
        </p:nvSpPr>
        <p:spPr>
          <a:xfrm>
            <a:off x="8082366" y="4582332"/>
            <a:ext cx="3802251" cy="1960970"/>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t>Support from anticipatory care plan lead:</a:t>
            </a:r>
          </a:p>
          <a:p>
            <a:endParaRPr lang="en-US" sz="1200" b="1"/>
          </a:p>
          <a:p>
            <a:pPr marL="228600" indent="-228600">
              <a:buFont typeface=""/>
              <a:buChar char="•"/>
            </a:pPr>
            <a:r>
              <a:rPr lang="en-US" sz="1200"/>
              <a:t>Collaboration with the </a:t>
            </a:r>
            <a:r>
              <a:rPr lang="en-US" sz="1200" b="1"/>
              <a:t>Anticipatory Care Plan Lead</a:t>
            </a:r>
            <a:r>
              <a:rPr lang="en-US" sz="1200"/>
              <a:t> ensures proper </a:t>
            </a:r>
            <a:r>
              <a:rPr lang="en-US" sz="1200" b="1"/>
              <a:t>completion and review</a:t>
            </a:r>
            <a:r>
              <a:rPr lang="en-US" sz="1200"/>
              <a:t> of care plans for individuals requiring EOL care.</a:t>
            </a:r>
          </a:p>
          <a:p>
            <a:pPr marL="228600" indent="-228600">
              <a:buFont typeface=""/>
              <a:buChar char="•"/>
            </a:pPr>
            <a:r>
              <a:rPr lang="en-US" sz="1200"/>
              <a:t>Links are being established with the </a:t>
            </a:r>
            <a:r>
              <a:rPr lang="en-US" sz="1200" b="1" err="1"/>
              <a:t>SaTH</a:t>
            </a:r>
            <a:r>
              <a:rPr lang="en-US" sz="1200" b="1"/>
              <a:t> Palliative Care/</a:t>
            </a:r>
            <a:r>
              <a:rPr lang="en-US" sz="1200" b="1" err="1"/>
              <a:t>ReSPECT</a:t>
            </a:r>
            <a:r>
              <a:rPr lang="en-US" sz="1200" b="1"/>
              <a:t> Lead</a:t>
            </a:r>
            <a:r>
              <a:rPr lang="en-US" sz="1200"/>
              <a:t> to ensure that individuals with learning disabilities receive appropriate consideration during </a:t>
            </a:r>
            <a:r>
              <a:rPr lang="en-US" sz="1200" b="1"/>
              <a:t>acute hospital admissions</a:t>
            </a:r>
            <a:r>
              <a:rPr lang="en-US" sz="1200"/>
              <a:t>.</a:t>
            </a:r>
          </a:p>
        </p:txBody>
      </p:sp>
      <p:sp>
        <p:nvSpPr>
          <p:cNvPr id="10" name="TextBox 9">
            <a:extLst>
              <a:ext uri="{FF2B5EF4-FFF2-40B4-BE49-F238E27FC236}">
                <a16:creationId xmlns:a16="http://schemas.microsoft.com/office/drawing/2014/main" id="{8408AB2C-8FDF-DB63-7DB3-7AE672A8C45D}"/>
              </a:ext>
            </a:extLst>
          </p:cNvPr>
          <p:cNvSpPr txBox="1"/>
          <p:nvPr/>
        </p:nvSpPr>
        <p:spPr>
          <a:xfrm>
            <a:off x="294468" y="4801892"/>
            <a:ext cx="4034724" cy="1754326"/>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t>EOL and Palliative care training:</a:t>
            </a:r>
          </a:p>
          <a:p>
            <a:endParaRPr lang="en-US" sz="1200" b="1"/>
          </a:p>
          <a:p>
            <a:pPr marL="228600" indent="-228600">
              <a:buFont typeface=""/>
              <a:buChar char="•"/>
            </a:pPr>
            <a:r>
              <a:rPr lang="en-US" sz="1200" b="1"/>
              <a:t>EOL and palliative care training</a:t>
            </a:r>
            <a:r>
              <a:rPr lang="en-US" sz="1200"/>
              <a:t> is in place for staff, ensuring that they are equipped to complete the necessary documentation and provide </a:t>
            </a:r>
            <a:r>
              <a:rPr lang="en-US" sz="1200" b="1"/>
              <a:t>quality care</a:t>
            </a:r>
            <a:r>
              <a:rPr lang="en-US" sz="1200"/>
              <a:t> for individuals in their final stages of life.</a:t>
            </a:r>
          </a:p>
          <a:p>
            <a:pPr marL="228600" indent="-228600">
              <a:buFont typeface=""/>
              <a:buChar char="•"/>
            </a:pPr>
            <a:r>
              <a:rPr lang="en-US" sz="1200"/>
              <a:t>This training is available across the population of staff, enhancing the system's </a:t>
            </a:r>
            <a:r>
              <a:rPr lang="en-US" sz="1200" b="1"/>
              <a:t>ability to respond appropriately</a:t>
            </a:r>
            <a:r>
              <a:rPr lang="en-US" sz="1200"/>
              <a:t> to EOL needs.</a:t>
            </a:r>
          </a:p>
        </p:txBody>
      </p:sp>
    </p:spTree>
    <p:extLst>
      <p:ext uri="{BB962C8B-B14F-4D97-AF65-F5344CB8AC3E}">
        <p14:creationId xmlns:p14="http://schemas.microsoft.com/office/powerpoint/2010/main" val="2307438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C5411B-8081-2A15-BD5D-26F97957DB9A}"/>
              </a:ext>
            </a:extLst>
          </p:cNvPr>
          <p:cNvSpPr>
            <a:spLocks noGrp="1"/>
          </p:cNvSpPr>
          <p:nvPr>
            <p:ph idx="1"/>
          </p:nvPr>
        </p:nvSpPr>
        <p:spPr>
          <a:xfrm>
            <a:off x="271986" y="1530619"/>
            <a:ext cx="10526038" cy="4925447"/>
          </a:xfrm>
        </p:spPr>
        <p:txBody>
          <a:bodyPr vert="horz" lIns="91440" tIns="45720" rIns="91440" bIns="45720" rtlCol="0" anchor="t">
            <a:normAutofit/>
          </a:bodyPr>
          <a:lstStyle/>
          <a:p>
            <a:pPr marL="0" indent="0">
              <a:buNone/>
            </a:pPr>
            <a:r>
              <a:rPr lang="en-GB" sz="1200" b="1" u="sng"/>
              <a:t>Managing deterioration and early detection of deterioration &amp; Training and education around common causes of death including constipation and aspiration pneumonia​: System approach </a:t>
            </a:r>
            <a:endParaRPr lang="en-GB" sz="1200" u="sng"/>
          </a:p>
          <a:p>
            <a:pPr marL="0" indent="0">
              <a:buNone/>
            </a:pPr>
            <a:r>
              <a:rPr lang="en-GB" sz="1200"/>
              <a:t>STW has embedded a system-wide approach to managing the deterioration of patients and early detection of deterioration, with a strong focus on training, education, and referral processes. This includes addressing common causes of death such as aspiration pneumonia and constipation, and promoting a collaborative, multidisciplinary approach to care. Here's a summary of the ongoing processes and initiatives:</a:t>
            </a:r>
          </a:p>
          <a:p>
            <a:pPr marL="0" indent="0">
              <a:buNone/>
            </a:pPr>
            <a:endParaRPr lang="en-GB" sz="1200"/>
          </a:p>
        </p:txBody>
      </p:sp>
      <p:sp>
        <p:nvSpPr>
          <p:cNvPr id="2" name="Title 1">
            <a:extLst>
              <a:ext uri="{FF2B5EF4-FFF2-40B4-BE49-F238E27FC236}">
                <a16:creationId xmlns:a16="http://schemas.microsoft.com/office/drawing/2014/main" id="{4DC4A546-632F-3FEF-0D77-056D8501BBE9}"/>
              </a:ext>
            </a:extLst>
          </p:cNvPr>
          <p:cNvSpPr>
            <a:spLocks noGrp="1"/>
          </p:cNvSpPr>
          <p:nvPr>
            <p:ph type="title"/>
          </p:nvPr>
        </p:nvSpPr>
        <p:spPr>
          <a:xfrm>
            <a:off x="274529" y="563492"/>
            <a:ext cx="10515600" cy="1325563"/>
          </a:xfrm>
        </p:spPr>
        <p:txBody>
          <a:bodyPr/>
          <a:lstStyle/>
          <a:p>
            <a:r>
              <a:rPr lang="en-GB" sz="3600"/>
              <a:t>STW </a:t>
            </a:r>
            <a:r>
              <a:rPr lang="en-GB" sz="3600" err="1"/>
              <a:t>LeDeR</a:t>
            </a:r>
            <a:r>
              <a:rPr lang="en-GB" sz="3600"/>
              <a:t> Priorities - System summary updates</a:t>
            </a:r>
            <a:endParaRPr lang="en-US" sz="3600"/>
          </a:p>
        </p:txBody>
      </p:sp>
      <p:sp>
        <p:nvSpPr>
          <p:cNvPr id="4" name="TextBox 3">
            <a:extLst>
              <a:ext uri="{FF2B5EF4-FFF2-40B4-BE49-F238E27FC236}">
                <a16:creationId xmlns:a16="http://schemas.microsoft.com/office/drawing/2014/main" id="{2A97B576-FE1A-C741-EE95-E51BD0A5B9F5}"/>
              </a:ext>
            </a:extLst>
          </p:cNvPr>
          <p:cNvSpPr txBox="1"/>
          <p:nvPr/>
        </p:nvSpPr>
        <p:spPr>
          <a:xfrm>
            <a:off x="138664" y="2831728"/>
            <a:ext cx="2924790" cy="2123658"/>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t>Comprehensive review and monitoring processes</a:t>
            </a:r>
            <a:endParaRPr lang="en-US" sz="1200"/>
          </a:p>
          <a:p>
            <a:endParaRPr lang="en-GB" sz="1200" b="1">
              <a:ea typeface="+mn-lt"/>
              <a:cs typeface="+mn-lt"/>
            </a:endParaRPr>
          </a:p>
          <a:p>
            <a:pPr marL="171450" indent="-171450">
              <a:buFont typeface="Arial"/>
              <a:buChar char="•"/>
            </a:pPr>
            <a:r>
              <a:rPr lang="en-GB" sz="1200" b="1">
                <a:ea typeface="+mn-lt"/>
                <a:cs typeface="+mn-lt"/>
              </a:rPr>
              <a:t>Co-morbidities </a:t>
            </a:r>
            <a:r>
              <a:rPr lang="en-GB" sz="1200">
                <a:ea typeface="+mn-lt"/>
                <a:cs typeface="+mn-lt"/>
              </a:rPr>
              <a:t>are closely monitored through evidence-based reviews.</a:t>
            </a:r>
          </a:p>
          <a:p>
            <a:pPr marL="171450" indent="-171450">
              <a:buFont typeface="Arial"/>
              <a:buChar char="•"/>
            </a:pPr>
            <a:endParaRPr lang="en-GB" sz="1200">
              <a:ea typeface="+mn-lt"/>
              <a:cs typeface="+mn-lt"/>
            </a:endParaRPr>
          </a:p>
          <a:p>
            <a:pPr marL="171450" indent="-171450">
              <a:buFont typeface="Arial"/>
              <a:buChar char="•"/>
            </a:pPr>
            <a:r>
              <a:rPr lang="en-GB" sz="1200">
                <a:ea typeface="+mn-lt"/>
                <a:cs typeface="+mn-lt"/>
              </a:rPr>
              <a:t>Multidisciplinary Team (MDT) Reviews ensure collaborative decision-making, addressing complex issues like aspiration pneumonia and constipation.</a:t>
            </a:r>
            <a:endParaRPr lang="en-GB">
              <a:ea typeface="+mn-lt"/>
              <a:cs typeface="+mn-lt"/>
            </a:endParaRPr>
          </a:p>
        </p:txBody>
      </p:sp>
      <p:sp>
        <p:nvSpPr>
          <p:cNvPr id="5" name="TextBox 4">
            <a:extLst>
              <a:ext uri="{FF2B5EF4-FFF2-40B4-BE49-F238E27FC236}">
                <a16:creationId xmlns:a16="http://schemas.microsoft.com/office/drawing/2014/main" id="{FDAA954C-EB51-9001-0C01-2ECB286169FE}"/>
              </a:ext>
            </a:extLst>
          </p:cNvPr>
          <p:cNvSpPr txBox="1"/>
          <p:nvPr/>
        </p:nvSpPr>
        <p:spPr>
          <a:xfrm>
            <a:off x="3187700" y="2832100"/>
            <a:ext cx="3213100" cy="1938992"/>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t>Timely and appropriate referrals</a:t>
            </a:r>
          </a:p>
          <a:p>
            <a:pPr marL="171450" indent="-171450">
              <a:buFont typeface="Arial"/>
              <a:buChar char="•"/>
            </a:pPr>
            <a:endParaRPr lang="en-US" sz="1200"/>
          </a:p>
          <a:p>
            <a:pPr marL="171450" indent="-171450">
              <a:buFont typeface="Arial"/>
              <a:buChar char="•"/>
            </a:pPr>
            <a:r>
              <a:rPr lang="en-US" sz="1200" b="1">
                <a:ea typeface="+mn-lt"/>
                <a:cs typeface="+mn-lt"/>
              </a:rPr>
              <a:t>Aspiration pneumonia</a:t>
            </a:r>
            <a:r>
              <a:rPr lang="en-US" sz="1200">
                <a:ea typeface="+mn-lt"/>
                <a:cs typeface="+mn-lt"/>
              </a:rPr>
              <a:t> risks are addressed with timely referrals to </a:t>
            </a:r>
            <a:r>
              <a:rPr lang="en-US" sz="1200" b="1">
                <a:ea typeface="+mn-lt"/>
                <a:cs typeface="+mn-lt"/>
              </a:rPr>
              <a:t>speech therapists</a:t>
            </a:r>
            <a:r>
              <a:rPr lang="en-US" sz="1200">
                <a:ea typeface="+mn-lt"/>
                <a:cs typeface="+mn-lt"/>
              </a:rPr>
              <a:t> and </a:t>
            </a:r>
            <a:r>
              <a:rPr lang="en-US" sz="1200" b="1">
                <a:ea typeface="+mn-lt"/>
                <a:cs typeface="+mn-lt"/>
              </a:rPr>
              <a:t>respiratory teams</a:t>
            </a:r>
            <a:r>
              <a:rPr lang="en-US" sz="1200">
                <a:ea typeface="+mn-lt"/>
                <a:cs typeface="+mn-lt"/>
              </a:rPr>
              <a:t>.</a:t>
            </a:r>
            <a:endParaRPr lang="en-US">
              <a:ea typeface="+mn-lt"/>
              <a:cs typeface="+mn-lt"/>
            </a:endParaRPr>
          </a:p>
          <a:p>
            <a:endParaRPr lang="en-US" sz="1200">
              <a:ea typeface="+mn-lt"/>
              <a:cs typeface="+mn-lt"/>
            </a:endParaRPr>
          </a:p>
          <a:p>
            <a:pPr marL="171450" indent="-171450">
              <a:buFont typeface="Arial"/>
              <a:buChar char="•"/>
            </a:pPr>
            <a:r>
              <a:rPr lang="en-US" sz="1200" b="1">
                <a:ea typeface="+mn-lt"/>
                <a:cs typeface="+mn-lt"/>
              </a:rPr>
              <a:t>Intensive Health Outreach Teams</a:t>
            </a:r>
            <a:r>
              <a:rPr lang="en-US" sz="1200">
                <a:ea typeface="+mn-lt"/>
                <a:cs typeface="+mn-lt"/>
              </a:rPr>
              <a:t> support patients with frequent hospital admissions, coordinating care between community and hospital teams.</a:t>
            </a:r>
            <a:endParaRPr lang="en-US">
              <a:ea typeface="+mn-lt"/>
              <a:cs typeface="+mn-lt"/>
            </a:endParaRPr>
          </a:p>
        </p:txBody>
      </p:sp>
      <p:sp>
        <p:nvSpPr>
          <p:cNvPr id="6" name="TextBox 5">
            <a:extLst>
              <a:ext uri="{FF2B5EF4-FFF2-40B4-BE49-F238E27FC236}">
                <a16:creationId xmlns:a16="http://schemas.microsoft.com/office/drawing/2014/main" id="{750F3F52-412F-8186-13D5-03EF06114F56}"/>
              </a:ext>
            </a:extLst>
          </p:cNvPr>
          <p:cNvSpPr txBox="1"/>
          <p:nvPr/>
        </p:nvSpPr>
        <p:spPr>
          <a:xfrm>
            <a:off x="3167810" y="5026328"/>
            <a:ext cx="3226659" cy="1569660"/>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t>Training and education for early detection</a:t>
            </a:r>
            <a:endParaRPr lang="en-US" sz="1200"/>
          </a:p>
          <a:p>
            <a:endParaRPr lang="en-GB" sz="1200" b="1">
              <a:ea typeface="+mn-lt"/>
              <a:cs typeface="+mn-lt"/>
            </a:endParaRPr>
          </a:p>
          <a:p>
            <a:pPr marL="171450" indent="-171450">
              <a:buFont typeface="Arial"/>
              <a:buChar char="•"/>
            </a:pPr>
            <a:r>
              <a:rPr lang="en-GB" sz="1200" b="1">
                <a:ea typeface="+mn-lt"/>
                <a:cs typeface="+mn-lt"/>
              </a:rPr>
              <a:t>Inductions</a:t>
            </a:r>
            <a:r>
              <a:rPr lang="en-GB" sz="1200">
                <a:ea typeface="+mn-lt"/>
                <a:cs typeface="+mn-lt"/>
              </a:rPr>
              <a:t> train staff to identify early deterioration signs.</a:t>
            </a:r>
          </a:p>
          <a:p>
            <a:endParaRPr lang="en-GB" sz="1200">
              <a:ea typeface="+mn-lt"/>
              <a:cs typeface="+mn-lt"/>
            </a:endParaRPr>
          </a:p>
          <a:p>
            <a:pPr marL="171450" indent="-171450">
              <a:buFont typeface="Arial"/>
              <a:buChar char="•"/>
            </a:pPr>
            <a:r>
              <a:rPr lang="en-GB" sz="1200">
                <a:ea typeface="+mn-lt"/>
                <a:cs typeface="+mn-lt"/>
              </a:rPr>
              <a:t>The </a:t>
            </a:r>
            <a:r>
              <a:rPr lang="en-GB" sz="1200" b="1">
                <a:ea typeface="+mn-lt"/>
                <a:cs typeface="+mn-lt"/>
              </a:rPr>
              <a:t>Stop and Watch</a:t>
            </a:r>
            <a:r>
              <a:rPr lang="en-GB" sz="1200">
                <a:ea typeface="+mn-lt"/>
                <a:cs typeface="+mn-lt"/>
              </a:rPr>
              <a:t> program empowers both </a:t>
            </a:r>
            <a:r>
              <a:rPr lang="en-GB" sz="1200" b="1">
                <a:ea typeface="+mn-lt"/>
                <a:cs typeface="+mn-lt"/>
              </a:rPr>
              <a:t>paid</a:t>
            </a:r>
            <a:r>
              <a:rPr lang="en-GB" sz="1200">
                <a:ea typeface="+mn-lt"/>
                <a:cs typeface="+mn-lt"/>
              </a:rPr>
              <a:t> and </a:t>
            </a:r>
            <a:r>
              <a:rPr lang="en-GB" sz="1200" b="1">
                <a:ea typeface="+mn-lt"/>
                <a:cs typeface="+mn-lt"/>
              </a:rPr>
              <a:t>family carers</a:t>
            </a:r>
            <a:r>
              <a:rPr lang="en-GB" sz="1200">
                <a:ea typeface="+mn-lt"/>
                <a:cs typeface="+mn-lt"/>
              </a:rPr>
              <a:t> to spot and act on early signs of deterioration.</a:t>
            </a:r>
            <a:endParaRPr lang="en-GB">
              <a:ea typeface="+mn-lt"/>
              <a:cs typeface="+mn-lt"/>
            </a:endParaRPr>
          </a:p>
        </p:txBody>
      </p:sp>
      <p:sp>
        <p:nvSpPr>
          <p:cNvPr id="7" name="TextBox 6">
            <a:extLst>
              <a:ext uri="{FF2B5EF4-FFF2-40B4-BE49-F238E27FC236}">
                <a16:creationId xmlns:a16="http://schemas.microsoft.com/office/drawing/2014/main" id="{6803E590-750D-8A72-3345-DA50D5D16744}"/>
              </a:ext>
            </a:extLst>
          </p:cNvPr>
          <p:cNvSpPr txBox="1"/>
          <p:nvPr/>
        </p:nvSpPr>
        <p:spPr>
          <a:xfrm>
            <a:off x="139700" y="5207000"/>
            <a:ext cx="2908300" cy="1384995"/>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t>Physical Health monitoring</a:t>
            </a:r>
          </a:p>
          <a:p>
            <a:endParaRPr lang="en-US" sz="1200" b="1"/>
          </a:p>
          <a:p>
            <a:pPr marL="228600" indent="-228600">
              <a:buFont typeface=""/>
              <a:buChar char="•"/>
            </a:pPr>
            <a:r>
              <a:rPr lang="en-US" sz="1200" b="1"/>
              <a:t>NEWS2</a:t>
            </a:r>
            <a:r>
              <a:rPr lang="en-US" sz="1200"/>
              <a:t> and </a:t>
            </a:r>
            <a:r>
              <a:rPr lang="en-US" sz="1200" b="1"/>
              <a:t>PEWS</a:t>
            </a:r>
            <a:r>
              <a:rPr lang="en-US" sz="1200"/>
              <a:t> systems monitor physical deterioration and prompt early intervention.</a:t>
            </a:r>
          </a:p>
          <a:p>
            <a:pPr marL="228600" indent="-228600">
              <a:buFont typeface=""/>
              <a:buChar char="•"/>
            </a:pPr>
            <a:r>
              <a:rPr lang="en-US" sz="1200"/>
              <a:t>Regular </a:t>
            </a:r>
            <a:r>
              <a:rPr lang="en-US" sz="1200" b="1"/>
              <a:t>training</a:t>
            </a:r>
            <a:r>
              <a:rPr lang="en-US" sz="1200"/>
              <a:t> ensures staff are skilled in using these tools.</a:t>
            </a:r>
          </a:p>
        </p:txBody>
      </p:sp>
      <p:sp>
        <p:nvSpPr>
          <p:cNvPr id="8" name="TextBox 7">
            <a:extLst>
              <a:ext uri="{FF2B5EF4-FFF2-40B4-BE49-F238E27FC236}">
                <a16:creationId xmlns:a16="http://schemas.microsoft.com/office/drawing/2014/main" id="{73FCDCBB-F4FC-7BEB-6C97-B73CE9402307}"/>
              </a:ext>
            </a:extLst>
          </p:cNvPr>
          <p:cNvSpPr txBox="1"/>
          <p:nvPr/>
        </p:nvSpPr>
        <p:spPr>
          <a:xfrm>
            <a:off x="9314726" y="2541329"/>
            <a:ext cx="2613953" cy="1938992"/>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ea typeface="+mn-lt"/>
                <a:cs typeface="+mn-lt"/>
              </a:rPr>
              <a:t>Diagnostic Overshadowing awareness</a:t>
            </a:r>
            <a:endParaRPr lang="en-US" sz="1200"/>
          </a:p>
          <a:p>
            <a:endParaRPr lang="en-GB" sz="1200" b="1">
              <a:ea typeface="+mn-lt"/>
              <a:cs typeface="+mn-lt"/>
            </a:endParaRPr>
          </a:p>
          <a:p>
            <a:pPr marL="285750" indent="-285750">
              <a:buFont typeface="Arial"/>
              <a:buChar char="•"/>
            </a:pPr>
            <a:r>
              <a:rPr lang="en-GB" sz="1200" b="1">
                <a:ea typeface="+mn-lt"/>
                <a:cs typeface="+mn-lt"/>
              </a:rPr>
              <a:t>Inductions</a:t>
            </a:r>
            <a:r>
              <a:rPr lang="en-GB" sz="1200">
                <a:ea typeface="+mn-lt"/>
                <a:cs typeface="+mn-lt"/>
              </a:rPr>
              <a:t> emphasize the importance of </a:t>
            </a:r>
            <a:r>
              <a:rPr lang="en-GB" sz="1200" b="1">
                <a:ea typeface="+mn-lt"/>
                <a:cs typeface="+mn-lt"/>
              </a:rPr>
              <a:t>accurately diagnosing</a:t>
            </a:r>
            <a:r>
              <a:rPr lang="en-GB" sz="1200">
                <a:ea typeface="+mn-lt"/>
                <a:cs typeface="+mn-lt"/>
              </a:rPr>
              <a:t> symptoms, especially in patients with learning disabilities or mental health conditions, to prevent missed diagnoses.</a:t>
            </a:r>
            <a:endParaRPr lang="en-GB" sz="1200"/>
          </a:p>
        </p:txBody>
      </p:sp>
      <p:sp>
        <p:nvSpPr>
          <p:cNvPr id="9" name="TextBox 8">
            <a:extLst>
              <a:ext uri="{FF2B5EF4-FFF2-40B4-BE49-F238E27FC236}">
                <a16:creationId xmlns:a16="http://schemas.microsoft.com/office/drawing/2014/main" id="{B1B383E5-9263-F5B9-2EFD-9ABF6ED4056C}"/>
              </a:ext>
            </a:extLst>
          </p:cNvPr>
          <p:cNvSpPr txBox="1"/>
          <p:nvPr/>
        </p:nvSpPr>
        <p:spPr>
          <a:xfrm>
            <a:off x="6568030" y="2536542"/>
            <a:ext cx="2509032" cy="1384995"/>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ea typeface="+mn-lt"/>
                <a:cs typeface="+mn-lt"/>
              </a:rPr>
              <a:t>Specialist Dysphagia training</a:t>
            </a:r>
            <a:endParaRPr lang="en-US" sz="1200"/>
          </a:p>
          <a:p>
            <a:endParaRPr lang="en-GB" sz="1200" b="1">
              <a:ea typeface="+mn-lt"/>
              <a:cs typeface="+mn-lt"/>
            </a:endParaRPr>
          </a:p>
          <a:p>
            <a:pPr marL="285750" indent="-285750">
              <a:buFont typeface="Arial"/>
              <a:buChar char="•"/>
            </a:pPr>
            <a:r>
              <a:rPr lang="en-GB" sz="1200" b="1">
                <a:ea typeface="+mn-lt"/>
                <a:cs typeface="+mn-lt"/>
              </a:rPr>
              <a:t>Speech and language therapists</a:t>
            </a:r>
            <a:r>
              <a:rPr lang="en-GB" sz="1200">
                <a:ea typeface="+mn-lt"/>
                <a:cs typeface="+mn-lt"/>
              </a:rPr>
              <a:t> provide training on managing </a:t>
            </a:r>
            <a:r>
              <a:rPr lang="en-GB" sz="1200" b="1">
                <a:ea typeface="+mn-lt"/>
                <a:cs typeface="+mn-lt"/>
              </a:rPr>
              <a:t>dysphagia</a:t>
            </a:r>
            <a:r>
              <a:rPr lang="en-GB" sz="1200">
                <a:ea typeface="+mn-lt"/>
                <a:cs typeface="+mn-lt"/>
              </a:rPr>
              <a:t> to prevent </a:t>
            </a:r>
            <a:r>
              <a:rPr lang="en-GB" sz="1200" b="1">
                <a:ea typeface="+mn-lt"/>
                <a:cs typeface="+mn-lt"/>
              </a:rPr>
              <a:t>aspiration pneumonia</a:t>
            </a:r>
            <a:r>
              <a:rPr lang="en-GB" sz="1200">
                <a:ea typeface="+mn-lt"/>
                <a:cs typeface="+mn-lt"/>
              </a:rPr>
              <a:t>.</a:t>
            </a:r>
            <a:endParaRPr lang="en-GB" sz="1200"/>
          </a:p>
        </p:txBody>
      </p:sp>
      <p:sp>
        <p:nvSpPr>
          <p:cNvPr id="10" name="TextBox 9">
            <a:extLst>
              <a:ext uri="{FF2B5EF4-FFF2-40B4-BE49-F238E27FC236}">
                <a16:creationId xmlns:a16="http://schemas.microsoft.com/office/drawing/2014/main" id="{0E256890-2E0A-9330-DE90-1FEA34BF7E63}"/>
              </a:ext>
            </a:extLst>
          </p:cNvPr>
          <p:cNvSpPr txBox="1"/>
          <p:nvPr/>
        </p:nvSpPr>
        <p:spPr>
          <a:xfrm>
            <a:off x="6563712" y="4104464"/>
            <a:ext cx="2511318" cy="2492990"/>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ea typeface="+mn-lt"/>
                <a:cs typeface="+mn-lt"/>
              </a:rPr>
              <a:t>Learning from death (LFD) and continuous improvement</a:t>
            </a:r>
            <a:endParaRPr lang="en-US" sz="1200"/>
          </a:p>
          <a:p>
            <a:endParaRPr lang="en-GB" sz="1200" b="1">
              <a:ea typeface="+mn-lt"/>
              <a:cs typeface="+mn-lt"/>
            </a:endParaRPr>
          </a:p>
          <a:p>
            <a:pPr marL="285750" indent="-285750">
              <a:buFont typeface="Arial"/>
              <a:buChar char="•"/>
            </a:pPr>
            <a:r>
              <a:rPr lang="en-GB" sz="1200" b="1">
                <a:ea typeface="+mn-lt"/>
                <a:cs typeface="+mn-lt"/>
              </a:rPr>
              <a:t>LFD processes</a:t>
            </a:r>
            <a:r>
              <a:rPr lang="en-GB" sz="1200">
                <a:ea typeface="+mn-lt"/>
                <a:cs typeface="+mn-lt"/>
              </a:rPr>
              <a:t> foster a culture of learning from past incidents, improving care delivery and </a:t>
            </a:r>
            <a:r>
              <a:rPr lang="en-GB" sz="1200" b="1">
                <a:ea typeface="+mn-lt"/>
                <a:cs typeface="+mn-lt"/>
              </a:rPr>
              <a:t>quality improvement</a:t>
            </a:r>
            <a:r>
              <a:rPr lang="en-GB" sz="1200">
                <a:ea typeface="+mn-lt"/>
                <a:cs typeface="+mn-lt"/>
              </a:rPr>
              <a:t>.</a:t>
            </a:r>
            <a:endParaRPr lang="en-GB" sz="1200"/>
          </a:p>
          <a:p>
            <a:pPr marL="285750" indent="-285750">
              <a:buFont typeface="Arial"/>
              <a:buChar char="•"/>
            </a:pPr>
            <a:r>
              <a:rPr lang="en-GB" sz="1200" b="1">
                <a:ea typeface="+mn-lt"/>
                <a:cs typeface="+mn-lt"/>
              </a:rPr>
              <a:t>Specialist teams</a:t>
            </a:r>
            <a:r>
              <a:rPr lang="en-GB" sz="1200">
                <a:ea typeface="+mn-lt"/>
                <a:cs typeface="+mn-lt"/>
              </a:rPr>
              <a:t> for conditions like </a:t>
            </a:r>
            <a:r>
              <a:rPr lang="en-GB" sz="1200" b="1">
                <a:ea typeface="+mn-lt"/>
                <a:cs typeface="+mn-lt"/>
              </a:rPr>
              <a:t>constipation</a:t>
            </a:r>
            <a:r>
              <a:rPr lang="en-GB" sz="1200">
                <a:ea typeface="+mn-lt"/>
                <a:cs typeface="+mn-lt"/>
              </a:rPr>
              <a:t> and </a:t>
            </a:r>
            <a:r>
              <a:rPr lang="en-GB" sz="1200" b="1">
                <a:ea typeface="+mn-lt"/>
                <a:cs typeface="+mn-lt"/>
              </a:rPr>
              <a:t>respiratory issues</a:t>
            </a:r>
            <a:r>
              <a:rPr lang="en-GB" sz="1200">
                <a:ea typeface="+mn-lt"/>
                <a:cs typeface="+mn-lt"/>
              </a:rPr>
              <a:t> provide expertise when needed.</a:t>
            </a:r>
            <a:endParaRPr lang="en-GB" sz="1200"/>
          </a:p>
        </p:txBody>
      </p:sp>
      <p:sp>
        <p:nvSpPr>
          <p:cNvPr id="11" name="TextBox 10">
            <a:extLst>
              <a:ext uri="{FF2B5EF4-FFF2-40B4-BE49-F238E27FC236}">
                <a16:creationId xmlns:a16="http://schemas.microsoft.com/office/drawing/2014/main" id="{7B591F01-BC26-93B5-356F-812FFDB06573}"/>
              </a:ext>
            </a:extLst>
          </p:cNvPr>
          <p:cNvSpPr txBox="1"/>
          <p:nvPr/>
        </p:nvSpPr>
        <p:spPr>
          <a:xfrm>
            <a:off x="9313829" y="4679912"/>
            <a:ext cx="2555455" cy="1938992"/>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ea typeface="+mn-lt"/>
                <a:cs typeface="+mn-lt"/>
              </a:rPr>
              <a:t>Spot checks and quality assurance</a:t>
            </a:r>
            <a:endParaRPr lang="en-US" sz="1200">
              <a:ea typeface="+mn-lt"/>
              <a:cs typeface="+mn-lt"/>
            </a:endParaRPr>
          </a:p>
          <a:p>
            <a:endParaRPr lang="en-GB" sz="1200" b="1">
              <a:ea typeface="+mn-lt"/>
              <a:cs typeface="+mn-lt"/>
            </a:endParaRPr>
          </a:p>
          <a:p>
            <a:pPr marL="285750" indent="-285750">
              <a:buFont typeface="Arial"/>
              <a:buChar char="•"/>
            </a:pPr>
            <a:r>
              <a:rPr lang="en-GB" sz="1200">
                <a:ea typeface="+mn-lt"/>
                <a:cs typeface="+mn-lt"/>
              </a:rPr>
              <a:t>Regular </a:t>
            </a:r>
            <a:r>
              <a:rPr lang="en-GB" sz="1200" b="1">
                <a:ea typeface="+mn-lt"/>
                <a:cs typeface="+mn-lt"/>
              </a:rPr>
              <a:t>QA visits</a:t>
            </a:r>
            <a:r>
              <a:rPr lang="en-GB" sz="1200">
                <a:ea typeface="+mn-lt"/>
                <a:cs typeface="+mn-lt"/>
              </a:rPr>
              <a:t> and </a:t>
            </a:r>
            <a:r>
              <a:rPr lang="en-GB" sz="1200" b="1">
                <a:ea typeface="+mn-lt"/>
                <a:cs typeface="+mn-lt"/>
              </a:rPr>
              <a:t>spot checks</a:t>
            </a:r>
            <a:r>
              <a:rPr lang="en-GB" sz="1200">
                <a:ea typeface="+mn-lt"/>
                <a:cs typeface="+mn-lt"/>
              </a:rPr>
              <a:t> ensure staff adhere to protocols for identifying deterioration.</a:t>
            </a:r>
          </a:p>
          <a:p>
            <a:pPr marL="285750" indent="-285750">
              <a:buFont typeface="Arial"/>
              <a:buChar char="•"/>
            </a:pPr>
            <a:r>
              <a:rPr lang="en-GB" sz="1200" b="1">
                <a:ea typeface="+mn-lt"/>
                <a:cs typeface="+mn-lt"/>
              </a:rPr>
              <a:t>NHS guidelines</a:t>
            </a:r>
            <a:r>
              <a:rPr lang="en-GB" sz="1200">
                <a:ea typeface="+mn-lt"/>
                <a:cs typeface="+mn-lt"/>
              </a:rPr>
              <a:t> are shared with providers to maintain high care standards.</a:t>
            </a:r>
          </a:p>
        </p:txBody>
      </p:sp>
    </p:spTree>
    <p:extLst>
      <p:ext uri="{BB962C8B-B14F-4D97-AF65-F5344CB8AC3E}">
        <p14:creationId xmlns:p14="http://schemas.microsoft.com/office/powerpoint/2010/main" val="2792650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54052-F762-E53C-E1F7-E4058239102C}"/>
              </a:ext>
            </a:extLst>
          </p:cNvPr>
          <p:cNvSpPr>
            <a:spLocks noGrp="1"/>
          </p:cNvSpPr>
          <p:nvPr>
            <p:ph type="title"/>
          </p:nvPr>
        </p:nvSpPr>
        <p:spPr>
          <a:xfrm>
            <a:off x="337159" y="1056183"/>
            <a:ext cx="10515600" cy="1325563"/>
          </a:xfrm>
        </p:spPr>
        <p:txBody>
          <a:bodyPr/>
          <a:lstStyle/>
          <a:p>
            <a:r>
              <a:rPr lang="en-GB" sz="3600"/>
              <a:t>STW </a:t>
            </a:r>
            <a:r>
              <a:rPr lang="en-GB" sz="3600" err="1"/>
              <a:t>LeDeR</a:t>
            </a:r>
            <a:r>
              <a:rPr lang="en-GB" sz="3600"/>
              <a:t> Priorities - System summary updates</a:t>
            </a:r>
            <a:endParaRPr lang="en-US" sz="3600"/>
          </a:p>
          <a:p>
            <a:endParaRPr lang="en-GB"/>
          </a:p>
        </p:txBody>
      </p:sp>
      <p:sp>
        <p:nvSpPr>
          <p:cNvPr id="3" name="Content Placeholder 2">
            <a:extLst>
              <a:ext uri="{FF2B5EF4-FFF2-40B4-BE49-F238E27FC236}">
                <a16:creationId xmlns:a16="http://schemas.microsoft.com/office/drawing/2014/main" id="{CC5C6370-603B-F503-B910-B14B916C02BD}"/>
              </a:ext>
            </a:extLst>
          </p:cNvPr>
          <p:cNvSpPr>
            <a:spLocks noGrp="1"/>
          </p:cNvSpPr>
          <p:nvPr>
            <p:ph idx="1"/>
          </p:nvPr>
        </p:nvSpPr>
        <p:spPr>
          <a:xfrm>
            <a:off x="337159" y="1868013"/>
            <a:ext cx="11251769" cy="902966"/>
          </a:xfrm>
        </p:spPr>
        <p:txBody>
          <a:bodyPr vert="horz" lIns="91440" tIns="45720" rIns="91440" bIns="45720" rtlCol="0" anchor="t">
            <a:noAutofit/>
          </a:bodyPr>
          <a:lstStyle/>
          <a:p>
            <a:pPr marL="0" indent="0">
              <a:buNone/>
            </a:pPr>
            <a:r>
              <a:rPr lang="en-GB" sz="1400" b="1" u="sng"/>
              <a:t>Care act reviews, including oversight and assurance, care provider awareness and how this is shared.​</a:t>
            </a:r>
          </a:p>
          <a:p>
            <a:pPr marL="0" indent="0">
              <a:buNone/>
            </a:pPr>
            <a:r>
              <a:rPr lang="en-GB" sz="1400"/>
              <a:t>STW recognise that Care Act reviews are vital to ensure that individuals receive appropriate, effective, and person-centred care. They are a legal requirement, ensure safeguarding and well-being, empower individuals, and provide quality assurance and accountability for care providers. The following is a summary of the ongoing processes and initiatives:</a:t>
            </a:r>
          </a:p>
          <a:p>
            <a:pPr marL="0" indent="0">
              <a:buNone/>
            </a:pPr>
            <a:endParaRPr lang="en-GB" sz="1600">
              <a:latin typeface="Aptos"/>
            </a:endParaRPr>
          </a:p>
          <a:p>
            <a:endParaRPr lang="en-GB"/>
          </a:p>
          <a:p>
            <a:endParaRPr lang="en-GB" sz="1600"/>
          </a:p>
          <a:p>
            <a:endParaRPr lang="en-GB" sz="1600"/>
          </a:p>
          <a:p>
            <a:endParaRPr lang="en-GB" sz="1600"/>
          </a:p>
          <a:p>
            <a:endParaRPr lang="en-GB" sz="1600"/>
          </a:p>
        </p:txBody>
      </p:sp>
      <p:sp>
        <p:nvSpPr>
          <p:cNvPr id="4" name="TextBox 3">
            <a:extLst>
              <a:ext uri="{FF2B5EF4-FFF2-40B4-BE49-F238E27FC236}">
                <a16:creationId xmlns:a16="http://schemas.microsoft.com/office/drawing/2014/main" id="{49994F96-14E4-77FB-5137-1706DAFE81EF}"/>
              </a:ext>
            </a:extLst>
          </p:cNvPr>
          <p:cNvSpPr txBox="1"/>
          <p:nvPr/>
        </p:nvSpPr>
        <p:spPr>
          <a:xfrm>
            <a:off x="335612" y="3020547"/>
            <a:ext cx="3440078" cy="1384995"/>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a:ea typeface="+mn-lt"/>
                <a:cs typeface="+mn-lt"/>
              </a:rPr>
              <a:t>Service specifications in MDT forums</a:t>
            </a:r>
            <a:r>
              <a:rPr lang="en-GB" sz="1400">
                <a:ea typeface="+mn-lt"/>
                <a:cs typeface="+mn-lt"/>
              </a:rPr>
              <a:t>:</a:t>
            </a:r>
            <a:endParaRPr lang="en-US" sz="1400">
              <a:ea typeface="+mn-lt"/>
              <a:cs typeface="+mn-lt"/>
            </a:endParaRPr>
          </a:p>
          <a:p>
            <a:endParaRPr lang="en-GB" sz="1400">
              <a:ea typeface="+mn-lt"/>
              <a:cs typeface="+mn-lt"/>
            </a:endParaRPr>
          </a:p>
          <a:p>
            <a:r>
              <a:rPr lang="en-GB" sz="1400">
                <a:ea typeface="+mn-lt"/>
                <a:cs typeface="+mn-lt"/>
              </a:rPr>
              <a:t>Multidisciplinary team (MDT) forums use service specifications to identify and assess an individual’s needs, ensuring a comprehensive approach to care.</a:t>
            </a:r>
            <a:endParaRPr lang="en-US" sz="1400"/>
          </a:p>
        </p:txBody>
      </p:sp>
      <p:sp>
        <p:nvSpPr>
          <p:cNvPr id="5" name="TextBox 4">
            <a:extLst>
              <a:ext uri="{FF2B5EF4-FFF2-40B4-BE49-F238E27FC236}">
                <a16:creationId xmlns:a16="http://schemas.microsoft.com/office/drawing/2014/main" id="{A79BC60C-EFC0-87A3-A4B4-A20E4064A798}"/>
              </a:ext>
            </a:extLst>
          </p:cNvPr>
          <p:cNvSpPr txBox="1"/>
          <p:nvPr/>
        </p:nvSpPr>
        <p:spPr>
          <a:xfrm>
            <a:off x="3956461" y="3020528"/>
            <a:ext cx="3401313" cy="1384995"/>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a:ea typeface="+mn-lt"/>
                <a:cs typeface="+mn-lt"/>
              </a:rPr>
              <a:t>Review and documentation</a:t>
            </a:r>
            <a:r>
              <a:rPr lang="en-GB" sz="1400">
                <a:ea typeface="+mn-lt"/>
                <a:cs typeface="+mn-lt"/>
              </a:rPr>
              <a:t>: </a:t>
            </a:r>
            <a:endParaRPr lang="en-US" sz="1400">
              <a:ea typeface="+mn-lt"/>
              <a:cs typeface="+mn-lt"/>
            </a:endParaRPr>
          </a:p>
          <a:p>
            <a:endParaRPr lang="en-GB" sz="1400">
              <a:ea typeface="+mn-lt"/>
              <a:cs typeface="+mn-lt"/>
            </a:endParaRPr>
          </a:p>
          <a:p>
            <a:r>
              <a:rPr lang="en-GB" sz="1400">
                <a:ea typeface="+mn-lt"/>
                <a:cs typeface="+mn-lt"/>
              </a:rPr>
              <a:t>Reviews are carried out using appropriate frameworks, ensuring that any changes in the individual’s physical or mental health needs are fully documented.</a:t>
            </a:r>
            <a:endParaRPr lang="en-US" sz="1400">
              <a:ea typeface="+mn-lt"/>
              <a:cs typeface="+mn-lt"/>
            </a:endParaRPr>
          </a:p>
        </p:txBody>
      </p:sp>
      <p:sp>
        <p:nvSpPr>
          <p:cNvPr id="6" name="TextBox 5">
            <a:extLst>
              <a:ext uri="{FF2B5EF4-FFF2-40B4-BE49-F238E27FC236}">
                <a16:creationId xmlns:a16="http://schemas.microsoft.com/office/drawing/2014/main" id="{334494B2-6E76-8172-9FCA-78F5DEE29189}"/>
              </a:ext>
            </a:extLst>
          </p:cNvPr>
          <p:cNvSpPr txBox="1"/>
          <p:nvPr/>
        </p:nvSpPr>
        <p:spPr>
          <a:xfrm>
            <a:off x="7545927" y="3013546"/>
            <a:ext cx="3902710" cy="1815882"/>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a:ea typeface="+mn-lt"/>
                <a:cs typeface="+mn-lt"/>
              </a:rPr>
              <a:t>Involvement of providers and families</a:t>
            </a:r>
            <a:r>
              <a:rPr lang="en-GB" sz="1400">
                <a:ea typeface="+mn-lt"/>
                <a:cs typeface="+mn-lt"/>
              </a:rPr>
              <a:t>: </a:t>
            </a:r>
            <a:endParaRPr lang="en-US" sz="1400">
              <a:ea typeface="+mn-lt"/>
              <a:cs typeface="+mn-lt"/>
            </a:endParaRPr>
          </a:p>
          <a:p>
            <a:endParaRPr lang="en-GB" sz="1400">
              <a:ea typeface="+mn-lt"/>
              <a:cs typeface="+mn-lt"/>
            </a:endParaRPr>
          </a:p>
          <a:p>
            <a:r>
              <a:rPr lang="en-GB" sz="1400">
                <a:ea typeface="+mn-lt"/>
                <a:cs typeface="+mn-lt"/>
              </a:rPr>
              <a:t>Both care providers and families are involved in the review process to ensure that the care provided meets the individual’s needs. The provider is then monitored to ensure ongoing suitability.</a:t>
            </a:r>
          </a:p>
          <a:p>
            <a:endParaRPr lang="en-GB" sz="1400"/>
          </a:p>
        </p:txBody>
      </p:sp>
      <p:sp>
        <p:nvSpPr>
          <p:cNvPr id="7" name="TextBox 6">
            <a:extLst>
              <a:ext uri="{FF2B5EF4-FFF2-40B4-BE49-F238E27FC236}">
                <a16:creationId xmlns:a16="http://schemas.microsoft.com/office/drawing/2014/main" id="{5DDB9B7D-D8AA-AE2A-6080-D2823E8BB2EA}"/>
              </a:ext>
            </a:extLst>
          </p:cNvPr>
          <p:cNvSpPr txBox="1"/>
          <p:nvPr/>
        </p:nvSpPr>
        <p:spPr>
          <a:xfrm>
            <a:off x="335612" y="4666021"/>
            <a:ext cx="3640172" cy="2031325"/>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a:ea typeface="+mn-lt"/>
                <a:cs typeface="+mn-lt"/>
              </a:rPr>
              <a:t>Care provider accreditation and monitoring</a:t>
            </a:r>
            <a:r>
              <a:rPr lang="en-GB" sz="1400">
                <a:ea typeface="+mn-lt"/>
                <a:cs typeface="+mn-lt"/>
              </a:rPr>
              <a:t>: </a:t>
            </a:r>
            <a:endParaRPr lang="en-US" sz="1400">
              <a:ea typeface="+mn-lt"/>
              <a:cs typeface="+mn-lt"/>
            </a:endParaRPr>
          </a:p>
          <a:p>
            <a:endParaRPr lang="en-GB" sz="1400">
              <a:ea typeface="+mn-lt"/>
              <a:cs typeface="+mn-lt"/>
            </a:endParaRPr>
          </a:p>
          <a:p>
            <a:r>
              <a:rPr lang="en-GB" sz="1400">
                <a:ea typeface="+mn-lt"/>
                <a:cs typeface="+mn-lt"/>
              </a:rPr>
              <a:t>Commissioned care providers are accredited to a framework, and, in some cases, are contracted on a spot basis after due diligence. Quality monitoring (QM) is conducted at least annually, or focused action visits are carried out if concerns arise.</a:t>
            </a:r>
            <a:endParaRPr lang="en-US" sz="1400">
              <a:ea typeface="+mn-lt"/>
              <a:cs typeface="+mn-lt"/>
            </a:endParaRPr>
          </a:p>
        </p:txBody>
      </p:sp>
      <p:sp>
        <p:nvSpPr>
          <p:cNvPr id="8" name="TextBox 7">
            <a:extLst>
              <a:ext uri="{FF2B5EF4-FFF2-40B4-BE49-F238E27FC236}">
                <a16:creationId xmlns:a16="http://schemas.microsoft.com/office/drawing/2014/main" id="{C837E930-502E-8958-ECA3-91246F9C2883}"/>
              </a:ext>
            </a:extLst>
          </p:cNvPr>
          <p:cNvSpPr txBox="1"/>
          <p:nvPr/>
        </p:nvSpPr>
        <p:spPr>
          <a:xfrm>
            <a:off x="4162901" y="4665939"/>
            <a:ext cx="3194995" cy="2031325"/>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a:ea typeface="+mn-lt"/>
                <a:cs typeface="+mn-lt"/>
              </a:rPr>
              <a:t>Training on person-centred planning</a:t>
            </a:r>
            <a:r>
              <a:rPr lang="en-GB" sz="1400">
                <a:ea typeface="+mn-lt"/>
                <a:cs typeface="+mn-lt"/>
              </a:rPr>
              <a:t>: </a:t>
            </a:r>
            <a:endParaRPr lang="en-US" sz="1400">
              <a:ea typeface="+mn-lt"/>
              <a:cs typeface="+mn-lt"/>
            </a:endParaRPr>
          </a:p>
          <a:p>
            <a:endParaRPr lang="en-GB" sz="1400">
              <a:ea typeface="+mn-lt"/>
              <a:cs typeface="+mn-lt"/>
            </a:endParaRPr>
          </a:p>
          <a:p>
            <a:r>
              <a:rPr lang="en-GB" sz="1400">
                <a:ea typeface="+mn-lt"/>
                <a:cs typeface="+mn-lt"/>
              </a:rPr>
              <a:t>Staff are trained in person-centred planning, and the assessments and support plan templates are designed to be individualised to each person’s needs. Working in a person-centred way is mandated in contracts with commissioned providers</a:t>
            </a:r>
            <a:endParaRPr lang="en-US" sz="1400"/>
          </a:p>
        </p:txBody>
      </p:sp>
      <p:sp>
        <p:nvSpPr>
          <p:cNvPr id="9" name="TextBox 8">
            <a:extLst>
              <a:ext uri="{FF2B5EF4-FFF2-40B4-BE49-F238E27FC236}">
                <a16:creationId xmlns:a16="http://schemas.microsoft.com/office/drawing/2014/main" id="{F8BA6CFB-DA58-D855-7235-A379C390E857}"/>
              </a:ext>
            </a:extLst>
          </p:cNvPr>
          <p:cNvSpPr txBox="1"/>
          <p:nvPr/>
        </p:nvSpPr>
        <p:spPr>
          <a:xfrm>
            <a:off x="7525426" y="5098466"/>
            <a:ext cx="3950014" cy="1600438"/>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a:ea typeface="+mn-lt"/>
                <a:cs typeface="+mn-lt"/>
              </a:rPr>
              <a:t>Support plans and person specifications</a:t>
            </a:r>
            <a:r>
              <a:rPr lang="en-GB" sz="1400">
                <a:ea typeface="+mn-lt"/>
                <a:cs typeface="+mn-lt"/>
              </a:rPr>
              <a:t>: </a:t>
            </a:r>
            <a:endParaRPr lang="en-US" sz="1400">
              <a:ea typeface="+mn-lt"/>
              <a:cs typeface="+mn-lt"/>
            </a:endParaRPr>
          </a:p>
          <a:p>
            <a:endParaRPr lang="en-GB" sz="1400">
              <a:ea typeface="+mn-lt"/>
              <a:cs typeface="+mn-lt"/>
            </a:endParaRPr>
          </a:p>
          <a:p>
            <a:r>
              <a:rPr lang="en-GB" sz="1400">
                <a:ea typeface="+mn-lt"/>
                <a:cs typeface="+mn-lt"/>
              </a:rPr>
              <a:t>A support plan and person specification are created in collaboration with the individual and their family/next of kin (NOK) to ensure care is tailored and reflective of their preferences and needs.</a:t>
            </a:r>
            <a:endParaRPr lang="en-US" sz="1400"/>
          </a:p>
        </p:txBody>
      </p:sp>
    </p:spTree>
    <p:extLst>
      <p:ext uri="{BB962C8B-B14F-4D97-AF65-F5344CB8AC3E}">
        <p14:creationId xmlns:p14="http://schemas.microsoft.com/office/powerpoint/2010/main" val="2007374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BB0FB-9D53-C4C3-E1F2-3C07D5D98A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1531B3-DA61-071C-01D1-FDFD9F67233D}"/>
              </a:ext>
            </a:extLst>
          </p:cNvPr>
          <p:cNvSpPr>
            <a:spLocks noGrp="1"/>
          </p:cNvSpPr>
          <p:nvPr>
            <p:ph type="title"/>
          </p:nvPr>
        </p:nvSpPr>
        <p:spPr>
          <a:xfrm>
            <a:off x="337159" y="498949"/>
            <a:ext cx="10515600" cy="1325563"/>
          </a:xfrm>
        </p:spPr>
        <p:txBody>
          <a:bodyPr>
            <a:normAutofit/>
          </a:bodyPr>
          <a:lstStyle/>
          <a:p>
            <a:r>
              <a:rPr lang="en-GB" sz="3600"/>
              <a:t>STW Improvements and Accomplishments in 2024/25</a:t>
            </a:r>
          </a:p>
        </p:txBody>
      </p:sp>
      <p:sp>
        <p:nvSpPr>
          <p:cNvPr id="9" name="TextBox 8">
            <a:extLst>
              <a:ext uri="{FF2B5EF4-FFF2-40B4-BE49-F238E27FC236}">
                <a16:creationId xmlns:a16="http://schemas.microsoft.com/office/drawing/2014/main" id="{2AA6A99A-5BBF-44BE-1994-D6701C30AB92}"/>
              </a:ext>
            </a:extLst>
          </p:cNvPr>
          <p:cNvSpPr txBox="1"/>
          <p:nvPr/>
        </p:nvSpPr>
        <p:spPr>
          <a:xfrm>
            <a:off x="333213" y="1826493"/>
            <a:ext cx="11538488" cy="477053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1600" b="1">
                <a:ea typeface="+mn-lt"/>
                <a:cs typeface="+mn-lt"/>
              </a:rPr>
              <a:t>One-minute briefs</a:t>
            </a:r>
            <a:r>
              <a:rPr lang="en-US" sz="1600">
                <a:ea typeface="+mn-lt"/>
                <a:cs typeface="+mn-lt"/>
              </a:rPr>
              <a:t>: These are periodic, single-page documents that provide concise, essential information on various topics related to Learning Disability and Autism.</a:t>
            </a:r>
            <a:endParaRPr lang="en-US" sz="1600"/>
          </a:p>
          <a:p>
            <a:endParaRPr lang="en-US" sz="1600">
              <a:ea typeface="+mn-lt"/>
              <a:cs typeface="+mn-lt"/>
            </a:endParaRPr>
          </a:p>
          <a:p>
            <a:pPr marL="285750" indent="-285750">
              <a:buFont typeface="Arial"/>
              <a:buChar char="•"/>
            </a:pPr>
            <a:r>
              <a:rPr lang="en-US" sz="1600" b="1">
                <a:ea typeface="+mn-lt"/>
                <a:cs typeface="+mn-lt"/>
              </a:rPr>
              <a:t>Respiratory issues and Aspiration Pneumonia</a:t>
            </a:r>
            <a:r>
              <a:rPr lang="en-US" sz="1600">
                <a:ea typeface="+mn-lt"/>
                <a:cs typeface="+mn-lt"/>
              </a:rPr>
              <a:t>: Aspiration Pneumonia and Pneumonia have been leading causes of death in other regions and STW is collaborating with Coventry &amp; Warwickshire, Leicestershire, and Northamptonshire to address this. A workstream has been created to analyse respiratory-related deaths from April 2023 to January 2025, focusing on Aspiration Pneumonia first and then expanding to other respiratory issues. The subgroup will look at this data and share findings in 2025-26. Respiratory is one of the LeDeR national high impact actions. </a:t>
            </a:r>
          </a:p>
          <a:p>
            <a:pPr marL="285750" indent="-285750">
              <a:buFont typeface="Arial"/>
              <a:buChar char="•"/>
            </a:pPr>
            <a:endParaRPr lang="en-US" sz="1600">
              <a:ea typeface="+mn-lt"/>
              <a:cs typeface="+mn-lt"/>
            </a:endParaRPr>
          </a:p>
          <a:p>
            <a:pPr marL="285750" indent="-285750">
              <a:buFont typeface="Arial"/>
              <a:buChar char="•"/>
            </a:pPr>
            <a:r>
              <a:rPr lang="en-US" sz="1600" b="1">
                <a:ea typeface="+mn-lt"/>
                <a:cs typeface="+mn-lt"/>
              </a:rPr>
              <a:t>Cancer joint working: </a:t>
            </a:r>
            <a:r>
              <a:rPr lang="en-US" sz="1600">
                <a:ea typeface="+mn-lt"/>
                <a:cs typeface="+mn-lt"/>
              </a:rPr>
              <a:t>Cancer is also one of the </a:t>
            </a:r>
            <a:r>
              <a:rPr lang="en-US" sz="1600" err="1">
                <a:ea typeface="+mn-lt"/>
                <a:cs typeface="+mn-lt"/>
              </a:rPr>
              <a:t>LeDeR</a:t>
            </a:r>
            <a:r>
              <a:rPr lang="en-US" sz="1600">
                <a:ea typeface="+mn-lt"/>
                <a:cs typeface="+mn-lt"/>
              </a:rPr>
              <a:t> national high impact actions, findings from </a:t>
            </a:r>
            <a:r>
              <a:rPr lang="en-US" sz="1600" err="1">
                <a:ea typeface="+mn-lt"/>
                <a:cs typeface="+mn-lt"/>
              </a:rPr>
              <a:t>LeDeR</a:t>
            </a:r>
            <a:r>
              <a:rPr lang="en-US" sz="1600">
                <a:ea typeface="+mn-lt"/>
                <a:cs typeface="+mn-lt"/>
              </a:rPr>
              <a:t> reviews linked to Cancer have been shared with colleagues in the cancer team to feed into ongoing work in this area. </a:t>
            </a:r>
          </a:p>
          <a:p>
            <a:endParaRPr lang="en-US" sz="1600">
              <a:ea typeface="+mn-lt"/>
              <a:cs typeface="+mn-lt"/>
            </a:endParaRPr>
          </a:p>
          <a:p>
            <a:pPr marL="285750" indent="-285750">
              <a:buFont typeface="Arial"/>
              <a:buChar char="•"/>
            </a:pPr>
            <a:r>
              <a:rPr lang="en-US" sz="1600" b="1" err="1">
                <a:ea typeface="+mn-lt"/>
                <a:cs typeface="+mn-lt"/>
              </a:rPr>
              <a:t>LeDeR</a:t>
            </a:r>
            <a:r>
              <a:rPr lang="en-US" sz="1600" b="1">
                <a:ea typeface="+mn-lt"/>
                <a:cs typeface="+mn-lt"/>
              </a:rPr>
              <a:t> </a:t>
            </a:r>
            <a:r>
              <a:rPr lang="en-US" sz="1600" b="1" err="1">
                <a:ea typeface="+mn-lt"/>
                <a:cs typeface="+mn-lt"/>
              </a:rPr>
              <a:t>programme</a:t>
            </a:r>
            <a:r>
              <a:rPr lang="en-US" sz="1600">
                <a:ea typeface="+mn-lt"/>
                <a:cs typeface="+mn-lt"/>
              </a:rPr>
              <a:t>: Significant connections have been made by LAC and the deputy LAC regarding the </a:t>
            </a:r>
            <a:r>
              <a:rPr lang="en-US" sz="1600" err="1">
                <a:ea typeface="+mn-lt"/>
                <a:cs typeface="+mn-lt"/>
              </a:rPr>
              <a:t>LeDeR</a:t>
            </a:r>
            <a:r>
              <a:rPr lang="en-US" sz="1600">
                <a:ea typeface="+mn-lt"/>
                <a:cs typeface="+mn-lt"/>
              </a:rPr>
              <a:t> </a:t>
            </a:r>
            <a:r>
              <a:rPr lang="en-US" sz="1600" err="1">
                <a:ea typeface="+mn-lt"/>
                <a:cs typeface="+mn-lt"/>
              </a:rPr>
              <a:t>programme</a:t>
            </a:r>
            <a:r>
              <a:rPr lang="en-US" sz="1600">
                <a:ea typeface="+mn-lt"/>
                <a:cs typeface="+mn-lt"/>
              </a:rPr>
              <a:t>. Meetings of the </a:t>
            </a:r>
            <a:r>
              <a:rPr lang="en-US" sz="1600" err="1">
                <a:ea typeface="+mn-lt"/>
                <a:cs typeface="+mn-lt"/>
              </a:rPr>
              <a:t>LeDeR</a:t>
            </a:r>
            <a:r>
              <a:rPr lang="en-US" sz="1600">
                <a:ea typeface="+mn-lt"/>
                <a:cs typeface="+mn-lt"/>
              </a:rPr>
              <a:t> Steering Group have been moved to a monthly schedule.</a:t>
            </a:r>
          </a:p>
          <a:p>
            <a:endParaRPr lang="en-US" sz="1600">
              <a:ea typeface="+mn-lt"/>
              <a:cs typeface="+mn-lt"/>
            </a:endParaRPr>
          </a:p>
          <a:p>
            <a:pPr marL="285750" indent="-285750">
              <a:buFont typeface="Arial"/>
              <a:buChar char="•"/>
            </a:pPr>
            <a:r>
              <a:rPr lang="en-US" sz="1600" b="1">
                <a:ea typeface="+mn-lt"/>
                <a:cs typeface="+mn-lt"/>
              </a:rPr>
              <a:t>Introduction of NECS reviewers</a:t>
            </a:r>
            <a:r>
              <a:rPr lang="en-US" sz="1600">
                <a:ea typeface="+mn-lt"/>
                <a:cs typeface="+mn-lt"/>
              </a:rPr>
              <a:t>: The introduction of a new team of reviewers from North East Commissioning Support has significantly improved the quality of work, enhancing the understanding of decedents' experiences and greatly benefiting the overall process.</a:t>
            </a:r>
          </a:p>
          <a:p>
            <a:pPr marL="285750" indent="-285750">
              <a:buFont typeface="Arial"/>
              <a:buChar char="•"/>
            </a:pPr>
            <a:endParaRPr lang="en-US" sz="1600">
              <a:cs typeface="Arial"/>
            </a:endParaRPr>
          </a:p>
        </p:txBody>
      </p:sp>
    </p:spTree>
    <p:extLst>
      <p:ext uri="{BB962C8B-B14F-4D97-AF65-F5344CB8AC3E}">
        <p14:creationId xmlns:p14="http://schemas.microsoft.com/office/powerpoint/2010/main" val="1369935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86A66-CC97-3D76-1B01-D192DF7EA6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11F5FD-AC31-B7F0-61C9-6A957C7D8AB3}"/>
              </a:ext>
            </a:extLst>
          </p:cNvPr>
          <p:cNvSpPr>
            <a:spLocks noGrp="1"/>
          </p:cNvSpPr>
          <p:nvPr>
            <p:ph type="title"/>
          </p:nvPr>
        </p:nvSpPr>
        <p:spPr>
          <a:xfrm>
            <a:off x="337159" y="582406"/>
            <a:ext cx="10515600" cy="1325563"/>
          </a:xfrm>
        </p:spPr>
        <p:txBody>
          <a:bodyPr>
            <a:normAutofit/>
          </a:bodyPr>
          <a:lstStyle/>
          <a:p>
            <a:r>
              <a:rPr lang="en-GB" sz="3600"/>
              <a:t>STW Improvements and Accomplishments in 2024/25</a:t>
            </a:r>
          </a:p>
        </p:txBody>
      </p:sp>
      <p:sp>
        <p:nvSpPr>
          <p:cNvPr id="9" name="TextBox 8">
            <a:extLst>
              <a:ext uri="{FF2B5EF4-FFF2-40B4-BE49-F238E27FC236}">
                <a16:creationId xmlns:a16="http://schemas.microsoft.com/office/drawing/2014/main" id="{6B3E921B-36C7-CE0A-B3E7-9F2A992FF198}"/>
              </a:ext>
            </a:extLst>
          </p:cNvPr>
          <p:cNvSpPr txBox="1"/>
          <p:nvPr/>
        </p:nvSpPr>
        <p:spPr>
          <a:xfrm>
            <a:off x="320513" y="1600845"/>
            <a:ext cx="11538488" cy="54322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Sans-Serif"/>
              <a:buChar char="•"/>
            </a:pPr>
            <a:r>
              <a:rPr lang="en-GB" sz="1500" b="1">
                <a:solidFill>
                  <a:srgbClr val="000000"/>
                </a:solidFill>
                <a:latin typeface="Aptos"/>
                <a:cs typeface="Arial"/>
              </a:rPr>
              <a:t>Performance improvement: </a:t>
            </a:r>
            <a:r>
              <a:rPr lang="en-GB" sz="1500">
                <a:solidFill>
                  <a:srgbClr val="000000"/>
                </a:solidFill>
                <a:latin typeface="Aptos"/>
                <a:cs typeface="Arial"/>
              </a:rPr>
              <a:t>STW has seen a significant increase in performance, rising from 0% to 93% in this reporting period, with all reviews completed within a 6-month period.</a:t>
            </a:r>
            <a:endParaRPr lang="en-US" sz="1500">
              <a:solidFill>
                <a:srgbClr val="000000"/>
              </a:solidFill>
              <a:latin typeface="Aptos"/>
              <a:cs typeface="Arial"/>
            </a:endParaRPr>
          </a:p>
          <a:p>
            <a:pPr marL="285750" indent="-285750">
              <a:buFont typeface="Arial"/>
              <a:buChar char="•"/>
            </a:pPr>
            <a:endParaRPr lang="en-GB" sz="1500" b="1">
              <a:solidFill>
                <a:srgbClr val="000000"/>
              </a:solidFill>
              <a:latin typeface="Aptos"/>
              <a:cs typeface="Arial"/>
            </a:endParaRPr>
          </a:p>
          <a:p>
            <a:pPr marL="285750" indent="-285750">
              <a:buFont typeface="Arial"/>
              <a:buChar char="•"/>
            </a:pPr>
            <a:r>
              <a:rPr lang="en-GB" sz="1500" b="1">
                <a:latin typeface="Aptos"/>
                <a:cs typeface="Arial"/>
              </a:rPr>
              <a:t>Autism education workshop: </a:t>
            </a:r>
            <a:r>
              <a:rPr lang="en-GB" sz="1500">
                <a:latin typeface="Aptos"/>
                <a:cs typeface="Arial"/>
              </a:rPr>
              <a:t>A well-attended workshop on autism was held in December 2024, highlighting a recognition of need, and a follow-up session is being planned.</a:t>
            </a:r>
            <a:endParaRPr lang="en-GB" sz="1500">
              <a:cs typeface="Arial"/>
            </a:endParaRPr>
          </a:p>
          <a:p>
            <a:endParaRPr lang="en-GB" sz="1500">
              <a:latin typeface="Aptos"/>
              <a:cs typeface="Arial"/>
            </a:endParaRPr>
          </a:p>
          <a:p>
            <a:pPr marL="285750" indent="-285750">
              <a:buFont typeface="Arial"/>
              <a:buChar char="•"/>
            </a:pPr>
            <a:r>
              <a:rPr lang="en-GB" sz="1500" b="1" err="1">
                <a:latin typeface="Aptos"/>
                <a:cs typeface="Arial"/>
              </a:rPr>
              <a:t>LeDeR</a:t>
            </a:r>
            <a:r>
              <a:rPr lang="en-GB" sz="1500" b="1">
                <a:latin typeface="Aptos"/>
                <a:cs typeface="Arial"/>
              </a:rPr>
              <a:t> engagement with GP practices:</a:t>
            </a:r>
            <a:r>
              <a:rPr lang="en-GB" sz="1500">
                <a:latin typeface="Aptos"/>
                <a:cs typeface="Arial"/>
              </a:rPr>
              <a:t> The </a:t>
            </a:r>
            <a:r>
              <a:rPr lang="en-GB" sz="1500" err="1">
                <a:latin typeface="Aptos"/>
                <a:cs typeface="Arial"/>
              </a:rPr>
              <a:t>LeDeR</a:t>
            </a:r>
            <a:r>
              <a:rPr lang="en-GB" sz="1500">
                <a:latin typeface="Aptos"/>
                <a:cs typeface="Arial"/>
              </a:rPr>
              <a:t> LAC and deputy LAC have made progress in engaging with STW GP practices, a new forum has been established named </a:t>
            </a:r>
            <a:r>
              <a:rPr lang="en-GB" sz="1500" b="1">
                <a:latin typeface="Aptos"/>
                <a:cs typeface="Arial"/>
              </a:rPr>
              <a:t>Primary Care Community of Practice</a:t>
            </a:r>
            <a:r>
              <a:rPr lang="en-GB" sz="1500">
                <a:latin typeface="Aptos"/>
                <a:cs typeface="Arial"/>
              </a:rPr>
              <a:t> forum, which meets quarterly and is where themes and learning opportunities from </a:t>
            </a:r>
            <a:r>
              <a:rPr lang="en-GB" sz="1500" err="1">
                <a:latin typeface="Aptos"/>
                <a:cs typeface="Arial"/>
              </a:rPr>
              <a:t>LeDeR</a:t>
            </a:r>
            <a:r>
              <a:rPr lang="en-GB" sz="1500">
                <a:latin typeface="Aptos"/>
                <a:cs typeface="Arial"/>
              </a:rPr>
              <a:t> is shared.  </a:t>
            </a:r>
            <a:endParaRPr lang="en-GB" sz="1500">
              <a:cs typeface="Arial"/>
            </a:endParaRPr>
          </a:p>
          <a:p>
            <a:endParaRPr lang="en-GB" sz="1500">
              <a:solidFill>
                <a:srgbClr val="000000"/>
              </a:solidFill>
              <a:latin typeface="Aptos"/>
              <a:cs typeface="Arial"/>
            </a:endParaRPr>
          </a:p>
          <a:p>
            <a:pPr marL="285750" indent="-285750">
              <a:buFont typeface="Arial"/>
              <a:buChar char="•"/>
            </a:pPr>
            <a:r>
              <a:rPr lang="en-GB" sz="1500" b="1">
                <a:solidFill>
                  <a:srgbClr val="000000"/>
                </a:solidFill>
                <a:latin typeface="Aptos"/>
                <a:cs typeface="Arial"/>
              </a:rPr>
              <a:t>Annual Health Checks: </a:t>
            </a:r>
            <a:r>
              <a:rPr lang="en-GB" sz="1500">
                <a:solidFill>
                  <a:srgbClr val="000000"/>
                </a:solidFill>
                <a:latin typeface="Aptos"/>
                <a:cs typeface="Arial"/>
              </a:rPr>
              <a:t>The percentage of completed annual health checks for 2024/25 was 85.6% (exceeding the target of 75%).</a:t>
            </a:r>
            <a:endParaRPr lang="en-GB" sz="1500">
              <a:cs typeface="Arial"/>
            </a:endParaRPr>
          </a:p>
          <a:p>
            <a:endParaRPr lang="en-GB" sz="1500">
              <a:solidFill>
                <a:srgbClr val="000000"/>
              </a:solidFill>
              <a:latin typeface="Aptos"/>
              <a:cs typeface="Arial"/>
            </a:endParaRPr>
          </a:p>
          <a:p>
            <a:pPr marL="285750" indent="-285750">
              <a:buFont typeface="Arial"/>
              <a:buChar char="•"/>
            </a:pPr>
            <a:r>
              <a:rPr lang="en-GB" sz="1500" b="1">
                <a:solidFill>
                  <a:srgbClr val="000000"/>
                </a:solidFill>
                <a:latin typeface="Aptos"/>
                <a:cs typeface="Arial"/>
              </a:rPr>
              <a:t>Quality audits  for Annual Health Checks:</a:t>
            </a:r>
            <a:r>
              <a:rPr lang="en-GB" sz="1500">
                <a:solidFill>
                  <a:srgbClr val="000000"/>
                </a:solidFill>
                <a:latin typeface="Aptos"/>
                <a:cs typeface="Arial"/>
              </a:rPr>
              <a:t> STW continues to visit GP practices to assess the quality of learning disability annual health checks, providing feedback and recommendations to improve practices.</a:t>
            </a:r>
            <a:endParaRPr lang="en-GB" sz="1500">
              <a:cs typeface="Arial"/>
            </a:endParaRPr>
          </a:p>
          <a:p>
            <a:endParaRPr lang="en-GB" sz="1500">
              <a:solidFill>
                <a:srgbClr val="000000"/>
              </a:solidFill>
              <a:latin typeface="Aptos"/>
              <a:cs typeface="Arial"/>
            </a:endParaRPr>
          </a:p>
          <a:p>
            <a:pPr marL="285750" indent="-285750">
              <a:buFont typeface="Arial"/>
              <a:buChar char="•"/>
            </a:pPr>
            <a:r>
              <a:rPr lang="en-GB" sz="1500" b="1">
                <a:solidFill>
                  <a:srgbClr val="000000"/>
                </a:solidFill>
                <a:latin typeface="Aptos"/>
                <a:cs typeface="Arial"/>
              </a:rPr>
              <a:t>NHS England visit: </a:t>
            </a:r>
            <a:r>
              <a:rPr lang="en-GB" sz="1500">
                <a:solidFill>
                  <a:srgbClr val="000000"/>
                </a:solidFill>
                <a:latin typeface="Aptos"/>
                <a:cs typeface="Arial"/>
              </a:rPr>
              <a:t>NHS England visited one of STW’s GP practices to highlight examples of reasonable adjustments made by the practice.</a:t>
            </a:r>
            <a:endParaRPr lang="en-GB" sz="1500">
              <a:cs typeface="Arial"/>
            </a:endParaRPr>
          </a:p>
          <a:p>
            <a:endParaRPr lang="en-GB" sz="1500">
              <a:solidFill>
                <a:srgbClr val="000000"/>
              </a:solidFill>
              <a:latin typeface="Aptos"/>
              <a:cs typeface="Arial"/>
            </a:endParaRPr>
          </a:p>
          <a:p>
            <a:pPr marL="285750" indent="-285750">
              <a:buFont typeface="Arial"/>
              <a:buChar char="•"/>
            </a:pPr>
            <a:r>
              <a:rPr lang="en-GB" sz="1500" b="1">
                <a:solidFill>
                  <a:srgbClr val="000000"/>
                </a:solidFill>
                <a:latin typeface="Aptos"/>
                <a:cs typeface="Arial"/>
              </a:rPr>
              <a:t>Reasonable Adjustment Digital Flag: </a:t>
            </a:r>
            <a:r>
              <a:rPr lang="en-GB" sz="1500">
                <a:solidFill>
                  <a:srgbClr val="000000"/>
                </a:solidFill>
                <a:latin typeface="Aptos"/>
                <a:cs typeface="Arial"/>
              </a:rPr>
              <a:t>STW is involved in national efforts to implement the reasonable adjustment digital flag, with communication shared with system partners. A workshop is planned for mid-2025, in preparation for full implementation by December 2025.</a:t>
            </a:r>
            <a:endParaRPr lang="en-GB" sz="1500"/>
          </a:p>
          <a:p>
            <a:pPr marL="285750" indent="-285750">
              <a:buFont typeface="Arial"/>
              <a:buChar char="•"/>
            </a:pPr>
            <a:endParaRPr lang="en-GB" sz="1600">
              <a:solidFill>
                <a:srgbClr val="000000"/>
              </a:solidFill>
              <a:latin typeface="Aptos"/>
              <a:cs typeface="Arial"/>
            </a:endParaRPr>
          </a:p>
          <a:p>
            <a:pPr marL="285750" indent="-285750">
              <a:buFont typeface="Arial"/>
              <a:buChar char="•"/>
            </a:pPr>
            <a:endParaRPr lang="en-GB" sz="1600">
              <a:solidFill>
                <a:srgbClr val="000000"/>
              </a:solidFill>
              <a:latin typeface="Aptos"/>
              <a:cs typeface="Arial"/>
            </a:endParaRPr>
          </a:p>
        </p:txBody>
      </p:sp>
    </p:spTree>
    <p:extLst>
      <p:ext uri="{BB962C8B-B14F-4D97-AF65-F5344CB8AC3E}">
        <p14:creationId xmlns:p14="http://schemas.microsoft.com/office/powerpoint/2010/main" val="21049246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0BDDB-89CC-E69D-56D3-6612790429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254FA4-A3D4-DBC8-C344-525F74310357}"/>
              </a:ext>
            </a:extLst>
          </p:cNvPr>
          <p:cNvSpPr>
            <a:spLocks noGrp="1"/>
          </p:cNvSpPr>
          <p:nvPr>
            <p:ph type="title"/>
          </p:nvPr>
        </p:nvSpPr>
        <p:spPr>
          <a:xfrm>
            <a:off x="337159" y="638649"/>
            <a:ext cx="10515600" cy="1325563"/>
          </a:xfrm>
        </p:spPr>
        <p:txBody>
          <a:bodyPr>
            <a:normAutofit/>
          </a:bodyPr>
          <a:lstStyle/>
          <a:p>
            <a:r>
              <a:rPr lang="en-GB" sz="3600"/>
              <a:t>STW Concerns/challenges in 2024/25</a:t>
            </a:r>
          </a:p>
        </p:txBody>
      </p:sp>
      <p:sp>
        <p:nvSpPr>
          <p:cNvPr id="9" name="TextBox 8">
            <a:extLst>
              <a:ext uri="{FF2B5EF4-FFF2-40B4-BE49-F238E27FC236}">
                <a16:creationId xmlns:a16="http://schemas.microsoft.com/office/drawing/2014/main" id="{C9EF8716-B7F2-F8B5-B38B-78D080D9948A}"/>
              </a:ext>
            </a:extLst>
          </p:cNvPr>
          <p:cNvSpPr txBox="1"/>
          <p:nvPr/>
        </p:nvSpPr>
        <p:spPr>
          <a:xfrm>
            <a:off x="333213" y="1715145"/>
            <a:ext cx="11538488"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b="1" err="1">
                <a:ea typeface="+mn-lt"/>
                <a:cs typeface="+mn-lt"/>
              </a:rPr>
              <a:t>LeDeR</a:t>
            </a:r>
            <a:r>
              <a:rPr lang="en-GB" b="1">
                <a:ea typeface="+mn-lt"/>
                <a:cs typeface="+mn-lt"/>
              </a:rPr>
              <a:t> review concerns</a:t>
            </a:r>
            <a:r>
              <a:rPr lang="en-GB">
                <a:ea typeface="+mn-lt"/>
                <a:cs typeface="+mn-lt"/>
              </a:rPr>
              <a:t>: There are concerns regarding the wording and impact of the grading definitions for focused </a:t>
            </a:r>
            <a:r>
              <a:rPr lang="en-GB" err="1">
                <a:ea typeface="+mn-lt"/>
                <a:cs typeface="+mn-lt"/>
              </a:rPr>
              <a:t>LeDeR</a:t>
            </a:r>
            <a:r>
              <a:rPr lang="en-GB">
                <a:ea typeface="+mn-lt"/>
                <a:cs typeface="+mn-lt"/>
              </a:rPr>
              <a:t> reviews. Additionally, the</a:t>
            </a:r>
            <a:r>
              <a:rPr lang="en-GB">
                <a:solidFill>
                  <a:srgbClr val="000000"/>
                </a:solidFill>
                <a:ea typeface="+mn-lt"/>
                <a:cs typeface="+mn-lt"/>
              </a:rPr>
              <a:t> national criteria for a </a:t>
            </a:r>
            <a:r>
              <a:rPr lang="en-GB" err="1">
                <a:solidFill>
                  <a:srgbClr val="000000"/>
                </a:solidFill>
                <a:ea typeface="+mn-lt"/>
                <a:cs typeface="+mn-lt"/>
              </a:rPr>
              <a:t>LeDeR</a:t>
            </a:r>
            <a:r>
              <a:rPr lang="en-GB">
                <a:solidFill>
                  <a:srgbClr val="000000"/>
                </a:solidFill>
                <a:ea typeface="+mn-lt"/>
                <a:cs typeface="+mn-lt"/>
              </a:rPr>
              <a:t> review require a formal autism assessment/diagnosis, which limits eligibility for reviews on the </a:t>
            </a:r>
            <a:r>
              <a:rPr lang="en-GB" err="1">
                <a:solidFill>
                  <a:srgbClr val="000000"/>
                </a:solidFill>
                <a:ea typeface="+mn-lt"/>
                <a:cs typeface="+mn-lt"/>
              </a:rPr>
              <a:t>LeDeR</a:t>
            </a:r>
            <a:r>
              <a:rPr lang="en-GB">
                <a:solidFill>
                  <a:srgbClr val="000000"/>
                </a:solidFill>
                <a:ea typeface="+mn-lt"/>
                <a:cs typeface="+mn-lt"/>
              </a:rPr>
              <a:t> platform. These concerns have been raised with the </a:t>
            </a:r>
            <a:r>
              <a:rPr lang="en-GB" err="1">
                <a:solidFill>
                  <a:srgbClr val="000000"/>
                </a:solidFill>
                <a:ea typeface="+mn-lt"/>
                <a:cs typeface="+mn-lt"/>
              </a:rPr>
              <a:t>LeDeR</a:t>
            </a:r>
            <a:r>
              <a:rPr lang="en-GB">
                <a:solidFill>
                  <a:srgbClr val="000000"/>
                </a:solidFill>
                <a:ea typeface="+mn-lt"/>
                <a:cs typeface="+mn-lt"/>
              </a:rPr>
              <a:t> national team.</a:t>
            </a:r>
            <a:endParaRPr lang="en-US">
              <a:solidFill>
                <a:srgbClr val="000000"/>
              </a:solidFill>
              <a:ea typeface="+mn-lt"/>
              <a:cs typeface="+mn-lt"/>
            </a:endParaRPr>
          </a:p>
          <a:p>
            <a:endParaRPr lang="en-GB">
              <a:solidFill>
                <a:srgbClr val="000000"/>
              </a:solidFill>
              <a:ea typeface="+mn-lt"/>
              <a:cs typeface="+mn-lt"/>
            </a:endParaRPr>
          </a:p>
          <a:p>
            <a:pPr marL="285750" indent="-285750">
              <a:buFont typeface="Arial"/>
              <a:buChar char="•"/>
            </a:pPr>
            <a:r>
              <a:rPr lang="en-GB" b="1">
                <a:solidFill>
                  <a:srgbClr val="000000"/>
                </a:solidFill>
                <a:ea typeface="+mn-lt"/>
                <a:cs typeface="+mn-lt"/>
              </a:rPr>
              <a:t>Correct coding and diagnosis sharing</a:t>
            </a:r>
            <a:r>
              <a:rPr lang="en-GB">
                <a:solidFill>
                  <a:srgbClr val="000000"/>
                </a:solidFill>
                <a:ea typeface="+mn-lt"/>
                <a:cs typeface="+mn-lt"/>
              </a:rPr>
              <a:t>: It is crucial that individuals are accurately </a:t>
            </a:r>
            <a:r>
              <a:rPr lang="en-GB">
                <a:ea typeface="+mn-lt"/>
                <a:cs typeface="+mn-lt"/>
              </a:rPr>
              <a:t>coded for diagnoses, and this information is shared between system organisations to ensure effective care.</a:t>
            </a:r>
            <a:endParaRPr lang="en-GB"/>
          </a:p>
          <a:p>
            <a:endParaRPr lang="en-GB">
              <a:ea typeface="+mn-lt"/>
              <a:cs typeface="+mn-lt"/>
            </a:endParaRPr>
          </a:p>
          <a:p>
            <a:pPr marL="285750" indent="-285750">
              <a:buFont typeface="Arial"/>
              <a:buChar char="•"/>
            </a:pPr>
            <a:r>
              <a:rPr lang="en-GB" b="1">
                <a:ea typeface="+mn-lt"/>
                <a:cs typeface="+mn-lt"/>
              </a:rPr>
              <a:t>Community notifications and ethnicity</a:t>
            </a:r>
            <a:r>
              <a:rPr lang="en-GB">
                <a:ea typeface="+mn-lt"/>
                <a:cs typeface="+mn-lt"/>
              </a:rPr>
              <a:t>: As an Integrated Care System, there is a need to improve the receipt of notifications from the whole community, with a specific focus on ethnicity. This will help better understand health inequalities affecting people with learning disabilities and/or autism.</a:t>
            </a:r>
            <a:endParaRPr lang="en-GB"/>
          </a:p>
          <a:p>
            <a:endParaRPr lang="en-GB">
              <a:ea typeface="+mn-lt"/>
              <a:cs typeface="+mn-lt"/>
            </a:endParaRPr>
          </a:p>
          <a:p>
            <a:pPr marL="285750" indent="-285750">
              <a:buFont typeface="Arial"/>
              <a:buChar char="•"/>
            </a:pPr>
            <a:r>
              <a:rPr lang="en-GB" b="1">
                <a:ea typeface="+mn-lt"/>
                <a:cs typeface="+mn-lt"/>
              </a:rPr>
              <a:t>Autism training in care providers</a:t>
            </a:r>
            <a:r>
              <a:rPr lang="en-GB">
                <a:ea typeface="+mn-lt"/>
                <a:cs typeface="+mn-lt"/>
              </a:rPr>
              <a:t>: There is no mandatory requirement for care providers (statutory or private) to undergo adequate autism training. There is a need to promote more awareness and education on autism within the system.</a:t>
            </a:r>
          </a:p>
          <a:p>
            <a:endParaRPr lang="en-GB">
              <a:cs typeface="Arial"/>
            </a:endParaRPr>
          </a:p>
        </p:txBody>
      </p:sp>
    </p:spTree>
    <p:extLst>
      <p:ext uri="{BB962C8B-B14F-4D97-AF65-F5344CB8AC3E}">
        <p14:creationId xmlns:p14="http://schemas.microsoft.com/office/powerpoint/2010/main" val="42903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BC22F-EF1B-77F3-0B1A-90EE27C077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3582EF-9BA8-E991-ACA0-C8C26FCD6628}"/>
              </a:ext>
            </a:extLst>
          </p:cNvPr>
          <p:cNvSpPr>
            <a:spLocks noGrp="1"/>
          </p:cNvSpPr>
          <p:nvPr>
            <p:ph type="title"/>
          </p:nvPr>
        </p:nvSpPr>
        <p:spPr>
          <a:xfrm>
            <a:off x="337159" y="638649"/>
            <a:ext cx="10515600" cy="1325563"/>
          </a:xfrm>
        </p:spPr>
        <p:txBody>
          <a:bodyPr>
            <a:normAutofit/>
          </a:bodyPr>
          <a:lstStyle/>
          <a:p>
            <a:r>
              <a:rPr lang="en-GB" sz="3600"/>
              <a:t>STW recommendations/next steps in 2025/26</a:t>
            </a:r>
          </a:p>
        </p:txBody>
      </p:sp>
      <p:sp>
        <p:nvSpPr>
          <p:cNvPr id="9" name="TextBox 8">
            <a:extLst>
              <a:ext uri="{FF2B5EF4-FFF2-40B4-BE49-F238E27FC236}">
                <a16:creationId xmlns:a16="http://schemas.microsoft.com/office/drawing/2014/main" id="{28E83163-C128-B25D-2C53-8392E087920B}"/>
              </a:ext>
            </a:extLst>
          </p:cNvPr>
          <p:cNvSpPr txBox="1"/>
          <p:nvPr/>
        </p:nvSpPr>
        <p:spPr>
          <a:xfrm>
            <a:off x="333213" y="1715145"/>
            <a:ext cx="11538488"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b="1">
              <a:cs typeface="Arial"/>
            </a:endParaRPr>
          </a:p>
          <a:p>
            <a:pPr marL="285750" indent="-285750">
              <a:buFont typeface="Arial"/>
              <a:buChar char="•"/>
            </a:pPr>
            <a:r>
              <a:rPr lang="en-GB" b="1">
                <a:ea typeface="+mn-lt"/>
                <a:cs typeface="+mn-lt"/>
              </a:rPr>
              <a:t>Escalation process</a:t>
            </a:r>
            <a:r>
              <a:rPr lang="en-GB">
                <a:ea typeface="+mn-lt"/>
                <a:cs typeface="+mn-lt"/>
              </a:rPr>
              <a:t>: A clear escalation process within the Integrated Care System will address any gaps identified through </a:t>
            </a:r>
            <a:r>
              <a:rPr lang="en-GB" err="1">
                <a:ea typeface="+mn-lt"/>
                <a:cs typeface="+mn-lt"/>
              </a:rPr>
              <a:t>LeDeR</a:t>
            </a:r>
            <a:r>
              <a:rPr lang="en-GB">
                <a:ea typeface="+mn-lt"/>
                <a:cs typeface="+mn-lt"/>
              </a:rPr>
              <a:t>, including actions that may fall outside the </a:t>
            </a:r>
            <a:r>
              <a:rPr lang="en-GB" err="1">
                <a:ea typeface="+mn-lt"/>
                <a:cs typeface="+mn-lt"/>
              </a:rPr>
              <a:t>LeDeR</a:t>
            </a:r>
            <a:r>
              <a:rPr lang="en-GB">
                <a:ea typeface="+mn-lt"/>
                <a:cs typeface="+mn-lt"/>
              </a:rPr>
              <a:t> remit.</a:t>
            </a:r>
          </a:p>
          <a:p>
            <a:endParaRPr lang="en-GB">
              <a:ea typeface="+mn-lt"/>
              <a:cs typeface="+mn-lt"/>
            </a:endParaRPr>
          </a:p>
          <a:p>
            <a:pPr marL="285750" indent="-285750">
              <a:buFont typeface="Arial"/>
              <a:buChar char="•"/>
            </a:pPr>
            <a:r>
              <a:rPr lang="en-GB" b="1">
                <a:ea typeface="+mn-lt"/>
                <a:cs typeface="+mn-lt"/>
              </a:rPr>
              <a:t>Aspiration Pneumonia focus</a:t>
            </a:r>
            <a:r>
              <a:rPr lang="en-GB">
                <a:ea typeface="+mn-lt"/>
                <a:cs typeface="+mn-lt"/>
              </a:rPr>
              <a:t>: Since Aspiration Pneumonia was the leading cause of death in 2024-25 for STW, it will remain a priority. Other </a:t>
            </a:r>
            <a:r>
              <a:rPr lang="en-GB" err="1">
                <a:ea typeface="+mn-lt"/>
                <a:cs typeface="+mn-lt"/>
              </a:rPr>
              <a:t>LeDeR</a:t>
            </a:r>
            <a:r>
              <a:rPr lang="en-GB">
                <a:ea typeface="+mn-lt"/>
                <a:cs typeface="+mn-lt"/>
              </a:rPr>
              <a:t> cases will be reviewed on an individual basis by the LAC and deputy LAC to determine if they warrant a focused review, considering factors like significant learning, quality of care concerns, reasonable adjustments, and gaps in education or training.</a:t>
            </a:r>
          </a:p>
          <a:p>
            <a:endParaRPr lang="en-GB">
              <a:ea typeface="+mn-lt"/>
              <a:cs typeface="+mn-lt"/>
            </a:endParaRPr>
          </a:p>
          <a:p>
            <a:pPr marL="285750" indent="-285750">
              <a:buFont typeface="Arial"/>
              <a:buChar char="•"/>
            </a:pPr>
            <a:r>
              <a:rPr lang="en-GB" b="1">
                <a:ea typeface="+mn-lt"/>
                <a:cs typeface="+mn-lt"/>
              </a:rPr>
              <a:t>Engaging with non-contacted individuals</a:t>
            </a:r>
            <a:r>
              <a:rPr lang="en-GB">
                <a:ea typeface="+mn-lt"/>
                <a:cs typeface="+mn-lt"/>
              </a:rPr>
              <a:t>: STW to look at a robust method for identifying individuals who are not currently in contact with services and sharing this information among system organisations for better care coordination.</a:t>
            </a:r>
          </a:p>
          <a:p>
            <a:pPr marL="285750" indent="-285750">
              <a:buFont typeface="Arial"/>
              <a:buChar char="•"/>
            </a:pPr>
            <a:endParaRPr lang="en-GB">
              <a:ea typeface="+mn-lt"/>
              <a:cs typeface="+mn-lt"/>
            </a:endParaRPr>
          </a:p>
          <a:p>
            <a:pPr marL="285750" indent="-285750">
              <a:buFont typeface="Arial"/>
              <a:buChar char="•"/>
            </a:pPr>
            <a:r>
              <a:rPr lang="en-GB" b="1" err="1">
                <a:ea typeface="+mn-lt"/>
                <a:cs typeface="+mn-lt"/>
              </a:rPr>
              <a:t>LeDeR</a:t>
            </a:r>
            <a:r>
              <a:rPr lang="en-GB" b="1">
                <a:ea typeface="+mn-lt"/>
                <a:cs typeface="+mn-lt"/>
              </a:rPr>
              <a:t> themes: </a:t>
            </a:r>
            <a:r>
              <a:rPr lang="en-GB">
                <a:ea typeface="+mn-lt"/>
                <a:cs typeface="+mn-lt"/>
              </a:rPr>
              <a:t>Identified on slide 17. </a:t>
            </a:r>
            <a:r>
              <a:rPr lang="en-GB" err="1">
                <a:ea typeface="+mn-lt"/>
                <a:cs typeface="+mn-lt"/>
              </a:rPr>
              <a:t>LeDeR</a:t>
            </a:r>
            <a:r>
              <a:rPr lang="en-GB">
                <a:ea typeface="+mn-lt"/>
                <a:cs typeface="+mn-lt"/>
              </a:rPr>
              <a:t> Steering Group to agree priorities for 2024/25 based on the themes collated and to consider the approach to take these forward for 2025/26</a:t>
            </a:r>
          </a:p>
        </p:txBody>
      </p:sp>
    </p:spTree>
    <p:extLst>
      <p:ext uri="{BB962C8B-B14F-4D97-AF65-F5344CB8AC3E}">
        <p14:creationId xmlns:p14="http://schemas.microsoft.com/office/powerpoint/2010/main" val="2480605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611FC-5E1C-C3D7-E05E-F9086C725B26}"/>
              </a:ext>
            </a:extLst>
          </p:cNvPr>
          <p:cNvSpPr>
            <a:spLocks noGrp="1"/>
          </p:cNvSpPr>
          <p:nvPr>
            <p:ph type="title"/>
          </p:nvPr>
        </p:nvSpPr>
        <p:spPr/>
        <p:txBody>
          <a:bodyPr/>
          <a:lstStyle/>
          <a:p>
            <a:r>
              <a:rPr lang="en-GB"/>
              <a:t>Resources</a:t>
            </a:r>
          </a:p>
        </p:txBody>
      </p:sp>
      <p:sp>
        <p:nvSpPr>
          <p:cNvPr id="3" name="Content Placeholder 2">
            <a:extLst>
              <a:ext uri="{FF2B5EF4-FFF2-40B4-BE49-F238E27FC236}">
                <a16:creationId xmlns:a16="http://schemas.microsoft.com/office/drawing/2014/main" id="{78D391AD-7BC1-BA9F-6F8C-51E6244346DA}"/>
              </a:ext>
            </a:extLst>
          </p:cNvPr>
          <p:cNvSpPr>
            <a:spLocks noGrp="1"/>
          </p:cNvSpPr>
          <p:nvPr>
            <p:ph idx="1"/>
          </p:nvPr>
        </p:nvSpPr>
        <p:spPr>
          <a:xfrm>
            <a:off x="360336" y="1779806"/>
            <a:ext cx="10515600" cy="4351338"/>
          </a:xfrm>
        </p:spPr>
        <p:txBody>
          <a:bodyPr vert="horz" lIns="91440" tIns="45720" rIns="91440" bIns="45720" rtlCol="0" anchor="t">
            <a:normAutofit/>
          </a:bodyPr>
          <a:lstStyle/>
          <a:p>
            <a:r>
              <a:rPr lang="en-GB" sz="1800">
                <a:latin typeface="Aptos Display"/>
                <a:hlinkClick r:id="rId2">
                  <a:extLst>
                    <a:ext uri="{A12FA001-AC4F-418D-AE19-62706E023703}">
                      <ahyp:hlinkClr xmlns:ahyp="http://schemas.microsoft.com/office/drawing/2018/hyperlinkcolor" val="tx"/>
                    </a:ext>
                  </a:extLst>
                </a:hlinkClick>
              </a:rPr>
              <a:t>https://publications.parliament.uk/pa/cm5804/cmselect/cmwomeq/134/summary.html</a:t>
            </a:r>
            <a:r>
              <a:rPr lang="en-GB" sz="1800">
                <a:latin typeface="Aptos Display"/>
              </a:rPr>
              <a:t> </a:t>
            </a:r>
            <a:endParaRPr lang="en-US" sz="1800">
              <a:latin typeface="Aptos Display"/>
            </a:endParaRPr>
          </a:p>
          <a:p>
            <a:r>
              <a:rPr lang="en-GB" sz="1800">
                <a:latin typeface="Aptos Display"/>
                <a:hlinkClick r:id="rId3">
                  <a:extLst>
                    <a:ext uri="{A12FA001-AC4F-418D-AE19-62706E023703}">
                      <ahyp:hlinkClr xmlns:ahyp="http://schemas.microsoft.com/office/drawing/2018/hyperlinkcolor" val="tx"/>
                    </a:ext>
                  </a:extLst>
                </a:hlinkClick>
              </a:rPr>
              <a:t>https://www.mencap.org.uk/what-we-do/campaigns-and-activism/our-campaign-reports/health-inequalities-people-learning</a:t>
            </a:r>
            <a:endParaRPr lang="en-GB" sz="1800">
              <a:latin typeface="Aptos Display"/>
            </a:endParaRPr>
          </a:p>
          <a:p>
            <a:r>
              <a:rPr lang="en-US" sz="1800">
                <a:latin typeface="Aptos Display"/>
                <a:hlinkClick r:id="rId4">
                  <a:extLst>
                    <a:ext uri="{A12FA001-AC4F-418D-AE19-62706E023703}">
                      <ahyp:hlinkClr xmlns:ahyp="http://schemas.microsoft.com/office/drawing/2018/hyperlinkcolor" val="tx"/>
                    </a:ext>
                  </a:extLst>
                </a:hlinkClick>
              </a:rPr>
              <a:t>Report the death of someone with a learning disability or an autistic person (leder.nhs.uk)</a:t>
            </a:r>
            <a:endParaRPr lang="en-US" sz="1800">
              <a:latin typeface="Aptos Display"/>
            </a:endParaRPr>
          </a:p>
          <a:p>
            <a:r>
              <a:rPr lang="en-GB" sz="1800">
                <a:latin typeface="Aptos Display"/>
                <a:hlinkClick r:id="rId5">
                  <a:extLst>
                    <a:ext uri="{A12FA001-AC4F-418D-AE19-62706E023703}">
                      <ahyp:hlinkClr xmlns:ahyp="http://schemas.microsoft.com/office/drawing/2018/hyperlinkcolor" val="tx"/>
                    </a:ext>
                  </a:extLst>
                </a:hlinkClick>
              </a:rPr>
              <a:t>NHS England » Learning from lives and deaths – People with a learning disability and autistic people (LeDeR) policy 2021</a:t>
            </a:r>
            <a:endParaRPr lang="en-GB" sz="1800">
              <a:latin typeface="Aptos Display"/>
            </a:endParaRPr>
          </a:p>
          <a:p>
            <a:r>
              <a:rPr lang="en-GB" sz="1800">
                <a:latin typeface="Aptos Display"/>
                <a:ea typeface="+mn-lt"/>
                <a:cs typeface="+mn-lt"/>
                <a:hlinkClick r:id="rId6">
                  <a:extLst>
                    <a:ext uri="{A12FA001-AC4F-418D-AE19-62706E023703}">
                      <ahyp:hlinkClr xmlns:ahyp="http://schemas.microsoft.com/office/drawing/2018/hyperlinkcolor" val="tx"/>
                    </a:ext>
                  </a:extLst>
                </a:hlinkClick>
              </a:rPr>
              <a:t>Resources for Healthcare Professionals | Mencap</a:t>
            </a:r>
            <a:endParaRPr lang="en-GB" sz="1800">
              <a:latin typeface="Aptos Display"/>
            </a:endParaRPr>
          </a:p>
          <a:p>
            <a:r>
              <a:rPr lang="en-GB" sz="1800">
                <a:latin typeface="Aptos Display"/>
                <a:hlinkClick r:id="rId7">
                  <a:extLst>
                    <a:ext uri="{A12FA001-AC4F-418D-AE19-62706E023703}">
                      <ahyp:hlinkClr xmlns:ahyp="http://schemas.microsoft.com/office/drawing/2018/hyperlinkcolor" val="tx"/>
                    </a:ext>
                  </a:extLst>
                </a:hlinkClick>
              </a:rPr>
              <a:t>The difference between Learning Disability and Learning Difficulty (youtube.com)</a:t>
            </a:r>
            <a:endParaRPr lang="en-GB" sz="1800">
              <a:latin typeface="Aptos Display"/>
            </a:endParaRPr>
          </a:p>
          <a:p>
            <a:r>
              <a:rPr lang="en-GB" sz="1800">
                <a:latin typeface="Aptos Display"/>
                <a:ea typeface="+mn-lt"/>
                <a:cs typeface="+mn-lt"/>
                <a:hlinkClick r:id="rId8">
                  <a:extLst>
                    <a:ext uri="{A12FA001-AC4F-418D-AE19-62706E023703}">
                      <ahyp:hlinkClr xmlns:ahyp="http://schemas.microsoft.com/office/drawing/2018/hyperlinkcolor" val="tx"/>
                    </a:ext>
                  </a:extLst>
                </a:hlinkClick>
              </a:rPr>
              <a:t>What is autism</a:t>
            </a:r>
            <a:endParaRPr lang="en-GB" sz="1800">
              <a:latin typeface="Aptos Display"/>
            </a:endParaRPr>
          </a:p>
          <a:p>
            <a:endParaRPr lang="en-GB"/>
          </a:p>
        </p:txBody>
      </p:sp>
    </p:spTree>
    <p:extLst>
      <p:ext uri="{BB962C8B-B14F-4D97-AF65-F5344CB8AC3E}">
        <p14:creationId xmlns:p14="http://schemas.microsoft.com/office/powerpoint/2010/main" val="3430405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271C2-EAED-BBAB-1EA4-FE2F87EFD9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AE6347-3E4C-5BC0-6688-E8032A91690C}"/>
              </a:ext>
            </a:extLst>
          </p:cNvPr>
          <p:cNvSpPr>
            <a:spLocks noGrp="1"/>
          </p:cNvSpPr>
          <p:nvPr>
            <p:ph type="title"/>
          </p:nvPr>
        </p:nvSpPr>
        <p:spPr>
          <a:xfrm>
            <a:off x="337159" y="638649"/>
            <a:ext cx="10515600" cy="1325563"/>
          </a:xfrm>
        </p:spPr>
        <p:txBody>
          <a:bodyPr>
            <a:normAutofit/>
          </a:bodyPr>
          <a:lstStyle/>
          <a:p>
            <a:r>
              <a:rPr lang="en-GB" sz="3600"/>
              <a:t>Appendices</a:t>
            </a:r>
          </a:p>
        </p:txBody>
      </p:sp>
      <p:sp>
        <p:nvSpPr>
          <p:cNvPr id="9" name="TextBox 8">
            <a:extLst>
              <a:ext uri="{FF2B5EF4-FFF2-40B4-BE49-F238E27FC236}">
                <a16:creationId xmlns:a16="http://schemas.microsoft.com/office/drawing/2014/main" id="{1B79E8A5-24B4-43BE-6A40-154A6E21CA17}"/>
              </a:ext>
            </a:extLst>
          </p:cNvPr>
          <p:cNvSpPr txBox="1"/>
          <p:nvPr/>
        </p:nvSpPr>
        <p:spPr>
          <a:xfrm>
            <a:off x="333213" y="1715145"/>
            <a:ext cx="11538488" cy="477053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AutoNum type="arabicPeriod"/>
            </a:pPr>
            <a:endParaRPr lang="en-GB">
              <a:cs typeface="Arial"/>
            </a:endParaRPr>
          </a:p>
          <a:p>
            <a:pPr marL="342900" indent="-342900">
              <a:buAutoNum type="arabicPeriod"/>
            </a:pPr>
            <a:r>
              <a:rPr lang="en-GB" sz="2800" err="1">
                <a:cs typeface="Arial"/>
              </a:rPr>
              <a:t>LeDeR</a:t>
            </a:r>
            <a:r>
              <a:rPr lang="en-GB" sz="2800">
                <a:cs typeface="Arial"/>
              </a:rPr>
              <a:t> process</a:t>
            </a:r>
          </a:p>
          <a:p>
            <a:pPr marL="342900" indent="-342900">
              <a:buAutoNum type="arabicPeriod"/>
            </a:pPr>
            <a:r>
              <a:rPr lang="en-GB" sz="2800">
                <a:cs typeface="Arial"/>
              </a:rPr>
              <a:t>Glossary of abbreviations</a:t>
            </a:r>
          </a:p>
          <a:p>
            <a:pPr marL="342900" indent="-342900">
              <a:buAutoNum type="arabicPeriod"/>
            </a:pPr>
            <a:r>
              <a:rPr lang="en-GB" sz="2800">
                <a:cs typeface="Arial"/>
              </a:rPr>
              <a:t>Referral processes </a:t>
            </a:r>
          </a:p>
          <a:p>
            <a:pPr marL="342900" indent="-342900">
              <a:buAutoNum type="arabicPeriod"/>
            </a:pPr>
            <a:r>
              <a:rPr lang="en-GB" sz="2800">
                <a:cs typeface="Arial"/>
              </a:rPr>
              <a:t>Examples of themes</a:t>
            </a:r>
          </a:p>
          <a:p>
            <a:pPr marL="342900" indent="-342900">
              <a:buAutoNum type="arabicPeriod"/>
            </a:pPr>
            <a:r>
              <a:rPr lang="en-GB" sz="2800">
                <a:cs typeface="Arial"/>
              </a:rPr>
              <a:t>Longstanding conditions</a:t>
            </a:r>
          </a:p>
          <a:p>
            <a:pPr marL="342900" indent="-342900">
              <a:buAutoNum type="arabicPeriod"/>
            </a:pPr>
            <a:r>
              <a:rPr lang="en-GB" sz="2800" err="1">
                <a:cs typeface="Arial"/>
              </a:rPr>
              <a:t>LeDeR</a:t>
            </a:r>
            <a:r>
              <a:rPr lang="en-GB" sz="2800">
                <a:cs typeface="Arial"/>
              </a:rPr>
              <a:t> comparisons </a:t>
            </a:r>
          </a:p>
          <a:p>
            <a:pPr marL="342900" indent="-342900">
              <a:buAutoNum type="arabicPeriod"/>
            </a:pPr>
            <a:r>
              <a:rPr lang="en-GB" sz="2800">
                <a:cs typeface="Arial"/>
              </a:rPr>
              <a:t>Grading slide</a:t>
            </a:r>
          </a:p>
          <a:p>
            <a:pPr marL="285750" indent="-285750">
              <a:buAutoNum type="arabicPeriod"/>
            </a:pPr>
            <a:endParaRPr lang="en-GB">
              <a:cs typeface="Arial"/>
            </a:endParaRPr>
          </a:p>
          <a:p>
            <a:pPr marL="285750" indent="-285750">
              <a:buAutoNum type="arabicPeriod"/>
            </a:pPr>
            <a:endParaRPr lang="en-GB">
              <a:cs typeface="Arial"/>
            </a:endParaRPr>
          </a:p>
          <a:p>
            <a:pPr marL="285750" indent="-285750">
              <a:buAutoNum type="arabicPeriod"/>
            </a:pPr>
            <a:endParaRPr lang="en-GB">
              <a:cs typeface="Arial"/>
            </a:endParaRPr>
          </a:p>
          <a:p>
            <a:pPr marL="285750" indent="-285750">
              <a:buAutoNum type="arabicPeriod"/>
            </a:pPr>
            <a:endParaRPr lang="en-GB">
              <a:cs typeface="Arial"/>
            </a:endParaRPr>
          </a:p>
          <a:p>
            <a:pPr marL="285750" indent="-285750">
              <a:buAutoNum type="arabicPeriod"/>
            </a:pPr>
            <a:endParaRPr lang="en-GB">
              <a:cs typeface="Arial"/>
            </a:endParaRPr>
          </a:p>
        </p:txBody>
      </p:sp>
    </p:spTree>
    <p:extLst>
      <p:ext uri="{BB962C8B-B14F-4D97-AF65-F5344CB8AC3E}">
        <p14:creationId xmlns:p14="http://schemas.microsoft.com/office/powerpoint/2010/main" val="29941628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DB675-88FC-5839-13A8-28395E2A9C96}"/>
              </a:ext>
            </a:extLst>
          </p:cNvPr>
          <p:cNvSpPr>
            <a:spLocks noGrp="1"/>
          </p:cNvSpPr>
          <p:nvPr>
            <p:ph type="title"/>
          </p:nvPr>
        </p:nvSpPr>
        <p:spPr>
          <a:xfrm>
            <a:off x="825285" y="409713"/>
            <a:ext cx="10515600" cy="1325563"/>
          </a:xfrm>
        </p:spPr>
        <p:txBody>
          <a:bodyPr/>
          <a:lstStyle/>
          <a:p>
            <a:r>
              <a:rPr lang="en-GB"/>
              <a:t>Appendix 1: </a:t>
            </a:r>
            <a:r>
              <a:rPr lang="en-GB" err="1"/>
              <a:t>LeDeR</a:t>
            </a:r>
            <a:r>
              <a:rPr lang="en-GB"/>
              <a:t> Process</a:t>
            </a:r>
          </a:p>
        </p:txBody>
      </p:sp>
      <p:sp>
        <p:nvSpPr>
          <p:cNvPr id="3" name="Content Placeholder 2">
            <a:extLst>
              <a:ext uri="{FF2B5EF4-FFF2-40B4-BE49-F238E27FC236}">
                <a16:creationId xmlns:a16="http://schemas.microsoft.com/office/drawing/2014/main" id="{E49BC92B-3128-8C3B-BBD5-D89AF0C8FCAE}"/>
              </a:ext>
            </a:extLst>
          </p:cNvPr>
          <p:cNvSpPr>
            <a:spLocks noGrp="1"/>
          </p:cNvSpPr>
          <p:nvPr>
            <p:ph idx="1"/>
          </p:nvPr>
        </p:nvSpPr>
        <p:spPr>
          <a:xfrm>
            <a:off x="321590" y="1728146"/>
            <a:ext cx="11510074" cy="3085643"/>
          </a:xfrm>
        </p:spPr>
        <p:txBody>
          <a:bodyPr vert="horz" lIns="91440" tIns="45720" rIns="91440" bIns="45720" rtlCol="0" anchor="t">
            <a:normAutofit/>
          </a:bodyPr>
          <a:lstStyle/>
          <a:p>
            <a:pPr marL="285750" indent="-285750">
              <a:lnSpc>
                <a:spcPct val="100000"/>
              </a:lnSpc>
              <a:spcBef>
                <a:spcPts val="0"/>
              </a:spcBef>
            </a:pPr>
            <a:r>
              <a:rPr lang="en-GB" sz="1600">
                <a:ea typeface="+mn-lt"/>
                <a:cs typeface="+mn-lt"/>
              </a:rPr>
              <a:t>The </a:t>
            </a:r>
            <a:r>
              <a:rPr lang="en-GB" sz="1600" b="1" err="1">
                <a:ea typeface="+mn-lt"/>
                <a:cs typeface="+mn-lt"/>
              </a:rPr>
              <a:t>LeDeR</a:t>
            </a:r>
            <a:r>
              <a:rPr lang="en-GB" sz="1600">
                <a:ea typeface="+mn-lt"/>
                <a:cs typeface="+mn-lt"/>
              </a:rPr>
              <a:t> (Learning from deaths – people with a learning disability and autistic people) programme was established in </a:t>
            </a:r>
            <a:r>
              <a:rPr lang="en-GB" sz="1600" b="1">
                <a:ea typeface="+mn-lt"/>
                <a:cs typeface="+mn-lt"/>
              </a:rPr>
              <a:t>2017</a:t>
            </a:r>
            <a:r>
              <a:rPr lang="en-GB" sz="1600">
                <a:ea typeface="+mn-lt"/>
                <a:cs typeface="+mn-lt"/>
              </a:rPr>
              <a:t> as a key recommendation of the </a:t>
            </a:r>
            <a:r>
              <a:rPr lang="en-GB" sz="1600" b="1">
                <a:ea typeface="+mn-lt"/>
                <a:cs typeface="+mn-lt"/>
              </a:rPr>
              <a:t>CIPOLD</a:t>
            </a:r>
            <a:r>
              <a:rPr lang="en-GB" sz="1600">
                <a:ea typeface="+mn-lt"/>
                <a:cs typeface="+mn-lt"/>
              </a:rPr>
              <a:t> (Confidential Inquiry into Premature Deaths of People with Learning Disabilities). CIPOLD highlighted that individuals with learning disabilities were dying earlier than expected, often due to issues related to the quality of their health and social care.</a:t>
            </a:r>
            <a:endParaRPr lang="en-GB" sz="1600"/>
          </a:p>
          <a:p>
            <a:pPr marL="285750" indent="-285750"/>
            <a:r>
              <a:rPr lang="en-GB" sz="1600" err="1">
                <a:ea typeface="+mn-lt"/>
                <a:cs typeface="+mn-lt"/>
              </a:rPr>
              <a:t>LeDeR</a:t>
            </a:r>
            <a:r>
              <a:rPr lang="en-GB" sz="1600">
                <a:ea typeface="+mn-lt"/>
                <a:cs typeface="+mn-lt"/>
              </a:rPr>
              <a:t> was created as a service improvement initiative to investigate why people with learning disabilities and autistic individuals were dying prematurely. It aims to identify areas of improvement in both local and national services to reduce health inequalities and improve the quality of care. The programme reviews the deaths of all </a:t>
            </a:r>
            <a:r>
              <a:rPr lang="en-GB" sz="1600" b="1">
                <a:ea typeface="+mn-lt"/>
                <a:cs typeface="+mn-lt"/>
              </a:rPr>
              <a:t>adults aged 18 and over</a:t>
            </a:r>
            <a:r>
              <a:rPr lang="en-GB" sz="1600">
                <a:ea typeface="+mn-lt"/>
                <a:cs typeface="+mn-lt"/>
              </a:rPr>
              <a:t> with a learning disability or a clinical diagnosis of autism, with the goal of making necessary changes to improve lives and healthcare outcomes for these individuals.</a:t>
            </a:r>
            <a:endParaRPr lang="en-GB" sz="1600"/>
          </a:p>
        </p:txBody>
      </p:sp>
      <p:sp>
        <p:nvSpPr>
          <p:cNvPr id="4" name="Call-out: Right Arrow 3">
            <a:extLst>
              <a:ext uri="{FF2B5EF4-FFF2-40B4-BE49-F238E27FC236}">
                <a16:creationId xmlns:a16="http://schemas.microsoft.com/office/drawing/2014/main" id="{1D2E658C-A2CF-D1A6-CD4A-785368AA377C}"/>
              </a:ext>
            </a:extLst>
          </p:cNvPr>
          <p:cNvSpPr/>
          <p:nvPr/>
        </p:nvSpPr>
        <p:spPr>
          <a:xfrm>
            <a:off x="1053669" y="4427417"/>
            <a:ext cx="3386211" cy="2017890"/>
          </a:xfrm>
          <a:prstGeom prst="rightArrowCallou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2400">
                <a:solidFill>
                  <a:schemeClr val="bg1"/>
                </a:solidFill>
                <a:latin typeface="Franklin Gothic Book"/>
                <a:cs typeface="Calibri"/>
              </a:rPr>
              <a:t>The key principles of the programme are to:</a:t>
            </a:r>
            <a:endParaRPr lang="en-US" sz="2400">
              <a:solidFill>
                <a:schemeClr val="bg1"/>
              </a:solidFill>
              <a:latin typeface="Franklin Gothic Book"/>
            </a:endParaRPr>
          </a:p>
          <a:p>
            <a:pPr algn="ctr"/>
            <a:endParaRPr lang="en-GB">
              <a:cs typeface="Arial"/>
            </a:endParaRPr>
          </a:p>
        </p:txBody>
      </p:sp>
      <p:graphicFrame>
        <p:nvGraphicFramePr>
          <p:cNvPr id="5" name="Diagram 4">
            <a:extLst>
              <a:ext uri="{FF2B5EF4-FFF2-40B4-BE49-F238E27FC236}">
                <a16:creationId xmlns:a16="http://schemas.microsoft.com/office/drawing/2014/main" id="{8C7FCA73-A5D2-44C5-3183-BE7CC5BC6003}"/>
              </a:ext>
            </a:extLst>
          </p:cNvPr>
          <p:cNvGraphicFramePr/>
          <p:nvPr>
            <p:extLst>
              <p:ext uri="{D42A27DB-BD31-4B8C-83A1-F6EECF244321}">
                <p14:modId xmlns:p14="http://schemas.microsoft.com/office/powerpoint/2010/main" val="3280904445"/>
              </p:ext>
            </p:extLst>
          </p:nvPr>
        </p:nvGraphicFramePr>
        <p:xfrm>
          <a:off x="4148736" y="4292238"/>
          <a:ext cx="6636152" cy="22874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1999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F66B2-C04F-92FC-D508-6837C02CC45B}"/>
              </a:ext>
            </a:extLst>
          </p:cNvPr>
          <p:cNvSpPr>
            <a:spLocks noGrp="1"/>
          </p:cNvSpPr>
          <p:nvPr>
            <p:ph type="title"/>
          </p:nvPr>
        </p:nvSpPr>
        <p:spPr>
          <a:xfrm>
            <a:off x="261804" y="716371"/>
            <a:ext cx="10515600" cy="1325563"/>
          </a:xfrm>
        </p:spPr>
        <p:txBody>
          <a:bodyPr>
            <a:normAutofit/>
          </a:bodyPr>
          <a:lstStyle/>
          <a:p>
            <a:r>
              <a:rPr lang="en-GB" sz="3600"/>
              <a:t>Table of Contents</a:t>
            </a:r>
          </a:p>
        </p:txBody>
      </p:sp>
      <p:sp>
        <p:nvSpPr>
          <p:cNvPr id="3" name="Text Placeholder 2">
            <a:extLst>
              <a:ext uri="{FF2B5EF4-FFF2-40B4-BE49-F238E27FC236}">
                <a16:creationId xmlns:a16="http://schemas.microsoft.com/office/drawing/2014/main" id="{C859778F-E7BF-E0BC-24FC-8650FAC83E32}"/>
              </a:ext>
            </a:extLst>
          </p:cNvPr>
          <p:cNvSpPr>
            <a:spLocks noGrp="1"/>
          </p:cNvSpPr>
          <p:nvPr>
            <p:ph sz="half" idx="1"/>
          </p:nvPr>
        </p:nvSpPr>
        <p:spPr>
          <a:xfrm>
            <a:off x="500576" y="2047816"/>
            <a:ext cx="5349497" cy="4351338"/>
          </a:xfrm>
        </p:spPr>
        <p:txBody>
          <a:bodyPr vert="horz" lIns="91440" tIns="45720" rIns="91440" bIns="45720" rtlCol="0" anchor="t">
            <a:normAutofit/>
          </a:bodyPr>
          <a:lstStyle/>
          <a:p>
            <a:pPr marL="0" indent="0">
              <a:buNone/>
            </a:pPr>
            <a:r>
              <a:rPr lang="en-GB" sz="2000" b="1"/>
              <a:t>Slide 4:</a:t>
            </a:r>
            <a:r>
              <a:rPr lang="en-GB" sz="2000"/>
              <a:t> Executive Summary</a:t>
            </a:r>
          </a:p>
          <a:p>
            <a:pPr marL="0" indent="0">
              <a:buNone/>
            </a:pPr>
            <a:r>
              <a:rPr lang="en-GB" sz="2000" b="1"/>
              <a:t>Slide 5: </a:t>
            </a:r>
            <a:r>
              <a:rPr lang="en-GB" sz="2000"/>
              <a:t>Credits and Acknowledgements </a:t>
            </a:r>
          </a:p>
          <a:p>
            <a:pPr marL="0" indent="0">
              <a:buNone/>
            </a:pPr>
            <a:r>
              <a:rPr lang="en-GB" sz="2000" b="1"/>
              <a:t>Slide 6: </a:t>
            </a:r>
            <a:r>
              <a:rPr lang="en-GB" sz="2000"/>
              <a:t>Introduction to </a:t>
            </a:r>
            <a:r>
              <a:rPr lang="en-GB" sz="2000" err="1"/>
              <a:t>LeDeR</a:t>
            </a:r>
            <a:endParaRPr lang="en-GB" sz="2000"/>
          </a:p>
          <a:p>
            <a:pPr marL="0" indent="0">
              <a:buNone/>
            </a:pPr>
            <a:r>
              <a:rPr lang="en-GB" sz="2000" b="1"/>
              <a:t>Slide 7:</a:t>
            </a:r>
            <a:r>
              <a:rPr lang="en-GB" sz="2000"/>
              <a:t> About the people</a:t>
            </a:r>
          </a:p>
          <a:p>
            <a:pPr marL="0" indent="0">
              <a:buNone/>
            </a:pPr>
            <a:r>
              <a:rPr lang="en-GB" sz="2000" b="1"/>
              <a:t>Slides 8 – 13: </a:t>
            </a:r>
            <a:r>
              <a:rPr lang="en-GB" sz="2000"/>
              <a:t>Demographic and Statistical data </a:t>
            </a:r>
          </a:p>
          <a:p>
            <a:pPr marL="0" indent="0">
              <a:buNone/>
            </a:pPr>
            <a:r>
              <a:rPr lang="en-GB" sz="2000" b="1"/>
              <a:t>Slides 14 – 16: </a:t>
            </a:r>
            <a:r>
              <a:rPr lang="en-GB" sz="2000"/>
              <a:t>Findings and Outcomes</a:t>
            </a:r>
          </a:p>
          <a:p>
            <a:pPr marL="0" indent="0">
              <a:buNone/>
            </a:pPr>
            <a:r>
              <a:rPr lang="en-GB" sz="2000" b="1"/>
              <a:t>Slide 17:</a:t>
            </a:r>
            <a:r>
              <a:rPr lang="en-GB" sz="2000"/>
              <a:t> Learning and Themes </a:t>
            </a:r>
          </a:p>
          <a:p>
            <a:pPr marL="0" indent="0">
              <a:buNone/>
            </a:pPr>
            <a:r>
              <a:rPr lang="en-GB" sz="2000" b="1"/>
              <a:t>Slide 18:</a:t>
            </a:r>
            <a:r>
              <a:rPr lang="en-GB" sz="2000"/>
              <a:t> Clive </a:t>
            </a:r>
            <a:r>
              <a:rPr lang="en-GB" sz="2000" err="1"/>
              <a:t>Treacey</a:t>
            </a:r>
            <a:endParaRPr lang="en-GB" sz="2000"/>
          </a:p>
          <a:p>
            <a:pPr marL="0" indent="0">
              <a:buNone/>
            </a:pPr>
            <a:r>
              <a:rPr lang="en-GB" sz="2000" b="1"/>
              <a:t>Slide 19: </a:t>
            </a:r>
            <a:r>
              <a:rPr lang="en-GB" sz="2000"/>
              <a:t>Oliver McGowan</a:t>
            </a:r>
          </a:p>
        </p:txBody>
      </p:sp>
      <p:sp>
        <p:nvSpPr>
          <p:cNvPr id="4" name="Content Placeholder 3">
            <a:extLst>
              <a:ext uri="{FF2B5EF4-FFF2-40B4-BE49-F238E27FC236}">
                <a16:creationId xmlns:a16="http://schemas.microsoft.com/office/drawing/2014/main" id="{A529D3D3-ABAF-370C-1ADC-D664F54C79C2}"/>
              </a:ext>
            </a:extLst>
          </p:cNvPr>
          <p:cNvSpPr>
            <a:spLocks noGrp="1"/>
          </p:cNvSpPr>
          <p:nvPr>
            <p:ph sz="half" idx="2"/>
          </p:nvPr>
        </p:nvSpPr>
        <p:spPr>
          <a:xfrm>
            <a:off x="6345226" y="2049403"/>
            <a:ext cx="6343970" cy="4351338"/>
          </a:xfrm>
        </p:spPr>
        <p:txBody>
          <a:bodyPr vert="horz" lIns="91440" tIns="45720" rIns="91440" bIns="45720" rtlCol="0" anchor="t">
            <a:normAutofit/>
          </a:bodyPr>
          <a:lstStyle/>
          <a:p>
            <a:pPr marL="0" indent="0">
              <a:buNone/>
            </a:pPr>
            <a:r>
              <a:rPr lang="en-GB" sz="2000" b="1"/>
              <a:t>Slides 20 – 22: </a:t>
            </a:r>
            <a:r>
              <a:rPr lang="en-GB" sz="2000" err="1"/>
              <a:t>LeDeR</a:t>
            </a:r>
            <a:r>
              <a:rPr lang="en-GB" sz="2000"/>
              <a:t> Priorities</a:t>
            </a:r>
            <a:endParaRPr lang="en-US" sz="2000"/>
          </a:p>
          <a:p>
            <a:pPr marL="0" indent="0">
              <a:buNone/>
            </a:pPr>
            <a:r>
              <a:rPr lang="en-GB" sz="2000" b="1"/>
              <a:t>Slides 23 – 24: </a:t>
            </a:r>
            <a:r>
              <a:rPr lang="en-GB" sz="2000"/>
              <a:t>STW Improvements and Accomplishments </a:t>
            </a:r>
          </a:p>
          <a:p>
            <a:pPr marL="0" indent="0">
              <a:buNone/>
            </a:pPr>
            <a:r>
              <a:rPr lang="en-GB" sz="2000" b="1"/>
              <a:t>Slide 25: </a:t>
            </a:r>
            <a:r>
              <a:rPr lang="en-GB" sz="2000"/>
              <a:t>STW Concerns and Challenges</a:t>
            </a:r>
          </a:p>
          <a:p>
            <a:pPr marL="0" indent="0">
              <a:buNone/>
            </a:pPr>
            <a:r>
              <a:rPr lang="en-GB" sz="2000" b="1"/>
              <a:t>Slide 26: </a:t>
            </a:r>
            <a:r>
              <a:rPr lang="en-GB" sz="2000"/>
              <a:t>STW Recommendations and Next Steps  </a:t>
            </a:r>
          </a:p>
          <a:p>
            <a:pPr marL="0" indent="0">
              <a:buNone/>
            </a:pPr>
            <a:r>
              <a:rPr lang="en-GB" sz="2000" b="1"/>
              <a:t>Slide 27:</a:t>
            </a:r>
            <a:r>
              <a:rPr lang="en-GB" sz="2000"/>
              <a:t> Resources</a:t>
            </a:r>
            <a:endParaRPr lang="en-GB" sz="2000" b="1"/>
          </a:p>
          <a:p>
            <a:pPr marL="0" indent="0">
              <a:buNone/>
            </a:pPr>
            <a:r>
              <a:rPr lang="en-GB" sz="2000" b="1"/>
              <a:t>Slide 28:</a:t>
            </a:r>
            <a:r>
              <a:rPr lang="en-GB" sz="2000"/>
              <a:t> Appendices</a:t>
            </a:r>
          </a:p>
          <a:p>
            <a:pPr marL="0" indent="0">
              <a:buNone/>
            </a:pPr>
            <a:r>
              <a:rPr lang="en-GB" sz="2000" b="1"/>
              <a:t>Slides 29 - 44: </a:t>
            </a:r>
            <a:r>
              <a:rPr lang="en-GB" sz="2000"/>
              <a:t>Appendix 1-7 </a:t>
            </a:r>
          </a:p>
        </p:txBody>
      </p:sp>
    </p:spTree>
    <p:extLst>
      <p:ext uri="{BB962C8B-B14F-4D97-AF65-F5344CB8AC3E}">
        <p14:creationId xmlns:p14="http://schemas.microsoft.com/office/powerpoint/2010/main" val="5551630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455A4-BD32-0208-FE3F-37CF04F7A3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DAB62C-E1BF-1572-DC8E-6EE738C0B4C7}"/>
              </a:ext>
            </a:extLst>
          </p:cNvPr>
          <p:cNvSpPr>
            <a:spLocks noGrp="1"/>
          </p:cNvSpPr>
          <p:nvPr>
            <p:ph type="title"/>
          </p:nvPr>
        </p:nvSpPr>
        <p:spPr>
          <a:xfrm>
            <a:off x="825285" y="409713"/>
            <a:ext cx="10515600" cy="1325563"/>
          </a:xfrm>
        </p:spPr>
        <p:txBody>
          <a:bodyPr/>
          <a:lstStyle/>
          <a:p>
            <a:r>
              <a:rPr lang="en-GB"/>
              <a:t>Appendix 1: </a:t>
            </a:r>
            <a:r>
              <a:rPr lang="en-GB" err="1"/>
              <a:t>LeDeR</a:t>
            </a:r>
            <a:r>
              <a:rPr lang="en-GB"/>
              <a:t> Process</a:t>
            </a:r>
          </a:p>
        </p:txBody>
      </p:sp>
      <p:sp>
        <p:nvSpPr>
          <p:cNvPr id="3" name="Content Placeholder 2">
            <a:extLst>
              <a:ext uri="{FF2B5EF4-FFF2-40B4-BE49-F238E27FC236}">
                <a16:creationId xmlns:a16="http://schemas.microsoft.com/office/drawing/2014/main" id="{18999AB0-5CDA-30E8-97BA-EFDA2D06F28D}"/>
              </a:ext>
            </a:extLst>
          </p:cNvPr>
          <p:cNvSpPr>
            <a:spLocks noGrp="1"/>
          </p:cNvSpPr>
          <p:nvPr>
            <p:ph idx="1"/>
          </p:nvPr>
        </p:nvSpPr>
        <p:spPr>
          <a:xfrm>
            <a:off x="321590" y="1549192"/>
            <a:ext cx="11510074" cy="4914442"/>
          </a:xfrm>
        </p:spPr>
        <p:txBody>
          <a:bodyPr vert="horz" lIns="91440" tIns="45720" rIns="91440" bIns="45720" rtlCol="0" anchor="t">
            <a:noAutofit/>
          </a:bodyPr>
          <a:lstStyle/>
          <a:p>
            <a:pPr marL="342900" indent="-342900">
              <a:buAutoNum type="arabicPeriod"/>
            </a:pPr>
            <a:r>
              <a:rPr lang="en-GB" sz="2000">
                <a:ea typeface="+mn-lt"/>
                <a:cs typeface="+mn-lt"/>
              </a:rPr>
              <a:t>Notifying a death: When a person with a learning disability or an autistic person dies a </a:t>
            </a:r>
            <a:r>
              <a:rPr lang="en-GB" sz="2000" err="1">
                <a:ea typeface="+mn-lt"/>
                <a:cs typeface="+mn-lt"/>
              </a:rPr>
              <a:t>LeDeR</a:t>
            </a:r>
            <a:r>
              <a:rPr lang="en-GB" sz="2000">
                <a:ea typeface="+mn-lt"/>
                <a:cs typeface="+mn-lt"/>
              </a:rPr>
              <a:t> death notification should be completed.</a:t>
            </a:r>
            <a:r>
              <a:rPr lang="en-US" sz="2000">
                <a:latin typeface="Aptos"/>
                <a:cs typeface="Arial"/>
              </a:rPr>
              <a:t> </a:t>
            </a:r>
            <a:endParaRPr lang="en-GB" sz="2000">
              <a:latin typeface="Aptos"/>
            </a:endParaRPr>
          </a:p>
          <a:p>
            <a:pPr marL="342900" indent="-342900">
              <a:buAutoNum type="arabicPeriod"/>
            </a:pPr>
            <a:r>
              <a:rPr lang="en-GB" sz="2000">
                <a:ea typeface="+mn-lt"/>
                <a:cs typeface="+mn-lt"/>
              </a:rPr>
              <a:t>Allocation to reviewer for completion: At this stage it is assigned as an initial or a focused review (see next slide for further information) </a:t>
            </a:r>
            <a:r>
              <a:rPr lang="en-US" sz="2000">
                <a:latin typeface="Aptos"/>
                <a:cs typeface="Arial"/>
              </a:rPr>
              <a:t> </a:t>
            </a:r>
            <a:endParaRPr lang="en-GB" sz="2000">
              <a:latin typeface="Aptos"/>
            </a:endParaRPr>
          </a:p>
          <a:p>
            <a:pPr marL="342900" indent="-342900">
              <a:buAutoNum type="arabicPeriod"/>
            </a:pPr>
            <a:r>
              <a:rPr lang="en-GB" sz="2000">
                <a:ea typeface="+mn-lt"/>
                <a:cs typeface="+mn-lt"/>
              </a:rPr>
              <a:t>The reviewer will then prepare for the review and access information relating to individuals care and treatment.</a:t>
            </a:r>
            <a:r>
              <a:rPr lang="en-US" sz="2000">
                <a:latin typeface="Aptos"/>
                <a:cs typeface="Arial"/>
              </a:rPr>
              <a:t> </a:t>
            </a:r>
            <a:endParaRPr lang="en-GB" sz="2000">
              <a:latin typeface="Aptos"/>
            </a:endParaRPr>
          </a:p>
          <a:p>
            <a:pPr marL="342900" indent="-342900">
              <a:buAutoNum type="arabicPeriod"/>
            </a:pPr>
            <a:r>
              <a:rPr lang="en-GB" sz="2000">
                <a:ea typeface="+mn-lt"/>
                <a:cs typeface="+mn-lt"/>
              </a:rPr>
              <a:t>The reviewer will then contact family members &amp; professionals </a:t>
            </a:r>
            <a:r>
              <a:rPr lang="en-US" sz="2000">
                <a:latin typeface="Aptos"/>
                <a:cs typeface="Arial"/>
              </a:rPr>
              <a:t> </a:t>
            </a:r>
            <a:endParaRPr lang="en-GB" sz="2000">
              <a:latin typeface="Aptos"/>
            </a:endParaRPr>
          </a:p>
          <a:p>
            <a:pPr marL="342900" indent="-342900">
              <a:buAutoNum type="arabicPeriod"/>
            </a:pPr>
            <a:r>
              <a:rPr lang="en-GB" sz="2000">
                <a:ea typeface="+mn-lt"/>
                <a:cs typeface="+mn-lt"/>
              </a:rPr>
              <a:t>The reviewer will conduct the review </a:t>
            </a:r>
            <a:r>
              <a:rPr lang="en-US" sz="2000">
                <a:latin typeface="Aptos"/>
                <a:cs typeface="Arial"/>
              </a:rPr>
              <a:t> </a:t>
            </a:r>
            <a:endParaRPr lang="en-GB" sz="2000">
              <a:latin typeface="Aptos"/>
            </a:endParaRPr>
          </a:p>
          <a:p>
            <a:pPr marL="342900" indent="-342900">
              <a:buAutoNum type="arabicPeriod"/>
            </a:pPr>
            <a:r>
              <a:rPr lang="en-GB" sz="2000">
                <a:ea typeface="+mn-lt"/>
                <a:cs typeface="+mn-lt"/>
              </a:rPr>
              <a:t>The review to be quality assured (QA) by a senior reviewer </a:t>
            </a:r>
            <a:r>
              <a:rPr lang="en-US" sz="2000">
                <a:latin typeface="Aptos"/>
                <a:cs typeface="Arial"/>
              </a:rPr>
              <a:t> </a:t>
            </a:r>
            <a:endParaRPr lang="en-GB" sz="2000">
              <a:latin typeface="Aptos"/>
            </a:endParaRPr>
          </a:p>
          <a:p>
            <a:pPr marL="342900" indent="-342900">
              <a:buAutoNum type="arabicPeriod"/>
            </a:pPr>
            <a:r>
              <a:rPr lang="en-GB" sz="2000">
                <a:ea typeface="+mn-lt"/>
                <a:cs typeface="+mn-lt"/>
              </a:rPr>
              <a:t>The completed review is then sent to the LAC/deputy LAC for QA </a:t>
            </a:r>
            <a:r>
              <a:rPr lang="en-US" sz="2000">
                <a:latin typeface="Aptos"/>
                <a:cs typeface="Arial"/>
              </a:rPr>
              <a:t> </a:t>
            </a:r>
            <a:endParaRPr lang="en-GB" sz="2000">
              <a:latin typeface="Aptos"/>
            </a:endParaRPr>
          </a:p>
          <a:p>
            <a:pPr marL="342900" indent="-342900">
              <a:buAutoNum type="arabicPeriod"/>
            </a:pPr>
            <a:r>
              <a:rPr lang="en-GB" sz="2000">
                <a:ea typeface="+mn-lt"/>
                <a:cs typeface="+mn-lt"/>
              </a:rPr>
              <a:t>If it is an initial review, following the QA by the LAC/deputy LAC, the review can be signed off on the </a:t>
            </a:r>
            <a:r>
              <a:rPr lang="en-GB" sz="2000" err="1">
                <a:ea typeface="+mn-lt"/>
                <a:cs typeface="+mn-lt"/>
              </a:rPr>
              <a:t>LeDeR</a:t>
            </a:r>
            <a:r>
              <a:rPr lang="en-GB" sz="2000">
                <a:ea typeface="+mn-lt"/>
                <a:cs typeface="+mn-lt"/>
              </a:rPr>
              <a:t> platform </a:t>
            </a:r>
            <a:r>
              <a:rPr lang="en-US" sz="2000">
                <a:latin typeface="Aptos"/>
                <a:cs typeface="Arial"/>
              </a:rPr>
              <a:t> </a:t>
            </a:r>
            <a:endParaRPr lang="en-GB" sz="2000">
              <a:latin typeface="Aptos"/>
            </a:endParaRPr>
          </a:p>
          <a:p>
            <a:pPr marL="342900" indent="-342900">
              <a:buAutoNum type="arabicPeriod"/>
            </a:pPr>
            <a:r>
              <a:rPr lang="en-GB" sz="2000">
                <a:ea typeface="+mn-lt"/>
                <a:cs typeface="+mn-lt"/>
              </a:rPr>
              <a:t>If a focused review, following the QA by the LAC/deputy LAC the review is presented at ICS Governance Panel.</a:t>
            </a:r>
            <a:r>
              <a:rPr lang="en-US" sz="2000">
                <a:latin typeface="Aptos"/>
                <a:cs typeface="Arial"/>
              </a:rPr>
              <a:t> </a:t>
            </a:r>
            <a:endParaRPr lang="en-GB" sz="2000">
              <a:latin typeface="Aptos"/>
            </a:endParaRPr>
          </a:p>
          <a:p>
            <a:pPr marL="285750" indent="-285750">
              <a:lnSpc>
                <a:spcPct val="100000"/>
              </a:lnSpc>
              <a:spcBef>
                <a:spcPts val="0"/>
              </a:spcBef>
              <a:buAutoNum type="arabicPeriod"/>
            </a:pPr>
            <a:endParaRPr lang="en-GB" sz="1600"/>
          </a:p>
        </p:txBody>
      </p:sp>
    </p:spTree>
    <p:extLst>
      <p:ext uri="{BB962C8B-B14F-4D97-AF65-F5344CB8AC3E}">
        <p14:creationId xmlns:p14="http://schemas.microsoft.com/office/powerpoint/2010/main" val="30828760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F0481-E42E-1421-4048-CC54E0372E2C}"/>
              </a:ext>
            </a:extLst>
          </p:cNvPr>
          <p:cNvSpPr>
            <a:spLocks noGrp="1"/>
          </p:cNvSpPr>
          <p:nvPr>
            <p:ph type="title"/>
          </p:nvPr>
        </p:nvSpPr>
        <p:spPr>
          <a:xfrm>
            <a:off x="415980" y="378355"/>
            <a:ext cx="10515600" cy="1325563"/>
          </a:xfrm>
        </p:spPr>
        <p:txBody>
          <a:bodyPr/>
          <a:lstStyle/>
          <a:p>
            <a:r>
              <a:rPr lang="en-GB"/>
              <a:t>Appendix 1: </a:t>
            </a:r>
            <a:r>
              <a:rPr lang="en-GB" err="1"/>
              <a:t>LeDeR</a:t>
            </a:r>
            <a:r>
              <a:rPr lang="en-GB"/>
              <a:t> Process</a:t>
            </a:r>
            <a:endParaRPr lang="en-US"/>
          </a:p>
        </p:txBody>
      </p:sp>
      <p:sp>
        <p:nvSpPr>
          <p:cNvPr id="3" name="Content Placeholder 2">
            <a:extLst>
              <a:ext uri="{FF2B5EF4-FFF2-40B4-BE49-F238E27FC236}">
                <a16:creationId xmlns:a16="http://schemas.microsoft.com/office/drawing/2014/main" id="{E9595FC5-F748-5AE5-0E64-4DDB6F620E1F}"/>
              </a:ext>
            </a:extLst>
          </p:cNvPr>
          <p:cNvSpPr>
            <a:spLocks noGrp="1"/>
          </p:cNvSpPr>
          <p:nvPr>
            <p:ph sz="half" idx="1"/>
          </p:nvPr>
        </p:nvSpPr>
        <p:spPr>
          <a:xfrm>
            <a:off x="687200" y="1712019"/>
            <a:ext cx="5181600" cy="4351338"/>
          </a:xfrm>
        </p:spPr>
        <p:txBody>
          <a:bodyPr vert="horz" lIns="91440" tIns="45720" rIns="91440" bIns="45720" rtlCol="0" anchor="t">
            <a:noAutofit/>
          </a:bodyPr>
          <a:lstStyle/>
          <a:p>
            <a:pPr marL="0" indent="0">
              <a:buNone/>
            </a:pPr>
            <a:r>
              <a:rPr lang="en-GB" sz="2400" b="1"/>
              <a:t>Types of reviews</a:t>
            </a:r>
            <a:endParaRPr lang="en-US" sz="2400" b="1"/>
          </a:p>
          <a:p>
            <a:r>
              <a:rPr lang="en-GB" sz="2400"/>
              <a:t>Initial Review: The initial review is intended to be a short assessment to see if there is a need to progress to a focused review.</a:t>
            </a:r>
          </a:p>
          <a:p>
            <a:r>
              <a:rPr lang="en-GB" sz="2400"/>
              <a:t>Focused review: The focused review builds on the initial review. It asks for more information about known medical conditions and the social care the person received. There is also an opportunity to describe challenges or good practice around the care the person received. </a:t>
            </a:r>
          </a:p>
        </p:txBody>
      </p:sp>
      <p:sp>
        <p:nvSpPr>
          <p:cNvPr id="4" name="Content Placeholder 3">
            <a:extLst>
              <a:ext uri="{FF2B5EF4-FFF2-40B4-BE49-F238E27FC236}">
                <a16:creationId xmlns:a16="http://schemas.microsoft.com/office/drawing/2014/main" id="{C992EE4C-DD16-A333-7E05-2EE85130830E}"/>
              </a:ext>
            </a:extLst>
          </p:cNvPr>
          <p:cNvSpPr>
            <a:spLocks noGrp="1"/>
          </p:cNvSpPr>
          <p:nvPr>
            <p:ph sz="half" idx="2"/>
          </p:nvPr>
        </p:nvSpPr>
        <p:spPr>
          <a:xfrm>
            <a:off x="6137438" y="1466630"/>
            <a:ext cx="5259091" cy="4932524"/>
          </a:xfrm>
        </p:spPr>
        <p:txBody>
          <a:bodyPr vert="horz" lIns="91440" tIns="45720" rIns="91440" bIns="45720" rtlCol="0" anchor="t">
            <a:noAutofit/>
          </a:bodyPr>
          <a:lstStyle/>
          <a:p>
            <a:pPr marL="0" indent="0">
              <a:lnSpc>
                <a:spcPct val="80000"/>
              </a:lnSpc>
              <a:buNone/>
            </a:pPr>
            <a:r>
              <a:rPr lang="en-GB" sz="1800" b="1"/>
              <a:t>Categories for a Focused review</a:t>
            </a:r>
          </a:p>
          <a:p>
            <a:pPr marL="514350" indent="-514350">
              <a:lnSpc>
                <a:spcPct val="80000"/>
              </a:lnSpc>
              <a:buAutoNum type="arabicPeriod"/>
            </a:pPr>
            <a:r>
              <a:rPr lang="en-GB" sz="1800"/>
              <a:t>All autistic people who do not have a learning disability aged 18 and above</a:t>
            </a:r>
          </a:p>
          <a:p>
            <a:pPr marL="514350" indent="-514350">
              <a:lnSpc>
                <a:spcPct val="80000"/>
              </a:lnSpc>
              <a:buAutoNum type="arabicPeriod"/>
            </a:pPr>
            <a:r>
              <a:rPr lang="en-GB" sz="1800"/>
              <a:t>People from ethnic groups other than white British (including travellers, Jewish people and other white backgrounds)</a:t>
            </a:r>
          </a:p>
          <a:p>
            <a:pPr marL="514350" indent="-514350">
              <a:lnSpc>
                <a:spcPct val="80000"/>
              </a:lnSpc>
              <a:buAutoNum type="arabicPeriod"/>
            </a:pPr>
            <a:r>
              <a:rPr lang="en-GB" sz="1800"/>
              <a:t>People who have been in a detained setting in the criminal justice system /or who have been under a Mental Health Act restriction within five years of death</a:t>
            </a:r>
          </a:p>
          <a:p>
            <a:pPr marL="514350" indent="-514350">
              <a:lnSpc>
                <a:spcPct val="80000"/>
              </a:lnSpc>
              <a:buAutoNum type="arabicPeriod"/>
            </a:pPr>
            <a:r>
              <a:rPr lang="en-GB" sz="1800"/>
              <a:t>Following an initial review where there is likely to be significant learning from the life of the person to inform service improvements</a:t>
            </a:r>
          </a:p>
          <a:p>
            <a:pPr marL="514350" indent="-514350">
              <a:lnSpc>
                <a:spcPct val="80000"/>
              </a:lnSpc>
              <a:buAutoNum type="arabicPeriod"/>
            </a:pPr>
            <a:r>
              <a:rPr lang="en-GB" sz="1800"/>
              <a:t>Local priorities for focused reviews</a:t>
            </a:r>
          </a:p>
          <a:p>
            <a:pPr marL="514350" indent="-514350">
              <a:lnSpc>
                <a:spcPct val="80000"/>
              </a:lnSpc>
              <a:buAutoNum type="arabicPeriod"/>
            </a:pPr>
            <a:r>
              <a:rPr lang="en-GB" sz="1800"/>
              <a:t>Where the family have requested a focused review</a:t>
            </a:r>
          </a:p>
          <a:p>
            <a:pPr marL="514350" indent="-514350">
              <a:buAutoNum type="arabicPeriod"/>
            </a:pPr>
            <a:r>
              <a:rPr lang="en-GB" sz="1800"/>
              <a:t>Where there are any concerns about the care the person received. </a:t>
            </a:r>
          </a:p>
        </p:txBody>
      </p:sp>
    </p:spTree>
    <p:extLst>
      <p:ext uri="{BB962C8B-B14F-4D97-AF65-F5344CB8AC3E}">
        <p14:creationId xmlns:p14="http://schemas.microsoft.com/office/powerpoint/2010/main" val="3013685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5496C-F0BD-B3DC-105B-2C793D53E55F}"/>
              </a:ext>
            </a:extLst>
          </p:cNvPr>
          <p:cNvSpPr>
            <a:spLocks noGrp="1"/>
          </p:cNvSpPr>
          <p:nvPr>
            <p:ph type="title"/>
          </p:nvPr>
        </p:nvSpPr>
        <p:spPr>
          <a:xfrm>
            <a:off x="334505" y="525950"/>
            <a:ext cx="10515600" cy="1325563"/>
          </a:xfrm>
        </p:spPr>
        <p:txBody>
          <a:bodyPr/>
          <a:lstStyle/>
          <a:p>
            <a:r>
              <a:rPr lang="en-GB"/>
              <a:t>Appendix 1: </a:t>
            </a:r>
            <a:r>
              <a:rPr lang="en-GB" err="1"/>
              <a:t>LeDeR</a:t>
            </a:r>
            <a:r>
              <a:rPr lang="en-GB"/>
              <a:t> Process</a:t>
            </a:r>
            <a:endParaRPr lang="en-US"/>
          </a:p>
        </p:txBody>
      </p:sp>
      <p:graphicFrame>
        <p:nvGraphicFramePr>
          <p:cNvPr id="10" name="Table 9">
            <a:extLst>
              <a:ext uri="{FF2B5EF4-FFF2-40B4-BE49-F238E27FC236}">
                <a16:creationId xmlns:a16="http://schemas.microsoft.com/office/drawing/2014/main" id="{AB4E1729-8B6B-8005-E233-D712EB7D981D}"/>
              </a:ext>
            </a:extLst>
          </p:cNvPr>
          <p:cNvGraphicFramePr>
            <a:graphicFrameLocks noGrp="1"/>
          </p:cNvGraphicFramePr>
          <p:nvPr>
            <p:extLst>
              <p:ext uri="{D42A27DB-BD31-4B8C-83A1-F6EECF244321}">
                <p14:modId xmlns:p14="http://schemas.microsoft.com/office/powerpoint/2010/main" val="2030470424"/>
              </p:ext>
            </p:extLst>
          </p:nvPr>
        </p:nvGraphicFramePr>
        <p:xfrm>
          <a:off x="332697" y="1846003"/>
          <a:ext cx="3904271" cy="4805679"/>
        </p:xfrm>
        <a:graphic>
          <a:graphicData uri="http://schemas.openxmlformats.org/drawingml/2006/table">
            <a:tbl>
              <a:tblPr firstRow="1" bandRow="1">
                <a:tableStyleId>{073A0DAA-6AF3-43AB-8588-CEC1D06C72B9}</a:tableStyleId>
              </a:tblPr>
              <a:tblGrid>
                <a:gridCol w="3904271">
                  <a:extLst>
                    <a:ext uri="{9D8B030D-6E8A-4147-A177-3AD203B41FA5}">
                      <a16:colId xmlns:a16="http://schemas.microsoft.com/office/drawing/2014/main" val="3023414164"/>
                    </a:ext>
                  </a:extLst>
                </a:gridCol>
              </a:tblGrid>
              <a:tr h="370840">
                <a:tc>
                  <a:txBody>
                    <a:bodyPr/>
                    <a:lstStyle/>
                    <a:p>
                      <a:r>
                        <a:rPr lang="en-GB"/>
                        <a:t>Core Membership</a:t>
                      </a:r>
                    </a:p>
                  </a:txBody>
                  <a:tcPr/>
                </a:tc>
                <a:extLst>
                  <a:ext uri="{0D108BD9-81ED-4DB2-BD59-A6C34878D82A}">
                    <a16:rowId xmlns:a16="http://schemas.microsoft.com/office/drawing/2014/main" val="2522512093"/>
                  </a:ext>
                </a:extLst>
              </a:tr>
              <a:tr h="370840">
                <a:tc>
                  <a:txBody>
                    <a:bodyPr/>
                    <a:lstStyle/>
                    <a:p>
                      <a:pPr lvl="0">
                        <a:buNone/>
                      </a:pPr>
                      <a:r>
                        <a:rPr lang="en-GB" sz="1400" b="0" i="0" u="none" strike="noStrike" noProof="0">
                          <a:solidFill>
                            <a:schemeClr val="tx1"/>
                          </a:solidFill>
                          <a:latin typeface="Aptos"/>
                        </a:rPr>
                        <a:t>Family members who are carers or a family member who are members with lived experience.   </a:t>
                      </a:r>
                      <a:endParaRPr lang="en-US" sz="1400">
                        <a:latin typeface="Aptos"/>
                      </a:endParaRPr>
                    </a:p>
                  </a:txBody>
                  <a:tcPr/>
                </a:tc>
                <a:extLst>
                  <a:ext uri="{0D108BD9-81ED-4DB2-BD59-A6C34878D82A}">
                    <a16:rowId xmlns:a16="http://schemas.microsoft.com/office/drawing/2014/main" val="2153353021"/>
                  </a:ext>
                </a:extLst>
              </a:tr>
              <a:tr h="370840">
                <a:tc>
                  <a:txBody>
                    <a:bodyPr/>
                    <a:lstStyle/>
                    <a:p>
                      <a:pPr lvl="0">
                        <a:buNone/>
                      </a:pPr>
                      <a:r>
                        <a:rPr lang="en-GB" sz="1400" b="0" i="0" u="none" strike="noStrike" noProof="0">
                          <a:solidFill>
                            <a:schemeClr val="tx1"/>
                          </a:solidFill>
                          <a:latin typeface="Aptos"/>
                        </a:rPr>
                        <a:t>Local Area Contact (LAC) and deputy LAC – who will have a key role in chairing the panel. </a:t>
                      </a:r>
                      <a:endParaRPr lang="en-US" sz="1400">
                        <a:latin typeface="Aptos"/>
                      </a:endParaRPr>
                    </a:p>
                  </a:txBody>
                  <a:tcPr/>
                </a:tc>
                <a:extLst>
                  <a:ext uri="{0D108BD9-81ED-4DB2-BD59-A6C34878D82A}">
                    <a16:rowId xmlns:a16="http://schemas.microsoft.com/office/drawing/2014/main" val="2354123125"/>
                  </a:ext>
                </a:extLst>
              </a:tr>
              <a:tr h="370840">
                <a:tc>
                  <a:txBody>
                    <a:bodyPr/>
                    <a:lstStyle/>
                    <a:p>
                      <a:pPr lvl="0">
                        <a:buNone/>
                      </a:pPr>
                      <a:r>
                        <a:rPr lang="en-GB" sz="1400" b="0" i="0" u="none" strike="noStrike" noProof="0">
                          <a:solidFill>
                            <a:schemeClr val="tx1"/>
                          </a:solidFill>
                          <a:latin typeface="Aptos"/>
                        </a:rPr>
                        <a:t>The Shrewsbury and Telford Hospital NHS Trust (</a:t>
                      </a:r>
                      <a:r>
                        <a:rPr lang="en-GB" sz="1400" b="0" i="0" u="none" strike="noStrike" noProof="0" err="1">
                          <a:solidFill>
                            <a:schemeClr val="tx1"/>
                          </a:solidFill>
                          <a:latin typeface="Aptos"/>
                        </a:rPr>
                        <a:t>SaTH</a:t>
                      </a:r>
                      <a:r>
                        <a:rPr lang="en-GB" sz="1400" b="0" i="0" u="none" strike="noStrike" noProof="0">
                          <a:solidFill>
                            <a:schemeClr val="tx1"/>
                          </a:solidFill>
                          <a:latin typeface="Aptos"/>
                        </a:rPr>
                        <a:t>), </a:t>
                      </a:r>
                      <a:endParaRPr lang="en-US" sz="1400">
                        <a:latin typeface="Aptos"/>
                      </a:endParaRPr>
                    </a:p>
                  </a:txBody>
                  <a:tcPr/>
                </a:tc>
                <a:extLst>
                  <a:ext uri="{0D108BD9-81ED-4DB2-BD59-A6C34878D82A}">
                    <a16:rowId xmlns:a16="http://schemas.microsoft.com/office/drawing/2014/main" val="2132800298"/>
                  </a:ext>
                </a:extLst>
              </a:tr>
              <a:tr h="370840">
                <a:tc>
                  <a:txBody>
                    <a:bodyPr/>
                    <a:lstStyle/>
                    <a:p>
                      <a:pPr lvl="0">
                        <a:buNone/>
                      </a:pPr>
                      <a:r>
                        <a:rPr lang="en-GB" sz="1400" b="0" i="0" u="none" strike="noStrike" noProof="0">
                          <a:solidFill>
                            <a:schemeClr val="tx1"/>
                          </a:solidFill>
                          <a:latin typeface="Aptos"/>
                        </a:rPr>
                        <a:t>Shropshire Community Health Team (SCHT)</a:t>
                      </a:r>
                      <a:endParaRPr lang="en-US" sz="1400">
                        <a:latin typeface="Aptos"/>
                      </a:endParaRPr>
                    </a:p>
                  </a:txBody>
                  <a:tcPr/>
                </a:tc>
                <a:extLst>
                  <a:ext uri="{0D108BD9-81ED-4DB2-BD59-A6C34878D82A}">
                    <a16:rowId xmlns:a16="http://schemas.microsoft.com/office/drawing/2014/main" val="146200199"/>
                  </a:ext>
                </a:extLst>
              </a:tr>
              <a:tr h="370840">
                <a:tc>
                  <a:txBody>
                    <a:bodyPr/>
                    <a:lstStyle/>
                    <a:p>
                      <a:pPr lvl="0">
                        <a:buNone/>
                      </a:pPr>
                      <a:r>
                        <a:rPr lang="en-GB" sz="1400" b="0" i="0" u="none" strike="noStrike" noProof="0">
                          <a:solidFill>
                            <a:schemeClr val="tx1"/>
                          </a:solidFill>
                          <a:latin typeface="Aptos"/>
                        </a:rPr>
                        <a:t>The Robert Jones and Agnes Hunt Orthopaedic Hospital (RJAH).   </a:t>
                      </a:r>
                      <a:endParaRPr lang="en-US" sz="1400">
                        <a:latin typeface="Aptos"/>
                      </a:endParaRPr>
                    </a:p>
                  </a:txBody>
                  <a:tcPr/>
                </a:tc>
                <a:extLst>
                  <a:ext uri="{0D108BD9-81ED-4DB2-BD59-A6C34878D82A}">
                    <a16:rowId xmlns:a16="http://schemas.microsoft.com/office/drawing/2014/main" val="1420003975"/>
                  </a:ext>
                </a:extLst>
              </a:tr>
              <a:tr h="370840">
                <a:tc>
                  <a:txBody>
                    <a:bodyPr/>
                    <a:lstStyle/>
                    <a:p>
                      <a:pPr lvl="0">
                        <a:buNone/>
                      </a:pPr>
                      <a:r>
                        <a:rPr lang="en-GB" sz="1400" b="0" i="0" u="none" strike="noStrike" noProof="0">
                          <a:solidFill>
                            <a:schemeClr val="tx1"/>
                          </a:solidFill>
                          <a:latin typeface="Aptos"/>
                        </a:rPr>
                        <a:t>Midlands Partnership University NHS Foundation Trust (MPUFT).  </a:t>
                      </a:r>
                      <a:endParaRPr lang="en-US" sz="1400">
                        <a:latin typeface="Aptos"/>
                      </a:endParaRPr>
                    </a:p>
                  </a:txBody>
                  <a:tcPr/>
                </a:tc>
                <a:extLst>
                  <a:ext uri="{0D108BD9-81ED-4DB2-BD59-A6C34878D82A}">
                    <a16:rowId xmlns:a16="http://schemas.microsoft.com/office/drawing/2014/main" val="3648236314"/>
                  </a:ext>
                </a:extLst>
              </a:tr>
              <a:tr h="370840">
                <a:tc>
                  <a:txBody>
                    <a:bodyPr/>
                    <a:lstStyle/>
                    <a:p>
                      <a:pPr lvl="0">
                        <a:buNone/>
                      </a:pPr>
                      <a:r>
                        <a:rPr lang="en-GB" sz="1400" b="0" i="0" u="none" strike="noStrike" noProof="0">
                          <a:solidFill>
                            <a:schemeClr val="tx1"/>
                          </a:solidFill>
                          <a:latin typeface="Aptos"/>
                        </a:rPr>
                        <a:t>ICB including Individual Commissioning Team</a:t>
                      </a:r>
                      <a:endParaRPr lang="en-US" sz="1400">
                        <a:latin typeface="Aptos"/>
                      </a:endParaRPr>
                    </a:p>
                  </a:txBody>
                  <a:tcPr/>
                </a:tc>
                <a:extLst>
                  <a:ext uri="{0D108BD9-81ED-4DB2-BD59-A6C34878D82A}">
                    <a16:rowId xmlns:a16="http://schemas.microsoft.com/office/drawing/2014/main" val="3396176468"/>
                  </a:ext>
                </a:extLst>
              </a:tr>
              <a:tr h="370839">
                <a:tc>
                  <a:txBody>
                    <a:bodyPr/>
                    <a:lstStyle/>
                    <a:p>
                      <a:pPr lvl="0">
                        <a:buNone/>
                      </a:pPr>
                      <a:r>
                        <a:rPr lang="en-GB" sz="1400" b="0" i="0" u="none" strike="noStrike" noProof="0">
                          <a:solidFill>
                            <a:schemeClr val="tx1"/>
                          </a:solidFill>
                          <a:latin typeface="Aptos"/>
                        </a:rPr>
                        <a:t>Primary Care</a:t>
                      </a:r>
                      <a:endParaRPr lang="en-US" sz="1400">
                        <a:latin typeface="Aptos"/>
                      </a:endParaRPr>
                    </a:p>
                  </a:txBody>
                  <a:tcPr/>
                </a:tc>
                <a:extLst>
                  <a:ext uri="{0D108BD9-81ED-4DB2-BD59-A6C34878D82A}">
                    <a16:rowId xmlns:a16="http://schemas.microsoft.com/office/drawing/2014/main" val="309414783"/>
                  </a:ext>
                </a:extLst>
              </a:tr>
              <a:tr h="370838">
                <a:tc>
                  <a:txBody>
                    <a:bodyPr/>
                    <a:lstStyle/>
                    <a:p>
                      <a:pPr lvl="0">
                        <a:buNone/>
                      </a:pPr>
                      <a:r>
                        <a:rPr lang="en-GB" sz="1400" b="0" i="0" u="none" strike="noStrike" noProof="0">
                          <a:solidFill>
                            <a:schemeClr val="tx1"/>
                          </a:solidFill>
                          <a:latin typeface="Aptos"/>
                        </a:rPr>
                        <a:t>Shropshire Council and Telford &amp; Wrekin Council </a:t>
                      </a:r>
                      <a:endParaRPr lang="en-US" sz="1400">
                        <a:latin typeface="Aptos"/>
                      </a:endParaRPr>
                    </a:p>
                  </a:txBody>
                  <a:tcPr/>
                </a:tc>
                <a:extLst>
                  <a:ext uri="{0D108BD9-81ED-4DB2-BD59-A6C34878D82A}">
                    <a16:rowId xmlns:a16="http://schemas.microsoft.com/office/drawing/2014/main" val="2581201175"/>
                  </a:ext>
                </a:extLst>
              </a:tr>
            </a:tbl>
          </a:graphicData>
        </a:graphic>
      </p:graphicFrame>
      <p:sp>
        <p:nvSpPr>
          <p:cNvPr id="15" name="TextBox 14">
            <a:extLst>
              <a:ext uri="{FF2B5EF4-FFF2-40B4-BE49-F238E27FC236}">
                <a16:creationId xmlns:a16="http://schemas.microsoft.com/office/drawing/2014/main" id="{744EF452-6D82-7546-818D-DC3A2BCEF840}"/>
              </a:ext>
            </a:extLst>
          </p:cNvPr>
          <p:cNvSpPr txBox="1"/>
          <p:nvPr/>
        </p:nvSpPr>
        <p:spPr>
          <a:xfrm>
            <a:off x="4440445" y="1652146"/>
            <a:ext cx="3039931" cy="50475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a:latin typeface="Aptos"/>
              </a:rPr>
              <a:t>The table to the left shows the core representatives that attend the </a:t>
            </a:r>
            <a:r>
              <a:rPr lang="en-US" sz="1600" err="1">
                <a:latin typeface="Aptos"/>
              </a:rPr>
              <a:t>LeDeR</a:t>
            </a:r>
            <a:r>
              <a:rPr lang="en-US" sz="1600">
                <a:latin typeface="Aptos"/>
              </a:rPr>
              <a:t> Governance Panel and the </a:t>
            </a:r>
            <a:r>
              <a:rPr lang="en-US" sz="1600" err="1">
                <a:latin typeface="Aptos"/>
              </a:rPr>
              <a:t>LeDeR</a:t>
            </a:r>
            <a:r>
              <a:rPr lang="en-US" sz="1600">
                <a:latin typeface="Aptos"/>
              </a:rPr>
              <a:t> Steering Group</a:t>
            </a:r>
          </a:p>
          <a:p>
            <a:pPr algn="l"/>
            <a:endParaRPr lang="en-US" sz="1600"/>
          </a:p>
          <a:p>
            <a:r>
              <a:rPr lang="en-US" sz="1600">
                <a:latin typeface="Aptos"/>
              </a:rPr>
              <a:t>System partners who are members of both groups are expected to attend all meeting or to send a deputy who has decision making powers for the </a:t>
            </a:r>
            <a:r>
              <a:rPr lang="en-US" sz="1600" err="1">
                <a:latin typeface="Aptos"/>
              </a:rPr>
              <a:t>organisation</a:t>
            </a:r>
            <a:r>
              <a:rPr lang="en-US" sz="1600">
                <a:latin typeface="Aptos"/>
              </a:rPr>
              <a:t> they are representing.</a:t>
            </a:r>
          </a:p>
          <a:p>
            <a:endParaRPr lang="en-US" sz="1600"/>
          </a:p>
          <a:p>
            <a:r>
              <a:rPr lang="en-US" sz="1600">
                <a:latin typeface="Aptos"/>
              </a:rPr>
              <a:t>The table to the right lists the 'as required' members who are invited to  the </a:t>
            </a:r>
            <a:r>
              <a:rPr lang="en-US" sz="1600" err="1">
                <a:latin typeface="Aptos"/>
              </a:rPr>
              <a:t>LeDeR</a:t>
            </a:r>
            <a:r>
              <a:rPr lang="en-US" sz="1600">
                <a:latin typeface="Aptos"/>
              </a:rPr>
              <a:t> Governance panel should a case include the teams listed.  </a:t>
            </a:r>
          </a:p>
          <a:p>
            <a:endParaRPr lang="en-GB"/>
          </a:p>
        </p:txBody>
      </p:sp>
      <p:graphicFrame>
        <p:nvGraphicFramePr>
          <p:cNvPr id="16" name="Table 15">
            <a:extLst>
              <a:ext uri="{FF2B5EF4-FFF2-40B4-BE49-F238E27FC236}">
                <a16:creationId xmlns:a16="http://schemas.microsoft.com/office/drawing/2014/main" id="{5B97EB04-020B-00F6-7BF4-EA65B600DFF5}"/>
              </a:ext>
            </a:extLst>
          </p:cNvPr>
          <p:cNvGraphicFramePr>
            <a:graphicFrameLocks noGrp="1"/>
          </p:cNvGraphicFramePr>
          <p:nvPr>
            <p:extLst>
              <p:ext uri="{D42A27DB-BD31-4B8C-83A1-F6EECF244321}">
                <p14:modId xmlns:p14="http://schemas.microsoft.com/office/powerpoint/2010/main" val="2496515873"/>
              </p:ext>
            </p:extLst>
          </p:nvPr>
        </p:nvGraphicFramePr>
        <p:xfrm>
          <a:off x="7658745" y="1846881"/>
          <a:ext cx="4039993" cy="3627120"/>
        </p:xfrm>
        <a:graphic>
          <a:graphicData uri="http://schemas.openxmlformats.org/drawingml/2006/table">
            <a:tbl>
              <a:tblPr firstRow="1" bandRow="1">
                <a:tableStyleId>{073A0DAA-6AF3-43AB-8588-CEC1D06C72B9}</a:tableStyleId>
              </a:tblPr>
              <a:tblGrid>
                <a:gridCol w="4039993">
                  <a:extLst>
                    <a:ext uri="{9D8B030D-6E8A-4147-A177-3AD203B41FA5}">
                      <a16:colId xmlns:a16="http://schemas.microsoft.com/office/drawing/2014/main" val="3973475930"/>
                    </a:ext>
                  </a:extLst>
                </a:gridCol>
              </a:tblGrid>
              <a:tr h="370840">
                <a:tc>
                  <a:txBody>
                    <a:bodyPr/>
                    <a:lstStyle/>
                    <a:p>
                      <a:r>
                        <a:rPr lang="en-GB"/>
                        <a:t>As required</a:t>
                      </a:r>
                    </a:p>
                  </a:txBody>
                  <a:tcPr/>
                </a:tc>
                <a:extLst>
                  <a:ext uri="{0D108BD9-81ED-4DB2-BD59-A6C34878D82A}">
                    <a16:rowId xmlns:a16="http://schemas.microsoft.com/office/drawing/2014/main" val="1215887812"/>
                  </a:ext>
                </a:extLst>
              </a:tr>
              <a:tr h="370840">
                <a:tc>
                  <a:txBody>
                    <a:bodyPr/>
                    <a:lstStyle/>
                    <a:p>
                      <a:pPr lvl="0">
                        <a:buNone/>
                      </a:pPr>
                      <a:r>
                        <a:rPr lang="en-GB" sz="1600" b="0" i="0" u="none" strike="noStrike" noProof="0">
                          <a:solidFill>
                            <a:schemeClr val="tx1"/>
                          </a:solidFill>
                          <a:latin typeface="Aptos"/>
                        </a:rPr>
                        <a:t>West Midlands Ambulance Service University NHS Foundation Trust (WMAS)</a:t>
                      </a:r>
                      <a:endParaRPr lang="en-US" sz="1600">
                        <a:solidFill>
                          <a:schemeClr val="tx1"/>
                        </a:solidFill>
                        <a:latin typeface="Aptos"/>
                      </a:endParaRPr>
                    </a:p>
                  </a:txBody>
                  <a:tcPr/>
                </a:tc>
                <a:extLst>
                  <a:ext uri="{0D108BD9-81ED-4DB2-BD59-A6C34878D82A}">
                    <a16:rowId xmlns:a16="http://schemas.microsoft.com/office/drawing/2014/main" val="1801964156"/>
                  </a:ext>
                </a:extLst>
              </a:tr>
              <a:tr h="370840">
                <a:tc>
                  <a:txBody>
                    <a:bodyPr/>
                    <a:lstStyle/>
                    <a:p>
                      <a:pPr lvl="0">
                        <a:buNone/>
                      </a:pPr>
                      <a:r>
                        <a:rPr lang="en-GB" sz="1600" b="0" i="0" u="none" strike="noStrike" noProof="0">
                          <a:solidFill>
                            <a:schemeClr val="tx1"/>
                          </a:solidFill>
                          <a:latin typeface="Aptos"/>
                        </a:rPr>
                        <a:t>Screening Services</a:t>
                      </a:r>
                      <a:endParaRPr lang="en-US" sz="1600">
                        <a:solidFill>
                          <a:schemeClr val="tx1"/>
                        </a:solidFill>
                        <a:latin typeface="Aptos"/>
                      </a:endParaRPr>
                    </a:p>
                  </a:txBody>
                  <a:tcPr/>
                </a:tc>
                <a:extLst>
                  <a:ext uri="{0D108BD9-81ED-4DB2-BD59-A6C34878D82A}">
                    <a16:rowId xmlns:a16="http://schemas.microsoft.com/office/drawing/2014/main" val="1866660115"/>
                  </a:ext>
                </a:extLst>
              </a:tr>
              <a:tr h="370840">
                <a:tc>
                  <a:txBody>
                    <a:bodyPr/>
                    <a:lstStyle/>
                    <a:p>
                      <a:pPr lvl="0">
                        <a:buNone/>
                      </a:pPr>
                      <a:r>
                        <a:rPr lang="en-GB" sz="1600" b="0" i="0" u="none" strike="noStrike" noProof="0">
                          <a:solidFill>
                            <a:schemeClr val="tx1"/>
                          </a:solidFill>
                          <a:latin typeface="Aptos"/>
                        </a:rPr>
                        <a:t>Police representative</a:t>
                      </a:r>
                      <a:endParaRPr lang="en-US" sz="1600">
                        <a:solidFill>
                          <a:schemeClr val="tx1"/>
                        </a:solidFill>
                        <a:latin typeface="Aptos"/>
                      </a:endParaRPr>
                    </a:p>
                  </a:txBody>
                  <a:tcPr/>
                </a:tc>
                <a:extLst>
                  <a:ext uri="{0D108BD9-81ED-4DB2-BD59-A6C34878D82A}">
                    <a16:rowId xmlns:a16="http://schemas.microsoft.com/office/drawing/2014/main" val="1374780756"/>
                  </a:ext>
                </a:extLst>
              </a:tr>
              <a:tr h="370840">
                <a:tc>
                  <a:txBody>
                    <a:bodyPr/>
                    <a:lstStyle/>
                    <a:p>
                      <a:pPr lvl="0">
                        <a:buNone/>
                      </a:pPr>
                      <a:r>
                        <a:rPr lang="en-GB" sz="1600" b="0" i="0" u="none" strike="noStrike" noProof="0">
                          <a:solidFill>
                            <a:schemeClr val="tx1"/>
                          </a:solidFill>
                          <a:latin typeface="Aptos"/>
                        </a:rPr>
                        <a:t>Mental Health Team Providers</a:t>
                      </a:r>
                      <a:endParaRPr lang="en-US" sz="1600">
                        <a:solidFill>
                          <a:schemeClr val="tx1"/>
                        </a:solidFill>
                        <a:latin typeface="Aptos"/>
                      </a:endParaRPr>
                    </a:p>
                  </a:txBody>
                  <a:tcPr/>
                </a:tc>
                <a:extLst>
                  <a:ext uri="{0D108BD9-81ED-4DB2-BD59-A6C34878D82A}">
                    <a16:rowId xmlns:a16="http://schemas.microsoft.com/office/drawing/2014/main" val="487806856"/>
                  </a:ext>
                </a:extLst>
              </a:tr>
              <a:tr h="370840">
                <a:tc>
                  <a:txBody>
                    <a:bodyPr/>
                    <a:lstStyle/>
                    <a:p>
                      <a:r>
                        <a:rPr lang="en-GB" sz="1600">
                          <a:solidFill>
                            <a:schemeClr val="tx1"/>
                          </a:solidFill>
                          <a:latin typeface="Aptos"/>
                        </a:rPr>
                        <a:t>Autism professional </a:t>
                      </a:r>
                    </a:p>
                  </a:txBody>
                  <a:tcPr/>
                </a:tc>
                <a:extLst>
                  <a:ext uri="{0D108BD9-81ED-4DB2-BD59-A6C34878D82A}">
                    <a16:rowId xmlns:a16="http://schemas.microsoft.com/office/drawing/2014/main" val="3108410853"/>
                  </a:ext>
                </a:extLst>
              </a:tr>
              <a:tr h="370840">
                <a:tc>
                  <a:txBody>
                    <a:bodyPr/>
                    <a:lstStyle/>
                    <a:p>
                      <a:pPr lvl="0">
                        <a:buNone/>
                      </a:pPr>
                      <a:r>
                        <a:rPr lang="en-GB" sz="1600" b="0" i="0" u="none" strike="noStrike" noProof="0">
                          <a:solidFill>
                            <a:schemeClr val="tx1"/>
                          </a:solidFill>
                          <a:latin typeface="Aptos"/>
                        </a:rPr>
                        <a:t>Reviewers as per the listed reviews on the agenda</a:t>
                      </a:r>
                      <a:endParaRPr lang="en-US" sz="1600">
                        <a:solidFill>
                          <a:schemeClr val="tx1"/>
                        </a:solidFill>
                        <a:latin typeface="Aptos"/>
                      </a:endParaRPr>
                    </a:p>
                  </a:txBody>
                  <a:tcPr/>
                </a:tc>
                <a:extLst>
                  <a:ext uri="{0D108BD9-81ED-4DB2-BD59-A6C34878D82A}">
                    <a16:rowId xmlns:a16="http://schemas.microsoft.com/office/drawing/2014/main" val="2564900267"/>
                  </a:ext>
                </a:extLst>
              </a:tr>
              <a:tr h="370840">
                <a:tc>
                  <a:txBody>
                    <a:bodyPr/>
                    <a:lstStyle/>
                    <a:p>
                      <a:pPr lvl="0">
                        <a:buNone/>
                      </a:pPr>
                      <a:r>
                        <a:rPr lang="en-GB" sz="1600" b="0" i="0" u="none" strike="noStrike" noProof="0">
                          <a:solidFill>
                            <a:schemeClr val="tx1"/>
                          </a:solidFill>
                          <a:latin typeface="Aptos"/>
                        </a:rPr>
                        <a:t>Any other teams linked to specific cases</a:t>
                      </a:r>
                      <a:endParaRPr lang="en-US" sz="1600">
                        <a:solidFill>
                          <a:schemeClr val="tx1"/>
                        </a:solidFill>
                        <a:latin typeface="Aptos"/>
                      </a:endParaRPr>
                    </a:p>
                  </a:txBody>
                  <a:tcPr/>
                </a:tc>
                <a:extLst>
                  <a:ext uri="{0D108BD9-81ED-4DB2-BD59-A6C34878D82A}">
                    <a16:rowId xmlns:a16="http://schemas.microsoft.com/office/drawing/2014/main" val="3140400130"/>
                  </a:ext>
                </a:extLst>
              </a:tr>
            </a:tbl>
          </a:graphicData>
        </a:graphic>
      </p:graphicFrame>
      <p:sp>
        <p:nvSpPr>
          <p:cNvPr id="17" name="TextBox 16">
            <a:extLst>
              <a:ext uri="{FF2B5EF4-FFF2-40B4-BE49-F238E27FC236}">
                <a16:creationId xmlns:a16="http://schemas.microsoft.com/office/drawing/2014/main" id="{DE5D63EA-2B84-946D-F3D5-B7B5495D8E26}"/>
              </a:ext>
            </a:extLst>
          </p:cNvPr>
          <p:cNvSpPr txBox="1"/>
          <p:nvPr/>
        </p:nvSpPr>
        <p:spPr>
          <a:xfrm>
            <a:off x="7570783" y="5808785"/>
            <a:ext cx="424041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a:latin typeface="Aptos"/>
              </a:rPr>
              <a:t>Both the </a:t>
            </a:r>
            <a:r>
              <a:rPr lang="en-US" sz="1600" err="1">
                <a:latin typeface="Aptos"/>
              </a:rPr>
              <a:t>LeDeR</a:t>
            </a:r>
            <a:r>
              <a:rPr lang="en-US" sz="1600">
                <a:latin typeface="Aptos"/>
              </a:rPr>
              <a:t> Governance Panel and </a:t>
            </a:r>
            <a:r>
              <a:rPr lang="en-US" sz="1600" err="1">
                <a:latin typeface="Aptos"/>
              </a:rPr>
              <a:t>LeDeR</a:t>
            </a:r>
            <a:r>
              <a:rPr lang="en-US" sz="1600">
                <a:latin typeface="Aptos"/>
              </a:rPr>
              <a:t> Steering Group meet monthly and are chaired by the LAC or the deputy LAC. </a:t>
            </a:r>
            <a:endParaRPr lang="en-US">
              <a:latin typeface="Aptos"/>
            </a:endParaRPr>
          </a:p>
        </p:txBody>
      </p:sp>
    </p:spTree>
    <p:extLst>
      <p:ext uri="{BB962C8B-B14F-4D97-AF65-F5344CB8AC3E}">
        <p14:creationId xmlns:p14="http://schemas.microsoft.com/office/powerpoint/2010/main" val="37178085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4AAF1-D979-FEFB-72F8-C636A6E1088C}"/>
              </a:ext>
            </a:extLst>
          </p:cNvPr>
          <p:cNvSpPr>
            <a:spLocks noGrp="1"/>
          </p:cNvSpPr>
          <p:nvPr>
            <p:ph type="title"/>
          </p:nvPr>
        </p:nvSpPr>
        <p:spPr>
          <a:xfrm>
            <a:off x="179522" y="745509"/>
            <a:ext cx="10515600" cy="1325563"/>
          </a:xfrm>
        </p:spPr>
        <p:txBody>
          <a:bodyPr/>
          <a:lstStyle/>
          <a:p>
            <a:r>
              <a:rPr lang="en-GB"/>
              <a:t>Appendix 1: </a:t>
            </a:r>
            <a:r>
              <a:rPr lang="en-GB" err="1"/>
              <a:t>LeDeR</a:t>
            </a:r>
            <a:r>
              <a:rPr lang="en-GB"/>
              <a:t> Process</a:t>
            </a:r>
          </a:p>
          <a:p>
            <a:endParaRPr lang="en-GB"/>
          </a:p>
        </p:txBody>
      </p:sp>
      <p:graphicFrame>
        <p:nvGraphicFramePr>
          <p:cNvPr id="4" name="Diagram 3">
            <a:extLst>
              <a:ext uri="{FF2B5EF4-FFF2-40B4-BE49-F238E27FC236}">
                <a16:creationId xmlns:a16="http://schemas.microsoft.com/office/drawing/2014/main" id="{194B6620-793C-41F8-2C5E-80CE970DF9EC}"/>
              </a:ext>
            </a:extLst>
          </p:cNvPr>
          <p:cNvGraphicFramePr/>
          <p:nvPr>
            <p:extLst>
              <p:ext uri="{D42A27DB-BD31-4B8C-83A1-F6EECF244321}">
                <p14:modId xmlns:p14="http://schemas.microsoft.com/office/powerpoint/2010/main" val="1620725174"/>
              </p:ext>
            </p:extLst>
          </p:nvPr>
        </p:nvGraphicFramePr>
        <p:xfrm>
          <a:off x="428196" y="1912920"/>
          <a:ext cx="5222632" cy="40528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0" name="TextBox 59">
            <a:extLst>
              <a:ext uri="{FF2B5EF4-FFF2-40B4-BE49-F238E27FC236}">
                <a16:creationId xmlns:a16="http://schemas.microsoft.com/office/drawing/2014/main" id="{BEB3B9EB-A587-68E5-67C1-E3FC445F4F43}"/>
              </a:ext>
            </a:extLst>
          </p:cNvPr>
          <p:cNvSpPr txBox="1"/>
          <p:nvPr/>
        </p:nvSpPr>
        <p:spPr>
          <a:xfrm>
            <a:off x="5950977" y="1910554"/>
            <a:ext cx="5944324" cy="42780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a:latin typeface="Aptos"/>
              </a:rPr>
              <a:t>All focused reviews are presented at the </a:t>
            </a:r>
            <a:r>
              <a:rPr lang="en-GB" sz="1600" err="1">
                <a:latin typeface="Aptos"/>
              </a:rPr>
              <a:t>LeDeR</a:t>
            </a:r>
            <a:r>
              <a:rPr lang="en-GB" sz="1600">
                <a:latin typeface="Aptos"/>
              </a:rPr>
              <a:t> Governance Panel, who sign off the quality of the reviews and in discussion with the reviewer, agree specific, measurable, achievable, realistic and timebound (</a:t>
            </a:r>
            <a:r>
              <a:rPr lang="en-GB" sz="1600" b="1">
                <a:latin typeface="Aptos"/>
              </a:rPr>
              <a:t>SMART</a:t>
            </a:r>
            <a:r>
              <a:rPr lang="en-GB" sz="1600">
                <a:latin typeface="Aptos"/>
              </a:rPr>
              <a:t>) actions.</a:t>
            </a:r>
            <a:endParaRPr lang="en-US" sz="1600">
              <a:latin typeface="Aptos"/>
            </a:endParaRPr>
          </a:p>
          <a:p>
            <a:endParaRPr lang="en-GB" sz="1600">
              <a:latin typeface="Aptos"/>
            </a:endParaRPr>
          </a:p>
          <a:p>
            <a:r>
              <a:rPr lang="en-GB" sz="1600" b="1">
                <a:latin typeface="Aptos"/>
              </a:rPr>
              <a:t>SMART</a:t>
            </a:r>
            <a:r>
              <a:rPr lang="en-GB" sz="1600">
                <a:latin typeface="Aptos"/>
              </a:rPr>
              <a:t> actions feed into the system wide </a:t>
            </a:r>
            <a:r>
              <a:rPr lang="en-GB" sz="1600" err="1">
                <a:latin typeface="Aptos"/>
              </a:rPr>
              <a:t>LeDeR</a:t>
            </a:r>
            <a:r>
              <a:rPr lang="en-GB" sz="1600">
                <a:latin typeface="Aptos"/>
              </a:rPr>
              <a:t> Priorities Action Plan which is the responsibility of the </a:t>
            </a:r>
            <a:r>
              <a:rPr lang="en-GB" sz="1600" err="1">
                <a:latin typeface="Aptos"/>
              </a:rPr>
              <a:t>LeDeR</a:t>
            </a:r>
            <a:r>
              <a:rPr lang="en-GB" sz="1600">
                <a:latin typeface="Aptos"/>
              </a:rPr>
              <a:t> Steering Group.  </a:t>
            </a:r>
            <a:endParaRPr lang="en-US" sz="1600">
              <a:latin typeface="Aptos"/>
            </a:endParaRPr>
          </a:p>
          <a:p>
            <a:endParaRPr lang="en-GB" sz="1600">
              <a:latin typeface="Aptos"/>
            </a:endParaRPr>
          </a:p>
          <a:p>
            <a:r>
              <a:rPr lang="en-GB" sz="1600" b="1">
                <a:latin typeface="Aptos"/>
              </a:rPr>
              <a:t>Updates are reported to the: </a:t>
            </a:r>
            <a:endParaRPr lang="en-US" sz="1600">
              <a:latin typeface="Aptos"/>
            </a:endParaRPr>
          </a:p>
          <a:p>
            <a:pPr marL="342900" indent="-342900">
              <a:buFont typeface="Arial,Sans-Serif"/>
              <a:buChar char="•"/>
            </a:pPr>
            <a:r>
              <a:rPr lang="en-GB" sz="1600">
                <a:latin typeface="Aptos"/>
              </a:rPr>
              <a:t>STW Learning Disabilities &amp; Autism Operational Planning Meeting, however, this meeting was stood down in September 2024 and is currently being reestablished. </a:t>
            </a:r>
            <a:endParaRPr lang="en-US" sz="1600">
              <a:latin typeface="Aptos"/>
            </a:endParaRPr>
          </a:p>
          <a:p>
            <a:pPr marL="342900" indent="-342900">
              <a:buFont typeface="Arial,Sans-Serif"/>
              <a:buChar char="•"/>
            </a:pPr>
            <a:r>
              <a:rPr lang="en-GB" sz="1600">
                <a:latin typeface="Aptos"/>
              </a:rPr>
              <a:t>STW System Quality Group </a:t>
            </a:r>
            <a:endParaRPr lang="en-US" sz="1600">
              <a:latin typeface="Aptos"/>
            </a:endParaRPr>
          </a:p>
          <a:p>
            <a:pPr marL="342900" indent="-342900">
              <a:buFont typeface="Arial,Sans-Serif"/>
              <a:buChar char="•"/>
            </a:pPr>
            <a:endParaRPr lang="en-GB" sz="1600">
              <a:latin typeface="Aptos"/>
            </a:endParaRPr>
          </a:p>
          <a:p>
            <a:r>
              <a:rPr lang="en-GB" sz="1600" b="1">
                <a:latin typeface="Aptos"/>
              </a:rPr>
              <a:t>Updates also feed into: </a:t>
            </a:r>
            <a:endParaRPr lang="en-US" sz="1600">
              <a:latin typeface="Aptos"/>
            </a:endParaRPr>
          </a:p>
          <a:p>
            <a:pPr marL="342900" indent="-342900">
              <a:buFont typeface="Arial,Sans-Serif"/>
              <a:buChar char="•"/>
            </a:pPr>
            <a:r>
              <a:rPr lang="en-GB" sz="1600">
                <a:latin typeface="Aptos"/>
              </a:rPr>
              <a:t>STW Health Inequalities implementation plan </a:t>
            </a:r>
            <a:endParaRPr lang="en-US" sz="1600">
              <a:latin typeface="Aptos"/>
            </a:endParaRPr>
          </a:p>
          <a:p>
            <a:pPr marL="342900" indent="-342900">
              <a:buFont typeface="Arial,Sans-Serif"/>
              <a:buChar char="•"/>
            </a:pPr>
            <a:r>
              <a:rPr lang="en-GB" sz="1600">
                <a:latin typeface="Aptos"/>
              </a:rPr>
              <a:t>NHS England quarterly reports </a:t>
            </a:r>
          </a:p>
        </p:txBody>
      </p:sp>
    </p:spTree>
    <p:extLst>
      <p:ext uri="{BB962C8B-B14F-4D97-AF65-F5344CB8AC3E}">
        <p14:creationId xmlns:p14="http://schemas.microsoft.com/office/powerpoint/2010/main" val="29837391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45FD2-1E3F-ACF1-9500-D32BDFF0CD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F241CD-9651-FC4D-A202-45E6B9610FF1}"/>
              </a:ext>
            </a:extLst>
          </p:cNvPr>
          <p:cNvSpPr>
            <a:spLocks noGrp="1"/>
          </p:cNvSpPr>
          <p:nvPr>
            <p:ph type="title"/>
          </p:nvPr>
        </p:nvSpPr>
        <p:spPr>
          <a:xfrm>
            <a:off x="179522" y="745509"/>
            <a:ext cx="10515600" cy="1325563"/>
          </a:xfrm>
        </p:spPr>
        <p:txBody>
          <a:bodyPr/>
          <a:lstStyle/>
          <a:p>
            <a:r>
              <a:rPr lang="en-GB"/>
              <a:t>Appendix 1: </a:t>
            </a:r>
            <a:r>
              <a:rPr lang="en-GB" err="1"/>
              <a:t>LeDeR</a:t>
            </a:r>
            <a:r>
              <a:rPr lang="en-GB"/>
              <a:t> Process</a:t>
            </a:r>
          </a:p>
          <a:p>
            <a:endParaRPr lang="en-GB"/>
          </a:p>
        </p:txBody>
      </p:sp>
      <p:pic>
        <p:nvPicPr>
          <p:cNvPr id="15" name="Picture 14" descr="A computer screen shot of a diagram&#10;&#10;Description automatically generated">
            <a:extLst>
              <a:ext uri="{FF2B5EF4-FFF2-40B4-BE49-F238E27FC236}">
                <a16:creationId xmlns:a16="http://schemas.microsoft.com/office/drawing/2014/main" id="{EF7A7BE4-B2C7-AFDD-C95E-3B6994BE7C4E}"/>
              </a:ext>
            </a:extLst>
          </p:cNvPr>
          <p:cNvPicPr>
            <a:picLocks noChangeAspect="1"/>
          </p:cNvPicPr>
          <p:nvPr/>
        </p:nvPicPr>
        <p:blipFill>
          <a:blip r:embed="rId2"/>
          <a:stretch>
            <a:fillRect/>
          </a:stretch>
        </p:blipFill>
        <p:spPr>
          <a:xfrm>
            <a:off x="247650" y="1719262"/>
            <a:ext cx="11696700" cy="4791075"/>
          </a:xfrm>
          <a:prstGeom prst="rect">
            <a:avLst/>
          </a:prstGeom>
        </p:spPr>
      </p:pic>
    </p:spTree>
    <p:extLst>
      <p:ext uri="{BB962C8B-B14F-4D97-AF65-F5344CB8AC3E}">
        <p14:creationId xmlns:p14="http://schemas.microsoft.com/office/powerpoint/2010/main" val="7707866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50F9B-065A-A5C9-829F-A57D4C4810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FF6B8C-AF0A-6AC3-4E04-225E75A0CAC2}"/>
              </a:ext>
            </a:extLst>
          </p:cNvPr>
          <p:cNvSpPr>
            <a:spLocks noGrp="1"/>
          </p:cNvSpPr>
          <p:nvPr>
            <p:ph type="title"/>
          </p:nvPr>
        </p:nvSpPr>
        <p:spPr>
          <a:xfrm>
            <a:off x="312658" y="739982"/>
            <a:ext cx="10515600" cy="1325563"/>
          </a:xfrm>
        </p:spPr>
        <p:txBody>
          <a:bodyPr anchor="ctr">
            <a:normAutofit/>
          </a:bodyPr>
          <a:lstStyle/>
          <a:p>
            <a:r>
              <a:rPr lang="en-GB"/>
              <a:t>Appendix 2: Glossary of abbreviations</a:t>
            </a:r>
          </a:p>
        </p:txBody>
      </p:sp>
      <p:graphicFrame>
        <p:nvGraphicFramePr>
          <p:cNvPr id="13" name="Content Placeholder 12">
            <a:extLst>
              <a:ext uri="{FF2B5EF4-FFF2-40B4-BE49-F238E27FC236}">
                <a16:creationId xmlns:a16="http://schemas.microsoft.com/office/drawing/2014/main" id="{9F90EAFF-55DA-ED4D-40BD-3F119CF8DD1F}"/>
              </a:ext>
            </a:extLst>
          </p:cNvPr>
          <p:cNvGraphicFramePr>
            <a:graphicFrameLocks noGrp="1"/>
          </p:cNvGraphicFramePr>
          <p:nvPr>
            <p:ph sz="half" idx="2"/>
            <p:extLst>
              <p:ext uri="{D42A27DB-BD31-4B8C-83A1-F6EECF244321}">
                <p14:modId xmlns:p14="http://schemas.microsoft.com/office/powerpoint/2010/main" val="935564476"/>
              </p:ext>
            </p:extLst>
          </p:nvPr>
        </p:nvGraphicFramePr>
        <p:xfrm>
          <a:off x="312792" y="2047876"/>
          <a:ext cx="5472365" cy="4736781"/>
        </p:xfrm>
        <a:graphic>
          <a:graphicData uri="http://schemas.openxmlformats.org/drawingml/2006/table">
            <a:tbl>
              <a:tblPr firstRow="1" firstCol="1" bandRow="1">
                <a:tableStyleId>{5940675A-B579-460E-94D1-54222C63F5DA}</a:tableStyleId>
              </a:tblPr>
              <a:tblGrid>
                <a:gridCol w="1124651">
                  <a:extLst>
                    <a:ext uri="{9D8B030D-6E8A-4147-A177-3AD203B41FA5}">
                      <a16:colId xmlns:a16="http://schemas.microsoft.com/office/drawing/2014/main" val="3306195085"/>
                    </a:ext>
                  </a:extLst>
                </a:gridCol>
                <a:gridCol w="4347714">
                  <a:extLst>
                    <a:ext uri="{9D8B030D-6E8A-4147-A177-3AD203B41FA5}">
                      <a16:colId xmlns:a16="http://schemas.microsoft.com/office/drawing/2014/main" val="662329820"/>
                    </a:ext>
                  </a:extLst>
                </a:gridCol>
              </a:tblGrid>
              <a:tr h="425970">
                <a:tc>
                  <a:txBody>
                    <a:bodyPr/>
                    <a:lstStyle/>
                    <a:p>
                      <a:pPr>
                        <a:buNone/>
                      </a:pPr>
                      <a:r>
                        <a:rPr lang="en-GB" sz="1400" b="1">
                          <a:solidFill>
                            <a:srgbClr val="000000"/>
                          </a:solidFill>
                          <a:effectLst/>
                        </a:rPr>
                        <a:t>A</a:t>
                      </a:r>
                    </a:p>
                  </a:txBody>
                  <a:tcPr marL="0" marR="0" marT="0" marB="0"/>
                </a:tc>
                <a:tc>
                  <a:txBody>
                    <a:bodyPr/>
                    <a:lstStyle/>
                    <a:p>
                      <a:pPr>
                        <a:buNone/>
                      </a:pPr>
                      <a:r>
                        <a:rPr lang="en-GB" sz="1400">
                          <a:solidFill>
                            <a:srgbClr val="000000"/>
                          </a:solidFill>
                          <a:effectLst/>
                        </a:rPr>
                        <a:t>Autism</a:t>
                      </a:r>
                    </a:p>
                  </a:txBody>
                  <a:tcPr marL="0" marR="0" marT="0" marB="0"/>
                </a:tc>
                <a:extLst>
                  <a:ext uri="{0D108BD9-81ED-4DB2-BD59-A6C34878D82A}">
                    <a16:rowId xmlns:a16="http://schemas.microsoft.com/office/drawing/2014/main" val="2457736732"/>
                  </a:ext>
                </a:extLst>
              </a:tr>
              <a:tr h="425970">
                <a:tc>
                  <a:txBody>
                    <a:bodyPr/>
                    <a:lstStyle/>
                    <a:p>
                      <a:pPr>
                        <a:buNone/>
                      </a:pPr>
                      <a:r>
                        <a:rPr lang="en-GB" sz="1400" b="1">
                          <a:solidFill>
                            <a:srgbClr val="000000"/>
                          </a:solidFill>
                          <a:effectLst/>
                        </a:rPr>
                        <a:t>AHC</a:t>
                      </a:r>
                    </a:p>
                  </a:txBody>
                  <a:tcPr marL="0" marR="0" marT="0" marB="0"/>
                </a:tc>
                <a:tc>
                  <a:txBody>
                    <a:bodyPr/>
                    <a:lstStyle/>
                    <a:p>
                      <a:pPr>
                        <a:buNone/>
                      </a:pPr>
                      <a:r>
                        <a:rPr lang="en-GB" sz="1400">
                          <a:solidFill>
                            <a:srgbClr val="000000"/>
                          </a:solidFill>
                          <a:effectLst/>
                        </a:rPr>
                        <a:t>Annual Health Check </a:t>
                      </a:r>
                    </a:p>
                  </a:txBody>
                  <a:tcPr marL="0" marR="0" marT="0" marB="0"/>
                </a:tc>
                <a:extLst>
                  <a:ext uri="{0D108BD9-81ED-4DB2-BD59-A6C34878D82A}">
                    <a16:rowId xmlns:a16="http://schemas.microsoft.com/office/drawing/2014/main" val="1683205036"/>
                  </a:ext>
                </a:extLst>
              </a:tr>
              <a:tr h="425970">
                <a:tc>
                  <a:txBody>
                    <a:bodyPr/>
                    <a:lstStyle/>
                    <a:p>
                      <a:pPr>
                        <a:buNone/>
                      </a:pPr>
                      <a:r>
                        <a:rPr lang="en-GB" sz="1400" b="1">
                          <a:solidFill>
                            <a:srgbClr val="000000"/>
                          </a:solidFill>
                          <a:effectLst/>
                        </a:rPr>
                        <a:t>CDOP</a:t>
                      </a:r>
                    </a:p>
                  </a:txBody>
                  <a:tcPr marL="0" marR="0" marT="0" marB="0"/>
                </a:tc>
                <a:tc>
                  <a:txBody>
                    <a:bodyPr/>
                    <a:lstStyle/>
                    <a:p>
                      <a:pPr>
                        <a:buNone/>
                      </a:pPr>
                      <a:r>
                        <a:rPr lang="en-GB" sz="1400">
                          <a:solidFill>
                            <a:srgbClr val="000000"/>
                          </a:solidFill>
                          <a:effectLst/>
                        </a:rPr>
                        <a:t>Child Death Overview Panel</a:t>
                      </a:r>
                    </a:p>
                  </a:txBody>
                  <a:tcPr marL="0" marR="0" marT="0" marB="0"/>
                </a:tc>
                <a:extLst>
                  <a:ext uri="{0D108BD9-81ED-4DB2-BD59-A6C34878D82A}">
                    <a16:rowId xmlns:a16="http://schemas.microsoft.com/office/drawing/2014/main" val="3514802288"/>
                  </a:ext>
                </a:extLst>
              </a:tr>
              <a:tr h="630436">
                <a:tc>
                  <a:txBody>
                    <a:bodyPr/>
                    <a:lstStyle/>
                    <a:p>
                      <a:pPr>
                        <a:buNone/>
                      </a:pPr>
                      <a:r>
                        <a:rPr lang="en-GB" sz="1400" b="1">
                          <a:solidFill>
                            <a:srgbClr val="000000"/>
                          </a:solidFill>
                          <a:effectLst/>
                        </a:rPr>
                        <a:t>CIPOLD</a:t>
                      </a:r>
                    </a:p>
                  </a:txBody>
                  <a:tcPr marL="0" marR="0" marT="0" marB="0"/>
                </a:tc>
                <a:tc>
                  <a:txBody>
                    <a:bodyPr/>
                    <a:lstStyle/>
                    <a:p>
                      <a:pPr>
                        <a:buNone/>
                      </a:pPr>
                      <a:r>
                        <a:rPr lang="en-US" sz="1400">
                          <a:solidFill>
                            <a:srgbClr val="000000"/>
                          </a:solidFill>
                          <a:effectLst/>
                        </a:rPr>
                        <a:t>Confidential inquiry into premature deaths of people with learning disabilities</a:t>
                      </a:r>
                    </a:p>
                  </a:txBody>
                  <a:tcPr marL="0" marR="0" marT="0" marB="0"/>
                </a:tc>
                <a:extLst>
                  <a:ext uri="{0D108BD9-81ED-4DB2-BD59-A6C34878D82A}">
                    <a16:rowId xmlns:a16="http://schemas.microsoft.com/office/drawing/2014/main" val="1066920213"/>
                  </a:ext>
                </a:extLst>
              </a:tr>
              <a:tr h="425970">
                <a:tc>
                  <a:txBody>
                    <a:bodyPr/>
                    <a:lstStyle/>
                    <a:p>
                      <a:pPr>
                        <a:buNone/>
                      </a:pPr>
                      <a:r>
                        <a:rPr lang="en-GB" sz="1400" b="1">
                          <a:solidFill>
                            <a:srgbClr val="000000"/>
                          </a:solidFill>
                          <a:effectLst/>
                        </a:rPr>
                        <a:t>CLDT</a:t>
                      </a:r>
                    </a:p>
                  </a:txBody>
                  <a:tcPr marL="0" marR="0" marT="0" marB="0"/>
                </a:tc>
                <a:tc>
                  <a:txBody>
                    <a:bodyPr/>
                    <a:lstStyle/>
                    <a:p>
                      <a:pPr>
                        <a:buNone/>
                      </a:pPr>
                      <a:r>
                        <a:rPr lang="en-GB" sz="1400">
                          <a:solidFill>
                            <a:srgbClr val="000000"/>
                          </a:solidFill>
                          <a:effectLst/>
                        </a:rPr>
                        <a:t>Community Learning Disability Team</a:t>
                      </a:r>
                    </a:p>
                  </a:txBody>
                  <a:tcPr marL="0" marR="0" marT="0" marB="0"/>
                </a:tc>
                <a:extLst>
                  <a:ext uri="{0D108BD9-81ED-4DB2-BD59-A6C34878D82A}">
                    <a16:rowId xmlns:a16="http://schemas.microsoft.com/office/drawing/2014/main" val="944069915"/>
                  </a:ext>
                </a:extLst>
              </a:tr>
              <a:tr h="425970">
                <a:tc>
                  <a:txBody>
                    <a:bodyPr/>
                    <a:lstStyle/>
                    <a:p>
                      <a:pPr>
                        <a:buNone/>
                      </a:pPr>
                      <a:r>
                        <a:rPr lang="en-GB" sz="1400" b="1">
                          <a:solidFill>
                            <a:srgbClr val="000000"/>
                          </a:solidFill>
                          <a:effectLst/>
                        </a:rPr>
                        <a:t>CYP</a:t>
                      </a:r>
                    </a:p>
                  </a:txBody>
                  <a:tcPr marL="0" marR="0" marT="0" marB="0"/>
                </a:tc>
                <a:tc>
                  <a:txBody>
                    <a:bodyPr/>
                    <a:lstStyle/>
                    <a:p>
                      <a:pPr>
                        <a:buNone/>
                      </a:pPr>
                      <a:r>
                        <a:rPr lang="en-GB" sz="1400">
                          <a:solidFill>
                            <a:srgbClr val="000000"/>
                          </a:solidFill>
                          <a:effectLst/>
                        </a:rPr>
                        <a:t>Children &amp; Young people</a:t>
                      </a:r>
                    </a:p>
                  </a:txBody>
                  <a:tcPr marL="0" marR="0" marT="0" marB="0"/>
                </a:tc>
                <a:extLst>
                  <a:ext uri="{0D108BD9-81ED-4DB2-BD59-A6C34878D82A}">
                    <a16:rowId xmlns:a16="http://schemas.microsoft.com/office/drawing/2014/main" val="4196022725"/>
                  </a:ext>
                </a:extLst>
              </a:tr>
              <a:tr h="494124">
                <a:tc>
                  <a:txBody>
                    <a:bodyPr/>
                    <a:lstStyle/>
                    <a:p>
                      <a:pPr>
                        <a:buNone/>
                      </a:pPr>
                      <a:r>
                        <a:rPr lang="en-GB" sz="1400" b="1">
                          <a:solidFill>
                            <a:srgbClr val="000000"/>
                          </a:solidFill>
                          <a:effectLst/>
                        </a:rPr>
                        <a:t>DNACPR</a:t>
                      </a:r>
                    </a:p>
                  </a:txBody>
                  <a:tcPr marL="0" marR="0" marT="0" marB="0"/>
                </a:tc>
                <a:tc>
                  <a:txBody>
                    <a:bodyPr/>
                    <a:lstStyle/>
                    <a:p>
                      <a:pPr>
                        <a:buNone/>
                      </a:pPr>
                      <a:r>
                        <a:rPr lang="en-GB" sz="1400">
                          <a:solidFill>
                            <a:srgbClr val="000000"/>
                          </a:solidFill>
                          <a:effectLst/>
                        </a:rPr>
                        <a:t>Do not attempt cardiopulmonary resuscitation</a:t>
                      </a:r>
                    </a:p>
                  </a:txBody>
                  <a:tcPr marL="0" marR="0" marT="0" marB="0"/>
                </a:tc>
                <a:extLst>
                  <a:ext uri="{0D108BD9-81ED-4DB2-BD59-A6C34878D82A}">
                    <a16:rowId xmlns:a16="http://schemas.microsoft.com/office/drawing/2014/main" val="3550850945"/>
                  </a:ext>
                </a:extLst>
              </a:tr>
              <a:tr h="494124">
                <a:tc>
                  <a:txBody>
                    <a:bodyPr/>
                    <a:lstStyle/>
                    <a:p>
                      <a:pPr>
                        <a:buNone/>
                      </a:pPr>
                      <a:r>
                        <a:rPr lang="en-GB" sz="1400" b="1">
                          <a:solidFill>
                            <a:srgbClr val="000000"/>
                          </a:solidFill>
                          <a:effectLst/>
                        </a:rPr>
                        <a:t>GP</a:t>
                      </a:r>
                    </a:p>
                  </a:txBody>
                  <a:tcPr marL="0" marR="0" marT="0" marB="0"/>
                </a:tc>
                <a:tc>
                  <a:txBody>
                    <a:bodyPr/>
                    <a:lstStyle/>
                    <a:p>
                      <a:pPr fontAlgn="base">
                        <a:buNone/>
                      </a:pPr>
                      <a:r>
                        <a:rPr lang="en-GB" sz="1400">
                          <a:solidFill>
                            <a:srgbClr val="000000"/>
                          </a:solidFill>
                          <a:effectLst/>
                        </a:rPr>
                        <a:t>General Practitioner</a:t>
                      </a:r>
                    </a:p>
                  </a:txBody>
                  <a:tcPr marL="0" marR="0" marT="0" marB="0"/>
                </a:tc>
                <a:extLst>
                  <a:ext uri="{0D108BD9-81ED-4DB2-BD59-A6C34878D82A}">
                    <a16:rowId xmlns:a16="http://schemas.microsoft.com/office/drawing/2014/main" val="3484711478"/>
                  </a:ext>
                </a:extLst>
              </a:tr>
              <a:tr h="494124">
                <a:tc>
                  <a:txBody>
                    <a:bodyPr/>
                    <a:lstStyle/>
                    <a:p>
                      <a:pPr>
                        <a:buNone/>
                      </a:pPr>
                      <a:r>
                        <a:rPr lang="en-GB" sz="1400" b="1">
                          <a:solidFill>
                            <a:srgbClr val="000000"/>
                          </a:solidFill>
                          <a:effectLst/>
                        </a:rPr>
                        <a:t>HAP</a:t>
                      </a:r>
                    </a:p>
                  </a:txBody>
                  <a:tcPr marL="0" marR="0" marT="0" marB="0"/>
                </a:tc>
                <a:tc>
                  <a:txBody>
                    <a:bodyPr/>
                    <a:lstStyle/>
                    <a:p>
                      <a:pPr>
                        <a:buNone/>
                      </a:pPr>
                      <a:r>
                        <a:rPr lang="en-GB" sz="1400">
                          <a:solidFill>
                            <a:srgbClr val="000000"/>
                          </a:solidFill>
                          <a:effectLst/>
                        </a:rPr>
                        <a:t>Health Action Plan </a:t>
                      </a:r>
                    </a:p>
                  </a:txBody>
                  <a:tcPr marL="0" marR="0" marT="0" marB="0"/>
                </a:tc>
                <a:extLst>
                  <a:ext uri="{0D108BD9-81ED-4DB2-BD59-A6C34878D82A}">
                    <a16:rowId xmlns:a16="http://schemas.microsoft.com/office/drawing/2014/main" val="2320973065"/>
                  </a:ext>
                </a:extLst>
              </a:tr>
              <a:tr h="494123">
                <a:tc>
                  <a:txBody>
                    <a:bodyPr/>
                    <a:lstStyle/>
                    <a:p>
                      <a:pPr lvl="0">
                        <a:buNone/>
                      </a:pPr>
                      <a:r>
                        <a:rPr lang="en-GB" sz="1400" b="1">
                          <a:solidFill>
                            <a:srgbClr val="000000"/>
                          </a:solidFill>
                          <a:effectLst/>
                        </a:rPr>
                        <a:t>ICB</a:t>
                      </a:r>
                    </a:p>
                  </a:txBody>
                  <a:tcPr marL="0" marR="0" marT="0" marB="0"/>
                </a:tc>
                <a:tc>
                  <a:txBody>
                    <a:bodyPr/>
                    <a:lstStyle/>
                    <a:p>
                      <a:pPr lvl="0">
                        <a:buNone/>
                      </a:pPr>
                      <a:r>
                        <a:rPr lang="en-GB" sz="1400">
                          <a:solidFill>
                            <a:srgbClr val="000000"/>
                          </a:solidFill>
                          <a:effectLst/>
                        </a:rPr>
                        <a:t>Integrated Care Board</a:t>
                      </a:r>
                      <a:endParaRPr lang="en-US">
                        <a:solidFill>
                          <a:srgbClr val="000000"/>
                        </a:solidFill>
                      </a:endParaRPr>
                    </a:p>
                  </a:txBody>
                  <a:tcPr marL="0" marR="0" marT="0" marB="0"/>
                </a:tc>
                <a:extLst>
                  <a:ext uri="{0D108BD9-81ED-4DB2-BD59-A6C34878D82A}">
                    <a16:rowId xmlns:a16="http://schemas.microsoft.com/office/drawing/2014/main" val="1455871020"/>
                  </a:ext>
                </a:extLst>
              </a:tr>
            </a:tbl>
          </a:graphicData>
        </a:graphic>
      </p:graphicFrame>
      <p:graphicFrame>
        <p:nvGraphicFramePr>
          <p:cNvPr id="16" name="Content Placeholder 12">
            <a:extLst>
              <a:ext uri="{FF2B5EF4-FFF2-40B4-BE49-F238E27FC236}">
                <a16:creationId xmlns:a16="http://schemas.microsoft.com/office/drawing/2014/main" id="{177176FD-72B8-99B5-3EB2-051A4918DBB5}"/>
              </a:ext>
            </a:extLst>
          </p:cNvPr>
          <p:cNvGraphicFramePr>
            <a:graphicFrameLocks/>
          </p:cNvGraphicFramePr>
          <p:nvPr>
            <p:extLst>
              <p:ext uri="{D42A27DB-BD31-4B8C-83A1-F6EECF244321}">
                <p14:modId xmlns:p14="http://schemas.microsoft.com/office/powerpoint/2010/main" val="771110130"/>
              </p:ext>
            </p:extLst>
          </p:nvPr>
        </p:nvGraphicFramePr>
        <p:xfrm>
          <a:off x="6095999" y="2014779"/>
          <a:ext cx="5666214" cy="4783506"/>
        </p:xfrm>
        <a:graphic>
          <a:graphicData uri="http://schemas.openxmlformats.org/drawingml/2006/table">
            <a:tbl>
              <a:tblPr firstRow="1" firstCol="1" bandRow="1">
                <a:tableStyleId>{5940675A-B579-460E-94D1-54222C63F5DA}</a:tableStyleId>
              </a:tblPr>
              <a:tblGrid>
                <a:gridCol w="1164489">
                  <a:extLst>
                    <a:ext uri="{9D8B030D-6E8A-4147-A177-3AD203B41FA5}">
                      <a16:colId xmlns:a16="http://schemas.microsoft.com/office/drawing/2014/main" val="3306195085"/>
                    </a:ext>
                  </a:extLst>
                </a:gridCol>
                <a:gridCol w="4501725">
                  <a:extLst>
                    <a:ext uri="{9D8B030D-6E8A-4147-A177-3AD203B41FA5}">
                      <a16:colId xmlns:a16="http://schemas.microsoft.com/office/drawing/2014/main" val="662329820"/>
                    </a:ext>
                  </a:extLst>
                </a:gridCol>
              </a:tblGrid>
              <a:tr h="419271">
                <a:tc>
                  <a:txBody>
                    <a:bodyPr/>
                    <a:lstStyle/>
                    <a:p>
                      <a:pPr>
                        <a:buNone/>
                      </a:pPr>
                      <a:r>
                        <a:rPr lang="en-GB" sz="1400" b="1">
                          <a:solidFill>
                            <a:srgbClr val="000000"/>
                          </a:solidFill>
                          <a:effectLst/>
                        </a:rPr>
                        <a:t>ICS</a:t>
                      </a:r>
                    </a:p>
                  </a:txBody>
                  <a:tcPr marL="0" marR="0" marT="0" marB="0"/>
                </a:tc>
                <a:tc>
                  <a:txBody>
                    <a:bodyPr/>
                    <a:lstStyle/>
                    <a:p>
                      <a:pPr>
                        <a:buNone/>
                      </a:pPr>
                      <a:r>
                        <a:rPr lang="en-GB" sz="1400">
                          <a:solidFill>
                            <a:srgbClr val="000000"/>
                          </a:solidFill>
                          <a:effectLst/>
                        </a:rPr>
                        <a:t>Integrated Care System</a:t>
                      </a:r>
                    </a:p>
                  </a:txBody>
                  <a:tcPr marL="0" marR="0" marT="0" marB="0"/>
                </a:tc>
                <a:extLst>
                  <a:ext uri="{0D108BD9-81ED-4DB2-BD59-A6C34878D82A}">
                    <a16:rowId xmlns:a16="http://schemas.microsoft.com/office/drawing/2014/main" val="165503668"/>
                  </a:ext>
                </a:extLst>
              </a:tr>
              <a:tr h="419271">
                <a:tc>
                  <a:txBody>
                    <a:bodyPr/>
                    <a:lstStyle/>
                    <a:p>
                      <a:pPr fontAlgn="base">
                        <a:buNone/>
                      </a:pPr>
                      <a:r>
                        <a:rPr lang="en-GB" sz="1400" b="1">
                          <a:solidFill>
                            <a:srgbClr val="000000"/>
                          </a:solidFill>
                          <a:effectLst/>
                        </a:rPr>
                        <a:t>LAC</a:t>
                      </a:r>
                    </a:p>
                  </a:txBody>
                  <a:tcPr marL="0" marR="0" marT="0" marB="0"/>
                </a:tc>
                <a:tc>
                  <a:txBody>
                    <a:bodyPr/>
                    <a:lstStyle/>
                    <a:p>
                      <a:pPr>
                        <a:buNone/>
                      </a:pPr>
                      <a:r>
                        <a:rPr lang="en-GB" sz="1400">
                          <a:solidFill>
                            <a:srgbClr val="000000"/>
                          </a:solidFill>
                          <a:effectLst/>
                        </a:rPr>
                        <a:t>Local area contact </a:t>
                      </a:r>
                    </a:p>
                  </a:txBody>
                  <a:tcPr marL="0" marR="0" marT="0" marB="0"/>
                </a:tc>
                <a:extLst>
                  <a:ext uri="{0D108BD9-81ED-4DB2-BD59-A6C34878D82A}">
                    <a16:rowId xmlns:a16="http://schemas.microsoft.com/office/drawing/2014/main" val="3601319910"/>
                  </a:ext>
                </a:extLst>
              </a:tr>
              <a:tr h="419271">
                <a:tc>
                  <a:txBody>
                    <a:bodyPr/>
                    <a:lstStyle/>
                    <a:p>
                      <a:pPr>
                        <a:buNone/>
                      </a:pPr>
                      <a:r>
                        <a:rPr lang="en-GB" sz="1400" b="1">
                          <a:solidFill>
                            <a:srgbClr val="000000"/>
                          </a:solidFill>
                          <a:effectLst/>
                        </a:rPr>
                        <a:t>LD</a:t>
                      </a:r>
                    </a:p>
                  </a:txBody>
                  <a:tcPr marL="0" marR="0" marT="0" marB="0"/>
                </a:tc>
                <a:tc>
                  <a:txBody>
                    <a:bodyPr/>
                    <a:lstStyle/>
                    <a:p>
                      <a:pPr>
                        <a:buNone/>
                      </a:pPr>
                      <a:r>
                        <a:rPr lang="en-GB" sz="1400">
                          <a:solidFill>
                            <a:srgbClr val="000000"/>
                          </a:solidFill>
                          <a:effectLst/>
                        </a:rPr>
                        <a:t>Learning Disability </a:t>
                      </a:r>
                    </a:p>
                  </a:txBody>
                  <a:tcPr marL="0" marR="0" marT="0" marB="0"/>
                </a:tc>
                <a:extLst>
                  <a:ext uri="{0D108BD9-81ED-4DB2-BD59-A6C34878D82A}">
                    <a16:rowId xmlns:a16="http://schemas.microsoft.com/office/drawing/2014/main" val="4157692736"/>
                  </a:ext>
                </a:extLst>
              </a:tr>
              <a:tr h="476446">
                <a:tc>
                  <a:txBody>
                    <a:bodyPr/>
                    <a:lstStyle/>
                    <a:p>
                      <a:pPr>
                        <a:buNone/>
                      </a:pPr>
                      <a:r>
                        <a:rPr lang="en-GB" sz="1400" b="1" err="1">
                          <a:solidFill>
                            <a:srgbClr val="000000"/>
                          </a:solidFill>
                          <a:effectLst/>
                        </a:rPr>
                        <a:t>LeDeR</a:t>
                      </a:r>
                      <a:endParaRPr lang="en-GB" sz="1400" b="1">
                        <a:solidFill>
                          <a:srgbClr val="000000"/>
                        </a:solidFill>
                        <a:effectLst/>
                      </a:endParaRPr>
                    </a:p>
                  </a:txBody>
                  <a:tcPr marL="0" marR="0" marT="0" marB="0"/>
                </a:tc>
                <a:tc>
                  <a:txBody>
                    <a:bodyPr/>
                    <a:lstStyle/>
                    <a:p>
                      <a:pPr>
                        <a:buNone/>
                      </a:pPr>
                      <a:r>
                        <a:rPr lang="en-GB" sz="1400">
                          <a:solidFill>
                            <a:srgbClr val="000000"/>
                          </a:solidFill>
                          <a:effectLst/>
                        </a:rPr>
                        <a:t>Learning from Lives and Deaths of People with a Learning Disability and/ or Autism </a:t>
                      </a:r>
                    </a:p>
                  </a:txBody>
                  <a:tcPr marL="0" marR="0" marT="0" marB="0"/>
                </a:tc>
                <a:extLst>
                  <a:ext uri="{0D108BD9-81ED-4DB2-BD59-A6C34878D82A}">
                    <a16:rowId xmlns:a16="http://schemas.microsoft.com/office/drawing/2014/main" val="2937437543"/>
                  </a:ext>
                </a:extLst>
              </a:tr>
              <a:tr h="419271">
                <a:tc>
                  <a:txBody>
                    <a:bodyPr/>
                    <a:lstStyle/>
                    <a:p>
                      <a:pPr fontAlgn="base">
                        <a:buNone/>
                      </a:pPr>
                      <a:r>
                        <a:rPr lang="en-GB" sz="1400" b="1">
                          <a:solidFill>
                            <a:srgbClr val="000000"/>
                          </a:solidFill>
                          <a:effectLst/>
                        </a:rPr>
                        <a:t>NHSE</a:t>
                      </a:r>
                    </a:p>
                  </a:txBody>
                  <a:tcPr marL="0" marR="0" marT="0" marB="0"/>
                </a:tc>
                <a:tc>
                  <a:txBody>
                    <a:bodyPr/>
                    <a:lstStyle/>
                    <a:p>
                      <a:pPr>
                        <a:buNone/>
                      </a:pPr>
                      <a:r>
                        <a:rPr lang="en-GB" sz="1400">
                          <a:solidFill>
                            <a:srgbClr val="000000"/>
                          </a:solidFill>
                          <a:effectLst/>
                        </a:rPr>
                        <a:t>National Health Service England</a:t>
                      </a:r>
                    </a:p>
                  </a:txBody>
                  <a:tcPr marL="0" marR="0" marT="0" marB="0"/>
                </a:tc>
                <a:extLst>
                  <a:ext uri="{0D108BD9-81ED-4DB2-BD59-A6C34878D82A}">
                    <a16:rowId xmlns:a16="http://schemas.microsoft.com/office/drawing/2014/main" val="2571364152"/>
                  </a:ext>
                </a:extLst>
              </a:tr>
              <a:tr h="419271">
                <a:tc>
                  <a:txBody>
                    <a:bodyPr/>
                    <a:lstStyle/>
                    <a:p>
                      <a:pPr>
                        <a:buNone/>
                      </a:pPr>
                      <a:r>
                        <a:rPr lang="en-GB" sz="1400" b="1">
                          <a:solidFill>
                            <a:srgbClr val="000000"/>
                          </a:solidFill>
                          <a:effectLst/>
                        </a:rPr>
                        <a:t>NECS</a:t>
                      </a:r>
                    </a:p>
                  </a:txBody>
                  <a:tcPr marL="0" marR="0" marT="0" marB="0"/>
                </a:tc>
                <a:tc>
                  <a:txBody>
                    <a:bodyPr/>
                    <a:lstStyle/>
                    <a:p>
                      <a:pPr>
                        <a:buNone/>
                      </a:pPr>
                      <a:r>
                        <a:rPr lang="en-GB" sz="1400">
                          <a:solidFill>
                            <a:srgbClr val="000000"/>
                          </a:solidFill>
                          <a:effectLst/>
                        </a:rPr>
                        <a:t>North of England Care System Support</a:t>
                      </a:r>
                    </a:p>
                  </a:txBody>
                  <a:tcPr marL="0" marR="0" marT="0" marB="0"/>
                </a:tc>
                <a:extLst>
                  <a:ext uri="{0D108BD9-81ED-4DB2-BD59-A6C34878D82A}">
                    <a16:rowId xmlns:a16="http://schemas.microsoft.com/office/drawing/2014/main" val="2689840617"/>
                  </a:ext>
                </a:extLst>
              </a:tr>
              <a:tr h="476446">
                <a:tc>
                  <a:txBody>
                    <a:bodyPr/>
                    <a:lstStyle/>
                    <a:p>
                      <a:pPr fontAlgn="base">
                        <a:buNone/>
                      </a:pPr>
                      <a:r>
                        <a:rPr lang="en-GB" sz="1400" b="1" err="1">
                          <a:solidFill>
                            <a:srgbClr val="000000"/>
                          </a:solidFill>
                          <a:effectLst/>
                        </a:rPr>
                        <a:t>ReSPECT</a:t>
                      </a:r>
                      <a:endParaRPr lang="en-GB" sz="1400" b="1">
                        <a:solidFill>
                          <a:srgbClr val="000000"/>
                        </a:solidFill>
                        <a:effectLst/>
                      </a:endParaRPr>
                    </a:p>
                  </a:txBody>
                  <a:tcPr marL="0" marR="0" marT="0" marB="0"/>
                </a:tc>
                <a:tc>
                  <a:txBody>
                    <a:bodyPr/>
                    <a:lstStyle/>
                    <a:p>
                      <a:pPr>
                        <a:buNone/>
                      </a:pPr>
                      <a:r>
                        <a:rPr lang="en-GB" sz="1400">
                          <a:solidFill>
                            <a:srgbClr val="000000"/>
                          </a:solidFill>
                          <a:effectLst/>
                        </a:rPr>
                        <a:t>Recommended Summary Plan for Emergency Care and Treatment</a:t>
                      </a:r>
                    </a:p>
                  </a:txBody>
                  <a:tcPr marL="0" marR="0" marT="0" marB="0"/>
                </a:tc>
                <a:extLst>
                  <a:ext uri="{0D108BD9-81ED-4DB2-BD59-A6C34878D82A}">
                    <a16:rowId xmlns:a16="http://schemas.microsoft.com/office/drawing/2014/main" val="3618894581"/>
                  </a:ext>
                </a:extLst>
              </a:tr>
              <a:tr h="419271">
                <a:tc>
                  <a:txBody>
                    <a:bodyPr/>
                    <a:lstStyle/>
                    <a:p>
                      <a:pPr>
                        <a:buNone/>
                      </a:pPr>
                      <a:r>
                        <a:rPr lang="en-GB" sz="1400" b="1" err="1">
                          <a:solidFill>
                            <a:srgbClr val="000000"/>
                          </a:solidFill>
                          <a:effectLst/>
                        </a:rPr>
                        <a:t>SaLT</a:t>
                      </a:r>
                      <a:endParaRPr lang="en-GB" sz="1400" b="1">
                        <a:solidFill>
                          <a:srgbClr val="000000"/>
                        </a:solidFill>
                        <a:effectLst/>
                      </a:endParaRPr>
                    </a:p>
                  </a:txBody>
                  <a:tcPr marL="0" marR="0" marT="0" marB="0"/>
                </a:tc>
                <a:tc>
                  <a:txBody>
                    <a:bodyPr/>
                    <a:lstStyle/>
                    <a:p>
                      <a:pPr>
                        <a:buNone/>
                      </a:pPr>
                      <a:r>
                        <a:rPr lang="en-GB" sz="1400">
                          <a:solidFill>
                            <a:srgbClr val="000000"/>
                          </a:solidFill>
                          <a:effectLst/>
                        </a:rPr>
                        <a:t>Speech and Language therapist</a:t>
                      </a:r>
                    </a:p>
                  </a:txBody>
                  <a:tcPr marL="0" marR="0" marT="0" marB="0"/>
                </a:tc>
                <a:extLst>
                  <a:ext uri="{0D108BD9-81ED-4DB2-BD59-A6C34878D82A}">
                    <a16:rowId xmlns:a16="http://schemas.microsoft.com/office/drawing/2014/main" val="45743328"/>
                  </a:ext>
                </a:extLst>
              </a:tr>
              <a:tr h="476446">
                <a:tc>
                  <a:txBody>
                    <a:bodyPr/>
                    <a:lstStyle/>
                    <a:p>
                      <a:pPr>
                        <a:buNone/>
                      </a:pPr>
                      <a:r>
                        <a:rPr lang="en-GB" sz="1400" b="1">
                          <a:solidFill>
                            <a:srgbClr val="000000"/>
                          </a:solidFill>
                          <a:effectLst/>
                        </a:rPr>
                        <a:t>SMART</a:t>
                      </a:r>
                    </a:p>
                  </a:txBody>
                  <a:tcPr marL="0" marR="0" marT="0" marB="0"/>
                </a:tc>
                <a:tc>
                  <a:txBody>
                    <a:bodyPr/>
                    <a:lstStyle/>
                    <a:p>
                      <a:pPr fontAlgn="base">
                        <a:buNone/>
                      </a:pPr>
                      <a:r>
                        <a:rPr lang="en-GB" sz="1400">
                          <a:solidFill>
                            <a:srgbClr val="000000"/>
                          </a:solidFill>
                          <a:effectLst/>
                        </a:rPr>
                        <a:t>Specific, measurable </a:t>
                      </a:r>
                    </a:p>
                    <a:p>
                      <a:pPr>
                        <a:buNone/>
                      </a:pPr>
                      <a:r>
                        <a:rPr lang="en-GB" sz="1400">
                          <a:solidFill>
                            <a:srgbClr val="000000"/>
                          </a:solidFill>
                          <a:effectLst/>
                        </a:rPr>
                        <a:t>achievable, realistic and timebound actions</a:t>
                      </a:r>
                    </a:p>
                  </a:txBody>
                  <a:tcPr marL="0" marR="0" marT="0" marB="0"/>
                </a:tc>
                <a:extLst>
                  <a:ext uri="{0D108BD9-81ED-4DB2-BD59-A6C34878D82A}">
                    <a16:rowId xmlns:a16="http://schemas.microsoft.com/office/drawing/2014/main" val="2686753131"/>
                  </a:ext>
                </a:extLst>
              </a:tr>
              <a:tr h="419271">
                <a:tc>
                  <a:txBody>
                    <a:bodyPr/>
                    <a:lstStyle/>
                    <a:p>
                      <a:pPr>
                        <a:buNone/>
                      </a:pPr>
                      <a:r>
                        <a:rPr lang="en-GB" sz="1400" b="1">
                          <a:solidFill>
                            <a:srgbClr val="000000"/>
                          </a:solidFill>
                          <a:effectLst/>
                        </a:rPr>
                        <a:t>STW</a:t>
                      </a:r>
                    </a:p>
                  </a:txBody>
                  <a:tcPr marL="0" marR="0" marT="0" marB="0"/>
                </a:tc>
                <a:tc>
                  <a:txBody>
                    <a:bodyPr/>
                    <a:lstStyle/>
                    <a:p>
                      <a:pPr>
                        <a:buNone/>
                      </a:pPr>
                      <a:r>
                        <a:rPr lang="en-GB" sz="1400">
                          <a:solidFill>
                            <a:srgbClr val="000000"/>
                          </a:solidFill>
                          <a:effectLst/>
                        </a:rPr>
                        <a:t>Shropshire Telford and Wrekin</a:t>
                      </a:r>
                    </a:p>
                  </a:txBody>
                  <a:tcPr marL="0" marR="0" marT="0" marB="0"/>
                </a:tc>
                <a:extLst>
                  <a:ext uri="{0D108BD9-81ED-4DB2-BD59-A6C34878D82A}">
                    <a16:rowId xmlns:a16="http://schemas.microsoft.com/office/drawing/2014/main" val="3419615371"/>
                  </a:ext>
                </a:extLst>
              </a:tr>
              <a:tr h="419271">
                <a:tc>
                  <a:txBody>
                    <a:bodyPr/>
                    <a:lstStyle/>
                    <a:p>
                      <a:pPr>
                        <a:buNone/>
                      </a:pPr>
                      <a:r>
                        <a:rPr lang="en-GB" sz="1400" b="1">
                          <a:solidFill>
                            <a:srgbClr val="000000"/>
                          </a:solidFill>
                          <a:effectLst/>
                        </a:rPr>
                        <a:t>QA</a:t>
                      </a:r>
                    </a:p>
                  </a:txBody>
                  <a:tcPr marL="0" marR="0" marT="0" marB="0"/>
                </a:tc>
                <a:tc>
                  <a:txBody>
                    <a:bodyPr/>
                    <a:lstStyle/>
                    <a:p>
                      <a:pPr>
                        <a:buNone/>
                      </a:pPr>
                      <a:r>
                        <a:rPr lang="en-GB" sz="1400">
                          <a:solidFill>
                            <a:srgbClr val="000000"/>
                          </a:solidFill>
                          <a:effectLst/>
                        </a:rPr>
                        <a:t>Quality Assurance</a:t>
                      </a:r>
                    </a:p>
                  </a:txBody>
                  <a:tcPr marL="0" marR="0" marT="0" marB="0"/>
                </a:tc>
                <a:extLst>
                  <a:ext uri="{0D108BD9-81ED-4DB2-BD59-A6C34878D82A}">
                    <a16:rowId xmlns:a16="http://schemas.microsoft.com/office/drawing/2014/main" val="2946524736"/>
                  </a:ext>
                </a:extLst>
              </a:tr>
            </a:tbl>
          </a:graphicData>
        </a:graphic>
      </p:graphicFrame>
    </p:spTree>
    <p:extLst>
      <p:ext uri="{BB962C8B-B14F-4D97-AF65-F5344CB8AC3E}">
        <p14:creationId xmlns:p14="http://schemas.microsoft.com/office/powerpoint/2010/main" val="13553069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7AC07-31FA-0FB1-7613-75C409AAE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465D27-15D3-8635-1E72-052A9DA3BB7B}"/>
              </a:ext>
            </a:extLst>
          </p:cNvPr>
          <p:cNvSpPr>
            <a:spLocks noGrp="1"/>
          </p:cNvSpPr>
          <p:nvPr>
            <p:ph type="title"/>
          </p:nvPr>
        </p:nvSpPr>
        <p:spPr/>
        <p:txBody>
          <a:bodyPr/>
          <a:lstStyle/>
          <a:p>
            <a:r>
              <a:rPr lang="en-GB"/>
              <a:t>Appendix 3: Referral processes </a:t>
            </a:r>
          </a:p>
        </p:txBody>
      </p:sp>
      <p:sp>
        <p:nvSpPr>
          <p:cNvPr id="3" name="Content Placeholder 2">
            <a:extLst>
              <a:ext uri="{FF2B5EF4-FFF2-40B4-BE49-F238E27FC236}">
                <a16:creationId xmlns:a16="http://schemas.microsoft.com/office/drawing/2014/main" id="{846303F6-CECD-4D55-C638-95D066414354}"/>
              </a:ext>
            </a:extLst>
          </p:cNvPr>
          <p:cNvSpPr>
            <a:spLocks noGrp="1"/>
          </p:cNvSpPr>
          <p:nvPr>
            <p:ph idx="1"/>
          </p:nvPr>
        </p:nvSpPr>
        <p:spPr/>
        <p:txBody>
          <a:bodyPr vert="horz" lIns="91440" tIns="45720" rIns="91440" bIns="45720" rtlCol="0" anchor="t">
            <a:normAutofit/>
          </a:bodyPr>
          <a:lstStyle/>
          <a:p>
            <a:pPr marL="0" indent="0">
              <a:lnSpc>
                <a:spcPct val="100000"/>
              </a:lnSpc>
              <a:buNone/>
            </a:pPr>
            <a:r>
              <a:rPr lang="en-US" sz="1800" b="1"/>
              <a:t>Adult LD Service Pages:</a:t>
            </a:r>
            <a:r>
              <a:rPr lang="en-US" sz="1800"/>
              <a:t> The MPFT website </a:t>
            </a:r>
            <a:r>
              <a:rPr lang="en-US" sz="1800">
                <a:hlinkClick r:id="rId2"/>
              </a:rPr>
              <a:t>www.mpft.nhs.uk/services/learning-disabilities-1</a:t>
            </a:r>
            <a:r>
              <a:rPr lang="en-US" sz="1800"/>
              <a:t> has comprehensive information on learning disabilities services, including referral details. People can refer using forms on the website or contact the Community Learning Disability Teams (CLDT) directly at </a:t>
            </a:r>
            <a:r>
              <a:rPr lang="en-US" sz="1800" b="1"/>
              <a:t>01952 457417</a:t>
            </a:r>
            <a:r>
              <a:rPr lang="en-US" sz="1800"/>
              <a:t> (Shropshire and T&amp;W) for guidance.</a:t>
            </a:r>
            <a:endParaRPr lang="en-US"/>
          </a:p>
          <a:p>
            <a:pPr marL="0" indent="0">
              <a:lnSpc>
                <a:spcPct val="100000"/>
              </a:lnSpc>
              <a:buNone/>
            </a:pPr>
            <a:r>
              <a:rPr lang="en-US" sz="1800" b="1"/>
              <a:t>Cognitive/Ability Assessments: </a:t>
            </a:r>
            <a:r>
              <a:rPr lang="en-US" sz="1800"/>
              <a:t>The adult CLDT does not conduct cognitive/ability assessments for those curious about whether they have a learning disability. However, assessments may be part of care for individuals with complex health needs and substantial evidence of a potential learning disability.</a:t>
            </a:r>
            <a:endParaRPr lang="en-US"/>
          </a:p>
          <a:p>
            <a:pPr marL="0" indent="0">
              <a:lnSpc>
                <a:spcPct val="100000"/>
              </a:lnSpc>
              <a:buNone/>
            </a:pPr>
            <a:r>
              <a:rPr lang="en-US" sz="1800" b="1"/>
              <a:t>Autism Assessment Service:</a:t>
            </a:r>
            <a:r>
              <a:rPr lang="en-US" sz="1800"/>
              <a:t> The Autism Assessment Service in Shropshire, Telford, and Wrekin provides assessments for individuals over 18, who have a GP in the area and do not have a prior autism assessment or learning disability diagnosis. There is currently a waitlist for assessments, but efforts are underway to reduce this. Information on the referral process and wait times is available via the local Autism Hub, which also offers pre- and post-assessment support (please see next page) </a:t>
            </a:r>
            <a:endParaRPr lang="en-US"/>
          </a:p>
          <a:p>
            <a:pPr marL="0" indent="0">
              <a:lnSpc>
                <a:spcPct val="100000"/>
              </a:lnSpc>
              <a:spcBef>
                <a:spcPts val="0"/>
              </a:spcBef>
              <a:buNone/>
            </a:pPr>
            <a:endParaRPr lang="en-US" sz="1800"/>
          </a:p>
          <a:p>
            <a:endParaRPr lang="en-GB"/>
          </a:p>
        </p:txBody>
      </p:sp>
    </p:spTree>
    <p:extLst>
      <p:ext uri="{BB962C8B-B14F-4D97-AF65-F5344CB8AC3E}">
        <p14:creationId xmlns:p14="http://schemas.microsoft.com/office/powerpoint/2010/main" val="6052965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4110-99E0-1A38-B5A7-7C3AA7F1A6BE}"/>
              </a:ext>
            </a:extLst>
          </p:cNvPr>
          <p:cNvSpPr>
            <a:spLocks noGrp="1"/>
          </p:cNvSpPr>
          <p:nvPr>
            <p:ph type="title"/>
          </p:nvPr>
        </p:nvSpPr>
        <p:spPr>
          <a:xfrm>
            <a:off x="838200" y="1055475"/>
            <a:ext cx="10515600" cy="1325563"/>
          </a:xfrm>
        </p:spPr>
        <p:txBody>
          <a:bodyPr/>
          <a:lstStyle/>
          <a:p>
            <a:r>
              <a:rPr lang="en-GB"/>
              <a:t>Appendix 3: Referral processes </a:t>
            </a:r>
          </a:p>
          <a:p>
            <a:endParaRPr lang="en-GB"/>
          </a:p>
        </p:txBody>
      </p:sp>
      <p:graphicFrame>
        <p:nvGraphicFramePr>
          <p:cNvPr id="5" name="Content Placeholder 4">
            <a:extLst>
              <a:ext uri="{FF2B5EF4-FFF2-40B4-BE49-F238E27FC236}">
                <a16:creationId xmlns:a16="http://schemas.microsoft.com/office/drawing/2014/main" id="{16969F01-F50C-EA71-786E-D269EA515B03}"/>
              </a:ext>
            </a:extLst>
          </p:cNvPr>
          <p:cNvGraphicFramePr>
            <a:graphicFrameLocks noGrp="1"/>
          </p:cNvGraphicFramePr>
          <p:nvPr>
            <p:ph idx="1"/>
            <p:extLst>
              <p:ext uri="{D42A27DB-BD31-4B8C-83A1-F6EECF244321}">
                <p14:modId xmlns:p14="http://schemas.microsoft.com/office/powerpoint/2010/main" val="3159101297"/>
              </p:ext>
            </p:extLst>
          </p:nvPr>
        </p:nvGraphicFramePr>
        <p:xfrm>
          <a:off x="838200" y="2192338"/>
          <a:ext cx="10515599" cy="4183380"/>
        </p:xfrm>
        <a:graphic>
          <a:graphicData uri="http://schemas.openxmlformats.org/drawingml/2006/table">
            <a:tbl>
              <a:tblPr firstRow="1" firstCol="1" bandRow="1">
                <a:tableStyleId>{073A0DAA-6AF3-43AB-8588-CEC1D06C72B9}</a:tableStyleId>
              </a:tblPr>
              <a:tblGrid>
                <a:gridCol w="4749530">
                  <a:extLst>
                    <a:ext uri="{9D8B030D-6E8A-4147-A177-3AD203B41FA5}">
                      <a16:colId xmlns:a16="http://schemas.microsoft.com/office/drawing/2014/main" val="700222740"/>
                    </a:ext>
                  </a:extLst>
                </a:gridCol>
                <a:gridCol w="3714060">
                  <a:extLst>
                    <a:ext uri="{9D8B030D-6E8A-4147-A177-3AD203B41FA5}">
                      <a16:colId xmlns:a16="http://schemas.microsoft.com/office/drawing/2014/main" val="117776903"/>
                    </a:ext>
                  </a:extLst>
                </a:gridCol>
                <a:gridCol w="2052009">
                  <a:extLst>
                    <a:ext uri="{9D8B030D-6E8A-4147-A177-3AD203B41FA5}">
                      <a16:colId xmlns:a16="http://schemas.microsoft.com/office/drawing/2014/main" val="2297962701"/>
                    </a:ext>
                  </a:extLst>
                </a:gridCol>
              </a:tblGrid>
              <a:tr h="0">
                <a:tc>
                  <a:txBody>
                    <a:bodyPr/>
                    <a:lstStyle/>
                    <a:p>
                      <a:pPr>
                        <a:buNone/>
                      </a:pPr>
                      <a:endParaRPr lang="en-GB">
                        <a:effectLst/>
                      </a:endParaRPr>
                    </a:p>
                  </a:txBody>
                  <a:tcPr marL="209550" marR="171450" marT="171450" marB="171450" anchor="ctr"/>
                </a:tc>
                <a:tc>
                  <a:txBody>
                    <a:bodyPr/>
                    <a:lstStyle/>
                    <a:p>
                      <a:pPr>
                        <a:buNone/>
                      </a:pPr>
                      <a:r>
                        <a:rPr lang="en-GB">
                          <a:solidFill>
                            <a:srgbClr val="FFFFFF"/>
                          </a:solidFill>
                          <a:effectLst/>
                        </a:rPr>
                        <a:t>Shropshire</a:t>
                      </a:r>
                      <a:endParaRPr lang="en-GB">
                        <a:effectLst/>
                      </a:endParaRPr>
                    </a:p>
                  </a:txBody>
                  <a:tcPr marL="171450" marR="171450" marT="171450" marB="171450" anchor="ctr"/>
                </a:tc>
                <a:tc>
                  <a:txBody>
                    <a:bodyPr/>
                    <a:lstStyle/>
                    <a:p>
                      <a:pPr>
                        <a:buNone/>
                      </a:pPr>
                      <a:r>
                        <a:rPr lang="en-GB">
                          <a:solidFill>
                            <a:srgbClr val="FFFFFF"/>
                          </a:solidFill>
                          <a:effectLst/>
                        </a:rPr>
                        <a:t>Telford and Wrekin</a:t>
                      </a:r>
                      <a:endParaRPr lang="en-GB">
                        <a:effectLst/>
                      </a:endParaRPr>
                    </a:p>
                  </a:txBody>
                  <a:tcPr marL="171450" marR="209550" marT="171450" marB="171450" anchor="ctr"/>
                </a:tc>
                <a:extLst>
                  <a:ext uri="{0D108BD9-81ED-4DB2-BD59-A6C34878D82A}">
                    <a16:rowId xmlns:a16="http://schemas.microsoft.com/office/drawing/2014/main" val="1518416060"/>
                  </a:ext>
                </a:extLst>
              </a:tr>
              <a:tr h="0">
                <a:tc>
                  <a:txBody>
                    <a:bodyPr/>
                    <a:lstStyle/>
                    <a:p>
                      <a:pPr>
                        <a:buNone/>
                      </a:pPr>
                      <a:r>
                        <a:rPr lang="en-GB">
                          <a:solidFill>
                            <a:srgbClr val="FFFFFF"/>
                          </a:solidFill>
                          <a:effectLst/>
                        </a:rPr>
                        <a:t>Where is your GP located?</a:t>
                      </a:r>
                      <a:endParaRPr lang="en-GB">
                        <a:effectLst/>
                      </a:endParaRPr>
                    </a:p>
                  </a:txBody>
                  <a:tcPr marL="209550" marR="171450" marT="171450" marB="171450" anchor="ctr"/>
                </a:tc>
                <a:tc>
                  <a:txBody>
                    <a:bodyPr/>
                    <a:lstStyle/>
                    <a:p>
                      <a:pPr>
                        <a:buNone/>
                      </a:pPr>
                      <a:r>
                        <a:rPr lang="en-GB">
                          <a:solidFill>
                            <a:schemeClr val="tx1"/>
                          </a:solidFill>
                          <a:effectLst/>
                        </a:rPr>
                        <a:t>My GP is in Shropshire.</a:t>
                      </a:r>
                    </a:p>
                  </a:txBody>
                  <a:tcPr marL="171450" marR="171450" marT="171450" marB="171450" anchor="ctr"/>
                </a:tc>
                <a:tc>
                  <a:txBody>
                    <a:bodyPr/>
                    <a:lstStyle/>
                    <a:p>
                      <a:pPr>
                        <a:buNone/>
                      </a:pPr>
                      <a:r>
                        <a:rPr lang="en-GB">
                          <a:solidFill>
                            <a:schemeClr val="tx1"/>
                          </a:solidFill>
                          <a:effectLst/>
                        </a:rPr>
                        <a:t>My GP is in Telford.</a:t>
                      </a:r>
                    </a:p>
                  </a:txBody>
                  <a:tcPr marL="171450" marR="209550" marT="171450" marB="171450" anchor="ctr"/>
                </a:tc>
                <a:extLst>
                  <a:ext uri="{0D108BD9-81ED-4DB2-BD59-A6C34878D82A}">
                    <a16:rowId xmlns:a16="http://schemas.microsoft.com/office/drawing/2014/main" val="1542883959"/>
                  </a:ext>
                </a:extLst>
              </a:tr>
              <a:tr h="0">
                <a:tc>
                  <a:txBody>
                    <a:bodyPr/>
                    <a:lstStyle/>
                    <a:p>
                      <a:pPr>
                        <a:buNone/>
                      </a:pPr>
                      <a:r>
                        <a:rPr lang="en-GB">
                          <a:solidFill>
                            <a:srgbClr val="FFFFFF"/>
                          </a:solidFill>
                          <a:effectLst/>
                        </a:rPr>
                        <a:t>Telephone number</a:t>
                      </a:r>
                      <a:endParaRPr lang="en-GB">
                        <a:effectLst/>
                      </a:endParaRPr>
                    </a:p>
                  </a:txBody>
                  <a:tcPr marL="209550" marR="171450" marT="171450" marB="171450" anchor="ctr"/>
                </a:tc>
                <a:tc>
                  <a:txBody>
                    <a:bodyPr/>
                    <a:lstStyle/>
                    <a:p>
                      <a:pPr>
                        <a:buNone/>
                      </a:pPr>
                      <a:r>
                        <a:rPr lang="en-GB">
                          <a:solidFill>
                            <a:schemeClr val="tx1"/>
                          </a:solidFill>
                          <a:effectLst/>
                          <a:hlinkClick r:id="rId2">
                            <a:extLst>
                              <a:ext uri="{A12FA001-AC4F-418D-AE19-62706E023703}">
                                <ahyp:hlinkClr xmlns:ahyp="http://schemas.microsoft.com/office/drawing/2018/hyperlinkcolor" val="tx"/>
                              </a:ext>
                            </a:extLst>
                          </a:hlinkClick>
                        </a:rPr>
                        <a:t>01743 539201</a:t>
                      </a:r>
                    </a:p>
                  </a:txBody>
                  <a:tcPr marL="171450" marR="171450" marT="171450" marB="171450" anchor="ctr"/>
                </a:tc>
                <a:tc>
                  <a:txBody>
                    <a:bodyPr/>
                    <a:lstStyle/>
                    <a:p>
                      <a:pPr>
                        <a:buNone/>
                      </a:pPr>
                      <a:r>
                        <a:rPr lang="en-GB">
                          <a:solidFill>
                            <a:schemeClr val="tx1"/>
                          </a:solidFill>
                          <a:effectLst/>
                          <a:hlinkClick r:id="rId3">
                            <a:extLst>
                              <a:ext uri="{A12FA001-AC4F-418D-AE19-62706E023703}">
                                <ahyp:hlinkClr xmlns:ahyp="http://schemas.microsoft.com/office/drawing/2018/hyperlinkcolor" val="tx"/>
                              </a:ext>
                            </a:extLst>
                          </a:hlinkClick>
                        </a:rPr>
                        <a:t>01952 916109</a:t>
                      </a:r>
                    </a:p>
                  </a:txBody>
                  <a:tcPr marL="171450" marR="209550" marT="171450" marB="171450" anchor="ctr"/>
                </a:tc>
                <a:extLst>
                  <a:ext uri="{0D108BD9-81ED-4DB2-BD59-A6C34878D82A}">
                    <a16:rowId xmlns:a16="http://schemas.microsoft.com/office/drawing/2014/main" val="2362938072"/>
                  </a:ext>
                </a:extLst>
              </a:tr>
              <a:tr h="0">
                <a:tc>
                  <a:txBody>
                    <a:bodyPr/>
                    <a:lstStyle/>
                    <a:p>
                      <a:pPr>
                        <a:buNone/>
                      </a:pPr>
                      <a:r>
                        <a:rPr lang="en-GB">
                          <a:solidFill>
                            <a:srgbClr val="FFFFFF"/>
                          </a:solidFill>
                          <a:effectLst/>
                        </a:rPr>
                        <a:t>E-mail address</a:t>
                      </a:r>
                      <a:endParaRPr lang="en-GB">
                        <a:effectLst/>
                      </a:endParaRPr>
                    </a:p>
                  </a:txBody>
                  <a:tcPr marL="209550" marR="171450" marT="171450" marB="171450" anchor="ctr"/>
                </a:tc>
                <a:tc>
                  <a:txBody>
                    <a:bodyPr/>
                    <a:lstStyle/>
                    <a:p>
                      <a:pPr>
                        <a:buNone/>
                      </a:pPr>
                      <a:r>
                        <a:rPr lang="en-GB">
                          <a:solidFill>
                            <a:schemeClr val="tx1"/>
                          </a:solidFill>
                          <a:effectLst/>
                          <a:hlinkClick r:id="rId4">
                            <a:extLst>
                              <a:ext uri="{A12FA001-AC4F-418D-AE19-62706E023703}">
                                <ahyp:hlinkClr xmlns:ahyp="http://schemas.microsoft.com/office/drawing/2018/hyperlinkcolor" val="tx"/>
                              </a:ext>
                            </a:extLst>
                          </a:hlinkClick>
                        </a:rPr>
                        <a:t>advice@a4u.org.uk</a:t>
                      </a:r>
                    </a:p>
                  </a:txBody>
                  <a:tcPr marL="171450" marR="171450" marT="171450" marB="171450" anchor="ctr"/>
                </a:tc>
                <a:tc>
                  <a:txBody>
                    <a:bodyPr/>
                    <a:lstStyle/>
                    <a:p>
                      <a:pPr>
                        <a:buNone/>
                      </a:pPr>
                      <a:r>
                        <a:rPr lang="en-GB">
                          <a:solidFill>
                            <a:schemeClr val="tx1"/>
                          </a:solidFill>
                          <a:effectLst/>
                          <a:hlinkClick r:id="rId5">
                            <a:extLst>
                              <a:ext uri="{A12FA001-AC4F-418D-AE19-62706E023703}">
                                <ahyp:hlinkClr xmlns:ahyp="http://schemas.microsoft.com/office/drawing/2018/hyperlinkcolor" val="tx"/>
                              </a:ext>
                            </a:extLst>
                          </a:hlinkClick>
                        </a:rPr>
                        <a:t>admin@tandwcvs.org.uk</a:t>
                      </a:r>
                    </a:p>
                  </a:txBody>
                  <a:tcPr marL="171450" marR="209550" marT="171450" marB="171450" anchor="ctr"/>
                </a:tc>
                <a:extLst>
                  <a:ext uri="{0D108BD9-81ED-4DB2-BD59-A6C34878D82A}">
                    <a16:rowId xmlns:a16="http://schemas.microsoft.com/office/drawing/2014/main" val="2354467874"/>
                  </a:ext>
                </a:extLst>
              </a:tr>
              <a:tr h="0">
                <a:tc>
                  <a:txBody>
                    <a:bodyPr/>
                    <a:lstStyle/>
                    <a:p>
                      <a:pPr>
                        <a:buNone/>
                      </a:pPr>
                      <a:r>
                        <a:rPr lang="en-GB">
                          <a:solidFill>
                            <a:srgbClr val="FFFFFF"/>
                          </a:solidFill>
                          <a:effectLst/>
                        </a:rPr>
                        <a:t>Website</a:t>
                      </a:r>
                      <a:endParaRPr lang="en-GB">
                        <a:effectLst/>
                      </a:endParaRPr>
                    </a:p>
                  </a:txBody>
                  <a:tcPr marL="209550" marR="171450" marT="171450" marB="171450" anchor="ctr"/>
                </a:tc>
                <a:tc>
                  <a:txBody>
                    <a:bodyPr/>
                    <a:lstStyle/>
                    <a:p>
                      <a:pPr>
                        <a:buNone/>
                      </a:pPr>
                      <a:r>
                        <a:rPr lang="en-GB">
                          <a:solidFill>
                            <a:schemeClr val="tx1"/>
                          </a:solidFill>
                          <a:effectLst/>
                          <a:hlinkClick r:id="rId6">
                            <a:extLst>
                              <a:ext uri="{A12FA001-AC4F-418D-AE19-62706E023703}">
                                <ahyp:hlinkClr xmlns:ahyp="http://schemas.microsoft.com/office/drawing/2018/hyperlinkcolor" val="tx"/>
                              </a:ext>
                            </a:extLst>
                          </a:hlinkClick>
                        </a:rPr>
                        <a:t>A4U - Shropshire Autism Hub webpage</a:t>
                      </a:r>
                    </a:p>
                  </a:txBody>
                  <a:tcPr marL="171450" marR="171450" marT="171450" marB="171450" anchor="ctr"/>
                </a:tc>
                <a:tc>
                  <a:txBody>
                    <a:bodyPr/>
                    <a:lstStyle/>
                    <a:p>
                      <a:pPr>
                        <a:buNone/>
                      </a:pPr>
                      <a:r>
                        <a:rPr lang="en-GB">
                          <a:solidFill>
                            <a:schemeClr val="tx1"/>
                          </a:solidFill>
                          <a:effectLst/>
                          <a:hlinkClick r:id="rId7">
                            <a:extLst>
                              <a:ext uri="{A12FA001-AC4F-418D-AE19-62706E023703}">
                                <ahyp:hlinkClr xmlns:ahyp="http://schemas.microsoft.com/office/drawing/2018/hyperlinkcolor" val="tx"/>
                              </a:ext>
                            </a:extLst>
                          </a:hlinkClick>
                        </a:rPr>
                        <a:t>Telford Autism Hub website</a:t>
                      </a:r>
                    </a:p>
                  </a:txBody>
                  <a:tcPr marL="171450" marR="209550" marT="171450" marB="171450" anchor="ctr"/>
                </a:tc>
                <a:extLst>
                  <a:ext uri="{0D108BD9-81ED-4DB2-BD59-A6C34878D82A}">
                    <a16:rowId xmlns:a16="http://schemas.microsoft.com/office/drawing/2014/main" val="1997043199"/>
                  </a:ext>
                </a:extLst>
              </a:tr>
            </a:tbl>
          </a:graphicData>
        </a:graphic>
      </p:graphicFrame>
    </p:spTree>
    <p:extLst>
      <p:ext uri="{BB962C8B-B14F-4D97-AF65-F5344CB8AC3E}">
        <p14:creationId xmlns:p14="http://schemas.microsoft.com/office/powerpoint/2010/main" val="382224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11F9C-5965-2C5D-C94D-821FDF4F99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307192-96D8-609C-14A5-E044EC08D537}"/>
              </a:ext>
            </a:extLst>
          </p:cNvPr>
          <p:cNvSpPr>
            <a:spLocks noGrp="1"/>
          </p:cNvSpPr>
          <p:nvPr>
            <p:ph type="title"/>
          </p:nvPr>
        </p:nvSpPr>
        <p:spPr/>
        <p:txBody>
          <a:bodyPr/>
          <a:lstStyle/>
          <a:p>
            <a:r>
              <a:rPr lang="en-GB"/>
              <a:t>Appendix 4: Examples of themes</a:t>
            </a:r>
          </a:p>
        </p:txBody>
      </p:sp>
      <p:sp>
        <p:nvSpPr>
          <p:cNvPr id="3" name="Content Placeholder 2">
            <a:extLst>
              <a:ext uri="{FF2B5EF4-FFF2-40B4-BE49-F238E27FC236}">
                <a16:creationId xmlns:a16="http://schemas.microsoft.com/office/drawing/2014/main" id="{047D08D1-D810-0E7C-599A-9B32252FE872}"/>
              </a:ext>
            </a:extLst>
          </p:cNvPr>
          <p:cNvSpPr>
            <a:spLocks noGrp="1"/>
          </p:cNvSpPr>
          <p:nvPr>
            <p:ph idx="1"/>
          </p:nvPr>
        </p:nvSpPr>
        <p:spPr/>
        <p:txBody>
          <a:bodyPr vert="horz" lIns="91440" tIns="45720" rIns="91440" bIns="45720" rtlCol="0" anchor="t">
            <a:normAutofit/>
          </a:bodyPr>
          <a:lstStyle/>
          <a:p>
            <a:pPr marL="0" indent="0">
              <a:lnSpc>
                <a:spcPct val="100000"/>
              </a:lnSpc>
              <a:spcBef>
                <a:spcPts val="0"/>
              </a:spcBef>
              <a:buNone/>
            </a:pPr>
            <a:endParaRPr lang="en-GB" sz="1800"/>
          </a:p>
          <a:p>
            <a:endParaRPr lang="en-GB"/>
          </a:p>
        </p:txBody>
      </p:sp>
      <p:sp>
        <p:nvSpPr>
          <p:cNvPr id="8" name="TextBox 7">
            <a:extLst>
              <a:ext uri="{FF2B5EF4-FFF2-40B4-BE49-F238E27FC236}">
                <a16:creationId xmlns:a16="http://schemas.microsoft.com/office/drawing/2014/main" id="{0E646C87-420A-4C69-B0C8-B861D150C7D6}"/>
              </a:ext>
            </a:extLst>
          </p:cNvPr>
          <p:cNvSpPr txBox="1"/>
          <p:nvPr/>
        </p:nvSpPr>
        <p:spPr>
          <a:xfrm>
            <a:off x="457200" y="1930400"/>
            <a:ext cx="11315700" cy="4524315"/>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a:t>Documentation/Flagging:  </a:t>
            </a:r>
            <a:endParaRPr lang="en-US" b="1"/>
          </a:p>
          <a:p>
            <a:endParaRPr lang="en-US" sz="1600"/>
          </a:p>
          <a:p>
            <a:pPr marL="285750" indent="-285750">
              <a:buFont typeface="Arial"/>
              <a:buChar char="•"/>
            </a:pPr>
            <a:r>
              <a:rPr lang="en-US" sz="1600"/>
              <a:t>Any supporting documentation to be adhered to by all services.  </a:t>
            </a:r>
          </a:p>
          <a:p>
            <a:pPr marL="285750" indent="-285750">
              <a:buFont typeface="Arial"/>
              <a:buChar char="•"/>
            </a:pPr>
            <a:r>
              <a:rPr lang="en-US" sz="1600"/>
              <a:t>Correct diagnosis to always documented.  </a:t>
            </a:r>
          </a:p>
          <a:p>
            <a:pPr marL="285750" indent="-285750">
              <a:buFont typeface="Arial"/>
              <a:buChar char="•"/>
            </a:pPr>
            <a:r>
              <a:rPr lang="en-US" sz="1600"/>
              <a:t>Ensure rationale for any decision making is clearly documented.  </a:t>
            </a:r>
          </a:p>
          <a:p>
            <a:pPr marL="285750" indent="-285750">
              <a:buFont typeface="Arial"/>
              <a:buChar char="•"/>
            </a:pPr>
            <a:r>
              <a:rPr lang="en-US" sz="1600"/>
              <a:t>Learning Disability/Autism diagnosis to always be flagged with all services including acute emergency departments </a:t>
            </a:r>
          </a:p>
          <a:p>
            <a:pPr marL="285750" indent="-285750">
              <a:buFont typeface="Arial"/>
              <a:buChar char="•"/>
            </a:pPr>
            <a:r>
              <a:rPr lang="en-US" sz="1600"/>
              <a:t>Any recommendations in place to always be available and followed  </a:t>
            </a:r>
          </a:p>
          <a:p>
            <a:pPr marL="285750" indent="-285750">
              <a:buFont typeface="Arial"/>
              <a:buChar char="•"/>
            </a:pPr>
            <a:r>
              <a:rPr lang="en-US" sz="1600"/>
              <a:t>All documentation is accurate, clear and always accompanies individuals  </a:t>
            </a:r>
          </a:p>
          <a:p>
            <a:pPr marL="285750" indent="-285750">
              <a:buFont typeface="Arial"/>
              <a:buChar char="•"/>
            </a:pPr>
            <a:r>
              <a:rPr lang="en-US" sz="1600"/>
              <a:t>Death certificates to be appropriately completed  </a:t>
            </a:r>
          </a:p>
          <a:p>
            <a:pPr marL="285750" indent="-285750">
              <a:buFont typeface="Arial"/>
              <a:buChar char="•"/>
            </a:pPr>
            <a:r>
              <a:rPr lang="en-US" sz="1600"/>
              <a:t>Care plans/risk assessments are always in date and reviewed/updated regularly.  </a:t>
            </a:r>
          </a:p>
          <a:p>
            <a:pPr marL="285750" indent="-285750">
              <a:buFont typeface="Arial"/>
              <a:buChar char="•"/>
            </a:pPr>
            <a:r>
              <a:rPr lang="en-US" sz="1600"/>
              <a:t>People with conditions which are likely to deteriorate quickly should have flags on the system to ensure they do not have additional waits in A&amp;E where possible. </a:t>
            </a:r>
          </a:p>
          <a:p>
            <a:pPr marL="285750" indent="-285750">
              <a:buFont typeface="Arial"/>
              <a:buChar char="•"/>
            </a:pPr>
            <a:r>
              <a:rPr lang="en-US" sz="1600"/>
              <a:t>Acute Trusts should consider introduction of an automatic notification system to the acute learning disability liaison nursing team when people with learning disabilities are admitted to emergency departments. This would ensure the appropriate level of support and advice is available to the person, their family/carers, and staff members, who may be unfamiliar with individual needs of the person. This would also support them if they were required to remain in the emergency department for prolonged periods of time. </a:t>
            </a:r>
          </a:p>
          <a:p>
            <a:endParaRPr lang="en-US" sz="1600"/>
          </a:p>
        </p:txBody>
      </p:sp>
    </p:spTree>
    <p:extLst>
      <p:ext uri="{BB962C8B-B14F-4D97-AF65-F5344CB8AC3E}">
        <p14:creationId xmlns:p14="http://schemas.microsoft.com/office/powerpoint/2010/main" val="38555520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EB605-F6D3-1E38-7BB1-1AD5ECD852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62D32A-3577-A4F7-BC3C-96975B955D86}"/>
              </a:ext>
            </a:extLst>
          </p:cNvPr>
          <p:cNvSpPr>
            <a:spLocks noGrp="1"/>
          </p:cNvSpPr>
          <p:nvPr>
            <p:ph type="title"/>
          </p:nvPr>
        </p:nvSpPr>
        <p:spPr/>
        <p:txBody>
          <a:bodyPr/>
          <a:lstStyle/>
          <a:p>
            <a:r>
              <a:rPr lang="en-GB"/>
              <a:t>Appendix 4: Examples of themes</a:t>
            </a:r>
          </a:p>
        </p:txBody>
      </p:sp>
      <p:sp>
        <p:nvSpPr>
          <p:cNvPr id="3" name="Content Placeholder 2">
            <a:extLst>
              <a:ext uri="{FF2B5EF4-FFF2-40B4-BE49-F238E27FC236}">
                <a16:creationId xmlns:a16="http://schemas.microsoft.com/office/drawing/2014/main" id="{BDCDBA03-86BF-D95B-1FA5-B83D303CE512}"/>
              </a:ext>
            </a:extLst>
          </p:cNvPr>
          <p:cNvSpPr>
            <a:spLocks noGrp="1"/>
          </p:cNvSpPr>
          <p:nvPr>
            <p:ph idx="1"/>
          </p:nvPr>
        </p:nvSpPr>
        <p:spPr/>
        <p:txBody>
          <a:bodyPr vert="horz" lIns="91440" tIns="45720" rIns="91440" bIns="45720" rtlCol="0" anchor="t">
            <a:normAutofit/>
          </a:bodyPr>
          <a:lstStyle/>
          <a:p>
            <a:pPr marL="0" indent="0">
              <a:lnSpc>
                <a:spcPct val="100000"/>
              </a:lnSpc>
              <a:spcBef>
                <a:spcPts val="0"/>
              </a:spcBef>
              <a:buNone/>
            </a:pPr>
            <a:endParaRPr lang="en-GB" sz="1800"/>
          </a:p>
          <a:p>
            <a:endParaRPr lang="en-GB"/>
          </a:p>
        </p:txBody>
      </p:sp>
      <p:sp>
        <p:nvSpPr>
          <p:cNvPr id="8" name="TextBox 7">
            <a:extLst>
              <a:ext uri="{FF2B5EF4-FFF2-40B4-BE49-F238E27FC236}">
                <a16:creationId xmlns:a16="http://schemas.microsoft.com/office/drawing/2014/main" id="{A4D2D4FB-926E-0FA2-CA3C-752106CC729D}"/>
              </a:ext>
            </a:extLst>
          </p:cNvPr>
          <p:cNvSpPr txBox="1"/>
          <p:nvPr/>
        </p:nvSpPr>
        <p:spPr>
          <a:xfrm>
            <a:off x="457200" y="1930400"/>
            <a:ext cx="11252200" cy="3816429"/>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a:ea typeface="+mn-lt"/>
                <a:cs typeface="+mn-lt"/>
              </a:rPr>
              <a:t>Communication: </a:t>
            </a:r>
            <a:endParaRPr lang="en-US" b="1"/>
          </a:p>
          <a:p>
            <a:endParaRPr lang="en-US"/>
          </a:p>
          <a:p>
            <a:pPr marL="285750" indent="-285750">
              <a:buFont typeface="Arial"/>
              <a:buChar char="•"/>
            </a:pPr>
            <a:r>
              <a:rPr lang="en-US" sz="1600">
                <a:ea typeface="+mn-lt"/>
                <a:cs typeface="+mn-lt"/>
              </a:rPr>
              <a:t>Any changes should be clearly communicated i.e., medication/diagnosis  </a:t>
            </a:r>
            <a:endParaRPr lang="en-US"/>
          </a:p>
          <a:p>
            <a:pPr marL="285750" indent="-285750">
              <a:buFont typeface="Arial"/>
              <a:buChar char="•"/>
            </a:pPr>
            <a:r>
              <a:rPr lang="en-US" sz="1600">
                <a:ea typeface="+mn-lt"/>
                <a:cs typeface="+mn-lt"/>
              </a:rPr>
              <a:t>Inclusion of all parties (families, carers, health and social care professionals)  </a:t>
            </a:r>
            <a:endParaRPr lang="en-US"/>
          </a:p>
          <a:p>
            <a:pPr marL="285750" indent="-285750">
              <a:buFont typeface="Arial"/>
              <a:buChar char="•"/>
            </a:pPr>
            <a:r>
              <a:rPr lang="en-US" sz="1600">
                <a:ea typeface="+mn-lt"/>
                <a:cs typeface="+mn-lt"/>
              </a:rPr>
              <a:t>Better communication between services to ensure inclusion  </a:t>
            </a:r>
            <a:endParaRPr lang="en-US"/>
          </a:p>
          <a:p>
            <a:pPr marL="285750" indent="-285750">
              <a:buFont typeface="Arial"/>
              <a:buChar char="•"/>
            </a:pPr>
            <a:r>
              <a:rPr lang="en-US" sz="1600">
                <a:ea typeface="+mn-lt"/>
                <a:cs typeface="+mn-lt"/>
              </a:rPr>
              <a:t>Joint working and communication to be more effective  </a:t>
            </a:r>
            <a:endParaRPr lang="en-US"/>
          </a:p>
          <a:p>
            <a:pPr marL="285750" indent="-285750">
              <a:buFont typeface="Arial"/>
              <a:buChar char="•"/>
            </a:pPr>
            <a:r>
              <a:rPr lang="en-US" sz="1600">
                <a:ea typeface="+mn-lt"/>
                <a:cs typeface="+mn-lt"/>
              </a:rPr>
              <a:t>Ensure effective communication with families to ensure needs are always fully supported  </a:t>
            </a:r>
            <a:endParaRPr lang="en-US"/>
          </a:p>
          <a:p>
            <a:pPr marL="285750" indent="-285750">
              <a:buFont typeface="Arial"/>
              <a:buChar char="•"/>
            </a:pPr>
            <a:r>
              <a:rPr lang="en-US" sz="1600">
                <a:ea typeface="+mn-lt"/>
                <a:cs typeface="+mn-lt"/>
              </a:rPr>
              <a:t>Appropriate communication skills to support individual needs around consequences/implications (including language/supporting documentation)  </a:t>
            </a:r>
            <a:endParaRPr lang="en-US"/>
          </a:p>
          <a:p>
            <a:pPr marL="285750" indent="-285750">
              <a:buFont typeface="Arial"/>
              <a:buChar char="•"/>
            </a:pPr>
            <a:r>
              <a:rPr lang="en-US" sz="1600">
                <a:ea typeface="+mn-lt"/>
                <a:cs typeface="+mn-lt"/>
              </a:rPr>
              <a:t>Communicate with families/care providers effectively with any clear updates/changes regularly </a:t>
            </a:r>
            <a:endParaRPr lang="en-US"/>
          </a:p>
          <a:p>
            <a:pPr marL="285750" indent="-285750">
              <a:buFont typeface="Arial"/>
              <a:buChar char="•"/>
            </a:pPr>
            <a:r>
              <a:rPr lang="en-US" sz="1600">
                <a:ea typeface="+mn-lt"/>
                <a:cs typeface="+mn-lt"/>
              </a:rPr>
              <a:t>Determine how individuals/carers wish to be communicated.   </a:t>
            </a:r>
            <a:endParaRPr lang="en-US"/>
          </a:p>
          <a:p>
            <a:pPr marL="285750" indent="-285750">
              <a:buFont typeface="Arial"/>
              <a:buChar char="•"/>
            </a:pPr>
            <a:r>
              <a:rPr lang="en-US" sz="1600">
                <a:ea typeface="+mn-lt"/>
                <a:cs typeface="+mn-lt"/>
              </a:rPr>
              <a:t>Professionals to ensure effective communication to families and to highlight specialised needs to be considered within care and treatment. </a:t>
            </a:r>
            <a:endParaRPr lang="en-US"/>
          </a:p>
          <a:p>
            <a:pPr marL="285750" indent="-285750">
              <a:buFont typeface="Arial"/>
              <a:buChar char="•"/>
            </a:pPr>
            <a:r>
              <a:rPr lang="en-US" sz="1600">
                <a:ea typeface="+mn-lt"/>
                <a:cs typeface="+mn-lt"/>
              </a:rPr>
              <a:t>Ensure families have clear information about available services and are signposted to the available support. </a:t>
            </a:r>
            <a:endParaRPr lang="en-US"/>
          </a:p>
          <a:p>
            <a:endParaRPr lang="en-US" sz="1600" b="1"/>
          </a:p>
        </p:txBody>
      </p:sp>
    </p:spTree>
    <p:extLst>
      <p:ext uri="{BB962C8B-B14F-4D97-AF65-F5344CB8AC3E}">
        <p14:creationId xmlns:p14="http://schemas.microsoft.com/office/powerpoint/2010/main" val="1655859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74D02-C154-54CE-9085-1490241AC6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F9B480-592A-D048-D4B0-23AD7A1C147D}"/>
              </a:ext>
            </a:extLst>
          </p:cNvPr>
          <p:cNvSpPr>
            <a:spLocks noGrp="1"/>
          </p:cNvSpPr>
          <p:nvPr>
            <p:ph type="title" idx="4294967295"/>
          </p:nvPr>
        </p:nvSpPr>
        <p:spPr>
          <a:xfrm>
            <a:off x="334587" y="389875"/>
            <a:ext cx="10515600" cy="1325563"/>
          </a:xfrm>
        </p:spPr>
        <p:txBody>
          <a:bodyPr>
            <a:normAutofit/>
          </a:bodyPr>
          <a:lstStyle/>
          <a:p>
            <a:r>
              <a:rPr lang="en-GB" sz="1800">
                <a:latin typeface="Aptos"/>
              </a:rPr>
              <a:t>Executive Summary</a:t>
            </a:r>
          </a:p>
        </p:txBody>
      </p:sp>
      <p:sp>
        <p:nvSpPr>
          <p:cNvPr id="3" name="TextBox 2">
            <a:extLst>
              <a:ext uri="{FF2B5EF4-FFF2-40B4-BE49-F238E27FC236}">
                <a16:creationId xmlns:a16="http://schemas.microsoft.com/office/drawing/2014/main" id="{0C2F426E-AEB6-D166-CDAA-91A30A2BB141}"/>
              </a:ext>
            </a:extLst>
          </p:cNvPr>
          <p:cNvSpPr txBox="1"/>
          <p:nvPr/>
        </p:nvSpPr>
        <p:spPr>
          <a:xfrm>
            <a:off x="486428" y="1384127"/>
            <a:ext cx="11313089" cy="56169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a:latin typeface="Franklin Gothic Book"/>
                <a:cs typeface="Arial"/>
              </a:rPr>
              <a:t>Learning from lives and deaths - People with a learning disability and autistic people (</a:t>
            </a:r>
            <a:r>
              <a:rPr lang="en-US" sz="1100" err="1">
                <a:latin typeface="Franklin Gothic Book"/>
                <a:cs typeface="Arial"/>
              </a:rPr>
              <a:t>LeDeR</a:t>
            </a:r>
            <a:r>
              <a:rPr lang="en-US" sz="1100">
                <a:latin typeface="Franklin Gothic Book"/>
                <a:cs typeface="Arial"/>
              </a:rPr>
              <a:t>) is a service improvement </a:t>
            </a:r>
            <a:r>
              <a:rPr lang="en-US" sz="1100" err="1">
                <a:latin typeface="Franklin Gothic Book"/>
                <a:cs typeface="Arial"/>
              </a:rPr>
              <a:t>programme</a:t>
            </a:r>
            <a:r>
              <a:rPr lang="en-US" sz="1100">
                <a:latin typeface="Franklin Gothic Book"/>
                <a:cs typeface="Arial"/>
              </a:rPr>
              <a:t> for people with a learning disability and autistic people established in 2017.  </a:t>
            </a:r>
          </a:p>
          <a:p>
            <a:endParaRPr lang="en-US" sz="1100">
              <a:latin typeface="Franklin Gothic Book"/>
              <a:cs typeface="Arial"/>
            </a:endParaRPr>
          </a:p>
          <a:p>
            <a:r>
              <a:rPr lang="en-US" sz="1100" b="1">
                <a:latin typeface="Franklin Gothic Book"/>
                <a:cs typeface="Arial"/>
              </a:rPr>
              <a:t>The programme seeks to: </a:t>
            </a:r>
          </a:p>
          <a:p>
            <a:endParaRPr lang="en-US" sz="1100" b="1">
              <a:latin typeface="Franklin Gothic Book"/>
              <a:cs typeface="Arial"/>
            </a:endParaRPr>
          </a:p>
          <a:p>
            <a:pPr marL="171450" indent="-171450">
              <a:buFont typeface="Arial"/>
              <a:buChar char="•"/>
            </a:pPr>
            <a:r>
              <a:rPr lang="en-US" sz="1100" b="1">
                <a:latin typeface="Franklin Gothic Book"/>
                <a:cs typeface="Arial"/>
              </a:rPr>
              <a:t>Improve care for people with a learning disability and autistic people. </a:t>
            </a:r>
            <a:endParaRPr lang="en-GB" b="1">
              <a:latin typeface="Aptos" panose="02110004020202020204"/>
              <a:cs typeface="Arial"/>
            </a:endParaRPr>
          </a:p>
          <a:p>
            <a:pPr marL="171450" indent="-171450">
              <a:buFont typeface="Arial"/>
              <a:buChar char="•"/>
            </a:pPr>
            <a:r>
              <a:rPr lang="en-US" sz="1100" b="1">
                <a:latin typeface="Franklin Gothic Book"/>
                <a:cs typeface="Arial"/>
              </a:rPr>
              <a:t>Reduce health inequalities for people with a learning disability and autistic people. </a:t>
            </a:r>
          </a:p>
          <a:p>
            <a:pPr marL="171450" indent="-171450">
              <a:buFont typeface="Arial"/>
              <a:buChar char="•"/>
            </a:pPr>
            <a:r>
              <a:rPr lang="en-US" sz="1100" b="1">
                <a:latin typeface="Franklin Gothic Book"/>
                <a:cs typeface="Arial"/>
              </a:rPr>
              <a:t>Prevent people with a learning disability and autistic people from early deaths</a:t>
            </a:r>
          </a:p>
          <a:p>
            <a:endParaRPr lang="en-US" sz="1100">
              <a:latin typeface="Franklin Gothic Book"/>
              <a:cs typeface="Arial"/>
            </a:endParaRPr>
          </a:p>
          <a:p>
            <a:r>
              <a:rPr lang="en-US" sz="1100">
                <a:latin typeface="Franklin Gothic Book"/>
                <a:cs typeface="Arial"/>
              </a:rPr>
              <a:t>Throughout 2024 - 25, Shropshire, Telford &amp; Wrekin Integrated Care Board (NHS STW) has worked with a range of stakeholders to continue delivery of the </a:t>
            </a:r>
            <a:r>
              <a:rPr lang="en-US" sz="1100" err="1">
                <a:latin typeface="Franklin Gothic Book"/>
                <a:cs typeface="Arial"/>
              </a:rPr>
              <a:t>LeDeR</a:t>
            </a:r>
            <a:r>
              <a:rPr lang="en-US" sz="1100">
                <a:latin typeface="Franklin Gothic Book"/>
                <a:cs typeface="Arial"/>
              </a:rPr>
              <a:t> </a:t>
            </a:r>
            <a:r>
              <a:rPr lang="en-US" sz="1100" err="1">
                <a:latin typeface="Franklin Gothic Book"/>
                <a:cs typeface="Arial"/>
              </a:rPr>
              <a:t>programme</a:t>
            </a:r>
            <a:r>
              <a:rPr lang="en-US" sz="1100">
                <a:latin typeface="Franklin Gothic Book"/>
                <a:cs typeface="Arial"/>
              </a:rPr>
              <a:t> across our county. This has been done by carrying out a review after the notification of the death of any individual with a learning disability and/or autistic people then using the learning from each review to drive improvements in care for our people. </a:t>
            </a:r>
            <a:endParaRPr lang="en-GB">
              <a:latin typeface="Aptos" panose="02110004020202020204"/>
              <a:cs typeface="Arial"/>
            </a:endParaRPr>
          </a:p>
          <a:p>
            <a:endParaRPr lang="en-GB"/>
          </a:p>
          <a:p>
            <a:r>
              <a:rPr lang="en-US" sz="1100">
                <a:latin typeface="Franklin Gothic Book"/>
                <a:cs typeface="Arial"/>
              </a:rPr>
              <a:t>Each </a:t>
            </a:r>
            <a:r>
              <a:rPr lang="en-US" sz="1100" err="1">
                <a:latin typeface="Franklin Gothic Book"/>
                <a:cs typeface="Arial"/>
              </a:rPr>
              <a:t>LeDeR</a:t>
            </a:r>
            <a:r>
              <a:rPr lang="en-US" sz="1100">
                <a:latin typeface="Franklin Gothic Book"/>
                <a:cs typeface="Arial"/>
              </a:rPr>
              <a:t> review we have completed during 2024-25 has looked at key episodes of the individual's life and death to identify any challenges in access, provision and delivery of care. Understanding the lived experience of people with learning disabilities and/or autistic people is central to the </a:t>
            </a:r>
            <a:r>
              <a:rPr lang="en-US" sz="1100" err="1">
                <a:latin typeface="Franklin Gothic Book"/>
                <a:cs typeface="Arial"/>
              </a:rPr>
              <a:t>LeDeR</a:t>
            </a:r>
            <a:r>
              <a:rPr lang="en-US" sz="1100">
                <a:latin typeface="Franklin Gothic Book"/>
                <a:cs typeface="Arial"/>
              </a:rPr>
              <a:t> </a:t>
            </a:r>
            <a:r>
              <a:rPr lang="en-US" sz="1100" err="1">
                <a:latin typeface="Franklin Gothic Book"/>
                <a:cs typeface="Arial"/>
              </a:rPr>
              <a:t>programme</a:t>
            </a:r>
            <a:r>
              <a:rPr lang="en-US" sz="1100">
                <a:latin typeface="Franklin Gothic Book"/>
                <a:cs typeface="Arial"/>
              </a:rPr>
              <a:t>, and our reviewers have actively sought to engage with family members and carers in each of the reviews they  have carried out. </a:t>
            </a:r>
          </a:p>
          <a:p>
            <a:endParaRPr lang="en-US" sz="1100">
              <a:latin typeface="Franklin Gothic Book"/>
              <a:cs typeface="Arial"/>
            </a:endParaRPr>
          </a:p>
          <a:p>
            <a:r>
              <a:rPr lang="en-US" sz="1100">
                <a:latin typeface="Franklin Gothic Book"/>
                <a:cs typeface="Arial"/>
              </a:rPr>
              <a:t>During 2024-25 NHSSTW was notified of 28 adult deaths of people with a learning disability and or/ autistic people who lived in Shropshire, Telford &amp; Wrekin. A total of 29 ( 1 carried forward from 2023/24) </a:t>
            </a:r>
            <a:r>
              <a:rPr lang="en-US" sz="1100" err="1">
                <a:latin typeface="Franklin Gothic Book"/>
                <a:cs typeface="Arial"/>
              </a:rPr>
              <a:t>LeDeR</a:t>
            </a:r>
            <a:r>
              <a:rPr lang="en-US" sz="1100">
                <a:latin typeface="Franklin Gothic Book"/>
                <a:cs typeface="Arial"/>
              </a:rPr>
              <a:t> reviews were progressed during the year. The median adult age of death was  59 years an increase from 2023/24 by 9 years. . The report also shows an increase  in </a:t>
            </a:r>
            <a:r>
              <a:rPr lang="en-US" sz="1100" err="1">
                <a:latin typeface="Franklin Gothic Book"/>
                <a:cs typeface="Arial"/>
              </a:rPr>
              <a:t>LeDeR</a:t>
            </a:r>
            <a:r>
              <a:rPr lang="en-US" sz="1100">
                <a:latin typeface="Franklin Gothic Book"/>
                <a:cs typeface="Arial"/>
              </a:rPr>
              <a:t> notifications received  compared to 2023-24. It should be kept in mind that a referral to the </a:t>
            </a:r>
            <a:r>
              <a:rPr lang="en-US" sz="1100" err="1">
                <a:latin typeface="Franklin Gothic Book"/>
                <a:cs typeface="Arial"/>
              </a:rPr>
              <a:t>LeDeR</a:t>
            </a:r>
            <a:r>
              <a:rPr lang="en-US" sz="1100">
                <a:latin typeface="Franklin Gothic Book"/>
                <a:cs typeface="Arial"/>
              </a:rPr>
              <a:t> </a:t>
            </a:r>
            <a:r>
              <a:rPr lang="en-US" sz="1100" err="1">
                <a:latin typeface="Franklin Gothic Book"/>
                <a:cs typeface="Arial"/>
              </a:rPr>
              <a:t>programme</a:t>
            </a:r>
            <a:r>
              <a:rPr lang="en-US" sz="1100">
                <a:latin typeface="Franklin Gothic Book"/>
                <a:cs typeface="Arial"/>
              </a:rPr>
              <a:t>, although strongly recommended, is not mandatory so does not have complete coverage of all deaths of people with a learning disability and autistic people and the numbers are small so must be interpreted with caution; findings and comparisons must be considered indicative rather than conclusive. A continued priority for the </a:t>
            </a:r>
            <a:r>
              <a:rPr lang="en-US" sz="1100" err="1">
                <a:latin typeface="Franklin Gothic Book"/>
                <a:cs typeface="Arial"/>
              </a:rPr>
              <a:t>LeDeR</a:t>
            </a:r>
            <a:r>
              <a:rPr lang="en-US" sz="1100">
                <a:latin typeface="Franklin Gothic Book"/>
                <a:cs typeface="Arial"/>
              </a:rPr>
              <a:t> </a:t>
            </a:r>
            <a:r>
              <a:rPr lang="en-US" sz="1100" err="1">
                <a:latin typeface="Franklin Gothic Book"/>
                <a:cs typeface="Arial"/>
              </a:rPr>
              <a:t>programme</a:t>
            </a:r>
            <a:r>
              <a:rPr lang="en-US" sz="1100">
                <a:latin typeface="Franklin Gothic Book"/>
                <a:cs typeface="Arial"/>
              </a:rPr>
              <a:t> for  2025-26  is to work with system partners, parents and carers groups and the voluntary sector  to increase to number of notifications.</a:t>
            </a:r>
            <a:endParaRPr lang="en-GB">
              <a:latin typeface="Aptos" panose="02110004020202020204"/>
              <a:cs typeface="Arial"/>
            </a:endParaRPr>
          </a:p>
          <a:p>
            <a:r>
              <a:rPr lang="en-US" sz="1100">
                <a:latin typeface="Franklin Gothic Book"/>
                <a:cs typeface="Arial"/>
              </a:rPr>
              <a:t>  </a:t>
            </a:r>
            <a:endParaRPr lang="en-GB">
              <a:latin typeface="Aptos" panose="02110004020202020204"/>
              <a:cs typeface="Arial"/>
            </a:endParaRPr>
          </a:p>
          <a:p>
            <a:pPr algn="just"/>
            <a:r>
              <a:rPr lang="en-US" sz="1100">
                <a:latin typeface="Franklin Gothic Book"/>
                <a:cs typeface="Arial"/>
              </a:rPr>
              <a:t>Findings from 24/25 shows  the leading  cause of death as  aspiration pneumonia, this accounts for 17% of all deaths reviewed.  10% of deaths were linked to bronchopneumonia. . Ethnicity linked to reviews shows 100% of individuals were white British. During 24/25 we have continued to work with a range of partners to co-produce activities that respond to the learning from reviews, and this is set out in the sections below. During 2024-25 we have worked with system partners to collate a systemwide action plan for the Clive </a:t>
            </a:r>
            <a:r>
              <a:rPr lang="en-US" sz="1100" err="1">
                <a:latin typeface="Franklin Gothic Book"/>
                <a:cs typeface="Arial"/>
              </a:rPr>
              <a:t>Treacey</a:t>
            </a:r>
            <a:r>
              <a:rPr lang="en-US" sz="1100">
                <a:latin typeface="Franklin Gothic Book"/>
                <a:cs typeface="Arial"/>
              </a:rPr>
              <a:t> recommendations , further detail is in the slides below and  Clive </a:t>
            </a:r>
            <a:r>
              <a:rPr lang="en-US" sz="1100" err="1">
                <a:latin typeface="Franklin Gothic Book"/>
                <a:cs typeface="Arial"/>
              </a:rPr>
              <a:t>Treacey</a:t>
            </a:r>
            <a:r>
              <a:rPr lang="en-US" sz="1100">
                <a:latin typeface="Franklin Gothic Book"/>
                <a:cs typeface="Arial"/>
              </a:rPr>
              <a:t> recommendations are aligned to our local priorities and will continue to be a focus for 2025/26. </a:t>
            </a:r>
          </a:p>
          <a:p>
            <a:r>
              <a:rPr lang="en-US" sz="1100">
                <a:latin typeface="Franklin Gothic Book"/>
                <a:cs typeface="Arial"/>
              </a:rPr>
              <a:t>We can demonstrate our ongoing commitment to learn from </a:t>
            </a:r>
            <a:r>
              <a:rPr lang="en-US" sz="1100" err="1">
                <a:latin typeface="Franklin Gothic Book"/>
                <a:cs typeface="Arial"/>
              </a:rPr>
              <a:t>LeDeR</a:t>
            </a:r>
            <a:r>
              <a:rPr lang="en-US" sz="1100">
                <a:latin typeface="Franklin Gothic Book"/>
                <a:cs typeface="Arial"/>
              </a:rPr>
              <a:t> reviews and implement meaningful change and improvement initiatives to meet the aim of the </a:t>
            </a:r>
            <a:r>
              <a:rPr lang="en-US" sz="1100" err="1">
                <a:latin typeface="Franklin Gothic Book"/>
                <a:cs typeface="Arial"/>
              </a:rPr>
              <a:t>LeDeR</a:t>
            </a:r>
            <a:r>
              <a:rPr lang="en-US" sz="1100">
                <a:latin typeface="Franklin Gothic Book"/>
                <a:cs typeface="Arial"/>
              </a:rPr>
              <a:t> </a:t>
            </a:r>
            <a:r>
              <a:rPr lang="en-US" sz="1100" err="1">
                <a:latin typeface="Franklin Gothic Book"/>
                <a:cs typeface="Arial"/>
              </a:rPr>
              <a:t>programme</a:t>
            </a:r>
            <a:r>
              <a:rPr lang="en-US" sz="1100">
                <a:latin typeface="Franklin Gothic Book"/>
                <a:cs typeface="Arial"/>
              </a:rPr>
              <a:t>. The aim remains for people with a learning disability and autistic people across STW to enjoy good health and good care, and to no longer experience health inequalities or die from preventable causes.  </a:t>
            </a:r>
          </a:p>
        </p:txBody>
      </p:sp>
    </p:spTree>
    <p:extLst>
      <p:ext uri="{BB962C8B-B14F-4D97-AF65-F5344CB8AC3E}">
        <p14:creationId xmlns:p14="http://schemas.microsoft.com/office/powerpoint/2010/main" val="26163661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28ABA-F7C9-B23D-1093-EECAE6BC07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FE2BF-886D-4320-5840-0BF1276C079B}"/>
              </a:ext>
            </a:extLst>
          </p:cNvPr>
          <p:cNvSpPr>
            <a:spLocks noGrp="1"/>
          </p:cNvSpPr>
          <p:nvPr>
            <p:ph type="title"/>
          </p:nvPr>
        </p:nvSpPr>
        <p:spPr>
          <a:xfrm>
            <a:off x="330200" y="605594"/>
            <a:ext cx="10515600" cy="1325563"/>
          </a:xfrm>
        </p:spPr>
        <p:txBody>
          <a:bodyPr/>
          <a:lstStyle/>
          <a:p>
            <a:r>
              <a:rPr lang="en-GB"/>
              <a:t>Appendix 4: Examples of themes</a:t>
            </a:r>
          </a:p>
        </p:txBody>
      </p:sp>
      <p:sp>
        <p:nvSpPr>
          <p:cNvPr id="3" name="Content Placeholder 2">
            <a:extLst>
              <a:ext uri="{FF2B5EF4-FFF2-40B4-BE49-F238E27FC236}">
                <a16:creationId xmlns:a16="http://schemas.microsoft.com/office/drawing/2014/main" id="{48C87FFD-FF7B-52D6-6223-7186DBD05260}"/>
              </a:ext>
            </a:extLst>
          </p:cNvPr>
          <p:cNvSpPr>
            <a:spLocks noGrp="1"/>
          </p:cNvSpPr>
          <p:nvPr>
            <p:ph idx="1"/>
          </p:nvPr>
        </p:nvSpPr>
        <p:spPr/>
        <p:txBody>
          <a:bodyPr vert="horz" lIns="91440" tIns="45720" rIns="91440" bIns="45720" rtlCol="0" anchor="t">
            <a:normAutofit/>
          </a:bodyPr>
          <a:lstStyle/>
          <a:p>
            <a:pPr marL="0" indent="0">
              <a:lnSpc>
                <a:spcPct val="100000"/>
              </a:lnSpc>
              <a:spcBef>
                <a:spcPts val="0"/>
              </a:spcBef>
              <a:buNone/>
            </a:pPr>
            <a:endParaRPr lang="en-GB" sz="1800"/>
          </a:p>
          <a:p>
            <a:endParaRPr lang="en-GB"/>
          </a:p>
        </p:txBody>
      </p:sp>
      <p:sp>
        <p:nvSpPr>
          <p:cNvPr id="8" name="TextBox 7">
            <a:extLst>
              <a:ext uri="{FF2B5EF4-FFF2-40B4-BE49-F238E27FC236}">
                <a16:creationId xmlns:a16="http://schemas.microsoft.com/office/drawing/2014/main" id="{E5C162D7-0F58-9521-B13E-BACDA40D9E1F}"/>
              </a:ext>
            </a:extLst>
          </p:cNvPr>
          <p:cNvSpPr txBox="1"/>
          <p:nvPr/>
        </p:nvSpPr>
        <p:spPr>
          <a:xfrm>
            <a:off x="457200" y="1714500"/>
            <a:ext cx="5638800" cy="5078313"/>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ea typeface="+mn-lt"/>
                <a:cs typeface="+mn-lt"/>
              </a:rPr>
              <a:t>Reasonable Adjustments:  </a:t>
            </a:r>
            <a:endParaRPr lang="en-US" b="1"/>
          </a:p>
          <a:p>
            <a:endParaRPr lang="en-US"/>
          </a:p>
          <a:p>
            <a:pPr marL="285750" indent="-285750">
              <a:buFont typeface="Arial"/>
              <a:buChar char="•"/>
            </a:pPr>
            <a:r>
              <a:rPr lang="en-US">
                <a:ea typeface="+mn-lt"/>
                <a:cs typeface="+mn-lt"/>
              </a:rPr>
              <a:t>Identification and implementation of any reasonable adjustments to support examinations and diagnostic testing to improve attendance around health screenings  </a:t>
            </a:r>
            <a:endParaRPr lang="en-US"/>
          </a:p>
          <a:p>
            <a:pPr marL="285750" indent="-285750">
              <a:buFont typeface="Arial"/>
              <a:buChar char="•"/>
            </a:pPr>
            <a:r>
              <a:rPr lang="en-US">
                <a:ea typeface="+mn-lt"/>
                <a:cs typeface="+mn-lt"/>
              </a:rPr>
              <a:t>More training/awareness needed on reasonable adjustments/learning disability training in health settings. </a:t>
            </a:r>
            <a:endParaRPr lang="en-US"/>
          </a:p>
          <a:p>
            <a:pPr marL="285750" indent="-285750">
              <a:buFont typeface="Arial"/>
              <a:buChar char="•"/>
            </a:pPr>
            <a:r>
              <a:rPr lang="en-US">
                <a:ea typeface="+mn-lt"/>
                <a:cs typeface="+mn-lt"/>
              </a:rPr>
              <a:t>Services should ensure equal access to services for people considered to be vulnerable. </a:t>
            </a:r>
          </a:p>
          <a:p>
            <a:pPr marL="285750" indent="-285750">
              <a:buFont typeface="Arial"/>
              <a:buChar char="•"/>
            </a:pPr>
            <a:r>
              <a:rPr lang="en-US">
                <a:ea typeface="+mn-lt"/>
                <a:cs typeface="+mn-lt"/>
              </a:rPr>
              <a:t>Health and care providers to demonstrate that consideration has been given to those who may require any adjustments when delivering care, e.g., accessible information. </a:t>
            </a:r>
          </a:p>
          <a:p>
            <a:pPr marL="285750" indent="-285750">
              <a:buFont typeface="Arial"/>
              <a:buChar char="•"/>
            </a:pPr>
            <a:r>
              <a:rPr lang="en-US">
                <a:ea typeface="+mn-lt"/>
                <a:cs typeface="+mn-lt"/>
              </a:rPr>
              <a:t>To ensure staff members/care providers are aware of where to find accessible information to support procedures.</a:t>
            </a:r>
            <a:r>
              <a:rPr lang="en-US" sz="1600">
                <a:ea typeface="+mn-lt"/>
                <a:cs typeface="+mn-lt"/>
              </a:rPr>
              <a:t>  </a:t>
            </a:r>
            <a:endParaRPr lang="en-US"/>
          </a:p>
        </p:txBody>
      </p:sp>
      <p:sp>
        <p:nvSpPr>
          <p:cNvPr id="4" name="TextBox 3">
            <a:extLst>
              <a:ext uri="{FF2B5EF4-FFF2-40B4-BE49-F238E27FC236}">
                <a16:creationId xmlns:a16="http://schemas.microsoft.com/office/drawing/2014/main" id="{B1E1B14D-D87C-8606-2FD9-77BBA4E0DE99}"/>
              </a:ext>
            </a:extLst>
          </p:cNvPr>
          <p:cNvSpPr txBox="1"/>
          <p:nvPr/>
        </p:nvSpPr>
        <p:spPr>
          <a:xfrm>
            <a:off x="6489700" y="1930400"/>
            <a:ext cx="5130800" cy="3970318"/>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t>Mental Capacity Assessment/Best Interest Decisions: </a:t>
            </a:r>
          </a:p>
          <a:p>
            <a:endParaRPr lang="en-US"/>
          </a:p>
          <a:p>
            <a:pPr marL="285750" indent="-285750">
              <a:buFont typeface="Arial"/>
              <a:buChar char="•"/>
            </a:pPr>
            <a:r>
              <a:rPr lang="en-US"/>
              <a:t>To ensure MCA/BI documentation is always completed if individuals’ capacity is queried including completion of </a:t>
            </a:r>
            <a:r>
              <a:rPr lang="en-US" err="1"/>
              <a:t>ReSPECT</a:t>
            </a:r>
            <a:r>
              <a:rPr lang="en-US"/>
              <a:t> documents and annual health checks/investigations etc. </a:t>
            </a:r>
          </a:p>
          <a:p>
            <a:pPr marL="285750" indent="-285750">
              <a:buFont typeface="Arial"/>
              <a:buChar char="•"/>
            </a:pPr>
            <a:r>
              <a:rPr lang="en-US"/>
              <a:t>To ensure that all Mental Capacity Assessments &amp; Best interest decisions are decision specific and not </a:t>
            </a:r>
            <a:r>
              <a:rPr lang="en-US" err="1"/>
              <a:t>generalised</a:t>
            </a:r>
            <a:r>
              <a:rPr lang="en-US"/>
              <a:t>. </a:t>
            </a:r>
          </a:p>
          <a:p>
            <a:pPr marL="285750" indent="-285750">
              <a:buFont typeface="Arial"/>
              <a:buChar char="•"/>
            </a:pPr>
            <a:r>
              <a:rPr lang="en-US"/>
              <a:t>Acute staff to ensure mental capacity assessments are completed for hospital admissions if capacity is queried. </a:t>
            </a:r>
          </a:p>
          <a:p>
            <a:endParaRPr lang="en-US"/>
          </a:p>
        </p:txBody>
      </p:sp>
    </p:spTree>
    <p:extLst>
      <p:ext uri="{BB962C8B-B14F-4D97-AF65-F5344CB8AC3E}">
        <p14:creationId xmlns:p14="http://schemas.microsoft.com/office/powerpoint/2010/main" val="36733398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DDDB6-D877-C0B3-B648-BA5E28A4D5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4C8CE3-C311-0934-B32D-85E3AA35EB8A}"/>
              </a:ext>
            </a:extLst>
          </p:cNvPr>
          <p:cNvSpPr>
            <a:spLocks noGrp="1"/>
          </p:cNvSpPr>
          <p:nvPr>
            <p:ph type="title"/>
          </p:nvPr>
        </p:nvSpPr>
        <p:spPr/>
        <p:txBody>
          <a:bodyPr/>
          <a:lstStyle/>
          <a:p>
            <a:r>
              <a:rPr lang="en-GB"/>
              <a:t>Appendix 4: Examples of themes</a:t>
            </a:r>
          </a:p>
        </p:txBody>
      </p:sp>
      <p:sp>
        <p:nvSpPr>
          <p:cNvPr id="3" name="Content Placeholder 2">
            <a:extLst>
              <a:ext uri="{FF2B5EF4-FFF2-40B4-BE49-F238E27FC236}">
                <a16:creationId xmlns:a16="http://schemas.microsoft.com/office/drawing/2014/main" id="{34ED8417-5994-319F-5976-10C8701F21C7}"/>
              </a:ext>
            </a:extLst>
          </p:cNvPr>
          <p:cNvSpPr>
            <a:spLocks noGrp="1"/>
          </p:cNvSpPr>
          <p:nvPr>
            <p:ph idx="1"/>
          </p:nvPr>
        </p:nvSpPr>
        <p:spPr/>
        <p:txBody>
          <a:bodyPr vert="horz" lIns="91440" tIns="45720" rIns="91440" bIns="45720" rtlCol="0" anchor="t">
            <a:normAutofit/>
          </a:bodyPr>
          <a:lstStyle/>
          <a:p>
            <a:pPr marL="0" indent="0">
              <a:lnSpc>
                <a:spcPct val="100000"/>
              </a:lnSpc>
              <a:spcBef>
                <a:spcPts val="0"/>
              </a:spcBef>
              <a:buNone/>
            </a:pPr>
            <a:endParaRPr lang="en-GB" sz="1800"/>
          </a:p>
          <a:p>
            <a:endParaRPr lang="en-GB"/>
          </a:p>
        </p:txBody>
      </p:sp>
      <p:sp>
        <p:nvSpPr>
          <p:cNvPr id="8" name="TextBox 7">
            <a:extLst>
              <a:ext uri="{FF2B5EF4-FFF2-40B4-BE49-F238E27FC236}">
                <a16:creationId xmlns:a16="http://schemas.microsoft.com/office/drawing/2014/main" id="{588008F7-2A82-45CB-2178-E39ABA301DED}"/>
              </a:ext>
            </a:extLst>
          </p:cNvPr>
          <p:cNvSpPr txBox="1"/>
          <p:nvPr/>
        </p:nvSpPr>
        <p:spPr>
          <a:xfrm>
            <a:off x="469900" y="1866900"/>
            <a:ext cx="11252200" cy="4801314"/>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a:ea typeface="+mn-lt"/>
                <a:cs typeface="+mn-lt"/>
              </a:rPr>
              <a:t>Annual Health Checks/Coding  </a:t>
            </a:r>
            <a:endParaRPr lang="en-US" b="1"/>
          </a:p>
          <a:p>
            <a:endParaRPr lang="en-US"/>
          </a:p>
          <a:p>
            <a:pPr marL="285750" indent="-285750">
              <a:buFont typeface="Arial"/>
              <a:buChar char="•"/>
            </a:pPr>
            <a:r>
              <a:rPr lang="en-US" sz="1600">
                <a:ea typeface="+mn-lt"/>
                <a:cs typeface="+mn-lt"/>
              </a:rPr>
              <a:t>To ensure that when individuals have a diagnosis of a learning disability that this is communicated with system partners including GPs to ensure individuals are correctly placed on the learning disability register and receive learning disability annual health checks. </a:t>
            </a:r>
            <a:endParaRPr lang="en-US"/>
          </a:p>
          <a:p>
            <a:pPr marL="285750" indent="-285750">
              <a:buFont typeface="Arial"/>
              <a:buChar char="•"/>
            </a:pPr>
            <a:r>
              <a:rPr lang="en-US" sz="1600">
                <a:ea typeface="+mn-lt"/>
                <a:cs typeface="+mn-lt"/>
              </a:rPr>
              <a:t>To ensure that individuals are coded correctly on GP registers to ensure they receive all support available including the implementation of any identified reasonable adjustments. </a:t>
            </a:r>
            <a:endParaRPr lang="en-US"/>
          </a:p>
          <a:p>
            <a:pPr marL="285750" indent="-285750">
              <a:buFont typeface="Arial"/>
              <a:buChar char="•"/>
            </a:pPr>
            <a:r>
              <a:rPr lang="en-US" sz="1600">
                <a:ea typeface="+mn-lt"/>
                <a:cs typeface="+mn-lt"/>
              </a:rPr>
              <a:t>Ensure annual health checks and health action plans are always completed for everyone with a diagnosed learning disability including medication reviews. </a:t>
            </a:r>
            <a:endParaRPr lang="en-US"/>
          </a:p>
          <a:p>
            <a:pPr marL="285750" indent="-285750">
              <a:buFont typeface="Arial"/>
              <a:buChar char="•"/>
            </a:pPr>
            <a:r>
              <a:rPr lang="en-US" sz="1600">
                <a:ea typeface="+mn-lt"/>
                <a:cs typeface="+mn-lt"/>
              </a:rPr>
              <a:t>All individuals with a learning disability should be coded on the GP register to ensure they have appropriate reviews in order to access appropriate support and manage their health needs.  </a:t>
            </a:r>
            <a:endParaRPr lang="en-US">
              <a:ea typeface="+mn-lt"/>
              <a:cs typeface="+mn-lt"/>
            </a:endParaRPr>
          </a:p>
          <a:p>
            <a:pPr marL="285750" indent="-285750">
              <a:buFont typeface="Arial"/>
              <a:buChar char="•"/>
            </a:pPr>
            <a:r>
              <a:rPr lang="en-US" sz="1600">
                <a:ea typeface="+mn-lt"/>
                <a:cs typeface="+mn-lt"/>
              </a:rPr>
              <a:t>Annual health checks to be completed yearly to identify any care and support needs for the individual. </a:t>
            </a:r>
            <a:endParaRPr lang="en-US">
              <a:ea typeface="+mn-lt"/>
              <a:cs typeface="+mn-lt"/>
            </a:endParaRPr>
          </a:p>
          <a:p>
            <a:pPr marL="285750" indent="-285750">
              <a:buFont typeface="Arial"/>
              <a:buChar char="•"/>
            </a:pPr>
            <a:r>
              <a:rPr lang="en-US" sz="1600">
                <a:ea typeface="+mn-lt"/>
                <a:cs typeface="+mn-lt"/>
              </a:rPr>
              <a:t>GPs to ensure none attendance always followed up to ensure any health concerns can be identified early and the correct support and treatment can be put in place. </a:t>
            </a:r>
            <a:endParaRPr lang="en-US"/>
          </a:p>
          <a:p>
            <a:pPr marL="285750" indent="-285750">
              <a:buFont typeface="Arial"/>
              <a:buChar char="•"/>
            </a:pPr>
            <a:r>
              <a:rPr lang="en-US" sz="1600">
                <a:ea typeface="+mn-lt"/>
                <a:cs typeface="+mn-lt"/>
              </a:rPr>
              <a:t>An annual health review for people with Autism may benefit individuals explore their physical and mental health needs easier with GP's (this has been shared with the </a:t>
            </a:r>
            <a:r>
              <a:rPr lang="en-US" sz="1600" err="1">
                <a:ea typeface="+mn-lt"/>
                <a:cs typeface="+mn-lt"/>
              </a:rPr>
              <a:t>LeDeR</a:t>
            </a:r>
            <a:r>
              <a:rPr lang="en-US" sz="1600">
                <a:ea typeface="+mn-lt"/>
                <a:cs typeface="+mn-lt"/>
              </a:rPr>
              <a:t> national team)</a:t>
            </a:r>
            <a:endParaRPr lang="en-US">
              <a:ea typeface="+mn-lt"/>
              <a:cs typeface="+mn-lt"/>
            </a:endParaRPr>
          </a:p>
          <a:p>
            <a:pPr marL="285750" indent="-285750">
              <a:buFont typeface="Arial"/>
              <a:buChar char="•"/>
            </a:pPr>
            <a:r>
              <a:rPr lang="en-US" sz="1600">
                <a:ea typeface="+mn-lt"/>
                <a:cs typeface="+mn-lt"/>
              </a:rPr>
              <a:t>No annual health checks were documented as being completed by the GP. However, the GP completed weekly MDT’s where any concerns were raised and discussed, therefore regular reviews were being completed however no rationale documented and looks like no annual health review took place even though individual was reviewed on a regular basis.  </a:t>
            </a:r>
            <a:endParaRPr lang="en-US">
              <a:ea typeface="+mn-lt"/>
              <a:cs typeface="+mn-lt"/>
            </a:endParaRPr>
          </a:p>
        </p:txBody>
      </p:sp>
    </p:spTree>
    <p:extLst>
      <p:ext uri="{BB962C8B-B14F-4D97-AF65-F5344CB8AC3E}">
        <p14:creationId xmlns:p14="http://schemas.microsoft.com/office/powerpoint/2010/main" val="151761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04950-3241-8760-9649-32D305FB565F}"/>
              </a:ext>
            </a:extLst>
          </p:cNvPr>
          <p:cNvSpPr>
            <a:spLocks noGrp="1"/>
          </p:cNvSpPr>
          <p:nvPr>
            <p:ph type="title"/>
          </p:nvPr>
        </p:nvSpPr>
        <p:spPr>
          <a:xfrm>
            <a:off x="342900" y="389694"/>
            <a:ext cx="10515600" cy="1325563"/>
          </a:xfrm>
        </p:spPr>
        <p:txBody>
          <a:bodyPr/>
          <a:lstStyle/>
          <a:p>
            <a:r>
              <a:rPr lang="en-GB"/>
              <a:t>Appendix 5: Long term conditions </a:t>
            </a:r>
          </a:p>
        </p:txBody>
      </p:sp>
      <p:sp>
        <p:nvSpPr>
          <p:cNvPr id="3" name="Content Placeholder 2">
            <a:extLst>
              <a:ext uri="{FF2B5EF4-FFF2-40B4-BE49-F238E27FC236}">
                <a16:creationId xmlns:a16="http://schemas.microsoft.com/office/drawing/2014/main" id="{D4671AD7-CFA6-0A4C-49FC-C04B4ABB048B}"/>
              </a:ext>
            </a:extLst>
          </p:cNvPr>
          <p:cNvSpPr>
            <a:spLocks noGrp="1"/>
          </p:cNvSpPr>
          <p:nvPr>
            <p:ph idx="1"/>
          </p:nvPr>
        </p:nvSpPr>
        <p:spPr/>
        <p:txBody>
          <a:bodyPr vert="horz" lIns="91440" tIns="45720" rIns="91440" bIns="45720" rtlCol="0" anchor="t">
            <a:normAutofit/>
          </a:bodyPr>
          <a:lstStyle/>
          <a:p>
            <a:pPr marL="0" indent="0">
              <a:lnSpc>
                <a:spcPct val="100000"/>
              </a:lnSpc>
              <a:spcBef>
                <a:spcPts val="0"/>
              </a:spcBef>
              <a:buNone/>
            </a:pPr>
            <a:endParaRPr lang="en-GB" sz="1800"/>
          </a:p>
          <a:p>
            <a:endParaRPr lang="en-GB"/>
          </a:p>
        </p:txBody>
      </p:sp>
      <p:graphicFrame>
        <p:nvGraphicFramePr>
          <p:cNvPr id="6" name="Table 5">
            <a:extLst>
              <a:ext uri="{FF2B5EF4-FFF2-40B4-BE49-F238E27FC236}">
                <a16:creationId xmlns:a16="http://schemas.microsoft.com/office/drawing/2014/main" id="{DA4156BA-0BB2-BABF-2A15-98463165871C}"/>
              </a:ext>
            </a:extLst>
          </p:cNvPr>
          <p:cNvGraphicFramePr>
            <a:graphicFrameLocks noGrp="1"/>
          </p:cNvGraphicFramePr>
          <p:nvPr>
            <p:extLst>
              <p:ext uri="{D42A27DB-BD31-4B8C-83A1-F6EECF244321}">
                <p14:modId xmlns:p14="http://schemas.microsoft.com/office/powerpoint/2010/main" val="1264609862"/>
              </p:ext>
            </p:extLst>
          </p:nvPr>
        </p:nvGraphicFramePr>
        <p:xfrm>
          <a:off x="876300" y="1714500"/>
          <a:ext cx="10472756" cy="4764677"/>
        </p:xfrm>
        <a:graphic>
          <a:graphicData uri="http://schemas.openxmlformats.org/drawingml/2006/table">
            <a:tbl>
              <a:tblPr firstRow="1" bandRow="1">
                <a:tableStyleId>{073A0DAA-6AF3-43AB-8588-CEC1D06C72B9}</a:tableStyleId>
              </a:tblPr>
              <a:tblGrid>
                <a:gridCol w="2618189">
                  <a:extLst>
                    <a:ext uri="{9D8B030D-6E8A-4147-A177-3AD203B41FA5}">
                      <a16:colId xmlns:a16="http://schemas.microsoft.com/office/drawing/2014/main" val="2154269338"/>
                    </a:ext>
                  </a:extLst>
                </a:gridCol>
                <a:gridCol w="2618189">
                  <a:extLst>
                    <a:ext uri="{9D8B030D-6E8A-4147-A177-3AD203B41FA5}">
                      <a16:colId xmlns:a16="http://schemas.microsoft.com/office/drawing/2014/main" val="4097250374"/>
                    </a:ext>
                  </a:extLst>
                </a:gridCol>
                <a:gridCol w="2618189">
                  <a:extLst>
                    <a:ext uri="{9D8B030D-6E8A-4147-A177-3AD203B41FA5}">
                      <a16:colId xmlns:a16="http://schemas.microsoft.com/office/drawing/2014/main" val="3129785064"/>
                    </a:ext>
                  </a:extLst>
                </a:gridCol>
                <a:gridCol w="2618189">
                  <a:extLst>
                    <a:ext uri="{9D8B030D-6E8A-4147-A177-3AD203B41FA5}">
                      <a16:colId xmlns:a16="http://schemas.microsoft.com/office/drawing/2014/main" val="1207007937"/>
                    </a:ext>
                  </a:extLst>
                </a:gridCol>
              </a:tblGrid>
              <a:tr h="246213">
                <a:tc>
                  <a:txBody>
                    <a:bodyPr/>
                    <a:lstStyle/>
                    <a:p>
                      <a:r>
                        <a:rPr lang="en-GB" sz="1400"/>
                        <a:t>Long term condition </a:t>
                      </a:r>
                    </a:p>
                  </a:txBody>
                  <a:tcPr/>
                </a:tc>
                <a:tc>
                  <a:txBody>
                    <a:bodyPr/>
                    <a:lstStyle/>
                    <a:p>
                      <a:r>
                        <a:rPr lang="en-GB" sz="1400"/>
                        <a:t>No of cases </a:t>
                      </a:r>
                    </a:p>
                  </a:txBody>
                  <a:tcPr/>
                </a:tc>
                <a:tc>
                  <a:txBody>
                    <a:bodyPr/>
                    <a:lstStyle/>
                    <a:p>
                      <a:r>
                        <a:rPr lang="en-GB" sz="1400"/>
                        <a:t>Long term condition </a:t>
                      </a:r>
                    </a:p>
                  </a:txBody>
                  <a:tcPr/>
                </a:tc>
                <a:tc>
                  <a:txBody>
                    <a:bodyPr/>
                    <a:lstStyle/>
                    <a:p>
                      <a:r>
                        <a:rPr lang="en-GB" sz="1400"/>
                        <a:t>No of cases</a:t>
                      </a:r>
                    </a:p>
                  </a:txBody>
                  <a:tcPr/>
                </a:tc>
                <a:extLst>
                  <a:ext uri="{0D108BD9-81ED-4DB2-BD59-A6C34878D82A}">
                    <a16:rowId xmlns:a16="http://schemas.microsoft.com/office/drawing/2014/main" val="3680852599"/>
                  </a:ext>
                </a:extLst>
              </a:tr>
              <a:tr h="246213">
                <a:tc>
                  <a:txBody>
                    <a:bodyPr/>
                    <a:lstStyle/>
                    <a:p>
                      <a:pPr lvl="0">
                        <a:buNone/>
                      </a:pPr>
                      <a:r>
                        <a:rPr lang="en-GB" sz="1400" b="0" i="0" u="none" strike="noStrike" baseline="0" noProof="0">
                          <a:solidFill>
                            <a:srgbClr val="000000"/>
                          </a:solidFill>
                          <a:latin typeface="Aptos"/>
                        </a:rPr>
                        <a:t>Gastrointestinal conditions including constipation </a:t>
                      </a:r>
                      <a:endParaRPr lang="en-US" sz="1400"/>
                    </a:p>
                  </a:txBody>
                  <a:tcPr/>
                </a:tc>
                <a:tc>
                  <a:txBody>
                    <a:bodyPr/>
                    <a:lstStyle/>
                    <a:p>
                      <a:r>
                        <a:rPr lang="en-GB" sz="1400"/>
                        <a:t>13</a:t>
                      </a:r>
                    </a:p>
                  </a:txBody>
                  <a:tcPr/>
                </a:tc>
                <a:tc>
                  <a:txBody>
                    <a:bodyPr/>
                    <a:lstStyle/>
                    <a:p>
                      <a:pPr lvl="0">
                        <a:buNone/>
                      </a:pPr>
                      <a:r>
                        <a:rPr lang="en-GB" sz="1400" b="0" i="0" u="none" strike="noStrike" baseline="0" noProof="0">
                          <a:solidFill>
                            <a:srgbClr val="000000"/>
                          </a:solidFill>
                          <a:latin typeface="Aptos"/>
                        </a:rPr>
                        <a:t>Chronic Kidney Disease</a:t>
                      </a:r>
                    </a:p>
                  </a:txBody>
                  <a:tcPr/>
                </a:tc>
                <a:tc>
                  <a:txBody>
                    <a:bodyPr/>
                    <a:lstStyle/>
                    <a:p>
                      <a:r>
                        <a:rPr lang="en-GB" sz="1400"/>
                        <a:t>4</a:t>
                      </a:r>
                    </a:p>
                  </a:txBody>
                  <a:tcPr/>
                </a:tc>
                <a:extLst>
                  <a:ext uri="{0D108BD9-81ED-4DB2-BD59-A6C34878D82A}">
                    <a16:rowId xmlns:a16="http://schemas.microsoft.com/office/drawing/2014/main" val="2396211901"/>
                  </a:ext>
                </a:extLst>
              </a:tr>
              <a:tr h="246213">
                <a:tc>
                  <a:txBody>
                    <a:bodyPr/>
                    <a:lstStyle/>
                    <a:p>
                      <a:pPr lvl="0">
                        <a:buNone/>
                      </a:pPr>
                      <a:r>
                        <a:rPr lang="en-GB" sz="1400" b="0" i="0" u="none" strike="noStrike" baseline="0" noProof="0">
                          <a:solidFill>
                            <a:schemeClr val="tx1"/>
                          </a:solidFill>
                          <a:latin typeface="Aptos"/>
                        </a:rPr>
                        <a:t>Epilepsy</a:t>
                      </a:r>
                      <a:endParaRPr lang="en-US" sz="1400">
                        <a:solidFill>
                          <a:schemeClr val="tx1"/>
                        </a:solidFill>
                        <a:latin typeface="Aptos"/>
                      </a:endParaRPr>
                    </a:p>
                  </a:txBody>
                  <a:tcPr/>
                </a:tc>
                <a:tc>
                  <a:txBody>
                    <a:bodyPr/>
                    <a:lstStyle/>
                    <a:p>
                      <a:r>
                        <a:rPr lang="en-GB" sz="1400"/>
                        <a:t>13</a:t>
                      </a:r>
                    </a:p>
                  </a:txBody>
                  <a:tcPr/>
                </a:tc>
                <a:tc>
                  <a:txBody>
                    <a:bodyPr/>
                    <a:lstStyle/>
                    <a:p>
                      <a:pPr lvl="0">
                        <a:buNone/>
                      </a:pPr>
                      <a:r>
                        <a:rPr lang="en-GB" sz="1400" b="0" i="0" u="none" strike="noStrike" baseline="0" noProof="0">
                          <a:solidFill>
                            <a:srgbClr val="000000"/>
                          </a:solidFill>
                          <a:latin typeface="Aptos"/>
                        </a:rPr>
                        <a:t>Asthma/COPD</a:t>
                      </a:r>
                      <a:endParaRPr lang="en-US"/>
                    </a:p>
                  </a:txBody>
                  <a:tcPr/>
                </a:tc>
                <a:tc>
                  <a:txBody>
                    <a:bodyPr/>
                    <a:lstStyle/>
                    <a:p>
                      <a:pPr lvl="0">
                        <a:buNone/>
                      </a:pPr>
                      <a:r>
                        <a:rPr lang="en-GB" sz="1400"/>
                        <a:t>3</a:t>
                      </a:r>
                    </a:p>
                  </a:txBody>
                  <a:tcPr/>
                </a:tc>
                <a:extLst>
                  <a:ext uri="{0D108BD9-81ED-4DB2-BD59-A6C34878D82A}">
                    <a16:rowId xmlns:a16="http://schemas.microsoft.com/office/drawing/2014/main" val="1143987431"/>
                  </a:ext>
                </a:extLst>
              </a:tr>
              <a:tr h="246213">
                <a:tc>
                  <a:txBody>
                    <a:bodyPr/>
                    <a:lstStyle/>
                    <a:p>
                      <a:pPr lvl="0">
                        <a:buNone/>
                      </a:pPr>
                      <a:r>
                        <a:rPr lang="en-GB" sz="1400" b="0" i="0" u="none" strike="noStrike" baseline="0" noProof="0">
                          <a:solidFill>
                            <a:srgbClr val="000000"/>
                          </a:solidFill>
                          <a:latin typeface="Aptos"/>
                        </a:rPr>
                        <a:t>Mental Health Conditions</a:t>
                      </a:r>
                      <a:endParaRPr lang="en-US" sz="1400"/>
                    </a:p>
                  </a:txBody>
                  <a:tcPr/>
                </a:tc>
                <a:tc>
                  <a:txBody>
                    <a:bodyPr/>
                    <a:lstStyle/>
                    <a:p>
                      <a:r>
                        <a:rPr lang="en-GB" sz="1400"/>
                        <a:t>11</a:t>
                      </a:r>
                    </a:p>
                  </a:txBody>
                  <a:tcPr/>
                </a:tc>
                <a:tc>
                  <a:txBody>
                    <a:bodyPr/>
                    <a:lstStyle/>
                    <a:p>
                      <a:pPr lvl="0">
                        <a:buNone/>
                      </a:pPr>
                      <a:r>
                        <a:rPr lang="en-GB" sz="1400" b="0" i="0" u="none" strike="noStrike" baseline="0" noProof="0">
                          <a:solidFill>
                            <a:srgbClr val="000000"/>
                          </a:solidFill>
                          <a:latin typeface="Aptos"/>
                        </a:rPr>
                        <a:t>Hydrocephalus</a:t>
                      </a:r>
                      <a:endParaRPr lang="en-US"/>
                    </a:p>
                  </a:txBody>
                  <a:tcPr/>
                </a:tc>
                <a:tc>
                  <a:txBody>
                    <a:bodyPr/>
                    <a:lstStyle/>
                    <a:p>
                      <a:pPr lvl="0">
                        <a:buNone/>
                      </a:pPr>
                      <a:r>
                        <a:rPr lang="en-GB" sz="1400"/>
                        <a:t>3</a:t>
                      </a:r>
                    </a:p>
                  </a:txBody>
                  <a:tcPr/>
                </a:tc>
                <a:extLst>
                  <a:ext uri="{0D108BD9-81ED-4DB2-BD59-A6C34878D82A}">
                    <a16:rowId xmlns:a16="http://schemas.microsoft.com/office/drawing/2014/main" val="4042587472"/>
                  </a:ext>
                </a:extLst>
              </a:tr>
              <a:tr h="246213">
                <a:tc>
                  <a:txBody>
                    <a:bodyPr/>
                    <a:lstStyle/>
                    <a:p>
                      <a:pPr lvl="0">
                        <a:buNone/>
                      </a:pPr>
                      <a:r>
                        <a:rPr lang="en-GB" sz="1400" b="0" i="0" u="none" strike="noStrike" baseline="0" noProof="0">
                          <a:solidFill>
                            <a:srgbClr val="000000"/>
                          </a:solidFill>
                          <a:latin typeface="Aptos"/>
                        </a:rPr>
                        <a:t>Dysphagia</a:t>
                      </a:r>
                      <a:endParaRPr lang="en-US" sz="1400"/>
                    </a:p>
                  </a:txBody>
                  <a:tcPr/>
                </a:tc>
                <a:tc>
                  <a:txBody>
                    <a:bodyPr/>
                    <a:lstStyle/>
                    <a:p>
                      <a:r>
                        <a:rPr lang="en-GB" sz="1400"/>
                        <a:t>10</a:t>
                      </a:r>
                    </a:p>
                  </a:txBody>
                  <a:tcPr/>
                </a:tc>
                <a:tc>
                  <a:txBody>
                    <a:bodyPr/>
                    <a:lstStyle/>
                    <a:p>
                      <a:pPr lvl="0">
                        <a:buNone/>
                      </a:pPr>
                      <a:r>
                        <a:rPr lang="en-GB" sz="1400" b="0" i="0" u="none" strike="noStrike" baseline="0" noProof="0">
                          <a:solidFill>
                            <a:srgbClr val="000000"/>
                          </a:solidFill>
                          <a:latin typeface="Aptos"/>
                        </a:rPr>
                        <a:t>Paraplegia</a:t>
                      </a:r>
                      <a:endParaRPr lang="en-US"/>
                    </a:p>
                  </a:txBody>
                  <a:tcPr/>
                </a:tc>
                <a:tc>
                  <a:txBody>
                    <a:bodyPr/>
                    <a:lstStyle/>
                    <a:p>
                      <a:pPr lvl="0">
                        <a:buNone/>
                      </a:pPr>
                      <a:r>
                        <a:rPr lang="en-GB" sz="1400"/>
                        <a:t>2</a:t>
                      </a:r>
                    </a:p>
                  </a:txBody>
                  <a:tcPr/>
                </a:tc>
                <a:extLst>
                  <a:ext uri="{0D108BD9-81ED-4DB2-BD59-A6C34878D82A}">
                    <a16:rowId xmlns:a16="http://schemas.microsoft.com/office/drawing/2014/main" val="679848384"/>
                  </a:ext>
                </a:extLst>
              </a:tr>
              <a:tr h="246213">
                <a:tc>
                  <a:txBody>
                    <a:bodyPr/>
                    <a:lstStyle/>
                    <a:p>
                      <a:pPr lvl="0">
                        <a:buNone/>
                      </a:pPr>
                      <a:r>
                        <a:rPr lang="en-GB" sz="1400" b="0" i="0" u="none" strike="noStrike" baseline="0" noProof="0">
                          <a:solidFill>
                            <a:srgbClr val="000000"/>
                          </a:solidFill>
                          <a:latin typeface="Aptos"/>
                        </a:rPr>
                        <a:t>Hypertension</a:t>
                      </a:r>
                      <a:endParaRPr lang="en-US" sz="1400"/>
                    </a:p>
                  </a:txBody>
                  <a:tcPr/>
                </a:tc>
                <a:tc>
                  <a:txBody>
                    <a:bodyPr/>
                    <a:lstStyle/>
                    <a:p>
                      <a:r>
                        <a:rPr lang="en-GB" sz="1400"/>
                        <a:t>10</a:t>
                      </a:r>
                    </a:p>
                  </a:txBody>
                  <a:tcPr/>
                </a:tc>
                <a:tc>
                  <a:txBody>
                    <a:bodyPr/>
                    <a:lstStyle/>
                    <a:p>
                      <a:pPr lvl="0">
                        <a:buNone/>
                      </a:pPr>
                      <a:r>
                        <a:rPr lang="en-GB" sz="1400" b="0" i="0" u="none" strike="noStrike" baseline="0" noProof="0">
                          <a:solidFill>
                            <a:srgbClr val="000000"/>
                          </a:solidFill>
                          <a:latin typeface="Aptos"/>
                        </a:rPr>
                        <a:t>Deep Vein Thrombosis</a:t>
                      </a:r>
                      <a:endParaRPr lang="en-US"/>
                    </a:p>
                  </a:txBody>
                  <a:tcPr/>
                </a:tc>
                <a:tc>
                  <a:txBody>
                    <a:bodyPr/>
                    <a:lstStyle/>
                    <a:p>
                      <a:pPr lvl="0">
                        <a:buNone/>
                      </a:pPr>
                      <a:r>
                        <a:rPr lang="en-GB" sz="1400"/>
                        <a:t>2</a:t>
                      </a:r>
                    </a:p>
                  </a:txBody>
                  <a:tcPr/>
                </a:tc>
                <a:extLst>
                  <a:ext uri="{0D108BD9-81ED-4DB2-BD59-A6C34878D82A}">
                    <a16:rowId xmlns:a16="http://schemas.microsoft.com/office/drawing/2014/main" val="2983741996"/>
                  </a:ext>
                </a:extLst>
              </a:tr>
              <a:tr h="246213">
                <a:tc>
                  <a:txBody>
                    <a:bodyPr/>
                    <a:lstStyle/>
                    <a:p>
                      <a:pPr lvl="0">
                        <a:buNone/>
                      </a:pPr>
                      <a:r>
                        <a:rPr lang="en-GB" sz="1400" b="0" i="0" u="none" strike="noStrike" baseline="0" noProof="0">
                          <a:solidFill>
                            <a:srgbClr val="000000"/>
                          </a:solidFill>
                          <a:latin typeface="Aptos"/>
                        </a:rPr>
                        <a:t>BMI over 30</a:t>
                      </a:r>
                      <a:endParaRPr lang="en-US" sz="1400"/>
                    </a:p>
                  </a:txBody>
                  <a:tcPr/>
                </a:tc>
                <a:tc>
                  <a:txBody>
                    <a:bodyPr/>
                    <a:lstStyle/>
                    <a:p>
                      <a:r>
                        <a:rPr lang="en-GB" sz="1400"/>
                        <a:t>9</a:t>
                      </a:r>
                    </a:p>
                  </a:txBody>
                  <a:tcPr/>
                </a:tc>
                <a:tc>
                  <a:txBody>
                    <a:bodyPr/>
                    <a:lstStyle/>
                    <a:p>
                      <a:pPr lvl="0">
                        <a:buNone/>
                      </a:pPr>
                      <a:r>
                        <a:rPr lang="en-GB" sz="1400" b="0" i="0" u="none" strike="noStrike" baseline="0" noProof="0">
                          <a:solidFill>
                            <a:srgbClr val="000000"/>
                          </a:solidFill>
                          <a:latin typeface="Aptos"/>
                        </a:rPr>
                        <a:t>Meningitis</a:t>
                      </a:r>
                      <a:endParaRPr lang="en-US"/>
                    </a:p>
                  </a:txBody>
                  <a:tcPr/>
                </a:tc>
                <a:tc>
                  <a:txBody>
                    <a:bodyPr/>
                    <a:lstStyle/>
                    <a:p>
                      <a:pPr lvl="0">
                        <a:buNone/>
                      </a:pPr>
                      <a:r>
                        <a:rPr lang="en-GB" sz="1400"/>
                        <a:t>2</a:t>
                      </a:r>
                    </a:p>
                  </a:txBody>
                  <a:tcPr/>
                </a:tc>
                <a:extLst>
                  <a:ext uri="{0D108BD9-81ED-4DB2-BD59-A6C34878D82A}">
                    <a16:rowId xmlns:a16="http://schemas.microsoft.com/office/drawing/2014/main" val="678312109"/>
                  </a:ext>
                </a:extLst>
              </a:tr>
              <a:tr h="246213">
                <a:tc>
                  <a:txBody>
                    <a:bodyPr/>
                    <a:lstStyle/>
                    <a:p>
                      <a:pPr lvl="0">
                        <a:buNone/>
                      </a:pPr>
                      <a:r>
                        <a:rPr lang="en-GB" sz="1400" b="0" i="0" u="none" strike="noStrike" baseline="0" noProof="0">
                          <a:solidFill>
                            <a:srgbClr val="000000"/>
                          </a:solidFill>
                          <a:latin typeface="Aptos"/>
                        </a:rPr>
                        <a:t>Cerebral Palsy</a:t>
                      </a:r>
                      <a:endParaRPr lang="en-US" sz="1400"/>
                    </a:p>
                  </a:txBody>
                  <a:tcPr/>
                </a:tc>
                <a:tc>
                  <a:txBody>
                    <a:bodyPr/>
                    <a:lstStyle/>
                    <a:p>
                      <a:r>
                        <a:rPr lang="en-GB" sz="1400"/>
                        <a:t>7</a:t>
                      </a:r>
                    </a:p>
                  </a:txBody>
                  <a:tcPr/>
                </a:tc>
                <a:tc>
                  <a:txBody>
                    <a:bodyPr/>
                    <a:lstStyle/>
                    <a:p>
                      <a:pPr lvl="0">
                        <a:buNone/>
                      </a:pPr>
                      <a:r>
                        <a:rPr lang="en-GB" sz="1400" b="0" i="0" u="none" strike="noStrike" baseline="0" noProof="0">
                          <a:solidFill>
                            <a:srgbClr val="000000"/>
                          </a:solidFill>
                          <a:latin typeface="Aptos"/>
                        </a:rPr>
                        <a:t>Kyphoscoliosis</a:t>
                      </a:r>
                      <a:endParaRPr lang="en-US"/>
                    </a:p>
                  </a:txBody>
                  <a:tcPr/>
                </a:tc>
                <a:tc>
                  <a:txBody>
                    <a:bodyPr/>
                    <a:lstStyle/>
                    <a:p>
                      <a:pPr lvl="0">
                        <a:buNone/>
                      </a:pPr>
                      <a:r>
                        <a:rPr lang="en-GB" sz="1400"/>
                        <a:t>2</a:t>
                      </a:r>
                    </a:p>
                  </a:txBody>
                  <a:tcPr/>
                </a:tc>
                <a:extLst>
                  <a:ext uri="{0D108BD9-81ED-4DB2-BD59-A6C34878D82A}">
                    <a16:rowId xmlns:a16="http://schemas.microsoft.com/office/drawing/2014/main" val="1918844738"/>
                  </a:ext>
                </a:extLst>
              </a:tr>
              <a:tr h="246213">
                <a:tc>
                  <a:txBody>
                    <a:bodyPr/>
                    <a:lstStyle/>
                    <a:p>
                      <a:pPr lvl="0">
                        <a:buNone/>
                      </a:pPr>
                      <a:r>
                        <a:rPr lang="en-GB" sz="1400" b="0" i="0" u="none" strike="noStrike" baseline="0" noProof="0">
                          <a:solidFill>
                            <a:schemeClr val="tx1"/>
                          </a:solidFill>
                          <a:latin typeface="Aptos"/>
                        </a:rPr>
                        <a:t>Diabetes</a:t>
                      </a:r>
                      <a:endParaRPr lang="en-US" sz="1400">
                        <a:solidFill>
                          <a:schemeClr val="tx1"/>
                        </a:solidFill>
                        <a:latin typeface="Aptos"/>
                      </a:endParaRPr>
                    </a:p>
                  </a:txBody>
                  <a:tcPr/>
                </a:tc>
                <a:tc>
                  <a:txBody>
                    <a:bodyPr/>
                    <a:lstStyle/>
                    <a:p>
                      <a:pPr lvl="0">
                        <a:buNone/>
                      </a:pPr>
                      <a:r>
                        <a:rPr lang="en-GB" sz="1400"/>
                        <a:t>7</a:t>
                      </a:r>
                    </a:p>
                  </a:txBody>
                  <a:tcPr/>
                </a:tc>
                <a:tc>
                  <a:txBody>
                    <a:bodyPr/>
                    <a:lstStyle/>
                    <a:p>
                      <a:pPr lvl="0">
                        <a:buNone/>
                      </a:pPr>
                      <a:r>
                        <a:rPr lang="en-GB" sz="1400" b="0" i="0" u="none" strike="noStrike" baseline="0" noProof="0">
                          <a:solidFill>
                            <a:srgbClr val="000000"/>
                          </a:solidFill>
                          <a:latin typeface="Aptos"/>
                        </a:rPr>
                        <a:t>Congenital Nystagmus</a:t>
                      </a:r>
                      <a:endParaRPr lang="en-US"/>
                    </a:p>
                  </a:txBody>
                  <a:tcPr/>
                </a:tc>
                <a:tc>
                  <a:txBody>
                    <a:bodyPr/>
                    <a:lstStyle/>
                    <a:p>
                      <a:pPr lvl="0">
                        <a:buNone/>
                      </a:pPr>
                      <a:r>
                        <a:rPr lang="en-GB" sz="1400"/>
                        <a:t>1</a:t>
                      </a:r>
                    </a:p>
                  </a:txBody>
                  <a:tcPr/>
                </a:tc>
                <a:extLst>
                  <a:ext uri="{0D108BD9-81ED-4DB2-BD59-A6C34878D82A}">
                    <a16:rowId xmlns:a16="http://schemas.microsoft.com/office/drawing/2014/main" val="2083910368"/>
                  </a:ext>
                </a:extLst>
              </a:tr>
              <a:tr h="246213">
                <a:tc>
                  <a:txBody>
                    <a:bodyPr/>
                    <a:lstStyle/>
                    <a:p>
                      <a:pPr lvl="0">
                        <a:buNone/>
                      </a:pPr>
                      <a:r>
                        <a:rPr lang="en-GB" sz="1400" b="0" i="0" u="none" strike="noStrike" baseline="0" noProof="0">
                          <a:solidFill>
                            <a:srgbClr val="000000"/>
                          </a:solidFill>
                          <a:latin typeface="Aptos"/>
                        </a:rPr>
                        <a:t>Stroke</a:t>
                      </a:r>
                      <a:endParaRPr lang="en-US" sz="1400"/>
                    </a:p>
                  </a:txBody>
                  <a:tcPr/>
                </a:tc>
                <a:tc>
                  <a:txBody>
                    <a:bodyPr/>
                    <a:lstStyle/>
                    <a:p>
                      <a:pPr lvl="0">
                        <a:buNone/>
                      </a:pPr>
                      <a:r>
                        <a:rPr lang="en-GB" sz="1400"/>
                        <a:t>6</a:t>
                      </a:r>
                    </a:p>
                  </a:txBody>
                  <a:tcPr/>
                </a:tc>
                <a:tc>
                  <a:txBody>
                    <a:bodyPr/>
                    <a:lstStyle/>
                    <a:p>
                      <a:pPr lvl="0">
                        <a:buNone/>
                      </a:pPr>
                      <a:r>
                        <a:rPr lang="en-GB" sz="1400" b="0" i="0" u="none" strike="noStrike" baseline="0" noProof="0">
                          <a:solidFill>
                            <a:srgbClr val="000000"/>
                          </a:solidFill>
                          <a:latin typeface="Aptos"/>
                        </a:rPr>
                        <a:t>Pulmonary Fibrosis</a:t>
                      </a:r>
                      <a:endParaRPr lang="en-US"/>
                    </a:p>
                  </a:txBody>
                  <a:tcPr/>
                </a:tc>
                <a:tc>
                  <a:txBody>
                    <a:bodyPr/>
                    <a:lstStyle/>
                    <a:p>
                      <a:pPr lvl="0">
                        <a:buNone/>
                      </a:pPr>
                      <a:r>
                        <a:rPr lang="en-GB" sz="1400"/>
                        <a:t>1</a:t>
                      </a:r>
                    </a:p>
                  </a:txBody>
                  <a:tcPr/>
                </a:tc>
                <a:extLst>
                  <a:ext uri="{0D108BD9-81ED-4DB2-BD59-A6C34878D82A}">
                    <a16:rowId xmlns:a16="http://schemas.microsoft.com/office/drawing/2014/main" val="205058477"/>
                  </a:ext>
                </a:extLst>
              </a:tr>
              <a:tr h="246213">
                <a:tc>
                  <a:txBody>
                    <a:bodyPr/>
                    <a:lstStyle/>
                    <a:p>
                      <a:pPr lvl="0">
                        <a:buNone/>
                      </a:pPr>
                      <a:r>
                        <a:rPr lang="en-GB" sz="1400" b="0" i="0" u="none" strike="noStrike" baseline="0" noProof="0">
                          <a:solidFill>
                            <a:srgbClr val="000000"/>
                          </a:solidFill>
                          <a:latin typeface="Aptos"/>
                        </a:rPr>
                        <a:t>Cancer</a:t>
                      </a:r>
                      <a:endParaRPr lang="en-US"/>
                    </a:p>
                  </a:txBody>
                  <a:tcPr/>
                </a:tc>
                <a:tc>
                  <a:txBody>
                    <a:bodyPr/>
                    <a:lstStyle/>
                    <a:p>
                      <a:pPr lvl="0">
                        <a:buNone/>
                      </a:pPr>
                      <a:r>
                        <a:rPr lang="en-GB" sz="1400"/>
                        <a:t>6</a:t>
                      </a:r>
                    </a:p>
                  </a:txBody>
                  <a:tcPr/>
                </a:tc>
                <a:tc>
                  <a:txBody>
                    <a:bodyPr/>
                    <a:lstStyle/>
                    <a:p>
                      <a:pPr lvl="0">
                        <a:buNone/>
                      </a:pPr>
                      <a:r>
                        <a:rPr lang="en-GB" sz="1400" b="0" i="0" u="none" strike="noStrike" baseline="0" noProof="0">
                          <a:solidFill>
                            <a:srgbClr val="000000"/>
                          </a:solidFill>
                          <a:latin typeface="Aptos"/>
                        </a:rPr>
                        <a:t>Dystonia</a:t>
                      </a:r>
                      <a:endParaRPr lang="en-US"/>
                    </a:p>
                  </a:txBody>
                  <a:tcPr/>
                </a:tc>
                <a:tc>
                  <a:txBody>
                    <a:bodyPr/>
                    <a:lstStyle/>
                    <a:p>
                      <a:pPr lvl="0">
                        <a:buNone/>
                      </a:pPr>
                      <a:r>
                        <a:rPr lang="en-GB" sz="1400"/>
                        <a:t>1</a:t>
                      </a:r>
                    </a:p>
                  </a:txBody>
                  <a:tcPr/>
                </a:tc>
                <a:extLst>
                  <a:ext uri="{0D108BD9-81ED-4DB2-BD59-A6C34878D82A}">
                    <a16:rowId xmlns:a16="http://schemas.microsoft.com/office/drawing/2014/main" val="1182228259"/>
                  </a:ext>
                </a:extLst>
              </a:tr>
              <a:tr h="246213">
                <a:tc>
                  <a:txBody>
                    <a:bodyPr/>
                    <a:lstStyle/>
                    <a:p>
                      <a:pPr lvl="0">
                        <a:buNone/>
                      </a:pPr>
                      <a:r>
                        <a:rPr lang="en-GB" sz="1400" b="0" i="0" u="none" strike="noStrike" baseline="0" noProof="0">
                          <a:solidFill>
                            <a:srgbClr val="000000"/>
                          </a:solidFill>
                          <a:latin typeface="Aptos"/>
                        </a:rPr>
                        <a:t>Cardiovascular Disease</a:t>
                      </a:r>
                      <a:endParaRPr lang="en-US" sz="1400"/>
                    </a:p>
                  </a:txBody>
                  <a:tcPr/>
                </a:tc>
                <a:tc>
                  <a:txBody>
                    <a:bodyPr/>
                    <a:lstStyle/>
                    <a:p>
                      <a:pPr lvl="0">
                        <a:buNone/>
                      </a:pPr>
                      <a:r>
                        <a:rPr lang="en-GB" sz="1400"/>
                        <a:t>5</a:t>
                      </a:r>
                    </a:p>
                  </a:txBody>
                  <a:tcPr/>
                </a:tc>
                <a:tc>
                  <a:txBody>
                    <a:bodyPr/>
                    <a:lstStyle/>
                    <a:p>
                      <a:pPr lvl="0">
                        <a:buNone/>
                      </a:pPr>
                      <a:r>
                        <a:rPr lang="en-GB" sz="1400" b="0" i="0" u="none" strike="noStrike" baseline="0" noProof="0">
                          <a:solidFill>
                            <a:srgbClr val="000000"/>
                          </a:solidFill>
                          <a:latin typeface="Aptos"/>
                        </a:rPr>
                        <a:t>Hemiplegia</a:t>
                      </a:r>
                      <a:endParaRPr lang="en-US"/>
                    </a:p>
                  </a:txBody>
                  <a:tcPr/>
                </a:tc>
                <a:tc>
                  <a:txBody>
                    <a:bodyPr/>
                    <a:lstStyle/>
                    <a:p>
                      <a:pPr lvl="0">
                        <a:buNone/>
                      </a:pPr>
                      <a:r>
                        <a:rPr lang="en-GB" sz="1400"/>
                        <a:t>1</a:t>
                      </a:r>
                    </a:p>
                  </a:txBody>
                  <a:tcPr/>
                </a:tc>
                <a:extLst>
                  <a:ext uri="{0D108BD9-81ED-4DB2-BD59-A6C34878D82A}">
                    <a16:rowId xmlns:a16="http://schemas.microsoft.com/office/drawing/2014/main" val="3597266450"/>
                  </a:ext>
                </a:extLst>
              </a:tr>
              <a:tr h="246213">
                <a:tc>
                  <a:txBody>
                    <a:bodyPr/>
                    <a:lstStyle/>
                    <a:p>
                      <a:pPr lvl="0">
                        <a:buNone/>
                      </a:pPr>
                      <a:r>
                        <a:rPr lang="en-GB" sz="1400" b="0" i="0" u="none" strike="noStrike" baseline="0" noProof="0">
                          <a:solidFill>
                            <a:srgbClr val="000000"/>
                          </a:solidFill>
                          <a:latin typeface="Aptos"/>
                        </a:rPr>
                        <a:t>Sensory Impairment (vision or hearing)</a:t>
                      </a:r>
                      <a:endParaRPr lang="en-US" sz="1400"/>
                    </a:p>
                  </a:txBody>
                  <a:tcPr/>
                </a:tc>
                <a:tc>
                  <a:txBody>
                    <a:bodyPr/>
                    <a:lstStyle/>
                    <a:p>
                      <a:pPr lvl="0">
                        <a:buNone/>
                      </a:pPr>
                      <a:r>
                        <a:rPr lang="en-GB" sz="1400"/>
                        <a:t>5</a:t>
                      </a:r>
                    </a:p>
                  </a:txBody>
                  <a:tcPr/>
                </a:tc>
                <a:tc>
                  <a:txBody>
                    <a:bodyPr/>
                    <a:lstStyle/>
                    <a:p>
                      <a:pPr lvl="0">
                        <a:buNone/>
                      </a:pPr>
                      <a:r>
                        <a:rPr lang="en-GB" sz="1400" b="0" i="0" u="none" strike="noStrike" baseline="0" noProof="0">
                          <a:solidFill>
                            <a:srgbClr val="000000"/>
                          </a:solidFill>
                          <a:latin typeface="Aptos"/>
                        </a:rPr>
                        <a:t>Down Syndrome</a:t>
                      </a:r>
                      <a:endParaRPr lang="en-US"/>
                    </a:p>
                  </a:txBody>
                  <a:tcPr/>
                </a:tc>
                <a:tc>
                  <a:txBody>
                    <a:bodyPr/>
                    <a:lstStyle/>
                    <a:p>
                      <a:pPr lvl="0">
                        <a:buNone/>
                      </a:pPr>
                      <a:r>
                        <a:rPr lang="en-GB" sz="1400"/>
                        <a:t>1</a:t>
                      </a:r>
                    </a:p>
                  </a:txBody>
                  <a:tcPr/>
                </a:tc>
                <a:extLst>
                  <a:ext uri="{0D108BD9-81ED-4DB2-BD59-A6C34878D82A}">
                    <a16:rowId xmlns:a16="http://schemas.microsoft.com/office/drawing/2014/main" val="4070730772"/>
                  </a:ext>
                </a:extLst>
              </a:tr>
              <a:tr h="375557">
                <a:tc>
                  <a:txBody>
                    <a:bodyPr/>
                    <a:lstStyle/>
                    <a:p>
                      <a:pPr lvl="0">
                        <a:buNone/>
                      </a:pPr>
                      <a:r>
                        <a:rPr lang="en-GB" sz="1400" b="0" i="0" u="none" strike="noStrike" baseline="0" noProof="0">
                          <a:solidFill>
                            <a:srgbClr val="000000"/>
                          </a:solidFill>
                          <a:latin typeface="Aptos"/>
                        </a:rPr>
                        <a:t>BMI under 18.5</a:t>
                      </a:r>
                      <a:endParaRPr lang="en-US" sz="1400"/>
                    </a:p>
                  </a:txBody>
                  <a:tcPr/>
                </a:tc>
                <a:tc>
                  <a:txBody>
                    <a:bodyPr/>
                    <a:lstStyle/>
                    <a:p>
                      <a:pPr lvl="0">
                        <a:buNone/>
                      </a:pPr>
                      <a:r>
                        <a:rPr lang="en-GB" sz="1400"/>
                        <a:t>4</a:t>
                      </a:r>
                    </a:p>
                  </a:txBody>
                  <a:tcPr/>
                </a:tc>
                <a:tc>
                  <a:txBody>
                    <a:bodyPr/>
                    <a:lstStyle/>
                    <a:p>
                      <a:pPr lvl="0">
                        <a:buNone/>
                      </a:pPr>
                      <a:r>
                        <a:rPr lang="en-GB" sz="1400"/>
                        <a:t>Dementia</a:t>
                      </a:r>
                    </a:p>
                  </a:txBody>
                  <a:tcPr/>
                </a:tc>
                <a:tc>
                  <a:txBody>
                    <a:bodyPr/>
                    <a:lstStyle/>
                    <a:p>
                      <a:pPr lvl="0">
                        <a:buNone/>
                      </a:pPr>
                      <a:r>
                        <a:rPr lang="en-GB" sz="1400"/>
                        <a:t>1</a:t>
                      </a:r>
                    </a:p>
                  </a:txBody>
                  <a:tcPr/>
                </a:tc>
                <a:extLst>
                  <a:ext uri="{0D108BD9-81ED-4DB2-BD59-A6C34878D82A}">
                    <a16:rowId xmlns:a16="http://schemas.microsoft.com/office/drawing/2014/main" val="2478026195"/>
                  </a:ext>
                </a:extLst>
              </a:tr>
            </a:tbl>
          </a:graphicData>
        </a:graphic>
      </p:graphicFrame>
    </p:spTree>
    <p:extLst>
      <p:ext uri="{BB962C8B-B14F-4D97-AF65-F5344CB8AC3E}">
        <p14:creationId xmlns:p14="http://schemas.microsoft.com/office/powerpoint/2010/main" val="6627090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AE6C22-3CCB-3F93-3036-1208BE94C8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BC3314-D71D-D291-640F-5BB5C6C45AA3}"/>
              </a:ext>
            </a:extLst>
          </p:cNvPr>
          <p:cNvSpPr>
            <a:spLocks noGrp="1"/>
          </p:cNvSpPr>
          <p:nvPr>
            <p:ph type="title"/>
          </p:nvPr>
        </p:nvSpPr>
        <p:spPr/>
        <p:txBody>
          <a:bodyPr/>
          <a:lstStyle/>
          <a:p>
            <a:r>
              <a:rPr lang="en-GB"/>
              <a:t>Appendix 6: </a:t>
            </a:r>
            <a:r>
              <a:rPr lang="en-GB" err="1"/>
              <a:t>LeDeR</a:t>
            </a:r>
            <a:r>
              <a:rPr lang="en-GB"/>
              <a:t> comparisons</a:t>
            </a:r>
          </a:p>
        </p:txBody>
      </p:sp>
      <p:sp>
        <p:nvSpPr>
          <p:cNvPr id="3" name="Content Placeholder 2">
            <a:extLst>
              <a:ext uri="{FF2B5EF4-FFF2-40B4-BE49-F238E27FC236}">
                <a16:creationId xmlns:a16="http://schemas.microsoft.com/office/drawing/2014/main" id="{1D96FD5D-CDBF-78E5-8F29-74DFC9415B36}"/>
              </a:ext>
            </a:extLst>
          </p:cNvPr>
          <p:cNvSpPr>
            <a:spLocks noGrp="1"/>
          </p:cNvSpPr>
          <p:nvPr>
            <p:ph idx="1"/>
          </p:nvPr>
        </p:nvSpPr>
        <p:spPr/>
        <p:txBody>
          <a:bodyPr vert="horz" lIns="91440" tIns="45720" rIns="91440" bIns="45720" rtlCol="0" anchor="t">
            <a:normAutofit/>
          </a:bodyPr>
          <a:lstStyle/>
          <a:p>
            <a:pPr marL="0" indent="0">
              <a:lnSpc>
                <a:spcPct val="100000"/>
              </a:lnSpc>
              <a:spcBef>
                <a:spcPts val="0"/>
              </a:spcBef>
              <a:buNone/>
            </a:pPr>
            <a:endParaRPr lang="en-US" sz="1800"/>
          </a:p>
          <a:p>
            <a:endParaRPr lang="en-GB"/>
          </a:p>
        </p:txBody>
      </p:sp>
      <p:graphicFrame>
        <p:nvGraphicFramePr>
          <p:cNvPr id="5" name="Table 4">
            <a:extLst>
              <a:ext uri="{FF2B5EF4-FFF2-40B4-BE49-F238E27FC236}">
                <a16:creationId xmlns:a16="http://schemas.microsoft.com/office/drawing/2014/main" id="{C8E895D8-A82F-495D-29DD-5B1F1CB1CEE6}"/>
              </a:ext>
            </a:extLst>
          </p:cNvPr>
          <p:cNvGraphicFramePr>
            <a:graphicFrameLocks noGrp="1"/>
          </p:cNvGraphicFramePr>
          <p:nvPr>
            <p:extLst>
              <p:ext uri="{D42A27DB-BD31-4B8C-83A1-F6EECF244321}">
                <p14:modId xmlns:p14="http://schemas.microsoft.com/office/powerpoint/2010/main" val="2241312269"/>
              </p:ext>
            </p:extLst>
          </p:nvPr>
        </p:nvGraphicFramePr>
        <p:xfrm>
          <a:off x="839492" y="2055463"/>
          <a:ext cx="10668000" cy="4038600"/>
        </p:xfrm>
        <a:graphic>
          <a:graphicData uri="http://schemas.openxmlformats.org/drawingml/2006/table">
            <a:tbl>
              <a:tblPr bandRow="1">
                <a:tableStyleId>{5940675A-B579-460E-94D1-54222C63F5DA}</a:tableStyleId>
              </a:tblPr>
              <a:tblGrid>
                <a:gridCol w="2133600">
                  <a:extLst>
                    <a:ext uri="{9D8B030D-6E8A-4147-A177-3AD203B41FA5}">
                      <a16:colId xmlns:a16="http://schemas.microsoft.com/office/drawing/2014/main" val="332045749"/>
                    </a:ext>
                  </a:extLst>
                </a:gridCol>
                <a:gridCol w="2133600">
                  <a:extLst>
                    <a:ext uri="{9D8B030D-6E8A-4147-A177-3AD203B41FA5}">
                      <a16:colId xmlns:a16="http://schemas.microsoft.com/office/drawing/2014/main" val="295625315"/>
                    </a:ext>
                  </a:extLst>
                </a:gridCol>
                <a:gridCol w="2133600">
                  <a:extLst>
                    <a:ext uri="{9D8B030D-6E8A-4147-A177-3AD203B41FA5}">
                      <a16:colId xmlns:a16="http://schemas.microsoft.com/office/drawing/2014/main" val="1897960672"/>
                    </a:ext>
                  </a:extLst>
                </a:gridCol>
                <a:gridCol w="2133600">
                  <a:extLst>
                    <a:ext uri="{9D8B030D-6E8A-4147-A177-3AD203B41FA5}">
                      <a16:colId xmlns:a16="http://schemas.microsoft.com/office/drawing/2014/main" val="3123073964"/>
                    </a:ext>
                  </a:extLst>
                </a:gridCol>
                <a:gridCol w="2133600">
                  <a:extLst>
                    <a:ext uri="{9D8B030D-6E8A-4147-A177-3AD203B41FA5}">
                      <a16:colId xmlns:a16="http://schemas.microsoft.com/office/drawing/2014/main" val="1291684087"/>
                    </a:ext>
                  </a:extLst>
                </a:gridCol>
              </a:tblGrid>
              <a:tr h="504825">
                <a:tc>
                  <a:txBody>
                    <a:bodyPr/>
                    <a:lstStyle/>
                    <a:p>
                      <a:pPr algn="l" fontAlgn="base">
                        <a:lnSpc>
                          <a:spcPts val="2175"/>
                        </a:lnSpc>
                        <a:buNone/>
                      </a:pPr>
                      <a:r>
                        <a:rPr lang="en-GB" sz="1800" b="1">
                          <a:solidFill>
                            <a:srgbClr val="000000"/>
                          </a:solidFill>
                          <a:effectLst/>
                        </a:rPr>
                        <a:t>Year</a:t>
                      </a:r>
                      <a:endParaRPr lang="en-GB" b="1">
                        <a:solidFill>
                          <a:srgbClr val="000000"/>
                        </a:solidFill>
                        <a:effectLst/>
                      </a:endParaRPr>
                    </a:p>
                  </a:txBody>
                  <a:tcPr/>
                </a:tc>
                <a:tc>
                  <a:txBody>
                    <a:bodyPr/>
                    <a:lstStyle/>
                    <a:p>
                      <a:pPr algn="l" fontAlgn="base">
                        <a:lnSpc>
                          <a:spcPts val="2175"/>
                        </a:lnSpc>
                        <a:buNone/>
                      </a:pPr>
                      <a:r>
                        <a:rPr lang="en-GB" sz="1800" b="1">
                          <a:solidFill>
                            <a:srgbClr val="000000"/>
                          </a:solidFill>
                          <a:effectLst/>
                        </a:rPr>
                        <a:t>Notification No</a:t>
                      </a:r>
                      <a:endParaRPr lang="en-GB" b="1">
                        <a:solidFill>
                          <a:srgbClr val="000000"/>
                        </a:solidFill>
                        <a:effectLst/>
                      </a:endParaRPr>
                    </a:p>
                  </a:txBody>
                  <a:tcPr/>
                </a:tc>
                <a:tc>
                  <a:txBody>
                    <a:bodyPr/>
                    <a:lstStyle/>
                    <a:p>
                      <a:pPr algn="l" fontAlgn="base">
                        <a:lnSpc>
                          <a:spcPts val="2175"/>
                        </a:lnSpc>
                        <a:buNone/>
                      </a:pPr>
                      <a:r>
                        <a:rPr lang="en-GB" sz="1800" b="1">
                          <a:solidFill>
                            <a:srgbClr val="000000"/>
                          </a:solidFill>
                          <a:effectLst/>
                        </a:rPr>
                        <a:t>Difference </a:t>
                      </a:r>
                      <a:endParaRPr lang="en-GB" b="1">
                        <a:solidFill>
                          <a:srgbClr val="000000"/>
                        </a:solidFill>
                        <a:effectLst/>
                      </a:endParaRPr>
                    </a:p>
                  </a:txBody>
                  <a:tcPr/>
                </a:tc>
                <a:tc>
                  <a:txBody>
                    <a:bodyPr/>
                    <a:lstStyle/>
                    <a:p>
                      <a:pPr algn="l" fontAlgn="base">
                        <a:lnSpc>
                          <a:spcPts val="2175"/>
                        </a:lnSpc>
                        <a:buNone/>
                      </a:pPr>
                      <a:r>
                        <a:rPr lang="en-GB" sz="1800" b="1">
                          <a:solidFill>
                            <a:srgbClr val="000000"/>
                          </a:solidFill>
                          <a:effectLst/>
                        </a:rPr>
                        <a:t>Median Age</a:t>
                      </a:r>
                      <a:endParaRPr lang="en-GB" b="1">
                        <a:solidFill>
                          <a:srgbClr val="000000"/>
                        </a:solidFill>
                        <a:effectLst/>
                      </a:endParaRPr>
                    </a:p>
                  </a:txBody>
                  <a:tcPr/>
                </a:tc>
                <a:tc>
                  <a:txBody>
                    <a:bodyPr/>
                    <a:lstStyle/>
                    <a:p>
                      <a:pPr algn="l" fontAlgn="base">
                        <a:lnSpc>
                          <a:spcPts val="2175"/>
                        </a:lnSpc>
                        <a:buNone/>
                      </a:pPr>
                      <a:r>
                        <a:rPr lang="en-GB" sz="1800" b="1">
                          <a:solidFill>
                            <a:srgbClr val="000000"/>
                          </a:solidFill>
                          <a:effectLst/>
                        </a:rPr>
                        <a:t>Difference </a:t>
                      </a:r>
                      <a:endParaRPr lang="en-GB" b="1">
                        <a:solidFill>
                          <a:srgbClr val="000000"/>
                        </a:solidFill>
                        <a:effectLst/>
                      </a:endParaRPr>
                    </a:p>
                  </a:txBody>
                  <a:tcPr/>
                </a:tc>
                <a:extLst>
                  <a:ext uri="{0D108BD9-81ED-4DB2-BD59-A6C34878D82A}">
                    <a16:rowId xmlns:a16="http://schemas.microsoft.com/office/drawing/2014/main" val="3543677547"/>
                  </a:ext>
                </a:extLst>
              </a:tr>
              <a:tr h="504825">
                <a:tc>
                  <a:txBody>
                    <a:bodyPr/>
                    <a:lstStyle/>
                    <a:p>
                      <a:pPr algn="l" fontAlgn="base">
                        <a:lnSpc>
                          <a:spcPts val="2175"/>
                        </a:lnSpc>
                        <a:buNone/>
                      </a:pPr>
                      <a:r>
                        <a:rPr lang="en-GB" sz="1800" b="1">
                          <a:solidFill>
                            <a:srgbClr val="000000"/>
                          </a:solidFill>
                          <a:effectLst/>
                        </a:rPr>
                        <a:t>2018-19</a:t>
                      </a:r>
                      <a:endParaRPr lang="en-GB" b="1">
                        <a:solidFill>
                          <a:srgbClr val="000000"/>
                        </a:solidFill>
                        <a:effectLst/>
                      </a:endParaRPr>
                    </a:p>
                  </a:txBody>
                  <a:tcPr/>
                </a:tc>
                <a:tc>
                  <a:txBody>
                    <a:bodyPr/>
                    <a:lstStyle/>
                    <a:p>
                      <a:pPr algn="l" fontAlgn="base">
                        <a:lnSpc>
                          <a:spcPts val="2175"/>
                        </a:lnSpc>
                        <a:buNone/>
                      </a:pPr>
                      <a:r>
                        <a:rPr lang="en-GB" sz="1800">
                          <a:solidFill>
                            <a:srgbClr val="000000"/>
                          </a:solidFill>
                          <a:effectLst/>
                        </a:rPr>
                        <a:t>29</a:t>
                      </a:r>
                      <a:endParaRPr lang="en-GB">
                        <a:solidFill>
                          <a:srgbClr val="000000"/>
                        </a:solidFill>
                        <a:effectLst/>
                      </a:endParaRPr>
                    </a:p>
                  </a:txBody>
                  <a:tcPr/>
                </a:tc>
                <a:tc>
                  <a:txBody>
                    <a:bodyPr/>
                    <a:lstStyle/>
                    <a:p>
                      <a:pPr algn="l" fontAlgn="base">
                        <a:lnSpc>
                          <a:spcPts val="2175"/>
                        </a:lnSpc>
                        <a:buNone/>
                      </a:pPr>
                      <a:r>
                        <a:rPr lang="en-GB" sz="1800">
                          <a:solidFill>
                            <a:srgbClr val="000000"/>
                          </a:solidFill>
                          <a:effectLst/>
                        </a:rPr>
                        <a:t>-</a:t>
                      </a:r>
                      <a:endParaRPr lang="en-GB">
                        <a:solidFill>
                          <a:srgbClr val="000000"/>
                        </a:solidFill>
                        <a:effectLst/>
                      </a:endParaRPr>
                    </a:p>
                  </a:txBody>
                  <a:tcPr/>
                </a:tc>
                <a:tc>
                  <a:txBody>
                    <a:bodyPr/>
                    <a:lstStyle/>
                    <a:p>
                      <a:pPr algn="l" fontAlgn="base">
                        <a:lnSpc>
                          <a:spcPts val="2175"/>
                        </a:lnSpc>
                        <a:buNone/>
                      </a:pPr>
                      <a:r>
                        <a:rPr lang="en-GB" sz="1800">
                          <a:solidFill>
                            <a:srgbClr val="000000"/>
                          </a:solidFill>
                          <a:effectLst/>
                        </a:rPr>
                        <a:t>58</a:t>
                      </a:r>
                      <a:endParaRPr lang="en-GB">
                        <a:solidFill>
                          <a:srgbClr val="000000"/>
                        </a:solidFill>
                        <a:effectLst/>
                      </a:endParaRPr>
                    </a:p>
                  </a:txBody>
                  <a:tcPr/>
                </a:tc>
                <a:tc>
                  <a:txBody>
                    <a:bodyPr/>
                    <a:lstStyle/>
                    <a:p>
                      <a:pPr algn="l" fontAlgn="base">
                        <a:lnSpc>
                          <a:spcPts val="2175"/>
                        </a:lnSpc>
                        <a:buNone/>
                      </a:pPr>
                      <a:r>
                        <a:rPr lang="en-GB" sz="1800">
                          <a:solidFill>
                            <a:srgbClr val="000000"/>
                          </a:solidFill>
                          <a:effectLst/>
                        </a:rPr>
                        <a:t>-</a:t>
                      </a:r>
                      <a:endParaRPr lang="en-GB">
                        <a:solidFill>
                          <a:srgbClr val="000000"/>
                        </a:solidFill>
                        <a:effectLst/>
                      </a:endParaRPr>
                    </a:p>
                  </a:txBody>
                  <a:tcPr/>
                </a:tc>
                <a:extLst>
                  <a:ext uri="{0D108BD9-81ED-4DB2-BD59-A6C34878D82A}">
                    <a16:rowId xmlns:a16="http://schemas.microsoft.com/office/drawing/2014/main" val="134454958"/>
                  </a:ext>
                </a:extLst>
              </a:tr>
              <a:tr h="504825">
                <a:tc>
                  <a:txBody>
                    <a:bodyPr/>
                    <a:lstStyle/>
                    <a:p>
                      <a:pPr algn="l" fontAlgn="base">
                        <a:lnSpc>
                          <a:spcPts val="2175"/>
                        </a:lnSpc>
                        <a:buNone/>
                      </a:pPr>
                      <a:r>
                        <a:rPr lang="en-GB" sz="1800" b="1">
                          <a:solidFill>
                            <a:srgbClr val="000000"/>
                          </a:solidFill>
                          <a:effectLst/>
                        </a:rPr>
                        <a:t>2019-20</a:t>
                      </a:r>
                      <a:endParaRPr lang="en-GB" b="1">
                        <a:solidFill>
                          <a:srgbClr val="000000"/>
                        </a:solidFill>
                        <a:effectLst/>
                      </a:endParaRPr>
                    </a:p>
                  </a:txBody>
                  <a:tcPr/>
                </a:tc>
                <a:tc>
                  <a:txBody>
                    <a:bodyPr/>
                    <a:lstStyle/>
                    <a:p>
                      <a:pPr algn="l" fontAlgn="base">
                        <a:lnSpc>
                          <a:spcPts val="2175"/>
                        </a:lnSpc>
                        <a:buNone/>
                      </a:pPr>
                      <a:r>
                        <a:rPr lang="en-GB" sz="1800">
                          <a:solidFill>
                            <a:srgbClr val="000000"/>
                          </a:solidFill>
                          <a:effectLst/>
                        </a:rPr>
                        <a:t>20</a:t>
                      </a:r>
                      <a:endParaRPr lang="en-GB">
                        <a:solidFill>
                          <a:srgbClr val="000000"/>
                        </a:solidFill>
                        <a:effectLst/>
                      </a:endParaRPr>
                    </a:p>
                  </a:txBody>
                  <a:tcPr/>
                </a:tc>
                <a:tc>
                  <a:txBody>
                    <a:bodyPr/>
                    <a:lstStyle/>
                    <a:p>
                      <a:pPr algn="l" fontAlgn="base">
                        <a:lnSpc>
                          <a:spcPts val="2175"/>
                        </a:lnSpc>
                        <a:buNone/>
                      </a:pPr>
                      <a:r>
                        <a:rPr lang="en-GB" sz="1800">
                          <a:solidFill>
                            <a:srgbClr val="FF0000"/>
                          </a:solidFill>
                          <a:effectLst/>
                        </a:rPr>
                        <a:t>9 less</a:t>
                      </a:r>
                      <a:endParaRPr lang="en-GB">
                        <a:solidFill>
                          <a:srgbClr val="FF0000"/>
                        </a:solidFill>
                        <a:effectLst/>
                      </a:endParaRPr>
                    </a:p>
                  </a:txBody>
                  <a:tcPr/>
                </a:tc>
                <a:tc>
                  <a:txBody>
                    <a:bodyPr/>
                    <a:lstStyle/>
                    <a:p>
                      <a:pPr algn="l" fontAlgn="base">
                        <a:lnSpc>
                          <a:spcPts val="2175"/>
                        </a:lnSpc>
                        <a:buNone/>
                      </a:pPr>
                      <a:r>
                        <a:rPr lang="en-GB" sz="1800">
                          <a:solidFill>
                            <a:srgbClr val="000000"/>
                          </a:solidFill>
                          <a:effectLst/>
                        </a:rPr>
                        <a:t>50</a:t>
                      </a:r>
                      <a:endParaRPr lang="en-GB">
                        <a:solidFill>
                          <a:srgbClr val="000000"/>
                        </a:solidFill>
                        <a:effectLst/>
                      </a:endParaRPr>
                    </a:p>
                  </a:txBody>
                  <a:tcPr/>
                </a:tc>
                <a:tc>
                  <a:txBody>
                    <a:bodyPr/>
                    <a:lstStyle/>
                    <a:p>
                      <a:pPr algn="l" fontAlgn="base">
                        <a:lnSpc>
                          <a:spcPts val="2175"/>
                        </a:lnSpc>
                        <a:buNone/>
                      </a:pPr>
                      <a:r>
                        <a:rPr lang="en-GB" sz="1800">
                          <a:solidFill>
                            <a:srgbClr val="FF0000"/>
                          </a:solidFill>
                          <a:effectLst/>
                        </a:rPr>
                        <a:t>Minus 8 years</a:t>
                      </a:r>
                      <a:endParaRPr lang="en-GB">
                        <a:solidFill>
                          <a:srgbClr val="FF0000"/>
                        </a:solidFill>
                        <a:effectLst/>
                      </a:endParaRPr>
                    </a:p>
                  </a:txBody>
                  <a:tcPr/>
                </a:tc>
                <a:extLst>
                  <a:ext uri="{0D108BD9-81ED-4DB2-BD59-A6C34878D82A}">
                    <a16:rowId xmlns:a16="http://schemas.microsoft.com/office/drawing/2014/main" val="508619430"/>
                  </a:ext>
                </a:extLst>
              </a:tr>
              <a:tr h="504825">
                <a:tc>
                  <a:txBody>
                    <a:bodyPr/>
                    <a:lstStyle/>
                    <a:p>
                      <a:pPr algn="l" fontAlgn="base">
                        <a:lnSpc>
                          <a:spcPts val="2175"/>
                        </a:lnSpc>
                        <a:buNone/>
                      </a:pPr>
                      <a:r>
                        <a:rPr lang="en-GB" sz="1800" b="1">
                          <a:solidFill>
                            <a:srgbClr val="000000"/>
                          </a:solidFill>
                          <a:effectLst/>
                        </a:rPr>
                        <a:t>2020-21</a:t>
                      </a:r>
                      <a:endParaRPr lang="en-GB" b="1">
                        <a:solidFill>
                          <a:srgbClr val="000000"/>
                        </a:solidFill>
                        <a:effectLst/>
                      </a:endParaRPr>
                    </a:p>
                  </a:txBody>
                  <a:tcPr/>
                </a:tc>
                <a:tc>
                  <a:txBody>
                    <a:bodyPr/>
                    <a:lstStyle/>
                    <a:p>
                      <a:pPr algn="l" fontAlgn="base">
                        <a:lnSpc>
                          <a:spcPts val="2175"/>
                        </a:lnSpc>
                        <a:buNone/>
                      </a:pPr>
                      <a:r>
                        <a:rPr lang="en-GB" sz="1800">
                          <a:solidFill>
                            <a:srgbClr val="000000"/>
                          </a:solidFill>
                          <a:effectLst/>
                        </a:rPr>
                        <a:t>25</a:t>
                      </a:r>
                      <a:endParaRPr lang="en-GB">
                        <a:solidFill>
                          <a:srgbClr val="000000"/>
                        </a:solidFill>
                        <a:effectLst/>
                      </a:endParaRPr>
                    </a:p>
                  </a:txBody>
                  <a:tcPr/>
                </a:tc>
                <a:tc>
                  <a:txBody>
                    <a:bodyPr/>
                    <a:lstStyle/>
                    <a:p>
                      <a:pPr algn="l" fontAlgn="base">
                        <a:lnSpc>
                          <a:spcPts val="2175"/>
                        </a:lnSpc>
                        <a:buNone/>
                      </a:pPr>
                      <a:r>
                        <a:rPr lang="en-GB" sz="1800">
                          <a:solidFill>
                            <a:srgbClr val="00B050"/>
                          </a:solidFill>
                          <a:effectLst/>
                        </a:rPr>
                        <a:t>5 more</a:t>
                      </a:r>
                      <a:endParaRPr lang="en-GB">
                        <a:solidFill>
                          <a:srgbClr val="00B050"/>
                        </a:solidFill>
                        <a:effectLst/>
                      </a:endParaRPr>
                    </a:p>
                  </a:txBody>
                  <a:tcPr/>
                </a:tc>
                <a:tc>
                  <a:txBody>
                    <a:bodyPr/>
                    <a:lstStyle/>
                    <a:p>
                      <a:pPr algn="l" fontAlgn="base">
                        <a:lnSpc>
                          <a:spcPts val="2175"/>
                        </a:lnSpc>
                        <a:buNone/>
                      </a:pPr>
                      <a:r>
                        <a:rPr lang="en-GB" sz="1800">
                          <a:solidFill>
                            <a:srgbClr val="000000"/>
                          </a:solidFill>
                          <a:effectLst/>
                        </a:rPr>
                        <a:t>55</a:t>
                      </a:r>
                      <a:endParaRPr lang="en-GB">
                        <a:solidFill>
                          <a:srgbClr val="000000"/>
                        </a:solidFill>
                        <a:effectLst/>
                      </a:endParaRPr>
                    </a:p>
                  </a:txBody>
                  <a:tcPr/>
                </a:tc>
                <a:tc>
                  <a:txBody>
                    <a:bodyPr/>
                    <a:lstStyle/>
                    <a:p>
                      <a:pPr algn="l" fontAlgn="base">
                        <a:lnSpc>
                          <a:spcPts val="2175"/>
                        </a:lnSpc>
                        <a:buNone/>
                      </a:pPr>
                      <a:r>
                        <a:rPr lang="en-GB" sz="1800">
                          <a:solidFill>
                            <a:srgbClr val="00B050"/>
                          </a:solidFill>
                          <a:effectLst/>
                        </a:rPr>
                        <a:t>Plus 5 years</a:t>
                      </a:r>
                      <a:endParaRPr lang="en-GB">
                        <a:solidFill>
                          <a:srgbClr val="00B050"/>
                        </a:solidFill>
                        <a:effectLst/>
                      </a:endParaRPr>
                    </a:p>
                  </a:txBody>
                  <a:tcPr/>
                </a:tc>
                <a:extLst>
                  <a:ext uri="{0D108BD9-81ED-4DB2-BD59-A6C34878D82A}">
                    <a16:rowId xmlns:a16="http://schemas.microsoft.com/office/drawing/2014/main" val="3992971125"/>
                  </a:ext>
                </a:extLst>
              </a:tr>
              <a:tr h="504825">
                <a:tc>
                  <a:txBody>
                    <a:bodyPr/>
                    <a:lstStyle/>
                    <a:p>
                      <a:pPr algn="l" fontAlgn="base">
                        <a:lnSpc>
                          <a:spcPts val="2175"/>
                        </a:lnSpc>
                        <a:buNone/>
                      </a:pPr>
                      <a:r>
                        <a:rPr lang="en-GB" sz="1800" b="1">
                          <a:solidFill>
                            <a:srgbClr val="000000"/>
                          </a:solidFill>
                          <a:effectLst/>
                        </a:rPr>
                        <a:t>2021-22</a:t>
                      </a:r>
                      <a:endParaRPr lang="en-GB" b="1">
                        <a:solidFill>
                          <a:srgbClr val="000000"/>
                        </a:solidFill>
                        <a:effectLst/>
                      </a:endParaRPr>
                    </a:p>
                  </a:txBody>
                  <a:tcPr/>
                </a:tc>
                <a:tc>
                  <a:txBody>
                    <a:bodyPr/>
                    <a:lstStyle/>
                    <a:p>
                      <a:pPr algn="l" fontAlgn="base">
                        <a:lnSpc>
                          <a:spcPts val="2175"/>
                        </a:lnSpc>
                        <a:buNone/>
                      </a:pPr>
                      <a:r>
                        <a:rPr lang="en-GB" sz="1800">
                          <a:solidFill>
                            <a:srgbClr val="000000"/>
                          </a:solidFill>
                          <a:effectLst/>
                        </a:rPr>
                        <a:t>28</a:t>
                      </a:r>
                      <a:endParaRPr lang="en-GB">
                        <a:solidFill>
                          <a:srgbClr val="000000"/>
                        </a:solidFill>
                        <a:effectLst/>
                      </a:endParaRPr>
                    </a:p>
                  </a:txBody>
                  <a:tcPr/>
                </a:tc>
                <a:tc>
                  <a:txBody>
                    <a:bodyPr/>
                    <a:lstStyle/>
                    <a:p>
                      <a:pPr algn="l" fontAlgn="base">
                        <a:lnSpc>
                          <a:spcPts val="2175"/>
                        </a:lnSpc>
                        <a:buNone/>
                      </a:pPr>
                      <a:r>
                        <a:rPr lang="en-GB" sz="1800">
                          <a:solidFill>
                            <a:srgbClr val="00B050"/>
                          </a:solidFill>
                          <a:effectLst/>
                        </a:rPr>
                        <a:t>3 more</a:t>
                      </a:r>
                      <a:endParaRPr lang="en-GB">
                        <a:solidFill>
                          <a:srgbClr val="00B050"/>
                        </a:solidFill>
                        <a:effectLst/>
                      </a:endParaRPr>
                    </a:p>
                  </a:txBody>
                  <a:tcPr/>
                </a:tc>
                <a:tc>
                  <a:txBody>
                    <a:bodyPr/>
                    <a:lstStyle/>
                    <a:p>
                      <a:pPr algn="l" fontAlgn="base">
                        <a:lnSpc>
                          <a:spcPts val="2175"/>
                        </a:lnSpc>
                        <a:buNone/>
                      </a:pPr>
                      <a:r>
                        <a:rPr lang="en-GB" sz="1800">
                          <a:solidFill>
                            <a:srgbClr val="000000"/>
                          </a:solidFill>
                          <a:effectLst/>
                        </a:rPr>
                        <a:t>60</a:t>
                      </a:r>
                      <a:endParaRPr lang="en-GB">
                        <a:solidFill>
                          <a:srgbClr val="000000"/>
                        </a:solidFill>
                        <a:effectLst/>
                      </a:endParaRPr>
                    </a:p>
                  </a:txBody>
                  <a:tcPr/>
                </a:tc>
                <a:tc>
                  <a:txBody>
                    <a:bodyPr/>
                    <a:lstStyle/>
                    <a:p>
                      <a:pPr algn="l" fontAlgn="base">
                        <a:lnSpc>
                          <a:spcPts val="2175"/>
                        </a:lnSpc>
                        <a:buNone/>
                      </a:pPr>
                      <a:r>
                        <a:rPr lang="en-GB" sz="1800">
                          <a:solidFill>
                            <a:srgbClr val="00B050"/>
                          </a:solidFill>
                          <a:effectLst/>
                        </a:rPr>
                        <a:t>Plus 5 years</a:t>
                      </a:r>
                      <a:endParaRPr lang="en-GB">
                        <a:solidFill>
                          <a:srgbClr val="00B050"/>
                        </a:solidFill>
                        <a:effectLst/>
                      </a:endParaRPr>
                    </a:p>
                  </a:txBody>
                  <a:tcPr/>
                </a:tc>
                <a:extLst>
                  <a:ext uri="{0D108BD9-81ED-4DB2-BD59-A6C34878D82A}">
                    <a16:rowId xmlns:a16="http://schemas.microsoft.com/office/drawing/2014/main" val="3239779037"/>
                  </a:ext>
                </a:extLst>
              </a:tr>
              <a:tr h="504825">
                <a:tc>
                  <a:txBody>
                    <a:bodyPr/>
                    <a:lstStyle/>
                    <a:p>
                      <a:pPr algn="l" fontAlgn="base">
                        <a:lnSpc>
                          <a:spcPts val="2175"/>
                        </a:lnSpc>
                        <a:buNone/>
                      </a:pPr>
                      <a:r>
                        <a:rPr lang="en-GB" sz="1800" b="1">
                          <a:solidFill>
                            <a:srgbClr val="000000"/>
                          </a:solidFill>
                          <a:effectLst/>
                        </a:rPr>
                        <a:t>2022-23</a:t>
                      </a:r>
                      <a:endParaRPr lang="en-GB" b="1">
                        <a:solidFill>
                          <a:srgbClr val="000000"/>
                        </a:solidFill>
                        <a:effectLst/>
                      </a:endParaRPr>
                    </a:p>
                  </a:txBody>
                  <a:tcPr/>
                </a:tc>
                <a:tc>
                  <a:txBody>
                    <a:bodyPr/>
                    <a:lstStyle/>
                    <a:p>
                      <a:pPr algn="l" fontAlgn="base">
                        <a:lnSpc>
                          <a:spcPts val="2175"/>
                        </a:lnSpc>
                        <a:buNone/>
                      </a:pPr>
                      <a:r>
                        <a:rPr lang="en-GB" sz="1800">
                          <a:solidFill>
                            <a:srgbClr val="000000"/>
                          </a:solidFill>
                          <a:effectLst/>
                        </a:rPr>
                        <a:t>30</a:t>
                      </a:r>
                      <a:endParaRPr lang="en-GB">
                        <a:solidFill>
                          <a:srgbClr val="000000"/>
                        </a:solidFill>
                        <a:effectLst/>
                      </a:endParaRPr>
                    </a:p>
                  </a:txBody>
                  <a:tcPr/>
                </a:tc>
                <a:tc>
                  <a:txBody>
                    <a:bodyPr/>
                    <a:lstStyle/>
                    <a:p>
                      <a:pPr algn="l" fontAlgn="base">
                        <a:lnSpc>
                          <a:spcPts val="2175"/>
                        </a:lnSpc>
                        <a:buNone/>
                      </a:pPr>
                      <a:r>
                        <a:rPr lang="en-GB" sz="1800">
                          <a:solidFill>
                            <a:srgbClr val="00B050"/>
                          </a:solidFill>
                          <a:effectLst/>
                        </a:rPr>
                        <a:t>2 more</a:t>
                      </a:r>
                      <a:endParaRPr lang="en-GB">
                        <a:solidFill>
                          <a:srgbClr val="00B050"/>
                        </a:solidFill>
                        <a:effectLst/>
                      </a:endParaRPr>
                    </a:p>
                  </a:txBody>
                  <a:tcPr/>
                </a:tc>
                <a:tc>
                  <a:txBody>
                    <a:bodyPr/>
                    <a:lstStyle/>
                    <a:p>
                      <a:pPr algn="l" fontAlgn="base">
                        <a:lnSpc>
                          <a:spcPts val="2175"/>
                        </a:lnSpc>
                        <a:buNone/>
                      </a:pPr>
                      <a:r>
                        <a:rPr lang="en-GB" sz="1800">
                          <a:solidFill>
                            <a:srgbClr val="000000"/>
                          </a:solidFill>
                          <a:effectLst/>
                        </a:rPr>
                        <a:t>62</a:t>
                      </a:r>
                      <a:endParaRPr lang="en-GB">
                        <a:solidFill>
                          <a:srgbClr val="000000"/>
                        </a:solidFill>
                        <a:effectLst/>
                      </a:endParaRPr>
                    </a:p>
                  </a:txBody>
                  <a:tcPr/>
                </a:tc>
                <a:tc>
                  <a:txBody>
                    <a:bodyPr/>
                    <a:lstStyle/>
                    <a:p>
                      <a:pPr algn="l" fontAlgn="base">
                        <a:lnSpc>
                          <a:spcPts val="2175"/>
                        </a:lnSpc>
                        <a:buNone/>
                      </a:pPr>
                      <a:r>
                        <a:rPr lang="en-GB" sz="1800">
                          <a:solidFill>
                            <a:srgbClr val="00B050"/>
                          </a:solidFill>
                          <a:effectLst/>
                        </a:rPr>
                        <a:t>Plus 2 years</a:t>
                      </a:r>
                      <a:endParaRPr lang="en-GB">
                        <a:solidFill>
                          <a:srgbClr val="00B050"/>
                        </a:solidFill>
                        <a:effectLst/>
                      </a:endParaRPr>
                    </a:p>
                  </a:txBody>
                  <a:tcPr/>
                </a:tc>
                <a:extLst>
                  <a:ext uri="{0D108BD9-81ED-4DB2-BD59-A6C34878D82A}">
                    <a16:rowId xmlns:a16="http://schemas.microsoft.com/office/drawing/2014/main" val="1031534411"/>
                  </a:ext>
                </a:extLst>
              </a:tr>
              <a:tr h="504825">
                <a:tc>
                  <a:txBody>
                    <a:bodyPr/>
                    <a:lstStyle/>
                    <a:p>
                      <a:pPr algn="l" fontAlgn="base">
                        <a:lnSpc>
                          <a:spcPts val="2175"/>
                        </a:lnSpc>
                        <a:buNone/>
                      </a:pPr>
                      <a:r>
                        <a:rPr lang="en-GB" sz="1800" b="1">
                          <a:solidFill>
                            <a:srgbClr val="000000"/>
                          </a:solidFill>
                          <a:effectLst/>
                        </a:rPr>
                        <a:t>2023-24</a:t>
                      </a:r>
                      <a:endParaRPr lang="en-GB" b="1">
                        <a:solidFill>
                          <a:srgbClr val="000000"/>
                        </a:solidFill>
                        <a:effectLst/>
                      </a:endParaRPr>
                    </a:p>
                  </a:txBody>
                  <a:tcPr/>
                </a:tc>
                <a:tc>
                  <a:txBody>
                    <a:bodyPr/>
                    <a:lstStyle/>
                    <a:p>
                      <a:pPr algn="l" fontAlgn="base">
                        <a:lnSpc>
                          <a:spcPts val="2175"/>
                        </a:lnSpc>
                        <a:buNone/>
                      </a:pPr>
                      <a:r>
                        <a:rPr lang="en-GB" sz="1800">
                          <a:solidFill>
                            <a:srgbClr val="000000"/>
                          </a:solidFill>
                          <a:effectLst/>
                        </a:rPr>
                        <a:t>21</a:t>
                      </a:r>
                      <a:endParaRPr lang="en-GB">
                        <a:solidFill>
                          <a:srgbClr val="000000"/>
                        </a:solidFill>
                        <a:effectLst/>
                      </a:endParaRPr>
                    </a:p>
                  </a:txBody>
                  <a:tcPr/>
                </a:tc>
                <a:tc>
                  <a:txBody>
                    <a:bodyPr/>
                    <a:lstStyle/>
                    <a:p>
                      <a:pPr algn="l" fontAlgn="base">
                        <a:lnSpc>
                          <a:spcPts val="2175"/>
                        </a:lnSpc>
                        <a:buNone/>
                      </a:pPr>
                      <a:r>
                        <a:rPr lang="en-GB" sz="1800">
                          <a:solidFill>
                            <a:srgbClr val="FF0000"/>
                          </a:solidFill>
                          <a:effectLst/>
                        </a:rPr>
                        <a:t>9 less</a:t>
                      </a:r>
                      <a:endParaRPr lang="en-GB">
                        <a:solidFill>
                          <a:srgbClr val="FF0000"/>
                        </a:solidFill>
                        <a:effectLst/>
                      </a:endParaRPr>
                    </a:p>
                  </a:txBody>
                  <a:tcPr/>
                </a:tc>
                <a:tc>
                  <a:txBody>
                    <a:bodyPr/>
                    <a:lstStyle/>
                    <a:p>
                      <a:pPr algn="l" fontAlgn="base">
                        <a:lnSpc>
                          <a:spcPts val="2175"/>
                        </a:lnSpc>
                        <a:buNone/>
                      </a:pPr>
                      <a:r>
                        <a:rPr lang="en-GB" sz="1800">
                          <a:solidFill>
                            <a:srgbClr val="000000"/>
                          </a:solidFill>
                          <a:effectLst/>
                        </a:rPr>
                        <a:t>50</a:t>
                      </a:r>
                      <a:endParaRPr lang="en-GB">
                        <a:solidFill>
                          <a:srgbClr val="000000"/>
                        </a:solidFill>
                        <a:effectLst/>
                      </a:endParaRPr>
                    </a:p>
                  </a:txBody>
                  <a:tcPr/>
                </a:tc>
                <a:tc>
                  <a:txBody>
                    <a:bodyPr/>
                    <a:lstStyle/>
                    <a:p>
                      <a:pPr algn="l" fontAlgn="base">
                        <a:lnSpc>
                          <a:spcPts val="2175"/>
                        </a:lnSpc>
                        <a:buNone/>
                      </a:pPr>
                      <a:r>
                        <a:rPr lang="en-GB" sz="1800">
                          <a:solidFill>
                            <a:srgbClr val="FF0000"/>
                          </a:solidFill>
                          <a:effectLst/>
                        </a:rPr>
                        <a:t>Minus 12 years</a:t>
                      </a:r>
                      <a:endParaRPr lang="en-GB">
                        <a:solidFill>
                          <a:srgbClr val="FF0000"/>
                        </a:solidFill>
                        <a:effectLst/>
                      </a:endParaRPr>
                    </a:p>
                  </a:txBody>
                  <a:tcPr/>
                </a:tc>
                <a:extLst>
                  <a:ext uri="{0D108BD9-81ED-4DB2-BD59-A6C34878D82A}">
                    <a16:rowId xmlns:a16="http://schemas.microsoft.com/office/drawing/2014/main" val="2631138696"/>
                  </a:ext>
                </a:extLst>
              </a:tr>
              <a:tr h="504825">
                <a:tc>
                  <a:txBody>
                    <a:bodyPr/>
                    <a:lstStyle/>
                    <a:p>
                      <a:pPr algn="l" fontAlgn="base">
                        <a:lnSpc>
                          <a:spcPts val="2175"/>
                        </a:lnSpc>
                        <a:buNone/>
                      </a:pPr>
                      <a:r>
                        <a:rPr lang="en-GB" sz="1800" b="1">
                          <a:solidFill>
                            <a:srgbClr val="000000"/>
                          </a:solidFill>
                          <a:effectLst/>
                        </a:rPr>
                        <a:t>2024-25</a:t>
                      </a:r>
                      <a:endParaRPr lang="en-GB" b="1">
                        <a:solidFill>
                          <a:srgbClr val="000000"/>
                        </a:solidFill>
                        <a:effectLst/>
                      </a:endParaRPr>
                    </a:p>
                  </a:txBody>
                  <a:tcPr/>
                </a:tc>
                <a:tc>
                  <a:txBody>
                    <a:bodyPr/>
                    <a:lstStyle/>
                    <a:p>
                      <a:pPr algn="l" fontAlgn="base">
                        <a:lnSpc>
                          <a:spcPts val="2175"/>
                        </a:lnSpc>
                        <a:buNone/>
                      </a:pPr>
                      <a:r>
                        <a:rPr lang="en-GB" sz="1800">
                          <a:solidFill>
                            <a:srgbClr val="000000"/>
                          </a:solidFill>
                          <a:effectLst/>
                        </a:rPr>
                        <a:t>28</a:t>
                      </a:r>
                      <a:endParaRPr lang="en-GB">
                        <a:solidFill>
                          <a:srgbClr val="000000"/>
                        </a:solidFill>
                        <a:effectLst/>
                      </a:endParaRPr>
                    </a:p>
                  </a:txBody>
                  <a:tcPr/>
                </a:tc>
                <a:tc>
                  <a:txBody>
                    <a:bodyPr/>
                    <a:lstStyle/>
                    <a:p>
                      <a:pPr algn="l" fontAlgn="base">
                        <a:lnSpc>
                          <a:spcPts val="2175"/>
                        </a:lnSpc>
                        <a:buNone/>
                      </a:pPr>
                      <a:r>
                        <a:rPr lang="en-GB" sz="1800">
                          <a:solidFill>
                            <a:srgbClr val="00B050"/>
                          </a:solidFill>
                          <a:effectLst/>
                        </a:rPr>
                        <a:t>7 more</a:t>
                      </a:r>
                      <a:endParaRPr lang="en-GB">
                        <a:solidFill>
                          <a:srgbClr val="00B050"/>
                        </a:solidFill>
                        <a:effectLst/>
                      </a:endParaRPr>
                    </a:p>
                  </a:txBody>
                  <a:tcPr/>
                </a:tc>
                <a:tc>
                  <a:txBody>
                    <a:bodyPr/>
                    <a:lstStyle/>
                    <a:p>
                      <a:pPr algn="l" fontAlgn="base">
                        <a:lnSpc>
                          <a:spcPts val="2175"/>
                        </a:lnSpc>
                        <a:buNone/>
                      </a:pPr>
                      <a:r>
                        <a:rPr lang="en-GB" sz="1800">
                          <a:solidFill>
                            <a:srgbClr val="000000"/>
                          </a:solidFill>
                          <a:effectLst/>
                        </a:rPr>
                        <a:t>59</a:t>
                      </a:r>
                      <a:endParaRPr lang="en-GB">
                        <a:solidFill>
                          <a:srgbClr val="000000"/>
                        </a:solidFill>
                        <a:effectLst/>
                      </a:endParaRPr>
                    </a:p>
                  </a:txBody>
                  <a:tcPr/>
                </a:tc>
                <a:tc>
                  <a:txBody>
                    <a:bodyPr/>
                    <a:lstStyle/>
                    <a:p>
                      <a:pPr algn="l" fontAlgn="base">
                        <a:lnSpc>
                          <a:spcPts val="2175"/>
                        </a:lnSpc>
                        <a:buNone/>
                      </a:pPr>
                      <a:r>
                        <a:rPr lang="en-GB" sz="1800">
                          <a:solidFill>
                            <a:srgbClr val="00B050"/>
                          </a:solidFill>
                          <a:effectLst/>
                        </a:rPr>
                        <a:t>Plus 9 years </a:t>
                      </a:r>
                      <a:endParaRPr lang="en-GB">
                        <a:solidFill>
                          <a:srgbClr val="00B050"/>
                        </a:solidFill>
                        <a:effectLst/>
                      </a:endParaRPr>
                    </a:p>
                  </a:txBody>
                  <a:tcPr/>
                </a:tc>
                <a:extLst>
                  <a:ext uri="{0D108BD9-81ED-4DB2-BD59-A6C34878D82A}">
                    <a16:rowId xmlns:a16="http://schemas.microsoft.com/office/drawing/2014/main" val="349259617"/>
                  </a:ext>
                </a:extLst>
              </a:tr>
            </a:tbl>
          </a:graphicData>
        </a:graphic>
      </p:graphicFrame>
    </p:spTree>
    <p:extLst>
      <p:ext uri="{BB962C8B-B14F-4D97-AF65-F5344CB8AC3E}">
        <p14:creationId xmlns:p14="http://schemas.microsoft.com/office/powerpoint/2010/main" val="40367905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03C84-513B-9DBD-0F31-B6AEF0A5753F}"/>
              </a:ext>
            </a:extLst>
          </p:cNvPr>
          <p:cNvSpPr>
            <a:spLocks noGrp="1"/>
          </p:cNvSpPr>
          <p:nvPr>
            <p:ph type="title"/>
          </p:nvPr>
        </p:nvSpPr>
        <p:spPr>
          <a:xfrm>
            <a:off x="385010" y="1092009"/>
            <a:ext cx="11446990" cy="619888"/>
          </a:xfrm>
        </p:spPr>
        <p:txBody>
          <a:bodyPr>
            <a:normAutofit fontScale="90000"/>
          </a:bodyPr>
          <a:lstStyle/>
          <a:p>
            <a:r>
              <a:rPr lang="en-GB"/>
              <a:t>Appendix 7: Grading </a:t>
            </a:r>
          </a:p>
        </p:txBody>
      </p:sp>
      <p:graphicFrame>
        <p:nvGraphicFramePr>
          <p:cNvPr id="10" name="Table 9">
            <a:extLst>
              <a:ext uri="{FF2B5EF4-FFF2-40B4-BE49-F238E27FC236}">
                <a16:creationId xmlns:a16="http://schemas.microsoft.com/office/drawing/2014/main" id="{0613D249-D625-21D8-4641-57EAD7F9B8AE}"/>
              </a:ext>
            </a:extLst>
          </p:cNvPr>
          <p:cNvGraphicFramePr>
            <a:graphicFrameLocks noGrp="1"/>
          </p:cNvGraphicFramePr>
          <p:nvPr>
            <p:extLst>
              <p:ext uri="{D42A27DB-BD31-4B8C-83A1-F6EECF244321}">
                <p14:modId xmlns:p14="http://schemas.microsoft.com/office/powerpoint/2010/main" val="1086107766"/>
              </p:ext>
            </p:extLst>
          </p:nvPr>
        </p:nvGraphicFramePr>
        <p:xfrm>
          <a:off x="3781476" y="2045948"/>
          <a:ext cx="8036420" cy="4355960"/>
        </p:xfrm>
        <a:graphic>
          <a:graphicData uri="http://schemas.openxmlformats.org/drawingml/2006/table">
            <a:tbl>
              <a:tblPr firstRow="1" firstCol="1" bandRow="1">
                <a:tableStyleId>{073A0DAA-6AF3-43AB-8588-CEC1D06C72B9}</a:tableStyleId>
              </a:tblPr>
              <a:tblGrid>
                <a:gridCol w="577570">
                  <a:extLst>
                    <a:ext uri="{9D8B030D-6E8A-4147-A177-3AD203B41FA5}">
                      <a16:colId xmlns:a16="http://schemas.microsoft.com/office/drawing/2014/main" val="1208358406"/>
                    </a:ext>
                  </a:extLst>
                </a:gridCol>
                <a:gridCol w="3811508">
                  <a:extLst>
                    <a:ext uri="{9D8B030D-6E8A-4147-A177-3AD203B41FA5}">
                      <a16:colId xmlns:a16="http://schemas.microsoft.com/office/drawing/2014/main" val="2985059904"/>
                    </a:ext>
                  </a:extLst>
                </a:gridCol>
                <a:gridCol w="3647342">
                  <a:extLst>
                    <a:ext uri="{9D8B030D-6E8A-4147-A177-3AD203B41FA5}">
                      <a16:colId xmlns:a16="http://schemas.microsoft.com/office/drawing/2014/main" val="1824138150"/>
                    </a:ext>
                  </a:extLst>
                </a:gridCol>
              </a:tblGrid>
              <a:tr h="321688">
                <a:tc>
                  <a:txBody>
                    <a:bodyPr/>
                    <a:lstStyle/>
                    <a:p>
                      <a:pPr algn="ctr">
                        <a:lnSpc>
                          <a:spcPct val="107000"/>
                        </a:lnSpc>
                        <a:spcAft>
                          <a:spcPts val="800"/>
                        </a:spcAft>
                      </a:pPr>
                      <a:r>
                        <a:rPr lang="en-GB" sz="1000" kern="100">
                          <a:effectLst/>
                        </a:rPr>
                        <a:t>Grade</a:t>
                      </a:r>
                    </a:p>
                  </a:txBody>
                  <a:tcPr marL="62374" marR="62374" marT="0" marB="0"/>
                </a:tc>
                <a:tc>
                  <a:txBody>
                    <a:bodyPr/>
                    <a:lstStyle/>
                    <a:p>
                      <a:pPr algn="ctr">
                        <a:lnSpc>
                          <a:spcPct val="107000"/>
                        </a:lnSpc>
                        <a:spcAft>
                          <a:spcPts val="800"/>
                        </a:spcAft>
                      </a:pPr>
                      <a:r>
                        <a:rPr lang="en-GB" sz="1000" kern="100">
                          <a:effectLst/>
                        </a:rPr>
                        <a:t>Quality of Care</a:t>
                      </a:r>
                    </a:p>
                  </a:txBody>
                  <a:tcPr marL="62374" marR="62374" marT="0" marB="0"/>
                </a:tc>
                <a:tc>
                  <a:txBody>
                    <a:bodyPr/>
                    <a:lstStyle/>
                    <a:p>
                      <a:pPr algn="ctr">
                        <a:lnSpc>
                          <a:spcPct val="107000"/>
                        </a:lnSpc>
                        <a:spcAft>
                          <a:spcPts val="800"/>
                        </a:spcAft>
                      </a:pPr>
                      <a:r>
                        <a:rPr lang="en-GB" sz="1000" kern="100">
                          <a:effectLst/>
                        </a:rPr>
                        <a:t>The Right Support</a:t>
                      </a:r>
                    </a:p>
                  </a:txBody>
                  <a:tcPr marL="62374" marR="62374" marT="0" marB="0"/>
                </a:tc>
                <a:extLst>
                  <a:ext uri="{0D108BD9-81ED-4DB2-BD59-A6C34878D82A}">
                    <a16:rowId xmlns:a16="http://schemas.microsoft.com/office/drawing/2014/main" val="1057813811"/>
                  </a:ext>
                </a:extLst>
              </a:tr>
              <a:tr h="644416">
                <a:tc>
                  <a:txBody>
                    <a:bodyPr/>
                    <a:lstStyle/>
                    <a:p>
                      <a:pPr algn="ctr">
                        <a:lnSpc>
                          <a:spcPct val="107000"/>
                        </a:lnSpc>
                        <a:spcAft>
                          <a:spcPts val="800"/>
                        </a:spcAft>
                      </a:pPr>
                      <a:r>
                        <a:rPr lang="en-GB" sz="1000" kern="100">
                          <a:effectLst/>
                        </a:rPr>
                        <a:t>6</a:t>
                      </a:r>
                    </a:p>
                  </a:txBody>
                  <a:tcPr marL="62374" marR="62374" marT="0" marB="0"/>
                </a:tc>
                <a:tc>
                  <a:txBody>
                    <a:bodyPr/>
                    <a:lstStyle/>
                    <a:p>
                      <a:pPr>
                        <a:lnSpc>
                          <a:spcPct val="107000"/>
                        </a:lnSpc>
                        <a:spcAft>
                          <a:spcPts val="800"/>
                        </a:spcAft>
                      </a:pPr>
                      <a:r>
                        <a:rPr lang="en-GB" sz="1000" kern="100">
                          <a:effectLst/>
                        </a:rPr>
                        <a:t>This was the excellent care (It exceeded expected good practice).  </a:t>
                      </a:r>
                    </a:p>
                  </a:txBody>
                  <a:tcPr marL="62374" marR="62374" marT="0" marB="0"/>
                </a:tc>
                <a:tc>
                  <a:txBody>
                    <a:bodyPr/>
                    <a:lstStyle/>
                    <a:p>
                      <a:pPr>
                        <a:lnSpc>
                          <a:spcPct val="107000"/>
                        </a:lnSpc>
                        <a:spcAft>
                          <a:spcPts val="800"/>
                        </a:spcAft>
                      </a:pPr>
                      <a:r>
                        <a:rPr lang="en-GB" sz="1000" kern="100">
                          <a:effectLst/>
                        </a:rPr>
                        <a:t>Responsiveness of ICS services to the person's needs was excellent and exceeded the expected standard.</a:t>
                      </a:r>
                    </a:p>
                    <a:p>
                      <a:pPr>
                        <a:lnSpc>
                          <a:spcPct val="107000"/>
                        </a:lnSpc>
                        <a:spcAft>
                          <a:spcPts val="800"/>
                        </a:spcAft>
                      </a:pPr>
                      <a:endParaRPr lang="en-GB" sz="1000" kern="100">
                        <a:effectLst/>
                      </a:endParaRPr>
                    </a:p>
                  </a:txBody>
                  <a:tcPr marL="62374" marR="62374" marT="0" marB="0"/>
                </a:tc>
                <a:extLst>
                  <a:ext uri="{0D108BD9-81ED-4DB2-BD59-A6C34878D82A}">
                    <a16:rowId xmlns:a16="http://schemas.microsoft.com/office/drawing/2014/main" val="3596549182"/>
                  </a:ext>
                </a:extLst>
              </a:tr>
              <a:tr h="481262">
                <a:tc>
                  <a:txBody>
                    <a:bodyPr/>
                    <a:lstStyle/>
                    <a:p>
                      <a:pPr algn="ctr">
                        <a:lnSpc>
                          <a:spcPct val="107000"/>
                        </a:lnSpc>
                        <a:spcAft>
                          <a:spcPts val="800"/>
                        </a:spcAft>
                      </a:pPr>
                      <a:r>
                        <a:rPr lang="en-GB" sz="1000" kern="100">
                          <a:effectLst/>
                        </a:rPr>
                        <a:t>5</a:t>
                      </a:r>
                    </a:p>
                  </a:txBody>
                  <a:tcPr marL="62374" marR="62374" marT="0" marB="0"/>
                </a:tc>
                <a:tc>
                  <a:txBody>
                    <a:bodyPr/>
                    <a:lstStyle/>
                    <a:p>
                      <a:pPr>
                        <a:lnSpc>
                          <a:spcPct val="107000"/>
                        </a:lnSpc>
                        <a:spcAft>
                          <a:spcPts val="800"/>
                        </a:spcAft>
                      </a:pPr>
                      <a:r>
                        <a:rPr lang="en-GB" sz="1000" kern="100">
                          <a:effectLst/>
                        </a:rPr>
                        <a:t>This was good care (it met expected good practice). </a:t>
                      </a:r>
                    </a:p>
                  </a:txBody>
                  <a:tcPr marL="62374" marR="62374" marT="0" marB="0"/>
                </a:tc>
                <a:tc>
                  <a:txBody>
                    <a:bodyPr/>
                    <a:lstStyle/>
                    <a:p>
                      <a:pPr>
                        <a:lnSpc>
                          <a:spcPct val="107000"/>
                        </a:lnSpc>
                        <a:spcAft>
                          <a:spcPts val="800"/>
                        </a:spcAft>
                      </a:pPr>
                      <a:r>
                        <a:rPr lang="en-GB" sz="1000" kern="100">
                          <a:effectLst/>
                        </a:rPr>
                        <a:t>Responsiveness of ICS services to the person's needs was good and met the expected standard.</a:t>
                      </a:r>
                    </a:p>
                  </a:txBody>
                  <a:tcPr marL="62374" marR="62374" marT="0" marB="0"/>
                </a:tc>
                <a:extLst>
                  <a:ext uri="{0D108BD9-81ED-4DB2-BD59-A6C34878D82A}">
                    <a16:rowId xmlns:a16="http://schemas.microsoft.com/office/drawing/2014/main" val="1471083950"/>
                  </a:ext>
                </a:extLst>
              </a:tr>
              <a:tr h="970724">
                <a:tc>
                  <a:txBody>
                    <a:bodyPr/>
                    <a:lstStyle/>
                    <a:p>
                      <a:pPr algn="ctr">
                        <a:lnSpc>
                          <a:spcPct val="107000"/>
                        </a:lnSpc>
                        <a:spcAft>
                          <a:spcPts val="800"/>
                        </a:spcAft>
                      </a:pPr>
                      <a:r>
                        <a:rPr lang="en-GB" sz="1000" kern="100">
                          <a:effectLst/>
                        </a:rPr>
                        <a:t>4</a:t>
                      </a:r>
                    </a:p>
                  </a:txBody>
                  <a:tcPr marL="62374" marR="62374" marT="0" marB="0"/>
                </a:tc>
                <a:tc>
                  <a:txBody>
                    <a:bodyPr/>
                    <a:lstStyle/>
                    <a:p>
                      <a:pPr>
                        <a:lnSpc>
                          <a:spcPct val="107000"/>
                        </a:lnSpc>
                        <a:spcAft>
                          <a:spcPts val="800"/>
                        </a:spcAft>
                      </a:pPr>
                      <a:r>
                        <a:rPr lang="en-GB" sz="1000" kern="100">
                          <a:effectLst/>
                        </a:rPr>
                        <a:t>This was satisfactory care (it fell short of expected good practice in some areas, but this did not significantly impact on the persons wellbeing). </a:t>
                      </a:r>
                    </a:p>
                  </a:txBody>
                  <a:tcPr marL="62374" marR="62374" marT="0" marB="0"/>
                </a:tc>
                <a:tc>
                  <a:txBody>
                    <a:bodyPr/>
                    <a:lstStyle/>
                    <a:p>
                      <a:pPr>
                        <a:lnSpc>
                          <a:spcPct val="107000"/>
                        </a:lnSpc>
                        <a:spcAft>
                          <a:spcPts val="800"/>
                        </a:spcAft>
                      </a:pPr>
                      <a:r>
                        <a:rPr lang="en-GB" sz="1000" kern="100">
                          <a:effectLst/>
                        </a:rPr>
                        <a:t>Responsiveness of ICS services to the person’s needs fell short of the expected standard in some areas but this did not significantly impact on the person's wellbeing.</a:t>
                      </a:r>
                    </a:p>
                    <a:p>
                      <a:pPr>
                        <a:lnSpc>
                          <a:spcPct val="107000"/>
                        </a:lnSpc>
                        <a:spcAft>
                          <a:spcPts val="800"/>
                        </a:spcAft>
                      </a:pPr>
                      <a:endParaRPr lang="en-GB" sz="1000" kern="100">
                        <a:effectLst/>
                      </a:endParaRPr>
                    </a:p>
                  </a:txBody>
                  <a:tcPr marL="62374" marR="62374" marT="0" marB="0"/>
                </a:tc>
                <a:extLst>
                  <a:ext uri="{0D108BD9-81ED-4DB2-BD59-A6C34878D82A}">
                    <a16:rowId xmlns:a16="http://schemas.microsoft.com/office/drawing/2014/main" val="3103338157"/>
                  </a:ext>
                </a:extLst>
              </a:tr>
              <a:tr h="807570">
                <a:tc>
                  <a:txBody>
                    <a:bodyPr/>
                    <a:lstStyle/>
                    <a:p>
                      <a:pPr algn="ctr">
                        <a:lnSpc>
                          <a:spcPct val="107000"/>
                        </a:lnSpc>
                        <a:spcAft>
                          <a:spcPts val="800"/>
                        </a:spcAft>
                      </a:pPr>
                      <a:r>
                        <a:rPr lang="en-GB" sz="1000" kern="100">
                          <a:effectLst/>
                        </a:rPr>
                        <a:t>3</a:t>
                      </a:r>
                    </a:p>
                  </a:txBody>
                  <a:tcPr marL="62374" marR="62374" marT="0" marB="0"/>
                </a:tc>
                <a:tc>
                  <a:txBody>
                    <a:bodyPr/>
                    <a:lstStyle/>
                    <a:p>
                      <a:pPr>
                        <a:lnSpc>
                          <a:spcPct val="107000"/>
                        </a:lnSpc>
                        <a:spcAft>
                          <a:spcPts val="800"/>
                        </a:spcAft>
                      </a:pPr>
                      <a:r>
                        <a:rPr lang="en-GB" sz="1000" kern="100">
                          <a:effectLst/>
                        </a:rPr>
                        <a:t>Care fell short of expected good practice, and this did impact on the persons wellbeing but did not contribute to the cause of death.  </a:t>
                      </a:r>
                    </a:p>
                  </a:txBody>
                  <a:tcPr marL="62374" marR="62374" marT="0" marB="0"/>
                </a:tc>
                <a:tc>
                  <a:txBody>
                    <a:bodyPr/>
                    <a:lstStyle/>
                    <a:p>
                      <a:pPr>
                        <a:lnSpc>
                          <a:spcPct val="107000"/>
                        </a:lnSpc>
                        <a:spcAft>
                          <a:spcPts val="800"/>
                        </a:spcAft>
                      </a:pPr>
                      <a:r>
                        <a:rPr lang="en-GB" sz="1000" kern="100">
                          <a:effectLst/>
                        </a:rPr>
                        <a:t>Responsiveness of ICS services to the person's needs fell short of the expected standard and this did impact on the person's wellbeing but did not contribute to the cause of death.</a:t>
                      </a:r>
                    </a:p>
                    <a:p>
                      <a:pPr>
                        <a:lnSpc>
                          <a:spcPct val="107000"/>
                        </a:lnSpc>
                        <a:spcAft>
                          <a:spcPts val="800"/>
                        </a:spcAft>
                      </a:pPr>
                      <a:endParaRPr lang="en-GB" sz="1000" kern="100">
                        <a:effectLst/>
                      </a:endParaRPr>
                    </a:p>
                  </a:txBody>
                  <a:tcPr marL="62374" marR="62374" marT="0" marB="0"/>
                </a:tc>
                <a:extLst>
                  <a:ext uri="{0D108BD9-81ED-4DB2-BD59-A6C34878D82A}">
                    <a16:rowId xmlns:a16="http://schemas.microsoft.com/office/drawing/2014/main" val="2630107297"/>
                  </a:ext>
                </a:extLst>
              </a:tr>
              <a:tr h="644416">
                <a:tc>
                  <a:txBody>
                    <a:bodyPr/>
                    <a:lstStyle/>
                    <a:p>
                      <a:pPr algn="ctr">
                        <a:lnSpc>
                          <a:spcPct val="107000"/>
                        </a:lnSpc>
                        <a:spcAft>
                          <a:spcPts val="800"/>
                        </a:spcAft>
                      </a:pPr>
                      <a:r>
                        <a:rPr lang="en-GB" sz="1000" kern="100">
                          <a:effectLst/>
                        </a:rPr>
                        <a:t>2</a:t>
                      </a:r>
                    </a:p>
                  </a:txBody>
                  <a:tcPr marL="62374" marR="62374" marT="0" marB="0"/>
                </a:tc>
                <a:tc>
                  <a:txBody>
                    <a:bodyPr/>
                    <a:lstStyle/>
                    <a:p>
                      <a:pPr>
                        <a:lnSpc>
                          <a:spcPct val="107000"/>
                        </a:lnSpc>
                        <a:spcAft>
                          <a:spcPts val="800"/>
                        </a:spcAft>
                      </a:pPr>
                      <a:r>
                        <a:rPr lang="en-GB" sz="1000" kern="100">
                          <a:effectLst/>
                        </a:rPr>
                        <a:t>Care fell short of expected good practice, and this significantly impacted on the person’s wellbeing and/or had the potential to contribute to the cause of death.</a:t>
                      </a:r>
                    </a:p>
                  </a:txBody>
                  <a:tcPr marL="62374" marR="62374" marT="0" marB="0"/>
                </a:tc>
                <a:tc>
                  <a:txBody>
                    <a:bodyPr/>
                    <a:lstStyle/>
                    <a:p>
                      <a:pPr>
                        <a:lnSpc>
                          <a:spcPct val="107000"/>
                        </a:lnSpc>
                        <a:spcAft>
                          <a:spcPts val="800"/>
                        </a:spcAft>
                      </a:pPr>
                      <a:r>
                        <a:rPr lang="en-GB" sz="1000" kern="100">
                          <a:effectLst/>
                        </a:rPr>
                        <a:t>Responsiveness of ICS services to the person's needs fell short of the expected standard and this significantly impacted on the person's wellbeing and/or had the potential to contribute to the cause of death.</a:t>
                      </a:r>
                    </a:p>
                  </a:txBody>
                  <a:tcPr marL="62374" marR="62374" marT="0" marB="0"/>
                </a:tc>
                <a:extLst>
                  <a:ext uri="{0D108BD9-81ED-4DB2-BD59-A6C34878D82A}">
                    <a16:rowId xmlns:a16="http://schemas.microsoft.com/office/drawing/2014/main" val="3686328419"/>
                  </a:ext>
                </a:extLst>
              </a:tr>
              <a:tr h="481262">
                <a:tc>
                  <a:txBody>
                    <a:bodyPr/>
                    <a:lstStyle/>
                    <a:p>
                      <a:pPr algn="ctr">
                        <a:lnSpc>
                          <a:spcPct val="107000"/>
                        </a:lnSpc>
                        <a:spcAft>
                          <a:spcPts val="800"/>
                        </a:spcAft>
                      </a:pPr>
                      <a:r>
                        <a:rPr lang="en-GB" sz="1000" kern="100">
                          <a:effectLst/>
                        </a:rPr>
                        <a:t>1</a:t>
                      </a:r>
                    </a:p>
                  </a:txBody>
                  <a:tcPr marL="62374" marR="62374" marT="0" marB="0"/>
                </a:tc>
                <a:tc>
                  <a:txBody>
                    <a:bodyPr/>
                    <a:lstStyle/>
                    <a:p>
                      <a:pPr>
                        <a:lnSpc>
                          <a:spcPct val="107000"/>
                        </a:lnSpc>
                        <a:spcAft>
                          <a:spcPts val="800"/>
                        </a:spcAft>
                      </a:pPr>
                      <a:r>
                        <a:rPr lang="en-GB" sz="1000" kern="100">
                          <a:effectLst/>
                        </a:rPr>
                        <a:t>Care fell far short of expected good practice, and this contributed to the cause of death.</a:t>
                      </a:r>
                    </a:p>
                  </a:txBody>
                  <a:tcPr marL="62374" marR="62374" marT="0" marB="0"/>
                </a:tc>
                <a:tc>
                  <a:txBody>
                    <a:bodyPr/>
                    <a:lstStyle/>
                    <a:p>
                      <a:pPr>
                        <a:lnSpc>
                          <a:spcPct val="107000"/>
                        </a:lnSpc>
                        <a:spcAft>
                          <a:spcPts val="800"/>
                        </a:spcAft>
                      </a:pPr>
                      <a:r>
                        <a:rPr lang="en-GB" sz="1000" kern="100">
                          <a:effectLst/>
                        </a:rPr>
                        <a:t>Responsiveness of ICS services to the person's needs fell far short of the expected standard and this contributed to the cause of death.</a:t>
                      </a:r>
                    </a:p>
                  </a:txBody>
                  <a:tcPr marL="62374" marR="62374" marT="0" marB="0"/>
                </a:tc>
                <a:extLst>
                  <a:ext uri="{0D108BD9-81ED-4DB2-BD59-A6C34878D82A}">
                    <a16:rowId xmlns:a16="http://schemas.microsoft.com/office/drawing/2014/main" val="3046607032"/>
                  </a:ext>
                </a:extLst>
              </a:tr>
            </a:tbl>
          </a:graphicData>
        </a:graphic>
      </p:graphicFrame>
      <p:sp>
        <p:nvSpPr>
          <p:cNvPr id="11" name="TextBox 10">
            <a:extLst>
              <a:ext uri="{FF2B5EF4-FFF2-40B4-BE49-F238E27FC236}">
                <a16:creationId xmlns:a16="http://schemas.microsoft.com/office/drawing/2014/main" id="{2E7D4CAC-20D4-472E-1689-B64E8BCC8A3D}"/>
              </a:ext>
            </a:extLst>
          </p:cNvPr>
          <p:cNvSpPr txBox="1"/>
          <p:nvPr/>
        </p:nvSpPr>
        <p:spPr>
          <a:xfrm>
            <a:off x="774043" y="2612571"/>
            <a:ext cx="2578832" cy="546342"/>
          </a:xfrm>
          <a:prstGeom prst="rect">
            <a:avLst/>
          </a:prstGeom>
          <a:noFill/>
        </p:spPr>
        <p:txBody>
          <a:bodyPr wrap="square" rtlCol="0">
            <a:spAutoFit/>
          </a:bodyPr>
          <a:lstStyle/>
          <a:p>
            <a:endParaRPr lang="en-GB"/>
          </a:p>
        </p:txBody>
      </p:sp>
      <p:sp>
        <p:nvSpPr>
          <p:cNvPr id="12" name="Rectangle: Rounded Corners 11">
            <a:extLst>
              <a:ext uri="{FF2B5EF4-FFF2-40B4-BE49-F238E27FC236}">
                <a16:creationId xmlns:a16="http://schemas.microsoft.com/office/drawing/2014/main" id="{0E1D0479-8FA4-90EB-77FC-1E587B9E7354}"/>
              </a:ext>
            </a:extLst>
          </p:cNvPr>
          <p:cNvSpPr/>
          <p:nvPr/>
        </p:nvSpPr>
        <p:spPr>
          <a:xfrm>
            <a:off x="625699" y="3923546"/>
            <a:ext cx="2554445" cy="1521297"/>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000">
              <a:effectLst/>
              <a:latin typeface="Calibri" panose="020F0502020204030204" pitchFamily="34" charset="0"/>
              <a:ea typeface="Times New Roman" panose="02020603050405020304" pitchFamily="18" charset="0"/>
            </a:endParaRPr>
          </a:p>
          <a:p>
            <a:pPr algn="ctr"/>
            <a:endParaRPr lang="en-GB" sz="1000">
              <a:latin typeface="Calibri" panose="020F0502020204030204" pitchFamily="34" charset="0"/>
              <a:ea typeface="Times New Roman" panose="02020603050405020304" pitchFamily="18" charset="0"/>
            </a:endParaRPr>
          </a:p>
          <a:p>
            <a:pPr algn="ctr"/>
            <a:r>
              <a:rPr lang="en-GB" sz="1400" b="1">
                <a:effectLst/>
                <a:latin typeface="Calibri" panose="020F0502020204030204" pitchFamily="34" charset="0"/>
                <a:ea typeface="Times New Roman" panose="02020603050405020304" pitchFamily="18" charset="0"/>
              </a:rPr>
              <a:t>The Right Support</a:t>
            </a:r>
          </a:p>
          <a:p>
            <a:pPr algn="ctr"/>
            <a:endParaRPr lang="en-GB" sz="1400" b="1">
              <a:effectLst/>
              <a:latin typeface="Calibri" panose="020F0502020204030204" pitchFamily="34" charset="0"/>
              <a:ea typeface="Times New Roman" panose="02020603050405020304" pitchFamily="18" charset="0"/>
            </a:endParaRPr>
          </a:p>
          <a:p>
            <a:pPr algn="ctr"/>
            <a:r>
              <a:rPr lang="en-GB" sz="1100">
                <a:effectLst/>
                <a:latin typeface="Calibri" panose="020F0502020204030204" pitchFamily="34" charset="0"/>
                <a:ea typeface="Times New Roman" panose="02020603050405020304" pitchFamily="18" charset="0"/>
              </a:rPr>
              <a:t>Thinking about the care they received in the period leading up to their death, to what extent did the person get the right support at the right time and in the right place?</a:t>
            </a:r>
            <a:endParaRPr lang="en-GB" sz="1100">
              <a:effectLst/>
              <a:latin typeface="Calibri" panose="020F0502020204030204" pitchFamily="34" charset="0"/>
              <a:ea typeface="Calibri" panose="020F0502020204030204" pitchFamily="34" charset="0"/>
            </a:endParaRPr>
          </a:p>
          <a:p>
            <a:pPr algn="ctr"/>
            <a:endParaRPr lang="en-GB"/>
          </a:p>
        </p:txBody>
      </p:sp>
      <p:sp>
        <p:nvSpPr>
          <p:cNvPr id="13" name="Rectangle: Rounded Corners 12">
            <a:extLst>
              <a:ext uri="{FF2B5EF4-FFF2-40B4-BE49-F238E27FC236}">
                <a16:creationId xmlns:a16="http://schemas.microsoft.com/office/drawing/2014/main" id="{FD4143FB-6EB3-3ACE-8B5B-AD95EAFFC2BE}"/>
              </a:ext>
            </a:extLst>
          </p:cNvPr>
          <p:cNvSpPr/>
          <p:nvPr/>
        </p:nvSpPr>
        <p:spPr>
          <a:xfrm>
            <a:off x="637171" y="2231756"/>
            <a:ext cx="2554445" cy="1202091"/>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050">
              <a:effectLst/>
              <a:latin typeface="Calibri" panose="020F0502020204030204" pitchFamily="34" charset="0"/>
              <a:ea typeface="Times New Roman" panose="02020603050405020304" pitchFamily="18" charset="0"/>
            </a:endParaRPr>
          </a:p>
          <a:p>
            <a:pPr algn="ctr"/>
            <a:r>
              <a:rPr lang="en-GB" sz="1400" b="1">
                <a:effectLst/>
                <a:latin typeface="Calibri" panose="020F0502020204030204" pitchFamily="34" charset="0"/>
                <a:ea typeface="Times New Roman" panose="02020603050405020304" pitchFamily="18" charset="0"/>
              </a:rPr>
              <a:t>Quality of Care</a:t>
            </a:r>
          </a:p>
          <a:p>
            <a:pPr algn="ctr"/>
            <a:endParaRPr lang="en-GB" sz="1400" b="1">
              <a:effectLst/>
              <a:latin typeface="Calibri" panose="020F0502020204030204" pitchFamily="34" charset="0"/>
              <a:ea typeface="Times New Roman" panose="02020603050405020304" pitchFamily="18" charset="0"/>
            </a:endParaRPr>
          </a:p>
          <a:p>
            <a:pPr algn="ctr"/>
            <a:r>
              <a:rPr lang="en-GB" sz="1100">
                <a:effectLst/>
                <a:latin typeface="Calibri" panose="020F0502020204030204" pitchFamily="34" charset="0"/>
                <a:ea typeface="Times New Roman" panose="02020603050405020304" pitchFamily="18" charset="0"/>
              </a:rPr>
              <a:t>Grade the quality of care the person received. Base this on their experience, not on an organisation's input.</a:t>
            </a:r>
            <a:endParaRPr lang="en-GB" sz="1100">
              <a:effectLst/>
              <a:latin typeface="Calibri" panose="020F0502020204030204" pitchFamily="34" charset="0"/>
              <a:ea typeface="Calibri" panose="020F0502020204030204" pitchFamily="34" charset="0"/>
            </a:endParaRPr>
          </a:p>
          <a:p>
            <a:pPr algn="ctr"/>
            <a:endParaRPr lang="en-GB">
              <a:solidFill>
                <a:schemeClr val="bg1"/>
              </a:solidFill>
            </a:endParaRPr>
          </a:p>
        </p:txBody>
      </p:sp>
    </p:spTree>
    <p:extLst>
      <p:ext uri="{BB962C8B-B14F-4D97-AF65-F5344CB8AC3E}">
        <p14:creationId xmlns:p14="http://schemas.microsoft.com/office/powerpoint/2010/main" val="1419620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165EA-EBF4-815A-E31B-59657385D2BD}"/>
              </a:ext>
            </a:extLst>
          </p:cNvPr>
          <p:cNvSpPr>
            <a:spLocks noGrp="1"/>
          </p:cNvSpPr>
          <p:nvPr>
            <p:ph type="title" idx="4294967295"/>
          </p:nvPr>
        </p:nvSpPr>
        <p:spPr>
          <a:xfrm>
            <a:off x="296487" y="643875"/>
            <a:ext cx="10515600" cy="1325563"/>
          </a:xfrm>
        </p:spPr>
        <p:txBody>
          <a:bodyPr>
            <a:normAutofit/>
          </a:bodyPr>
          <a:lstStyle/>
          <a:p>
            <a:r>
              <a:rPr lang="en-GB" sz="3600"/>
              <a:t>Credits and Acknowledgements </a:t>
            </a:r>
          </a:p>
        </p:txBody>
      </p:sp>
      <p:sp>
        <p:nvSpPr>
          <p:cNvPr id="7" name="TextBox 6">
            <a:extLst>
              <a:ext uri="{FF2B5EF4-FFF2-40B4-BE49-F238E27FC236}">
                <a16:creationId xmlns:a16="http://schemas.microsoft.com/office/drawing/2014/main" id="{E6D773BC-2DA0-F15B-BA75-AFE99B8ED1DF}"/>
              </a:ext>
            </a:extLst>
          </p:cNvPr>
          <p:cNvSpPr txBox="1"/>
          <p:nvPr/>
        </p:nvSpPr>
        <p:spPr>
          <a:xfrm>
            <a:off x="296487" y="1713832"/>
            <a:ext cx="6650182" cy="3970318"/>
          </a:xfrm>
          <a:prstGeom prst="rect">
            <a:avLst/>
          </a:prstGeom>
          <a:noFill/>
        </p:spPr>
        <p:txBody>
          <a:bodyPr wrap="square" lIns="91440" tIns="45720" rIns="91440" bIns="45720" rtlCol="0" anchor="t">
            <a:spAutoFit/>
          </a:bodyPr>
          <a:lstStyle/>
          <a:p>
            <a:r>
              <a:rPr lang="en-GB" sz="1200" dirty="0"/>
              <a:t>Special thanks to: ​</a:t>
            </a:r>
          </a:p>
          <a:p>
            <a:endParaRPr lang="en-GB" sz="1200" dirty="0"/>
          </a:p>
          <a:p>
            <a:pPr marL="171450" indent="-171450">
              <a:buFont typeface="Courier New" panose="02070309020205020404" pitchFamily="49" charset="0"/>
              <a:buChar char="o"/>
            </a:pPr>
            <a:r>
              <a:rPr lang="en-GB" sz="1200" dirty="0"/>
              <a:t>Members of the LeDeR Governance Panel and Steering Group​</a:t>
            </a:r>
          </a:p>
          <a:p>
            <a:endParaRPr lang="en-GB" sz="1200" dirty="0"/>
          </a:p>
          <a:p>
            <a:pPr marL="171450" indent="-171450">
              <a:buFont typeface="Courier New" panose="02070309020205020404" pitchFamily="49" charset="0"/>
              <a:buChar char="o"/>
            </a:pPr>
            <a:r>
              <a:rPr lang="en-GB" sz="1200" dirty="0"/>
              <a:t>Primary Care colleagues across Shropshire Telford and Wrekin​</a:t>
            </a:r>
          </a:p>
          <a:p>
            <a:pPr marL="171450" indent="-171450">
              <a:buFont typeface="Courier New" panose="02070309020205020404" pitchFamily="49" charset="0"/>
              <a:buChar char="o"/>
            </a:pPr>
            <a:endParaRPr lang="en-GB" sz="1200" dirty="0"/>
          </a:p>
          <a:p>
            <a:pPr marL="171450" indent="-171450">
              <a:buFont typeface="Courier New" panose="02070309020205020404" pitchFamily="49" charset="0"/>
              <a:buChar char="o"/>
            </a:pPr>
            <a:r>
              <a:rPr lang="en-GB" sz="1200" dirty="0"/>
              <a:t>Our provider trusts: The Robert Jones and Agnes Hunt Orthopaedic Hospital NHS Foundation Trust (RJAH); The Shrewsbury and Telford Hospital NHS Trust (</a:t>
            </a:r>
            <a:r>
              <a:rPr lang="en-GB" sz="1200" dirty="0" err="1"/>
              <a:t>SaTH</a:t>
            </a:r>
            <a:r>
              <a:rPr lang="en-GB" sz="1200" dirty="0"/>
              <a:t>); Shropshire Community Health NHS Trust (SCHT); and Midlands Partnership University NHS Foundation Trust (MPFT)​</a:t>
            </a:r>
          </a:p>
          <a:p>
            <a:pPr marL="171450" indent="-171450">
              <a:buFont typeface="Courier New" panose="02070309020205020404" pitchFamily="49" charset="0"/>
              <a:buChar char="o"/>
            </a:pPr>
            <a:endParaRPr lang="en-GB" sz="1200" dirty="0"/>
          </a:p>
          <a:p>
            <a:pPr marL="171450" indent="-171450">
              <a:buFont typeface="Courier New" panose="02070309020205020404" pitchFamily="49" charset="0"/>
              <a:buChar char="o"/>
            </a:pPr>
            <a:r>
              <a:rPr lang="en-GB" sz="1200" dirty="0"/>
              <a:t>Shropshire Telford &amp; Wrekin Child Death Overview Panel (CDOP)​</a:t>
            </a:r>
          </a:p>
          <a:p>
            <a:pPr marL="171450" indent="-171450">
              <a:buFont typeface="Courier New" panose="02070309020205020404" pitchFamily="49" charset="0"/>
              <a:buChar char="o"/>
            </a:pPr>
            <a:endParaRPr lang="en-GB" sz="1200" dirty="0"/>
          </a:p>
          <a:p>
            <a:pPr marL="171450" indent="-171450">
              <a:buFont typeface="Courier New" panose="02070309020205020404" pitchFamily="49" charset="0"/>
              <a:buChar char="o"/>
            </a:pPr>
            <a:r>
              <a:rPr lang="en-GB" sz="1200" dirty="0"/>
              <a:t>Shropshire Council and Telford &amp; Wrekin Council​</a:t>
            </a:r>
          </a:p>
          <a:p>
            <a:pPr marL="171450" indent="-171450">
              <a:buFont typeface="Courier New" panose="02070309020205020404" pitchFamily="49" charset="0"/>
              <a:buChar char="o"/>
            </a:pPr>
            <a:endParaRPr lang="en-GB" sz="1200" dirty="0"/>
          </a:p>
          <a:p>
            <a:pPr marL="171450" indent="-171450">
              <a:buFont typeface="Courier New" panose="02070309020205020404" pitchFamily="49" charset="0"/>
              <a:buChar char="o"/>
            </a:pPr>
            <a:r>
              <a:rPr lang="en-GB" sz="1200" dirty="0"/>
              <a:t>Northeast  Clinical Support Unit ​</a:t>
            </a:r>
          </a:p>
          <a:p>
            <a:pPr marL="171450" indent="-171450">
              <a:buFont typeface="Courier New" panose="02070309020205020404" pitchFamily="49" charset="0"/>
              <a:buChar char="o"/>
            </a:pPr>
            <a:endParaRPr lang="en-GB" sz="1200" dirty="0"/>
          </a:p>
          <a:p>
            <a:pPr marL="171450" indent="-171450">
              <a:buFont typeface="Courier New" panose="02070309020205020404" pitchFamily="49" charset="0"/>
              <a:buChar char="o"/>
            </a:pPr>
            <a:r>
              <a:rPr lang="en-GB" sz="1200" dirty="0"/>
              <a:t>Members with lived experience ​</a:t>
            </a:r>
          </a:p>
          <a:p>
            <a:pPr marL="171450" indent="-171450">
              <a:buFont typeface="Courier New" panose="02070309020205020404" pitchFamily="49" charset="0"/>
              <a:buChar char="o"/>
            </a:pPr>
            <a:endParaRPr lang="en-GB" sz="1200" dirty="0"/>
          </a:p>
          <a:p>
            <a:pPr marL="171450" indent="-171450">
              <a:buFont typeface="Courier New" panose="02070309020205020404" pitchFamily="49" charset="0"/>
              <a:buChar char="o"/>
            </a:pPr>
            <a:r>
              <a:rPr lang="en-GB" sz="1200" dirty="0"/>
              <a:t>Jann </a:t>
            </a:r>
            <a:r>
              <a:rPr lang="en-GB" sz="1200" dirty="0" err="1"/>
              <a:t>Hampton-Pidgeon</a:t>
            </a:r>
            <a:r>
              <a:rPr lang="en-GB" sz="1200" dirty="0"/>
              <a:t>,  LeDeR programme administration support. ​</a:t>
            </a:r>
          </a:p>
          <a:p>
            <a:pPr marL="171450" indent="-171450">
              <a:buFont typeface="Courier New" panose="02070309020205020404" pitchFamily="49" charset="0"/>
              <a:buChar char="o"/>
            </a:pPr>
            <a:endParaRPr lang="en-GB" sz="1200" dirty="0"/>
          </a:p>
          <a:p>
            <a:pPr marL="171450" indent="-171450">
              <a:buFont typeface="Courier New" panose="02070309020205020404" pitchFamily="49" charset="0"/>
              <a:buChar char="o"/>
            </a:pPr>
            <a:r>
              <a:rPr lang="en-GB" sz="1200" dirty="0"/>
              <a:t>Kirsty Dyas, Quality Analyst (NHS STW ICB) </a:t>
            </a:r>
          </a:p>
        </p:txBody>
      </p:sp>
      <p:sp>
        <p:nvSpPr>
          <p:cNvPr id="8" name="TextBox 7">
            <a:extLst>
              <a:ext uri="{FF2B5EF4-FFF2-40B4-BE49-F238E27FC236}">
                <a16:creationId xmlns:a16="http://schemas.microsoft.com/office/drawing/2014/main" id="{36DDD1CC-A850-7F50-B85D-90E2F3A32C23}"/>
              </a:ext>
            </a:extLst>
          </p:cNvPr>
          <p:cNvSpPr txBox="1"/>
          <p:nvPr/>
        </p:nvSpPr>
        <p:spPr>
          <a:xfrm>
            <a:off x="6946669" y="1463312"/>
            <a:ext cx="4799215" cy="2036619"/>
          </a:xfrm>
          <a:prstGeom prst="rect">
            <a:avLst/>
          </a:prstGeom>
          <a:noFill/>
        </p:spPr>
        <p:txBody>
          <a:bodyPr wrap="square" rtlCol="0">
            <a:spAutoFit/>
          </a:bodyPr>
          <a:lstStyle/>
          <a:p>
            <a:r>
              <a:rPr lang="en-GB"/>
              <a:t>We would like to thank the families, friends, carers and health and social care professionals who have provided critical contributions to each LeDeR review. Their support has been invaluable and without their input, the reviews and learning would not have been possible.</a:t>
            </a:r>
          </a:p>
        </p:txBody>
      </p:sp>
      <p:pic>
        <p:nvPicPr>
          <p:cNvPr id="1026" name="Picture 2" descr="Thanks Thank You Message · Free image on Pixabay">
            <a:extLst>
              <a:ext uri="{FF2B5EF4-FFF2-40B4-BE49-F238E27FC236}">
                <a16:creationId xmlns:a16="http://schemas.microsoft.com/office/drawing/2014/main" id="{7B58333D-DFA9-AFC9-D21A-551690F893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8178" y="4305075"/>
            <a:ext cx="3211484" cy="2140989"/>
          </a:xfrm>
          <a:prstGeom prst="rect">
            <a:avLst/>
          </a:prstGeom>
          <a:noFill/>
          <a:ln>
            <a:solidFill>
              <a:schemeClr val="accent5"/>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8352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0B0E3-F3F4-5E5F-D65D-C8C8C12ECA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B834A5-AF0D-242C-26A0-F169A84EB52D}"/>
              </a:ext>
            </a:extLst>
          </p:cNvPr>
          <p:cNvSpPr>
            <a:spLocks noGrp="1"/>
          </p:cNvSpPr>
          <p:nvPr>
            <p:ph type="title"/>
          </p:nvPr>
        </p:nvSpPr>
        <p:spPr>
          <a:xfrm>
            <a:off x="535488" y="389745"/>
            <a:ext cx="10515600" cy="1325563"/>
          </a:xfrm>
        </p:spPr>
        <p:txBody>
          <a:bodyPr/>
          <a:lstStyle/>
          <a:p>
            <a:r>
              <a:rPr lang="en-GB" sz="3600"/>
              <a:t>Introduction to </a:t>
            </a:r>
            <a:r>
              <a:rPr lang="en-GB" sz="3600" err="1"/>
              <a:t>LeDeR</a:t>
            </a:r>
            <a:endParaRPr lang="en-US" sz="3600" err="1"/>
          </a:p>
        </p:txBody>
      </p:sp>
      <p:sp>
        <p:nvSpPr>
          <p:cNvPr id="3" name="TextBox 2">
            <a:extLst>
              <a:ext uri="{FF2B5EF4-FFF2-40B4-BE49-F238E27FC236}">
                <a16:creationId xmlns:a16="http://schemas.microsoft.com/office/drawing/2014/main" id="{CA7E9A53-4DAE-E2D8-0D17-8E2407BD440A}"/>
              </a:ext>
            </a:extLst>
          </p:cNvPr>
          <p:cNvSpPr txBox="1"/>
          <p:nvPr/>
        </p:nvSpPr>
        <p:spPr>
          <a:xfrm>
            <a:off x="344384" y="1377851"/>
            <a:ext cx="10372898" cy="5940088"/>
          </a:xfrm>
          <a:prstGeom prst="rect">
            <a:avLst/>
          </a:prstGeom>
          <a:noFill/>
        </p:spPr>
        <p:txBody>
          <a:bodyPr wrap="square" lIns="91440" tIns="45720" rIns="91440" bIns="45720" rtlCol="0" anchor="t">
            <a:spAutoFit/>
          </a:bodyPr>
          <a:lstStyle/>
          <a:p>
            <a:r>
              <a:rPr lang="en-GB" sz="1400" b="1" err="1">
                <a:ea typeface="+mn-lt"/>
                <a:cs typeface="+mn-lt"/>
              </a:rPr>
              <a:t>LeDeR</a:t>
            </a:r>
            <a:r>
              <a:rPr lang="en-GB" sz="1400">
                <a:ea typeface="+mn-lt"/>
                <a:cs typeface="+mn-lt"/>
              </a:rPr>
              <a:t> (Learning from Lives and Deaths – people with a learning disability and autistic people) was established in </a:t>
            </a:r>
            <a:r>
              <a:rPr lang="en-GB" sz="1400" b="1">
                <a:ea typeface="+mn-lt"/>
                <a:cs typeface="+mn-lt"/>
              </a:rPr>
              <a:t>2017</a:t>
            </a:r>
            <a:r>
              <a:rPr lang="en-GB" sz="1400">
                <a:ea typeface="+mn-lt"/>
                <a:cs typeface="+mn-lt"/>
              </a:rPr>
              <a:t>.</a:t>
            </a:r>
            <a:endParaRPr lang="en-GB" sz="1400"/>
          </a:p>
          <a:p>
            <a:endParaRPr lang="en-GB" sz="1400">
              <a:ea typeface="+mn-lt"/>
              <a:cs typeface="+mn-lt"/>
            </a:endParaRPr>
          </a:p>
          <a:p>
            <a:pPr marL="285750" indent="-285750">
              <a:buFont typeface="Arial"/>
              <a:buChar char="•"/>
            </a:pPr>
            <a:r>
              <a:rPr lang="en-GB" sz="1400">
                <a:ea typeface="+mn-lt"/>
                <a:cs typeface="+mn-lt"/>
              </a:rPr>
              <a:t>It was a key recommendation of </a:t>
            </a:r>
            <a:r>
              <a:rPr lang="en-GB" sz="1400" b="1">
                <a:ea typeface="+mn-lt"/>
                <a:cs typeface="+mn-lt"/>
              </a:rPr>
              <a:t>CIPOLD</a:t>
            </a:r>
            <a:r>
              <a:rPr lang="en-GB" sz="1400">
                <a:ea typeface="+mn-lt"/>
                <a:cs typeface="+mn-lt"/>
              </a:rPr>
              <a:t> (Confidential Inquiry into Premature Deaths of People with Learning Disabilities).</a:t>
            </a:r>
          </a:p>
          <a:p>
            <a:pPr marL="285750" indent="-285750">
              <a:buFont typeface="Arial"/>
              <a:buChar char="•"/>
            </a:pPr>
            <a:r>
              <a:rPr lang="en-GB" sz="1400">
                <a:ea typeface="+mn-lt"/>
                <a:cs typeface="+mn-lt"/>
              </a:rPr>
              <a:t>CIPOLD found that many people with learning disabilities were </a:t>
            </a:r>
            <a:r>
              <a:rPr lang="en-GB" sz="1400" b="1">
                <a:ea typeface="+mn-lt"/>
                <a:cs typeface="+mn-lt"/>
              </a:rPr>
              <a:t>dying prematurely and unnecessarily</a:t>
            </a:r>
            <a:r>
              <a:rPr lang="en-GB" sz="1400">
                <a:ea typeface="+mn-lt"/>
                <a:cs typeface="+mn-lt"/>
              </a:rPr>
              <a:t>.</a:t>
            </a:r>
          </a:p>
          <a:p>
            <a:pPr marL="285750" indent="-285750">
              <a:buFont typeface="Arial"/>
              <a:buChar char="•"/>
            </a:pPr>
            <a:r>
              <a:rPr lang="en-GB" sz="1400">
                <a:ea typeface="+mn-lt"/>
                <a:cs typeface="+mn-lt"/>
              </a:rPr>
              <a:t>For further information on the </a:t>
            </a:r>
            <a:r>
              <a:rPr lang="en-GB" sz="1400" err="1">
                <a:ea typeface="+mn-lt"/>
                <a:cs typeface="+mn-lt"/>
              </a:rPr>
              <a:t>LeDeR</a:t>
            </a:r>
            <a:r>
              <a:rPr lang="en-GB" sz="1400">
                <a:ea typeface="+mn-lt"/>
                <a:cs typeface="+mn-lt"/>
              </a:rPr>
              <a:t> and governance processes please see </a:t>
            </a:r>
            <a:r>
              <a:rPr lang="en-GB" sz="1400" b="1">
                <a:ea typeface="+mn-lt"/>
                <a:cs typeface="+mn-lt"/>
              </a:rPr>
              <a:t>appendix 1.</a:t>
            </a:r>
            <a:r>
              <a:rPr lang="en-GB" sz="1400">
                <a:ea typeface="+mn-lt"/>
                <a:cs typeface="+mn-lt"/>
              </a:rPr>
              <a:t> </a:t>
            </a:r>
          </a:p>
          <a:p>
            <a:endParaRPr lang="en-GB" sz="1400" b="1">
              <a:ea typeface="+mn-lt"/>
              <a:cs typeface="+mn-lt"/>
            </a:endParaRPr>
          </a:p>
          <a:p>
            <a:r>
              <a:rPr lang="en-GB" sz="1400" b="1">
                <a:ea typeface="+mn-lt"/>
                <a:cs typeface="+mn-lt"/>
              </a:rPr>
              <a:t>Purpose of </a:t>
            </a:r>
            <a:r>
              <a:rPr lang="en-GB" sz="1400" b="1" err="1">
                <a:ea typeface="+mn-lt"/>
                <a:cs typeface="+mn-lt"/>
              </a:rPr>
              <a:t>LeDeR</a:t>
            </a:r>
            <a:r>
              <a:rPr lang="en-GB" sz="1400" b="1">
                <a:ea typeface="+mn-lt"/>
                <a:cs typeface="+mn-lt"/>
              </a:rPr>
              <a:t>:</a:t>
            </a:r>
            <a:endParaRPr lang="en-GB" sz="1400" b="1"/>
          </a:p>
          <a:p>
            <a:endParaRPr lang="en-GB" sz="1400" b="1">
              <a:ea typeface="+mn-lt"/>
              <a:cs typeface="+mn-lt"/>
            </a:endParaRPr>
          </a:p>
          <a:p>
            <a:pPr marL="285750" indent="-285750">
              <a:buFont typeface="Arial"/>
              <a:buChar char="•"/>
            </a:pPr>
            <a:r>
              <a:rPr lang="en-GB" sz="1400" err="1">
                <a:ea typeface="+mn-lt"/>
                <a:cs typeface="+mn-lt"/>
              </a:rPr>
              <a:t>LeDeR</a:t>
            </a:r>
            <a:r>
              <a:rPr lang="en-GB" sz="1400">
                <a:ea typeface="+mn-lt"/>
                <a:cs typeface="+mn-lt"/>
              </a:rPr>
              <a:t> aims to </a:t>
            </a:r>
            <a:r>
              <a:rPr lang="en-GB" sz="1400" b="1">
                <a:ea typeface="+mn-lt"/>
                <a:cs typeface="+mn-lt"/>
              </a:rPr>
              <a:t>review deaths</a:t>
            </a:r>
            <a:r>
              <a:rPr lang="en-GB" sz="1400">
                <a:ea typeface="+mn-lt"/>
                <a:cs typeface="+mn-lt"/>
              </a:rPr>
              <a:t> of individuals aged </a:t>
            </a:r>
            <a:r>
              <a:rPr lang="en-GB" sz="1400" b="1">
                <a:ea typeface="+mn-lt"/>
                <a:cs typeface="+mn-lt"/>
              </a:rPr>
              <a:t>18 and over</a:t>
            </a:r>
            <a:r>
              <a:rPr lang="en-GB" sz="1400">
                <a:ea typeface="+mn-lt"/>
                <a:cs typeface="+mn-lt"/>
              </a:rPr>
              <a:t> with a learning disability or a clinical autism diagnosis.</a:t>
            </a:r>
          </a:p>
          <a:p>
            <a:pPr marL="285750" indent="-285750">
              <a:buFont typeface="Arial"/>
              <a:buChar char="•"/>
            </a:pPr>
            <a:r>
              <a:rPr lang="en-GB" sz="1400" err="1">
                <a:ea typeface="+mn-lt"/>
                <a:cs typeface="+mn-lt"/>
              </a:rPr>
              <a:t>LeDeR</a:t>
            </a:r>
            <a:r>
              <a:rPr lang="en-GB" sz="1400">
                <a:ea typeface="+mn-lt"/>
                <a:cs typeface="+mn-lt"/>
              </a:rPr>
              <a:t> is part of the broader </a:t>
            </a:r>
            <a:r>
              <a:rPr lang="en-GB" sz="1400" b="1">
                <a:ea typeface="+mn-lt"/>
                <a:cs typeface="+mn-lt"/>
              </a:rPr>
              <a:t>NHS Long Term Plan</a:t>
            </a:r>
            <a:r>
              <a:rPr lang="en-GB" sz="1400">
                <a:ea typeface="+mn-lt"/>
                <a:cs typeface="+mn-lt"/>
              </a:rPr>
              <a:t>, which targets improved health outcomes and reduced health inequalities.</a:t>
            </a:r>
            <a:endParaRPr lang="en-GB" sz="1400"/>
          </a:p>
          <a:p>
            <a:endParaRPr lang="en-GB" sz="1400" b="1">
              <a:ea typeface="+mn-lt"/>
              <a:cs typeface="+mn-lt"/>
            </a:endParaRPr>
          </a:p>
          <a:p>
            <a:r>
              <a:rPr lang="en-GB" sz="1400" b="1">
                <a:ea typeface="+mn-lt"/>
                <a:cs typeface="+mn-lt"/>
              </a:rPr>
              <a:t>Health Inequalities:</a:t>
            </a:r>
            <a:endParaRPr lang="en-GB" sz="1400" b="1"/>
          </a:p>
          <a:p>
            <a:endParaRPr lang="en-GB" sz="1400" b="1">
              <a:ea typeface="+mn-lt"/>
              <a:cs typeface="+mn-lt"/>
            </a:endParaRPr>
          </a:p>
          <a:p>
            <a:r>
              <a:rPr lang="en-GB" sz="1400">
                <a:ea typeface="+mn-lt"/>
                <a:cs typeface="+mn-lt"/>
              </a:rPr>
              <a:t>Health inequalities are defined as </a:t>
            </a:r>
            <a:r>
              <a:rPr lang="en-GB" sz="1400" b="1">
                <a:ea typeface="+mn-lt"/>
                <a:cs typeface="+mn-lt"/>
              </a:rPr>
              <a:t>unfair and avoidable differences</a:t>
            </a:r>
            <a:r>
              <a:rPr lang="en-GB" sz="1400">
                <a:ea typeface="+mn-lt"/>
                <a:cs typeface="+mn-lt"/>
              </a:rPr>
              <a:t> in health across populations. People with learning disabilities and autistic people face </a:t>
            </a:r>
            <a:r>
              <a:rPr lang="en-GB" sz="1400" b="1">
                <a:ea typeface="+mn-lt"/>
                <a:cs typeface="+mn-lt"/>
              </a:rPr>
              <a:t>significant health inequalities</a:t>
            </a:r>
            <a:r>
              <a:rPr lang="en-GB" sz="1400">
                <a:ea typeface="+mn-lt"/>
                <a:cs typeface="+mn-lt"/>
              </a:rPr>
              <a:t>, including:</a:t>
            </a:r>
            <a:endParaRPr lang="en-GB" sz="1400"/>
          </a:p>
          <a:p>
            <a:endParaRPr lang="en-GB" sz="1400">
              <a:ea typeface="+mn-lt"/>
              <a:cs typeface="+mn-lt"/>
            </a:endParaRPr>
          </a:p>
          <a:p>
            <a:pPr marL="742950" lvl="1" indent="-285750">
              <a:buFont typeface="Arial"/>
              <a:buChar char="•"/>
            </a:pPr>
            <a:r>
              <a:rPr lang="en-GB" sz="1400">
                <a:ea typeface="+mn-lt"/>
                <a:cs typeface="+mn-lt"/>
              </a:rPr>
              <a:t>Increased risk of </a:t>
            </a:r>
            <a:r>
              <a:rPr lang="en-GB" sz="1400" b="1">
                <a:ea typeface="+mn-lt"/>
                <a:cs typeface="+mn-lt"/>
              </a:rPr>
              <a:t>premature and avoidable death</a:t>
            </a:r>
            <a:endParaRPr lang="en-GB" sz="1400"/>
          </a:p>
          <a:p>
            <a:pPr marL="742950" lvl="1" indent="-285750">
              <a:buFont typeface="Arial"/>
              <a:buChar char="•"/>
            </a:pPr>
            <a:r>
              <a:rPr lang="en-GB" sz="1400">
                <a:ea typeface="+mn-lt"/>
                <a:cs typeface="+mn-lt"/>
              </a:rPr>
              <a:t>Poorer </a:t>
            </a:r>
            <a:r>
              <a:rPr lang="en-GB" sz="1400" b="1">
                <a:ea typeface="+mn-lt"/>
                <a:cs typeface="+mn-lt"/>
              </a:rPr>
              <a:t>access to healthcare</a:t>
            </a:r>
            <a:r>
              <a:rPr lang="en-GB" sz="1400">
                <a:ea typeface="+mn-lt"/>
                <a:cs typeface="+mn-lt"/>
              </a:rPr>
              <a:t> (referred to as </a:t>
            </a:r>
            <a:r>
              <a:rPr lang="en-GB" sz="1400" i="1">
                <a:ea typeface="+mn-lt"/>
                <a:cs typeface="+mn-lt"/>
              </a:rPr>
              <a:t>healthcare inequalities</a:t>
            </a:r>
            <a:r>
              <a:rPr lang="en-GB" sz="1400">
                <a:ea typeface="+mn-lt"/>
                <a:cs typeface="+mn-lt"/>
              </a:rPr>
              <a:t>)</a:t>
            </a:r>
          </a:p>
          <a:p>
            <a:pPr lvl="1"/>
            <a:endParaRPr lang="en-GB" sz="1400" b="1">
              <a:ea typeface="+mn-lt"/>
              <a:cs typeface="+mn-lt"/>
            </a:endParaRPr>
          </a:p>
          <a:p>
            <a:r>
              <a:rPr lang="en-GB" sz="1400" b="1">
                <a:ea typeface="+mn-lt"/>
                <a:cs typeface="+mn-lt"/>
              </a:rPr>
              <a:t>Challenges:</a:t>
            </a:r>
          </a:p>
          <a:p>
            <a:endParaRPr lang="en-GB" sz="1400" b="1">
              <a:ea typeface="+mn-lt"/>
              <a:cs typeface="+mn-lt"/>
            </a:endParaRPr>
          </a:p>
          <a:p>
            <a:pPr marL="171450" indent="-171450">
              <a:buFont typeface="Arial"/>
              <a:buChar char="•"/>
            </a:pPr>
            <a:r>
              <a:rPr lang="en-GB" sz="1400" b="1">
                <a:ea typeface="+mn-lt"/>
                <a:cs typeface="+mn-lt"/>
              </a:rPr>
              <a:t>Barriers</a:t>
            </a:r>
            <a:r>
              <a:rPr lang="en-GB" sz="1400">
                <a:ea typeface="+mn-lt"/>
                <a:cs typeface="+mn-lt"/>
              </a:rPr>
              <a:t> to good quality healthcare persist.</a:t>
            </a:r>
            <a:endParaRPr lang="en-GB" sz="1400"/>
          </a:p>
          <a:p>
            <a:pPr marL="171450" indent="-171450">
              <a:buFont typeface="Arial"/>
              <a:buChar char="•"/>
            </a:pPr>
            <a:r>
              <a:rPr lang="en-GB" sz="1400">
                <a:ea typeface="+mn-lt"/>
                <a:cs typeface="+mn-lt"/>
              </a:rPr>
              <a:t>Despite progress, like </a:t>
            </a:r>
            <a:r>
              <a:rPr lang="en-GB" sz="1400" b="1">
                <a:ea typeface="+mn-lt"/>
                <a:cs typeface="+mn-lt"/>
              </a:rPr>
              <a:t>mandatory training</a:t>
            </a:r>
            <a:r>
              <a:rPr lang="en-GB" sz="1400">
                <a:ea typeface="+mn-lt"/>
                <a:cs typeface="+mn-lt"/>
              </a:rPr>
              <a:t> for healthcare staff, access and outcomes remain inequitable </a:t>
            </a:r>
          </a:p>
          <a:p>
            <a:endParaRPr lang="en-GB" sz="1200">
              <a:ea typeface="+mn-lt"/>
              <a:cs typeface="+mn-lt"/>
            </a:endParaRPr>
          </a:p>
          <a:p>
            <a:endParaRPr lang="en-GB" sz="1400"/>
          </a:p>
          <a:p>
            <a:endParaRPr lang="en-GB" sz="1400" b="1"/>
          </a:p>
          <a:p>
            <a:endParaRPr lang="en-GB" b="1"/>
          </a:p>
        </p:txBody>
      </p:sp>
      <p:sp>
        <p:nvSpPr>
          <p:cNvPr id="7" name="TextBox 6">
            <a:extLst>
              <a:ext uri="{FF2B5EF4-FFF2-40B4-BE49-F238E27FC236}">
                <a16:creationId xmlns:a16="http://schemas.microsoft.com/office/drawing/2014/main" id="{F51E1458-B3A7-ABD8-C6A4-68DBCC0BA14F}"/>
              </a:ext>
            </a:extLst>
          </p:cNvPr>
          <p:cNvSpPr txBox="1"/>
          <p:nvPr/>
        </p:nvSpPr>
        <p:spPr>
          <a:xfrm>
            <a:off x="10166777" y="1722834"/>
            <a:ext cx="1766899" cy="1384995"/>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a:t>Addressing these issues is essential for </a:t>
            </a:r>
            <a:r>
              <a:rPr lang="en-GB" sz="1400" b="1"/>
              <a:t>fair, effective, and compassionate healthcare</a:t>
            </a:r>
            <a:r>
              <a:rPr lang="en-GB" sz="1400"/>
              <a:t>.</a:t>
            </a:r>
            <a:endParaRPr lang="en-US" sz="1400"/>
          </a:p>
        </p:txBody>
      </p:sp>
      <p:sp>
        <p:nvSpPr>
          <p:cNvPr id="5" name="TextBox 4">
            <a:extLst>
              <a:ext uri="{FF2B5EF4-FFF2-40B4-BE49-F238E27FC236}">
                <a16:creationId xmlns:a16="http://schemas.microsoft.com/office/drawing/2014/main" id="{BA0BC83C-729B-284A-B6FB-609876A43BEB}"/>
              </a:ext>
            </a:extLst>
          </p:cNvPr>
          <p:cNvSpPr txBox="1"/>
          <p:nvPr/>
        </p:nvSpPr>
        <p:spPr>
          <a:xfrm>
            <a:off x="6820559" y="4533599"/>
            <a:ext cx="4971509" cy="1384995"/>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a:t>Greater focus is needed to improve:</a:t>
            </a:r>
            <a:endParaRPr lang="en-GB" sz="1400"/>
          </a:p>
          <a:p>
            <a:endParaRPr lang="en-GB" sz="1400" b="1"/>
          </a:p>
          <a:p>
            <a:pPr marL="285750" indent="-285750">
              <a:buFont typeface="Arial"/>
              <a:buChar char="•"/>
            </a:pPr>
            <a:r>
              <a:rPr lang="en-GB" sz="1400" b="1"/>
              <a:t>Access to services</a:t>
            </a:r>
            <a:endParaRPr lang="en-US" sz="1400"/>
          </a:p>
          <a:p>
            <a:pPr marL="285750" indent="-285750">
              <a:buFont typeface="Arial"/>
              <a:buChar char="•"/>
            </a:pPr>
            <a:r>
              <a:rPr lang="en-GB" sz="1400" b="1"/>
              <a:t>Healthcare experiences</a:t>
            </a:r>
            <a:endParaRPr lang="en-US" sz="1400"/>
          </a:p>
          <a:p>
            <a:pPr marL="285750" indent="-285750">
              <a:buFont typeface="Arial"/>
              <a:buChar char="•"/>
            </a:pPr>
            <a:r>
              <a:rPr lang="en-GB" sz="1400" b="1"/>
              <a:t>Outcomes</a:t>
            </a:r>
            <a:r>
              <a:rPr lang="en-GB" sz="1400"/>
              <a:t> for people with learning disabilities and/or autism</a:t>
            </a:r>
            <a:endParaRPr lang="en-US" sz="1400"/>
          </a:p>
        </p:txBody>
      </p:sp>
    </p:spTree>
    <p:extLst>
      <p:ext uri="{BB962C8B-B14F-4D97-AF65-F5344CB8AC3E}">
        <p14:creationId xmlns:p14="http://schemas.microsoft.com/office/powerpoint/2010/main" val="3469280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DF23D-6EC8-6504-6CA5-E84C998F2DBE}"/>
              </a:ext>
            </a:extLst>
          </p:cNvPr>
          <p:cNvSpPr>
            <a:spLocks noGrp="1"/>
          </p:cNvSpPr>
          <p:nvPr>
            <p:ph type="title"/>
          </p:nvPr>
        </p:nvSpPr>
        <p:spPr>
          <a:xfrm>
            <a:off x="410227" y="438353"/>
            <a:ext cx="10515600" cy="1325563"/>
          </a:xfrm>
        </p:spPr>
        <p:txBody>
          <a:bodyPr>
            <a:normAutofit/>
          </a:bodyPr>
          <a:lstStyle/>
          <a:p>
            <a:r>
              <a:rPr lang="en-GB" sz="3600"/>
              <a:t> Pen Portrait - about the person</a:t>
            </a:r>
          </a:p>
        </p:txBody>
      </p:sp>
      <p:sp>
        <p:nvSpPr>
          <p:cNvPr id="3" name="TextBox 2">
            <a:extLst>
              <a:ext uri="{FF2B5EF4-FFF2-40B4-BE49-F238E27FC236}">
                <a16:creationId xmlns:a16="http://schemas.microsoft.com/office/drawing/2014/main" id="{0082F0D8-816F-7996-CA96-6247389D2F55}"/>
              </a:ext>
            </a:extLst>
          </p:cNvPr>
          <p:cNvSpPr txBox="1"/>
          <p:nvPr/>
        </p:nvSpPr>
        <p:spPr>
          <a:xfrm>
            <a:off x="407324" y="1531156"/>
            <a:ext cx="11188931" cy="4708981"/>
          </a:xfrm>
          <a:prstGeom prst="rect">
            <a:avLst/>
          </a:prstGeom>
          <a:noFill/>
        </p:spPr>
        <p:txBody>
          <a:bodyPr wrap="square" lIns="91440" tIns="45720" rIns="91440" bIns="45720" rtlCol="0" anchor="t">
            <a:spAutoFit/>
          </a:bodyPr>
          <a:lstStyle/>
          <a:p>
            <a:r>
              <a:rPr lang="en-GB" sz="2000"/>
              <a:t>In STW  </a:t>
            </a:r>
            <a:r>
              <a:rPr lang="en-GB" sz="2000" err="1"/>
              <a:t>LeDeR</a:t>
            </a:r>
            <a:r>
              <a:rPr lang="en-GB" sz="2000"/>
              <a:t> Governance Panel we always start with the reviewer summarising the case which includes the pen portrait of the individual who died. This helps us understand the persons character, personality, interests and hobbies. Some of the findings from interviews  from </a:t>
            </a:r>
            <a:r>
              <a:rPr lang="en-GB" sz="2000" err="1"/>
              <a:t>LeDeR</a:t>
            </a:r>
            <a:r>
              <a:rPr lang="en-GB" sz="2000"/>
              <a:t> reviews we have learned the following about the person:  </a:t>
            </a:r>
            <a:endParaRPr lang="en-GB"/>
          </a:p>
          <a:p>
            <a:pPr marL="285750" indent="-285750">
              <a:buFont typeface="Arial"/>
              <a:buChar char="•"/>
            </a:pPr>
            <a:endParaRPr lang="en-GB" sz="2000" b="1" i="1"/>
          </a:p>
          <a:p>
            <a:pPr marL="285750" indent="-285750">
              <a:buFont typeface="Arial"/>
              <a:buChar char="•"/>
            </a:pPr>
            <a:r>
              <a:rPr lang="en-GB" sz="2000" b="1" i="1"/>
              <a:t>Loved going on holidays  with their families and carers  </a:t>
            </a:r>
            <a:endParaRPr lang="en-GB" sz="2000" i="1"/>
          </a:p>
          <a:p>
            <a:pPr marL="285750" indent="-285750">
              <a:buFont typeface="Arial"/>
              <a:buChar char="•"/>
            </a:pPr>
            <a:r>
              <a:rPr lang="en-GB" sz="2000" b="1" i="1"/>
              <a:t>Liked desserts such as lemon cakes and regular cups of tea.</a:t>
            </a:r>
            <a:endParaRPr lang="en-GB" sz="2000" i="1"/>
          </a:p>
          <a:p>
            <a:pPr marL="285750" indent="-285750">
              <a:buFont typeface="Arial"/>
              <a:buChar char="•"/>
            </a:pPr>
            <a:r>
              <a:rPr lang="en-GB" sz="2000" b="1" i="1"/>
              <a:t>Enjoyed playing sport, watching football matches, attending the gym and going swimming</a:t>
            </a:r>
          </a:p>
          <a:p>
            <a:pPr marL="285750" indent="-285750">
              <a:buFont typeface="Arial"/>
              <a:buChar char="•"/>
            </a:pPr>
            <a:r>
              <a:rPr lang="en-GB" sz="2000" b="1" i="1"/>
              <a:t>Enjoyed going fishing, visiting animals and  having their own pets which they enjoyed caring for. </a:t>
            </a:r>
          </a:p>
          <a:p>
            <a:pPr marL="285750" indent="-285750">
              <a:buFont typeface="Arial"/>
              <a:buChar char="•"/>
            </a:pPr>
            <a:r>
              <a:rPr lang="en-GB" sz="2000" b="1" i="1"/>
              <a:t>Liked visiting pubs for pub lunches and enjoyed socialising with family and friends, attending church and events such as Comic Com</a:t>
            </a:r>
          </a:p>
          <a:p>
            <a:pPr marL="285750" indent="-285750">
              <a:buFont typeface="Arial"/>
              <a:buChar char="•"/>
            </a:pPr>
            <a:r>
              <a:rPr lang="en-GB" sz="2000" b="1" i="1"/>
              <a:t>Enjoyed listening to music, watching films, TV soaps, arts and crafts and jigsaws </a:t>
            </a:r>
            <a:endParaRPr lang="en-GB" sz="2000" i="1"/>
          </a:p>
          <a:p>
            <a:endParaRPr lang="en-GB" sz="2000"/>
          </a:p>
          <a:p>
            <a:r>
              <a:rPr lang="en-GB" sz="2000"/>
              <a:t>Pen portraits, mostly showed us how well-loved people were by their family and their carers.</a:t>
            </a:r>
          </a:p>
        </p:txBody>
      </p:sp>
    </p:spTree>
    <p:extLst>
      <p:ext uri="{BB962C8B-B14F-4D97-AF65-F5344CB8AC3E}">
        <p14:creationId xmlns:p14="http://schemas.microsoft.com/office/powerpoint/2010/main" val="2706449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30B12-DFFD-2430-33A6-DD933D240397}"/>
              </a:ext>
            </a:extLst>
          </p:cNvPr>
          <p:cNvSpPr>
            <a:spLocks noGrp="1"/>
          </p:cNvSpPr>
          <p:nvPr>
            <p:ph type="title"/>
          </p:nvPr>
        </p:nvSpPr>
        <p:spPr/>
        <p:txBody>
          <a:bodyPr>
            <a:normAutofit/>
          </a:bodyPr>
          <a:lstStyle/>
          <a:p>
            <a:r>
              <a:rPr lang="en-GB" sz="3600"/>
              <a:t>Demographic and Statistical Data </a:t>
            </a:r>
          </a:p>
        </p:txBody>
      </p:sp>
      <p:graphicFrame>
        <p:nvGraphicFramePr>
          <p:cNvPr id="5" name="Table 4">
            <a:extLst>
              <a:ext uri="{FF2B5EF4-FFF2-40B4-BE49-F238E27FC236}">
                <a16:creationId xmlns:a16="http://schemas.microsoft.com/office/drawing/2014/main" id="{3CB1CDCC-A16F-9C4F-E828-D6E239CCEA60}"/>
              </a:ext>
            </a:extLst>
          </p:cNvPr>
          <p:cNvGraphicFramePr>
            <a:graphicFrameLocks noGrp="1"/>
          </p:cNvGraphicFramePr>
          <p:nvPr>
            <p:extLst>
              <p:ext uri="{D42A27DB-BD31-4B8C-83A1-F6EECF244321}">
                <p14:modId xmlns:p14="http://schemas.microsoft.com/office/powerpoint/2010/main" val="2132110021"/>
              </p:ext>
            </p:extLst>
          </p:nvPr>
        </p:nvGraphicFramePr>
        <p:xfrm>
          <a:off x="372686" y="1907466"/>
          <a:ext cx="11446625" cy="1188720"/>
        </p:xfrm>
        <a:graphic>
          <a:graphicData uri="http://schemas.openxmlformats.org/drawingml/2006/table">
            <a:tbl>
              <a:tblPr firstRow="1" bandRow="1">
                <a:tableStyleId>{2D5ABB26-0587-4C30-8999-92F81FD0307C}</a:tableStyleId>
              </a:tblPr>
              <a:tblGrid>
                <a:gridCol w="10557163">
                  <a:extLst>
                    <a:ext uri="{9D8B030D-6E8A-4147-A177-3AD203B41FA5}">
                      <a16:colId xmlns:a16="http://schemas.microsoft.com/office/drawing/2014/main" val="580448942"/>
                    </a:ext>
                  </a:extLst>
                </a:gridCol>
                <a:gridCol w="889462">
                  <a:extLst>
                    <a:ext uri="{9D8B030D-6E8A-4147-A177-3AD203B41FA5}">
                      <a16:colId xmlns:a16="http://schemas.microsoft.com/office/drawing/2014/main" val="573620991"/>
                    </a:ext>
                  </a:extLst>
                </a:gridCol>
              </a:tblGrid>
              <a:tr h="0">
                <a:tc gridSpan="2">
                  <a:txBody>
                    <a:bodyPr/>
                    <a:lstStyle/>
                    <a:p>
                      <a:pPr marL="0" indent="0">
                        <a:buNone/>
                      </a:pPr>
                      <a:r>
                        <a:rPr lang="en-GB" sz="1200" b="1"/>
                        <a:t>Data from the General Practice registers in STW shows: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656256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Individuals aged 14+ coded as having a learning disability </a:t>
                      </a:r>
                    </a:p>
                    <a:p>
                      <a:endParaRPr lang="en-GB"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a:t>2,827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109332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Individuals aged 18+ coded as being autistic </a:t>
                      </a:r>
                    </a:p>
                    <a:p>
                      <a:endParaRPr lang="en-GB"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b="1"/>
                        <a:t>4,976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2954368"/>
                  </a:ext>
                </a:extLst>
              </a:tr>
            </a:tbl>
          </a:graphicData>
        </a:graphic>
      </p:graphicFrame>
      <p:graphicFrame>
        <p:nvGraphicFramePr>
          <p:cNvPr id="6" name="Table 5">
            <a:extLst>
              <a:ext uri="{FF2B5EF4-FFF2-40B4-BE49-F238E27FC236}">
                <a16:creationId xmlns:a16="http://schemas.microsoft.com/office/drawing/2014/main" id="{6468E76A-25E1-F4AF-D766-B73E9105F4CB}"/>
              </a:ext>
            </a:extLst>
          </p:cNvPr>
          <p:cNvGraphicFramePr>
            <a:graphicFrameLocks noGrp="1"/>
          </p:cNvGraphicFramePr>
          <p:nvPr>
            <p:extLst>
              <p:ext uri="{D42A27DB-BD31-4B8C-83A1-F6EECF244321}">
                <p14:modId xmlns:p14="http://schemas.microsoft.com/office/powerpoint/2010/main" val="3698487657"/>
              </p:ext>
            </p:extLst>
          </p:nvPr>
        </p:nvGraphicFramePr>
        <p:xfrm>
          <a:off x="372686" y="4272486"/>
          <a:ext cx="6340122" cy="2311400"/>
        </p:xfrm>
        <a:graphic>
          <a:graphicData uri="http://schemas.openxmlformats.org/drawingml/2006/table">
            <a:tbl>
              <a:tblPr firstRow="1" bandRow="1">
                <a:tableStyleId>{5940675A-B579-460E-94D1-54222C63F5DA}</a:tableStyleId>
              </a:tblPr>
              <a:tblGrid>
                <a:gridCol w="5429597">
                  <a:extLst>
                    <a:ext uri="{9D8B030D-6E8A-4147-A177-3AD203B41FA5}">
                      <a16:colId xmlns:a16="http://schemas.microsoft.com/office/drawing/2014/main" val="3333381788"/>
                    </a:ext>
                  </a:extLst>
                </a:gridCol>
                <a:gridCol w="910525">
                  <a:extLst>
                    <a:ext uri="{9D8B030D-6E8A-4147-A177-3AD203B41FA5}">
                      <a16:colId xmlns:a16="http://schemas.microsoft.com/office/drawing/2014/main" val="2874437687"/>
                    </a:ext>
                  </a:extLst>
                </a:gridCol>
              </a:tblGrid>
              <a:tr h="370840">
                <a:tc gridSpan="2">
                  <a:txBody>
                    <a:bodyPr/>
                    <a:lstStyle/>
                    <a:p>
                      <a:r>
                        <a:rPr lang="en-GB" sz="1200" b="1"/>
                        <a:t>Summary of deaths notified to LeDeR</a:t>
                      </a:r>
                    </a:p>
                  </a:txBody>
                  <a:tcPr/>
                </a:tc>
                <a:tc hMerge="1">
                  <a:txBody>
                    <a:bodyPr/>
                    <a:lstStyle/>
                    <a:p>
                      <a:endParaRPr lang="en-GB" b="1"/>
                    </a:p>
                  </a:txBody>
                  <a:tcPr/>
                </a:tc>
                <a:extLst>
                  <a:ext uri="{0D108BD9-81ED-4DB2-BD59-A6C34878D82A}">
                    <a16:rowId xmlns:a16="http://schemas.microsoft.com/office/drawing/2014/main" val="2997191875"/>
                  </a:ext>
                </a:extLst>
              </a:tr>
              <a:tr h="370840">
                <a:tc>
                  <a:txBody>
                    <a:bodyPr/>
                    <a:lstStyle/>
                    <a:p>
                      <a:r>
                        <a:rPr lang="en-GB" sz="1200"/>
                        <a:t>Total adult notifications 1st April 2024 – 31st March 2025</a:t>
                      </a:r>
                    </a:p>
                  </a:txBody>
                  <a:tcPr/>
                </a:tc>
                <a:tc>
                  <a:txBody>
                    <a:bodyPr/>
                    <a:lstStyle/>
                    <a:p>
                      <a:r>
                        <a:rPr lang="en-GB" b="1"/>
                        <a:t>28</a:t>
                      </a:r>
                    </a:p>
                  </a:txBody>
                  <a:tcPr/>
                </a:tc>
                <a:extLst>
                  <a:ext uri="{0D108BD9-81ED-4DB2-BD59-A6C34878D82A}">
                    <a16:rowId xmlns:a16="http://schemas.microsoft.com/office/drawing/2014/main" val="1199100218"/>
                  </a:ext>
                </a:extLst>
              </a:tr>
              <a:tr h="370840">
                <a:tc>
                  <a:txBody>
                    <a:bodyPr/>
                    <a:lstStyle/>
                    <a:p>
                      <a:r>
                        <a:rPr lang="en-GB" sz="1200"/>
                        <a:t>Completed reviews in 2024/25 please note some reviews completed in this period may have been carried forward from the previous year(s).</a:t>
                      </a:r>
                    </a:p>
                  </a:txBody>
                  <a:tcPr/>
                </a:tc>
                <a:tc>
                  <a:txBody>
                    <a:bodyPr/>
                    <a:lstStyle/>
                    <a:p>
                      <a:r>
                        <a:rPr lang="en-GB" b="1"/>
                        <a:t>29</a:t>
                      </a:r>
                    </a:p>
                  </a:txBody>
                  <a:tcPr/>
                </a:tc>
                <a:extLst>
                  <a:ext uri="{0D108BD9-81ED-4DB2-BD59-A6C34878D82A}">
                    <a16:rowId xmlns:a16="http://schemas.microsoft.com/office/drawing/2014/main" val="22013922"/>
                  </a:ext>
                </a:extLst>
              </a:tr>
              <a:tr h="370840">
                <a:tc>
                  <a:txBody>
                    <a:bodyPr/>
                    <a:lstStyle/>
                    <a:p>
                      <a:r>
                        <a:rPr lang="en-GB" sz="1200"/>
                        <a:t>Number of initial reviews completed </a:t>
                      </a:r>
                    </a:p>
                  </a:txBody>
                  <a:tcPr/>
                </a:tc>
                <a:tc>
                  <a:txBody>
                    <a:bodyPr/>
                    <a:lstStyle/>
                    <a:p>
                      <a:r>
                        <a:rPr lang="en-GB" b="1"/>
                        <a:t>20</a:t>
                      </a:r>
                    </a:p>
                  </a:txBody>
                  <a:tcPr/>
                </a:tc>
                <a:extLst>
                  <a:ext uri="{0D108BD9-81ED-4DB2-BD59-A6C34878D82A}">
                    <a16:rowId xmlns:a16="http://schemas.microsoft.com/office/drawing/2014/main" val="1026165733"/>
                  </a:ext>
                </a:extLst>
              </a:tr>
              <a:tr h="370840">
                <a:tc>
                  <a:txBody>
                    <a:bodyPr/>
                    <a:lstStyle/>
                    <a:p>
                      <a:r>
                        <a:rPr lang="en-GB" sz="1200"/>
                        <a:t>Number of focused reviews completed</a:t>
                      </a:r>
                    </a:p>
                  </a:txBody>
                  <a:tcPr/>
                </a:tc>
                <a:tc>
                  <a:txBody>
                    <a:bodyPr/>
                    <a:lstStyle/>
                    <a:p>
                      <a:r>
                        <a:rPr lang="en-GB" b="1"/>
                        <a:t>9</a:t>
                      </a:r>
                    </a:p>
                  </a:txBody>
                  <a:tcPr/>
                </a:tc>
                <a:extLst>
                  <a:ext uri="{0D108BD9-81ED-4DB2-BD59-A6C34878D82A}">
                    <a16:rowId xmlns:a16="http://schemas.microsoft.com/office/drawing/2014/main" val="578318962"/>
                  </a:ext>
                </a:extLst>
              </a:tr>
              <a:tr h="370840">
                <a:tc>
                  <a:txBody>
                    <a:bodyPr/>
                    <a:lstStyle/>
                    <a:p>
                      <a:r>
                        <a:rPr lang="en-GB" sz="1200" b="0" i="0" kern="1200">
                          <a:solidFill>
                            <a:schemeClr val="tx1"/>
                          </a:solidFill>
                          <a:effectLst/>
                          <a:latin typeface="+mn-lt"/>
                          <a:ea typeface="+mn-ea"/>
                          <a:cs typeface="+mn-cs"/>
                        </a:rPr>
                        <a:t>Number of reviews on hold </a:t>
                      </a:r>
                      <a:endParaRPr lang="en-GB" sz="1200"/>
                    </a:p>
                  </a:txBody>
                  <a:tcPr/>
                </a:tc>
                <a:tc>
                  <a:txBody>
                    <a:bodyPr/>
                    <a:lstStyle/>
                    <a:p>
                      <a:r>
                        <a:rPr lang="en-GB" b="1"/>
                        <a:t>4</a:t>
                      </a:r>
                    </a:p>
                  </a:txBody>
                  <a:tcPr/>
                </a:tc>
                <a:extLst>
                  <a:ext uri="{0D108BD9-81ED-4DB2-BD59-A6C34878D82A}">
                    <a16:rowId xmlns:a16="http://schemas.microsoft.com/office/drawing/2014/main" val="4209143831"/>
                  </a:ext>
                </a:extLst>
              </a:tr>
            </a:tbl>
          </a:graphicData>
        </a:graphic>
      </p:graphicFrame>
      <p:sp>
        <p:nvSpPr>
          <p:cNvPr id="7" name="TextBox 6">
            <a:extLst>
              <a:ext uri="{FF2B5EF4-FFF2-40B4-BE49-F238E27FC236}">
                <a16:creationId xmlns:a16="http://schemas.microsoft.com/office/drawing/2014/main" id="{F28D52AE-EEE0-88EE-168D-1B9884819EBA}"/>
              </a:ext>
            </a:extLst>
          </p:cNvPr>
          <p:cNvSpPr txBox="1"/>
          <p:nvPr/>
        </p:nvSpPr>
        <p:spPr>
          <a:xfrm>
            <a:off x="6941127" y="3451850"/>
            <a:ext cx="4868159" cy="3077766"/>
          </a:xfrm>
          <a:prstGeom prst="rect">
            <a:avLst/>
          </a:prstGeom>
          <a:noFill/>
          <a:ln>
            <a:solidFill>
              <a:schemeClr val="tx1"/>
            </a:solidFill>
          </a:ln>
        </p:spPr>
        <p:txBody>
          <a:bodyPr wrap="square" lIns="91440" tIns="45720" rIns="91440" bIns="45720" rtlCol="0" anchor="t">
            <a:spAutoFit/>
          </a:bodyPr>
          <a:lstStyle/>
          <a:p>
            <a:r>
              <a:rPr lang="en-GB" b="1"/>
              <a:t>Death Notifications:</a:t>
            </a:r>
          </a:p>
          <a:p>
            <a:pPr marL="285750" indent="-285750">
              <a:buFont typeface="Arial" panose="020B0604020202020204" pitchFamily="34" charset="0"/>
              <a:buChar char="•"/>
            </a:pPr>
            <a:r>
              <a:rPr lang="en-GB" sz="1600"/>
              <a:t>The 28 </a:t>
            </a:r>
            <a:r>
              <a:rPr lang="en-GB" sz="1600" err="1"/>
              <a:t>LeDeR</a:t>
            </a:r>
            <a:r>
              <a:rPr lang="en-GB" sz="1600"/>
              <a:t> notifications in 2024-25 is an </a:t>
            </a:r>
            <a:r>
              <a:rPr lang="en-GB" sz="1600" b="1"/>
              <a:t>increase by 8</a:t>
            </a:r>
            <a:r>
              <a:rPr lang="en-GB" sz="1600"/>
              <a:t> from 2023-24</a:t>
            </a:r>
          </a:p>
          <a:p>
            <a:pPr marL="285750" indent="-285750">
              <a:buFont typeface="Arial,Sans-Serif" panose="020B0604020202020204" pitchFamily="34" charset="0"/>
              <a:buChar char="•"/>
            </a:pPr>
            <a:r>
              <a:rPr lang="en-GB" sz="1600"/>
              <a:t>This increase could be attributed to the ongoing work to increase the awareness of the </a:t>
            </a:r>
            <a:r>
              <a:rPr lang="en-GB" sz="1600" err="1"/>
              <a:t>LeDeR</a:t>
            </a:r>
            <a:r>
              <a:rPr lang="en-GB" sz="1600"/>
              <a:t> programme across STW </a:t>
            </a:r>
            <a:endParaRPr lang="en-US" sz="1600" err="1"/>
          </a:p>
          <a:p>
            <a:pPr marL="285750" indent="-285750">
              <a:buFont typeface="Arial" panose="020B0604020202020204" pitchFamily="34" charset="0"/>
              <a:buChar char="•"/>
            </a:pPr>
            <a:r>
              <a:rPr lang="en-GB" sz="1600"/>
              <a:t>There was a minimum of 1 notification each month, the greatest being 4  (December 2024)</a:t>
            </a:r>
          </a:p>
          <a:p>
            <a:pPr marL="285750" indent="-285750">
              <a:buFont typeface="Arial" panose="020B0604020202020204" pitchFamily="34" charset="0"/>
              <a:buChar char="•"/>
            </a:pPr>
            <a:r>
              <a:rPr lang="en-GB" sz="1600"/>
              <a:t>Nationally and locally, there are large waiting lists of adults awaiting autism assessments which will  impact on eligibility of autism only </a:t>
            </a:r>
            <a:r>
              <a:rPr lang="en-GB" sz="1600" err="1"/>
              <a:t>LeDeR</a:t>
            </a:r>
            <a:r>
              <a:rPr lang="en-GB" sz="1600"/>
              <a:t> notifications and reviews.</a:t>
            </a:r>
          </a:p>
        </p:txBody>
      </p:sp>
      <p:sp>
        <p:nvSpPr>
          <p:cNvPr id="8" name="TextBox 7">
            <a:extLst>
              <a:ext uri="{FF2B5EF4-FFF2-40B4-BE49-F238E27FC236}">
                <a16:creationId xmlns:a16="http://schemas.microsoft.com/office/drawing/2014/main" id="{49B4E838-27B6-F023-7B2C-11326CF041D8}"/>
              </a:ext>
            </a:extLst>
          </p:cNvPr>
          <p:cNvSpPr txBox="1"/>
          <p:nvPr/>
        </p:nvSpPr>
        <p:spPr>
          <a:xfrm>
            <a:off x="374377" y="3272200"/>
            <a:ext cx="6338024" cy="738664"/>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a:t>The above table demonstrates the importance of ensuring all individuals with  a diagnosed learning disability or with a clinical diagnosis of autism are coded correctly to ensure they receive any support they may need/require.</a:t>
            </a:r>
          </a:p>
        </p:txBody>
      </p:sp>
    </p:spTree>
    <p:extLst>
      <p:ext uri="{BB962C8B-B14F-4D97-AF65-F5344CB8AC3E}">
        <p14:creationId xmlns:p14="http://schemas.microsoft.com/office/powerpoint/2010/main" val="3038760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BE4CD-160E-8FD2-A0A1-348CDD61E1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2FC528-D968-F8A1-59B9-13B4A625CBEC}"/>
              </a:ext>
            </a:extLst>
          </p:cNvPr>
          <p:cNvSpPr>
            <a:spLocks noGrp="1"/>
          </p:cNvSpPr>
          <p:nvPr>
            <p:ph type="title"/>
          </p:nvPr>
        </p:nvSpPr>
        <p:spPr/>
        <p:txBody>
          <a:bodyPr>
            <a:normAutofit/>
          </a:bodyPr>
          <a:lstStyle/>
          <a:p>
            <a:r>
              <a:rPr lang="en-GB" sz="3600"/>
              <a:t>Demographic and Statistical Data</a:t>
            </a:r>
          </a:p>
        </p:txBody>
      </p:sp>
      <p:sp>
        <p:nvSpPr>
          <p:cNvPr id="3" name="Content Placeholder 2">
            <a:extLst>
              <a:ext uri="{FF2B5EF4-FFF2-40B4-BE49-F238E27FC236}">
                <a16:creationId xmlns:a16="http://schemas.microsoft.com/office/drawing/2014/main" id="{4D1C1FCB-88B3-3A03-BD1C-4AFA44A43D89}"/>
              </a:ext>
            </a:extLst>
          </p:cNvPr>
          <p:cNvSpPr>
            <a:spLocks noGrp="1"/>
          </p:cNvSpPr>
          <p:nvPr>
            <p:ph idx="1"/>
          </p:nvPr>
        </p:nvSpPr>
        <p:spPr>
          <a:xfrm>
            <a:off x="360336" y="1882913"/>
            <a:ext cx="11484243" cy="4493621"/>
          </a:xfrm>
          <a:ln>
            <a:solidFill>
              <a:schemeClr val="tx1"/>
            </a:solidFill>
          </a:ln>
        </p:spPr>
        <p:txBody>
          <a:bodyPr vert="horz" lIns="91440" tIns="45720" rIns="91440" bIns="45720" rtlCol="0" anchor="t">
            <a:normAutofit fontScale="62500" lnSpcReduction="20000"/>
          </a:bodyPr>
          <a:lstStyle/>
          <a:p>
            <a:pPr marL="0" indent="0">
              <a:buNone/>
            </a:pPr>
            <a:endParaRPr lang="en-GB" b="1"/>
          </a:p>
          <a:p>
            <a:pPr marL="0" indent="0">
              <a:buNone/>
            </a:pPr>
            <a:r>
              <a:rPr lang="en-GB" b="1"/>
              <a:t>Focused Reviews</a:t>
            </a:r>
            <a:endParaRPr lang="en-US" b="1"/>
          </a:p>
          <a:p>
            <a:pPr marL="457200" indent="-457200"/>
            <a:r>
              <a:rPr lang="en-GB"/>
              <a:t>The number of focused reviews completed in 2024-25 was 9. </a:t>
            </a:r>
          </a:p>
          <a:p>
            <a:pPr marL="457200" indent="-457200"/>
            <a:r>
              <a:rPr lang="en-GB"/>
              <a:t>Compared to last year where 15 of the reviews completed were focused reviews.  </a:t>
            </a:r>
          </a:p>
          <a:p>
            <a:pPr marL="457200" indent="-457200"/>
            <a:r>
              <a:rPr lang="en-GB"/>
              <a:t>4 of the 9 reviews were from Shropshire</a:t>
            </a:r>
          </a:p>
          <a:p>
            <a:pPr marL="457200" indent="-457200"/>
            <a:r>
              <a:rPr lang="en-GB"/>
              <a:t>5 of the 9 reviews were from Telford &amp; Wrekin</a:t>
            </a:r>
          </a:p>
          <a:p>
            <a:pPr marL="0" indent="0">
              <a:buNone/>
            </a:pPr>
            <a:endParaRPr lang="en-GB"/>
          </a:p>
          <a:p>
            <a:pPr marL="0" indent="0">
              <a:buNone/>
            </a:pPr>
            <a:r>
              <a:rPr lang="en-GB" b="1"/>
              <a:t>Reason reviews were converted to a focused review were: </a:t>
            </a:r>
          </a:p>
          <a:p>
            <a:pPr marL="457200" indent="-457200"/>
            <a:r>
              <a:rPr lang="en-GB"/>
              <a:t>Local priority</a:t>
            </a:r>
          </a:p>
          <a:p>
            <a:pPr marL="457200" indent="-457200"/>
            <a:r>
              <a:rPr lang="en-GB"/>
              <a:t>Learning from initial review to be explored further </a:t>
            </a:r>
          </a:p>
          <a:p>
            <a:pPr marL="457200" indent="-457200"/>
            <a:r>
              <a:rPr lang="en-GB"/>
              <a:t>Family request </a:t>
            </a:r>
          </a:p>
          <a:p>
            <a:pPr marL="457200" indent="-457200"/>
            <a:r>
              <a:rPr lang="en-GB"/>
              <a:t>Autism only </a:t>
            </a:r>
          </a:p>
          <a:p>
            <a:pPr marL="457200" indent="-457200"/>
            <a:r>
              <a:rPr lang="en-GB"/>
              <a:t>Individuals who came into contact with the criminal justice system as an offender in the last 5 years. </a:t>
            </a:r>
          </a:p>
          <a:p>
            <a:pPr marL="0" indent="0">
              <a:buNone/>
            </a:pPr>
            <a:endParaRPr lang="en-GB"/>
          </a:p>
          <a:p>
            <a:pPr marL="0" indent="0">
              <a:buNone/>
            </a:pPr>
            <a:endParaRPr lang="en-GB"/>
          </a:p>
        </p:txBody>
      </p:sp>
    </p:spTree>
    <p:extLst>
      <p:ext uri="{BB962C8B-B14F-4D97-AF65-F5344CB8AC3E}">
        <p14:creationId xmlns:p14="http://schemas.microsoft.com/office/powerpoint/2010/main" val="2941177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HS STW Blank Powerpoint" id="{07041867-EA84-46FD-8392-DDF8EDF54B0C}" vid="{938AB32E-D9D0-4C93-AEB3-6FB0CBDD4AE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27ee7735-70d6-4e6c-991f-1fe60876120f" xsi:nil="true"/>
    <Informationrelatingto xmlns="a7977e6a-be96-4487-afca-752b6b19ed39" xsi:nil="true"/>
    <lcf76f155ced4ddcb4097134ff3c332f xmlns="a7977e6a-be96-4487-afca-752b6b19ed39">
      <Terms xmlns="http://schemas.microsoft.com/office/infopath/2007/PartnerControls"/>
    </lcf76f155ced4ddcb4097134ff3c332f>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006F17E6C4675429916DDCFB07C9F51" ma:contentTypeVersion="17" ma:contentTypeDescription="Create a new document." ma:contentTypeScope="" ma:versionID="23872b193b3a812dc5e7604d6e3e42ae">
  <xsd:schema xmlns:xsd="http://www.w3.org/2001/XMLSchema" xmlns:xs="http://www.w3.org/2001/XMLSchema" xmlns:p="http://schemas.microsoft.com/office/2006/metadata/properties" xmlns:ns1="http://schemas.microsoft.com/sharepoint/v3" xmlns:ns2="a7977e6a-be96-4487-afca-752b6b19ed39" xmlns:ns3="27ee7735-70d6-4e6c-991f-1fe60876120f" targetNamespace="http://schemas.microsoft.com/office/2006/metadata/properties" ma:root="true" ma:fieldsID="cae8654d737d46421b4b03bc9b57cb64" ns1:_="" ns2:_="" ns3:_="">
    <xsd:import namespace="http://schemas.microsoft.com/sharepoint/v3"/>
    <xsd:import namespace="a7977e6a-be96-4487-afca-752b6b19ed39"/>
    <xsd:import namespace="27ee7735-70d6-4e6c-991f-1fe60876120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1:_ip_UnifiedCompliancePolicyProperties" minOccurs="0"/>
                <xsd:element ref="ns1:_ip_UnifiedCompliancePolicyUIAction"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element ref="ns2:Informationrelatingto"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7977e6a-be96-4487-afca-752b6b19ed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Informationrelatingto" ma:index="24" nillable="true" ma:displayName="Information relating to " ma:format="Dropdown" ma:internalName="Informationrelatingto">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7ee7735-70d6-4e6c-991f-1fe60876120f"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0d493864-8680-4e2d-858c-ad6a7ff2382a}" ma:internalName="TaxCatchAll" ma:showField="CatchAllData" ma:web="27ee7735-70d6-4e6c-991f-1fe60876120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5B2CA9-9F2C-4CA8-AC7E-91083DA2A47E}">
  <ds:schemaRefs>
    <ds:schemaRef ds:uri="27ee7735-70d6-4e6c-991f-1fe60876120f"/>
    <ds:schemaRef ds:uri="a7977e6a-be96-4487-afca-752b6b19ed3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6D6F608-1886-485B-BB5F-9206A230430D}">
  <ds:schemaRefs>
    <ds:schemaRef ds:uri="27ee7735-70d6-4e6c-991f-1fe60876120f"/>
    <ds:schemaRef ds:uri="a7977e6a-be96-4487-afca-752b6b19ed3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9E81686-1113-4C33-AA25-4B85F0EE16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NHS STW Blank Powerpoint</Template>
  <TotalTime>3</TotalTime>
  <Words>8873</Words>
  <Application>Microsoft Office PowerPoint</Application>
  <PresentationFormat>Widescreen</PresentationFormat>
  <Paragraphs>920</Paragraphs>
  <Slides>44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44</vt:i4>
      </vt:variant>
    </vt:vector>
  </HeadingPairs>
  <TitlesOfParts>
    <vt:vector size="53" baseType="lpstr">
      <vt:lpstr>Aptos</vt:lpstr>
      <vt:lpstr>Aptos Display</vt:lpstr>
      <vt:lpstr>Arial</vt:lpstr>
      <vt:lpstr>Arial,Sans-Serif</vt:lpstr>
      <vt:lpstr>Calibri</vt:lpstr>
      <vt:lpstr>Courier New</vt:lpstr>
      <vt:lpstr>Franklin Gothic Book</vt:lpstr>
      <vt:lpstr>Franklin Gothic Demi</vt:lpstr>
      <vt:lpstr>Office Theme</vt:lpstr>
      <vt:lpstr>LeDeR: Learning from Lives and Deaths of People with a Learning Disability and Autistic People   </vt:lpstr>
      <vt:lpstr>PowerPoint Presentation</vt:lpstr>
      <vt:lpstr>Table of Contents</vt:lpstr>
      <vt:lpstr>Executive Summary</vt:lpstr>
      <vt:lpstr>Credits and Acknowledgements </vt:lpstr>
      <vt:lpstr>Introduction to LeDeR</vt:lpstr>
      <vt:lpstr> Pen Portrait - about the person</vt:lpstr>
      <vt:lpstr>Demographic and Statistical Data </vt:lpstr>
      <vt:lpstr>Demographic and Statistical Data</vt:lpstr>
      <vt:lpstr>Demographic and Statistical Data</vt:lpstr>
      <vt:lpstr>Demographic and Statistical Data</vt:lpstr>
      <vt:lpstr>Demographic and Statistical Data</vt:lpstr>
      <vt:lpstr>Demographic and Statistical Data</vt:lpstr>
      <vt:lpstr>Findings and Outcomes</vt:lpstr>
      <vt:lpstr>Findings and Outcomes</vt:lpstr>
      <vt:lpstr>Findings and Outcomes  </vt:lpstr>
      <vt:lpstr>Learning and themes from reviews</vt:lpstr>
      <vt:lpstr>System updates: Clive Treacey</vt:lpstr>
      <vt:lpstr>System updates: Oliver McGowan</vt:lpstr>
      <vt:lpstr>STW LeDeR Priorities - System summary updates</vt:lpstr>
      <vt:lpstr>STW LeDeR Priorities - System summary updates</vt:lpstr>
      <vt:lpstr>STW LeDeR Priorities - System summary updates </vt:lpstr>
      <vt:lpstr>STW Improvements and Accomplishments in 2024/25</vt:lpstr>
      <vt:lpstr>STW Improvements and Accomplishments in 2024/25</vt:lpstr>
      <vt:lpstr>STW Concerns/challenges in 2024/25</vt:lpstr>
      <vt:lpstr>STW recommendations/next steps in 2025/26</vt:lpstr>
      <vt:lpstr>Resources</vt:lpstr>
      <vt:lpstr>Appendices</vt:lpstr>
      <vt:lpstr>Appendix 1: LeDeR Process</vt:lpstr>
      <vt:lpstr>Appendix 1: LeDeR Process</vt:lpstr>
      <vt:lpstr>Appendix 1: LeDeR Process</vt:lpstr>
      <vt:lpstr>Appendix 1: LeDeR Process</vt:lpstr>
      <vt:lpstr>Appendix 1: LeDeR Process </vt:lpstr>
      <vt:lpstr>Appendix 1: LeDeR Process </vt:lpstr>
      <vt:lpstr>Appendix 2: Glossary of abbreviations</vt:lpstr>
      <vt:lpstr>Appendix 3: Referral processes </vt:lpstr>
      <vt:lpstr>Appendix 3: Referral processes  </vt:lpstr>
      <vt:lpstr>Appendix 4: Examples of themes</vt:lpstr>
      <vt:lpstr>Appendix 4: Examples of themes</vt:lpstr>
      <vt:lpstr>Appendix 4: Examples of themes</vt:lpstr>
      <vt:lpstr>Appendix 4: Examples of themes</vt:lpstr>
      <vt:lpstr>Appendix 5: Long term conditions </vt:lpstr>
      <vt:lpstr>Appendix 6: LeDeR comparisons</vt:lpstr>
      <vt:lpstr>Appendix 7: Grading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MORRIS, Jennifer (NHS SHROPSHIRE, TELFORD AND WREKIN ICB - M2L0M)</dc:creator>
  <cp:lastModifiedBy>SLATER, Tracey (NHS SHROPSHIRE, TELFORD AND WREKIN ICB - M2L0M)</cp:lastModifiedBy>
  <cp:revision>6</cp:revision>
  <dcterms:created xsi:type="dcterms:W3CDTF">2025-05-08T09:50:03Z</dcterms:created>
  <dcterms:modified xsi:type="dcterms:W3CDTF">2025-09-30T09:30:56Z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0x0101007006F17E6C4675429916DDCFB07C9F51</vt:lpwstr>
  </property>
  <property fmtid="{D5CDD505-2E9C-101B-9397-08002B2CF9AE}" pid="3" name="MediaServiceImageTags">
    <vt:lpwstr/>
  </property>
</Properties>
</file>