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9" r:id="rId4"/>
  </p:sldMasterIdLst>
  <p:notesMasterIdLst>
    <p:notesMasterId r:id="rId24"/>
  </p:notesMasterIdLst>
  <p:sldIdLst>
    <p:sldId id="271" r:id="rId5"/>
    <p:sldId id="299" r:id="rId6"/>
    <p:sldId id="300" r:id="rId7"/>
    <p:sldId id="301" r:id="rId8"/>
    <p:sldId id="279" r:id="rId9"/>
    <p:sldId id="302" r:id="rId10"/>
    <p:sldId id="303" r:id="rId11"/>
    <p:sldId id="304" r:id="rId12"/>
    <p:sldId id="312" r:id="rId13"/>
    <p:sldId id="305" r:id="rId14"/>
    <p:sldId id="306" r:id="rId15"/>
    <p:sldId id="307" r:id="rId16"/>
    <p:sldId id="298" r:id="rId17"/>
    <p:sldId id="310" r:id="rId18"/>
    <p:sldId id="289" r:id="rId19"/>
    <p:sldId id="309" r:id="rId20"/>
    <p:sldId id="290" r:id="rId21"/>
    <p:sldId id="311"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8D"/>
    <a:srgbClr val="FFCB50"/>
    <a:srgbClr val="0072BC"/>
    <a:srgbClr val="61A1D9"/>
    <a:srgbClr val="F68479"/>
    <a:srgbClr val="FFC235"/>
    <a:srgbClr val="42BA7C"/>
    <a:srgbClr val="498FCD"/>
    <a:srgbClr val="F4706D"/>
    <a:srgbClr val="F48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020BFD-453F-46BB-8B73-47D4D68F6510}" v="44" dt="2025-08-22T10:12:57.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48"/>
  </p:normalViewPr>
  <p:slideViewPr>
    <p:cSldViewPr snapToGrid="0" snapToObjects="1" showGuides="1">
      <p:cViewPr varScale="1">
        <p:scale>
          <a:sx n="79" d="100"/>
          <a:sy n="79" d="100"/>
        </p:scale>
        <p:origin x="730" y="77"/>
      </p:cViewPr>
      <p:guideLst>
        <p:guide orient="horz" pos="4320"/>
        <p:guide/>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S, Graham (NHS SHROPSHIRE, TELFORD AND WREKIN ICB - M2L0M)" userId="e3ab6e48-49cd-489c-a120-d43a1952e116" providerId="ADAL" clId="{FA020BFD-453F-46BB-8B73-47D4D68F6510}"/>
    <pc:docChg chg="undo custSel addSld modSld modMainMaster">
      <pc:chgData name="MILLS, Graham (NHS SHROPSHIRE, TELFORD AND WREKIN ICB - M2L0M)" userId="e3ab6e48-49cd-489c-a120-d43a1952e116" providerId="ADAL" clId="{FA020BFD-453F-46BB-8B73-47D4D68F6510}" dt="2025-08-22T10:15:21.375" v="3885" actId="20577"/>
      <pc:docMkLst>
        <pc:docMk/>
      </pc:docMkLst>
      <pc:sldChg chg="addSp modSp mod">
        <pc:chgData name="MILLS, Graham (NHS SHROPSHIRE, TELFORD AND WREKIN ICB - M2L0M)" userId="e3ab6e48-49cd-489c-a120-d43a1952e116" providerId="ADAL" clId="{FA020BFD-453F-46BB-8B73-47D4D68F6510}" dt="2025-08-20T17:30:27.489" v="1153" actId="20577"/>
        <pc:sldMkLst>
          <pc:docMk/>
          <pc:sldMk cId="1324974989" sldId="271"/>
        </pc:sldMkLst>
        <pc:spChg chg="mod">
          <ac:chgData name="MILLS, Graham (NHS SHROPSHIRE, TELFORD AND WREKIN ICB - M2L0M)" userId="e3ab6e48-49cd-489c-a120-d43a1952e116" providerId="ADAL" clId="{FA020BFD-453F-46BB-8B73-47D4D68F6510}" dt="2025-08-20T17:11:05.477" v="626" actId="255"/>
          <ac:spMkLst>
            <pc:docMk/>
            <pc:sldMk cId="1324974989" sldId="271"/>
            <ac:spMk id="2" creationId="{6DE7DDE8-807B-262B-8160-3CE45E8376B3}"/>
          </ac:spMkLst>
        </pc:spChg>
        <pc:spChg chg="mod">
          <ac:chgData name="MILLS, Graham (NHS SHROPSHIRE, TELFORD AND WREKIN ICB - M2L0M)" userId="e3ab6e48-49cd-489c-a120-d43a1952e116" providerId="ADAL" clId="{FA020BFD-453F-46BB-8B73-47D4D68F6510}" dt="2025-08-20T17:30:27.489" v="1153" actId="20577"/>
          <ac:spMkLst>
            <pc:docMk/>
            <pc:sldMk cId="1324974989" sldId="271"/>
            <ac:spMk id="3" creationId="{618C57BC-8249-A748-38E4-1102EDA8B1E1}"/>
          </ac:spMkLst>
        </pc:spChg>
        <pc:picChg chg="add mod">
          <ac:chgData name="MILLS, Graham (NHS SHROPSHIRE, TELFORD AND WREKIN ICB - M2L0M)" userId="e3ab6e48-49cd-489c-a120-d43a1952e116" providerId="ADAL" clId="{FA020BFD-453F-46BB-8B73-47D4D68F6510}" dt="2025-08-20T16:45:25.207" v="345" actId="1076"/>
          <ac:picMkLst>
            <pc:docMk/>
            <pc:sldMk cId="1324974989" sldId="271"/>
            <ac:picMk id="4" creationId="{86645B0D-CDC7-B7F1-C32E-72387C41DCB9}"/>
          </ac:picMkLst>
        </pc:picChg>
      </pc:sldChg>
      <pc:sldChg chg="modSp mod">
        <pc:chgData name="MILLS, Graham (NHS SHROPSHIRE, TELFORD AND WREKIN ICB - M2L0M)" userId="e3ab6e48-49cd-489c-a120-d43a1952e116" providerId="ADAL" clId="{FA020BFD-453F-46BB-8B73-47D4D68F6510}" dt="2025-08-20T19:09:30.714" v="3493" actId="6549"/>
        <pc:sldMkLst>
          <pc:docMk/>
          <pc:sldMk cId="1830852530" sldId="280"/>
        </pc:sldMkLst>
        <pc:spChg chg="mod">
          <ac:chgData name="MILLS, Graham (NHS SHROPSHIRE, TELFORD AND WREKIN ICB - M2L0M)" userId="e3ab6e48-49cd-489c-a120-d43a1952e116" providerId="ADAL" clId="{FA020BFD-453F-46BB-8B73-47D4D68F6510}" dt="2025-08-20T19:09:30.714" v="3493" actId="6549"/>
          <ac:spMkLst>
            <pc:docMk/>
            <pc:sldMk cId="1830852530" sldId="280"/>
            <ac:spMk id="2" creationId="{4B859717-6307-361C-7FEC-9F652E96F6AE}"/>
          </ac:spMkLst>
        </pc:spChg>
      </pc:sldChg>
      <pc:sldChg chg="modSp mod">
        <pc:chgData name="MILLS, Graham (NHS SHROPSHIRE, TELFORD AND WREKIN ICB - M2L0M)" userId="e3ab6e48-49cd-489c-a120-d43a1952e116" providerId="ADAL" clId="{FA020BFD-453F-46BB-8B73-47D4D68F6510}" dt="2025-08-20T19:25:26.489" v="3763" actId="20577"/>
        <pc:sldMkLst>
          <pc:docMk/>
          <pc:sldMk cId="3940391456" sldId="289"/>
        </pc:sldMkLst>
        <pc:spChg chg="mod">
          <ac:chgData name="MILLS, Graham (NHS SHROPSHIRE, TELFORD AND WREKIN ICB - M2L0M)" userId="e3ab6e48-49cd-489c-a120-d43a1952e116" providerId="ADAL" clId="{FA020BFD-453F-46BB-8B73-47D4D68F6510}" dt="2025-08-20T19:22:58.598" v="3733" actId="20577"/>
          <ac:spMkLst>
            <pc:docMk/>
            <pc:sldMk cId="3940391456" sldId="289"/>
            <ac:spMk id="4" creationId="{EE3DBECF-32BE-4E9C-33C0-0A91B51513D0}"/>
          </ac:spMkLst>
        </pc:spChg>
        <pc:spChg chg="mod">
          <ac:chgData name="MILLS, Graham (NHS SHROPSHIRE, TELFORD AND WREKIN ICB - M2L0M)" userId="e3ab6e48-49cd-489c-a120-d43a1952e116" providerId="ADAL" clId="{FA020BFD-453F-46BB-8B73-47D4D68F6510}" dt="2025-08-20T19:25:26.489" v="3763" actId="20577"/>
          <ac:spMkLst>
            <pc:docMk/>
            <pc:sldMk cId="3940391456" sldId="289"/>
            <ac:spMk id="8" creationId="{09067CEB-4920-4BC9-8313-4D39426AFB28}"/>
          </ac:spMkLst>
        </pc:spChg>
      </pc:sldChg>
      <pc:sldChg chg="modSp mod">
        <pc:chgData name="MILLS, Graham (NHS SHROPSHIRE, TELFORD AND WREKIN ICB - M2L0M)" userId="e3ab6e48-49cd-489c-a120-d43a1952e116" providerId="ADAL" clId="{FA020BFD-453F-46BB-8B73-47D4D68F6510}" dt="2025-08-20T19:10:28.392" v="3495" actId="2710"/>
        <pc:sldMkLst>
          <pc:docMk/>
          <pc:sldMk cId="1868591284" sldId="290"/>
        </pc:sldMkLst>
        <pc:spChg chg="mod">
          <ac:chgData name="MILLS, Graham (NHS SHROPSHIRE, TELFORD AND WREKIN ICB - M2L0M)" userId="e3ab6e48-49cd-489c-a120-d43a1952e116" providerId="ADAL" clId="{FA020BFD-453F-46BB-8B73-47D4D68F6510}" dt="2025-08-20T19:10:28.392" v="3495" actId="2710"/>
          <ac:spMkLst>
            <pc:docMk/>
            <pc:sldMk cId="1868591284" sldId="290"/>
            <ac:spMk id="7" creationId="{A673156A-8211-67BD-2A9A-F0E74AEE3FBC}"/>
          </ac:spMkLst>
        </pc:spChg>
      </pc:sldChg>
      <pc:sldChg chg="addSp delSp modSp mod">
        <pc:chgData name="MILLS, Graham (NHS SHROPSHIRE, TELFORD AND WREKIN ICB - M2L0M)" userId="e3ab6e48-49cd-489c-a120-d43a1952e116" providerId="ADAL" clId="{FA020BFD-453F-46BB-8B73-47D4D68F6510}" dt="2025-08-20T17:29:46.764" v="1144" actId="113"/>
        <pc:sldMkLst>
          <pc:docMk/>
          <pc:sldMk cId="3065811330" sldId="299"/>
        </pc:sldMkLst>
        <pc:spChg chg="mod">
          <ac:chgData name="MILLS, Graham (NHS SHROPSHIRE, TELFORD AND WREKIN ICB - M2L0M)" userId="e3ab6e48-49cd-489c-a120-d43a1952e116" providerId="ADAL" clId="{FA020BFD-453F-46BB-8B73-47D4D68F6510}" dt="2025-08-20T17:29:46.764" v="1144" actId="113"/>
          <ac:spMkLst>
            <pc:docMk/>
            <pc:sldMk cId="3065811330" sldId="299"/>
            <ac:spMk id="5" creationId="{A7E25E68-7F5C-23A1-AD8A-F9E3AB836131}"/>
          </ac:spMkLst>
        </pc:spChg>
        <pc:picChg chg="add mod">
          <ac:chgData name="MILLS, Graham (NHS SHROPSHIRE, TELFORD AND WREKIN ICB - M2L0M)" userId="e3ab6e48-49cd-489c-a120-d43a1952e116" providerId="ADAL" clId="{FA020BFD-453F-46BB-8B73-47D4D68F6510}" dt="2025-08-20T17:21:28.971" v="1085" actId="14100"/>
          <ac:picMkLst>
            <pc:docMk/>
            <pc:sldMk cId="3065811330" sldId="299"/>
            <ac:picMk id="8" creationId="{86A1F0B2-D1E1-211F-DA25-F47BB7834458}"/>
          </ac:picMkLst>
        </pc:picChg>
      </pc:sldChg>
      <pc:sldChg chg="addSp delSp modSp mod">
        <pc:chgData name="MILLS, Graham (NHS SHROPSHIRE, TELFORD AND WREKIN ICB - M2L0M)" userId="e3ab6e48-49cd-489c-a120-d43a1952e116" providerId="ADAL" clId="{FA020BFD-453F-46BB-8B73-47D4D68F6510}" dt="2025-08-20T17:33:42.437" v="1171" actId="20577"/>
        <pc:sldMkLst>
          <pc:docMk/>
          <pc:sldMk cId="3405934517" sldId="300"/>
        </pc:sldMkLst>
        <pc:spChg chg="mod">
          <ac:chgData name="MILLS, Graham (NHS SHROPSHIRE, TELFORD AND WREKIN ICB - M2L0M)" userId="e3ab6e48-49cd-489c-a120-d43a1952e116" providerId="ADAL" clId="{FA020BFD-453F-46BB-8B73-47D4D68F6510}" dt="2025-08-20T17:33:42.437" v="1171" actId="20577"/>
          <ac:spMkLst>
            <pc:docMk/>
            <pc:sldMk cId="3405934517" sldId="300"/>
            <ac:spMk id="4" creationId="{8FE82F1A-07F1-26A5-17DB-E22B49AB02C6}"/>
          </ac:spMkLst>
        </pc:spChg>
        <pc:picChg chg="add mod">
          <ac:chgData name="MILLS, Graham (NHS SHROPSHIRE, TELFORD AND WREKIN ICB - M2L0M)" userId="e3ab6e48-49cd-489c-a120-d43a1952e116" providerId="ADAL" clId="{FA020BFD-453F-46BB-8B73-47D4D68F6510}" dt="2025-08-20T17:27:12.262" v="1135" actId="1076"/>
          <ac:picMkLst>
            <pc:docMk/>
            <pc:sldMk cId="3405934517" sldId="300"/>
            <ac:picMk id="5" creationId="{628EFE6C-79E2-8682-8625-3E21CBD1FD38}"/>
          </ac:picMkLst>
        </pc:picChg>
      </pc:sldChg>
      <pc:sldChg chg="modSp mod">
        <pc:chgData name="MILLS, Graham (NHS SHROPSHIRE, TELFORD AND WREKIN ICB - M2L0M)" userId="e3ab6e48-49cd-489c-a120-d43a1952e116" providerId="ADAL" clId="{FA020BFD-453F-46BB-8B73-47D4D68F6510}" dt="2025-08-20T17:38:59.850" v="1207" actId="1076"/>
        <pc:sldMkLst>
          <pc:docMk/>
          <pc:sldMk cId="827057509" sldId="301"/>
        </pc:sldMkLst>
        <pc:spChg chg="mod">
          <ac:chgData name="MILLS, Graham (NHS SHROPSHIRE, TELFORD AND WREKIN ICB - M2L0M)" userId="e3ab6e48-49cd-489c-a120-d43a1952e116" providerId="ADAL" clId="{FA020BFD-453F-46BB-8B73-47D4D68F6510}" dt="2025-08-20T17:38:59.850" v="1207" actId="1076"/>
          <ac:spMkLst>
            <pc:docMk/>
            <pc:sldMk cId="827057509" sldId="301"/>
            <ac:spMk id="8" creationId="{68F98229-0DC7-A2DE-E1C9-B6A0FCAB2F2C}"/>
          </ac:spMkLst>
        </pc:spChg>
        <pc:picChg chg="mod">
          <ac:chgData name="MILLS, Graham (NHS SHROPSHIRE, TELFORD AND WREKIN ICB - M2L0M)" userId="e3ab6e48-49cd-489c-a120-d43a1952e116" providerId="ADAL" clId="{FA020BFD-453F-46BB-8B73-47D4D68F6510}" dt="2025-08-20T17:38:47.227" v="1205" actId="14100"/>
          <ac:picMkLst>
            <pc:docMk/>
            <pc:sldMk cId="827057509" sldId="301"/>
            <ac:picMk id="3" creationId="{EA8EAA56-6F36-EA3B-0CD2-816E70144DB0}"/>
          </ac:picMkLst>
        </pc:picChg>
      </pc:sldChg>
      <pc:sldChg chg="modSp mod">
        <pc:chgData name="MILLS, Graham (NHS SHROPSHIRE, TELFORD AND WREKIN ICB - M2L0M)" userId="e3ab6e48-49cd-489c-a120-d43a1952e116" providerId="ADAL" clId="{FA020BFD-453F-46BB-8B73-47D4D68F6510}" dt="2025-08-20T17:44:48.553" v="1261" actId="6549"/>
        <pc:sldMkLst>
          <pc:docMk/>
          <pc:sldMk cId="2047982250" sldId="302"/>
        </pc:sldMkLst>
        <pc:spChg chg="mod">
          <ac:chgData name="MILLS, Graham (NHS SHROPSHIRE, TELFORD AND WREKIN ICB - M2L0M)" userId="e3ab6e48-49cd-489c-a120-d43a1952e116" providerId="ADAL" clId="{FA020BFD-453F-46BB-8B73-47D4D68F6510}" dt="2025-08-20T17:24:30.720" v="1119" actId="20577"/>
          <ac:spMkLst>
            <pc:docMk/>
            <pc:sldMk cId="2047982250" sldId="302"/>
            <ac:spMk id="4" creationId="{A233D38E-29D6-A48A-0E7D-88A6353F5615}"/>
          </ac:spMkLst>
        </pc:spChg>
        <pc:spChg chg="mod">
          <ac:chgData name="MILLS, Graham (NHS SHROPSHIRE, TELFORD AND WREKIN ICB - M2L0M)" userId="e3ab6e48-49cd-489c-a120-d43a1952e116" providerId="ADAL" clId="{FA020BFD-453F-46BB-8B73-47D4D68F6510}" dt="2025-08-20T17:44:48.553" v="1261" actId="6549"/>
          <ac:spMkLst>
            <pc:docMk/>
            <pc:sldMk cId="2047982250" sldId="302"/>
            <ac:spMk id="8" creationId="{3DA7E845-21E4-1D45-B540-75F040621DF7}"/>
          </ac:spMkLst>
        </pc:spChg>
      </pc:sldChg>
      <pc:sldChg chg="modSp mod">
        <pc:chgData name="MILLS, Graham (NHS SHROPSHIRE, TELFORD AND WREKIN ICB - M2L0M)" userId="e3ab6e48-49cd-489c-a120-d43a1952e116" providerId="ADAL" clId="{FA020BFD-453F-46BB-8B73-47D4D68F6510}" dt="2025-08-20T20:05:13.539" v="3871" actId="108"/>
        <pc:sldMkLst>
          <pc:docMk/>
          <pc:sldMk cId="3643514208" sldId="303"/>
        </pc:sldMkLst>
        <pc:spChg chg="mod">
          <ac:chgData name="MILLS, Graham (NHS SHROPSHIRE, TELFORD AND WREKIN ICB - M2L0M)" userId="e3ab6e48-49cd-489c-a120-d43a1952e116" providerId="ADAL" clId="{FA020BFD-453F-46BB-8B73-47D4D68F6510}" dt="2025-08-20T17:24:50.356" v="1129" actId="20577"/>
          <ac:spMkLst>
            <pc:docMk/>
            <pc:sldMk cId="3643514208" sldId="303"/>
            <ac:spMk id="4" creationId="{DFCD5E98-FA27-7DF9-3997-BA12BCA4ADD1}"/>
          </ac:spMkLst>
        </pc:spChg>
        <pc:spChg chg="mod">
          <ac:chgData name="MILLS, Graham (NHS SHROPSHIRE, TELFORD AND WREKIN ICB - M2L0M)" userId="e3ab6e48-49cd-489c-a120-d43a1952e116" providerId="ADAL" clId="{FA020BFD-453F-46BB-8B73-47D4D68F6510}" dt="2025-08-20T20:05:13.539" v="3871" actId="108"/>
          <ac:spMkLst>
            <pc:docMk/>
            <pc:sldMk cId="3643514208" sldId="303"/>
            <ac:spMk id="8" creationId="{8FF772DD-A675-2B65-7E28-DA41DA0C3562}"/>
          </ac:spMkLst>
        </pc:spChg>
      </pc:sldChg>
      <pc:sldChg chg="addSp delSp modSp mod">
        <pc:chgData name="MILLS, Graham (NHS SHROPSHIRE, TELFORD AND WREKIN ICB - M2L0M)" userId="e3ab6e48-49cd-489c-a120-d43a1952e116" providerId="ADAL" clId="{FA020BFD-453F-46BB-8B73-47D4D68F6510}" dt="2025-08-22T10:11:54.191" v="3873"/>
        <pc:sldMkLst>
          <pc:docMk/>
          <pc:sldMk cId="3647109333" sldId="304"/>
        </pc:sldMkLst>
        <pc:spChg chg="mod">
          <ac:chgData name="MILLS, Graham (NHS SHROPSHIRE, TELFORD AND WREKIN ICB - M2L0M)" userId="e3ab6e48-49cd-489c-a120-d43a1952e116" providerId="ADAL" clId="{FA020BFD-453F-46BB-8B73-47D4D68F6510}" dt="2025-08-20T18:07:24.041" v="2108" actId="6549"/>
          <ac:spMkLst>
            <pc:docMk/>
            <pc:sldMk cId="3647109333" sldId="304"/>
            <ac:spMk id="4" creationId="{CF673D44-D765-7DB9-008F-863E0C3BC72C}"/>
          </ac:spMkLst>
        </pc:spChg>
        <pc:graphicFrameChg chg="add del mod modGraphic">
          <ac:chgData name="MILLS, Graham (NHS SHROPSHIRE, TELFORD AND WREKIN ICB - M2L0M)" userId="e3ab6e48-49cd-489c-a120-d43a1952e116" providerId="ADAL" clId="{FA020BFD-453F-46BB-8B73-47D4D68F6510}" dt="2025-08-22T10:11:11.247" v="3872" actId="478"/>
          <ac:graphicFrameMkLst>
            <pc:docMk/>
            <pc:sldMk cId="3647109333" sldId="304"/>
            <ac:graphicFrameMk id="8" creationId="{A8D6ADC0-9E33-3FBB-1717-49728DA241B2}"/>
          </ac:graphicFrameMkLst>
        </pc:graphicFrameChg>
        <pc:picChg chg="add">
          <ac:chgData name="MILLS, Graham (NHS SHROPSHIRE, TELFORD AND WREKIN ICB - M2L0M)" userId="e3ab6e48-49cd-489c-a120-d43a1952e116" providerId="ADAL" clId="{FA020BFD-453F-46BB-8B73-47D4D68F6510}" dt="2025-08-22T10:11:54.191" v="3873"/>
          <ac:picMkLst>
            <pc:docMk/>
            <pc:sldMk cId="3647109333" sldId="304"/>
            <ac:picMk id="2" creationId="{B14EECAC-72E4-A30D-E76D-DD8BF1C7B7B5}"/>
          </ac:picMkLst>
        </pc:picChg>
      </pc:sldChg>
      <pc:sldChg chg="addSp modSp mod">
        <pc:chgData name="MILLS, Graham (NHS SHROPSHIRE, TELFORD AND WREKIN ICB - M2L0M)" userId="e3ab6e48-49cd-489c-a120-d43a1952e116" providerId="ADAL" clId="{FA020BFD-453F-46BB-8B73-47D4D68F6510}" dt="2025-08-20T18:40:50.015" v="2480" actId="20577"/>
        <pc:sldMkLst>
          <pc:docMk/>
          <pc:sldMk cId="447116979" sldId="306"/>
        </pc:sldMkLst>
        <pc:spChg chg="add mod">
          <ac:chgData name="MILLS, Graham (NHS SHROPSHIRE, TELFORD AND WREKIN ICB - M2L0M)" userId="e3ab6e48-49cd-489c-a120-d43a1952e116" providerId="ADAL" clId="{FA020BFD-453F-46BB-8B73-47D4D68F6510}" dt="2025-08-20T18:40:50.015" v="2480" actId="20577"/>
          <ac:spMkLst>
            <pc:docMk/>
            <pc:sldMk cId="447116979" sldId="306"/>
            <ac:spMk id="3" creationId="{8E6003F9-F51F-F7A3-BA55-EBE74450E5EA}"/>
          </ac:spMkLst>
        </pc:spChg>
        <pc:spChg chg="mod">
          <ac:chgData name="MILLS, Graham (NHS SHROPSHIRE, TELFORD AND WREKIN ICB - M2L0M)" userId="e3ab6e48-49cd-489c-a120-d43a1952e116" providerId="ADAL" clId="{FA020BFD-453F-46BB-8B73-47D4D68F6510}" dt="2025-08-20T18:39:59.959" v="2472" actId="1076"/>
          <ac:spMkLst>
            <pc:docMk/>
            <pc:sldMk cId="447116979" sldId="306"/>
            <ac:spMk id="8" creationId="{B40D248B-3DB2-1391-D144-52B11CE87AC7}"/>
          </ac:spMkLst>
        </pc:spChg>
        <pc:picChg chg="mod">
          <ac:chgData name="MILLS, Graham (NHS SHROPSHIRE, TELFORD AND WREKIN ICB - M2L0M)" userId="e3ab6e48-49cd-489c-a120-d43a1952e116" providerId="ADAL" clId="{FA020BFD-453F-46BB-8B73-47D4D68F6510}" dt="2025-08-20T18:39:50.197" v="2471" actId="1076"/>
          <ac:picMkLst>
            <pc:docMk/>
            <pc:sldMk cId="447116979" sldId="306"/>
            <ac:picMk id="2" creationId="{E188BA6A-7C74-7F76-60AA-2E5859EC899E}"/>
          </ac:picMkLst>
        </pc:picChg>
      </pc:sldChg>
      <pc:sldChg chg="modSp mod">
        <pc:chgData name="MILLS, Graham (NHS SHROPSHIRE, TELFORD AND WREKIN ICB - M2L0M)" userId="e3ab6e48-49cd-489c-a120-d43a1952e116" providerId="ADAL" clId="{FA020BFD-453F-46BB-8B73-47D4D68F6510}" dt="2025-08-20T19:38:11.226" v="3832" actId="20577"/>
        <pc:sldMkLst>
          <pc:docMk/>
          <pc:sldMk cId="1069732254" sldId="307"/>
        </pc:sldMkLst>
        <pc:spChg chg="mod">
          <ac:chgData name="MILLS, Graham (NHS SHROPSHIRE, TELFORD AND WREKIN ICB - M2L0M)" userId="e3ab6e48-49cd-489c-a120-d43a1952e116" providerId="ADAL" clId="{FA020BFD-453F-46BB-8B73-47D4D68F6510}" dt="2025-08-20T19:38:11.226" v="3832" actId="20577"/>
          <ac:spMkLst>
            <pc:docMk/>
            <pc:sldMk cId="1069732254" sldId="307"/>
            <ac:spMk id="4" creationId="{E7DAED98-3C5D-83D1-6841-1BC00AF5A43D}"/>
          </ac:spMkLst>
        </pc:spChg>
      </pc:sldChg>
      <pc:sldChg chg="modSp mod">
        <pc:chgData name="MILLS, Graham (NHS SHROPSHIRE, TELFORD AND WREKIN ICB - M2L0M)" userId="e3ab6e48-49cd-489c-a120-d43a1952e116" providerId="ADAL" clId="{FA020BFD-453F-46BB-8B73-47D4D68F6510}" dt="2025-08-20T19:24:08.354" v="3739" actId="1076"/>
        <pc:sldMkLst>
          <pc:docMk/>
          <pc:sldMk cId="1744224132" sldId="309"/>
        </pc:sldMkLst>
        <pc:spChg chg="mod">
          <ac:chgData name="MILLS, Graham (NHS SHROPSHIRE, TELFORD AND WREKIN ICB - M2L0M)" userId="e3ab6e48-49cd-489c-a120-d43a1952e116" providerId="ADAL" clId="{FA020BFD-453F-46BB-8B73-47D4D68F6510}" dt="2025-08-20T19:22:30.870" v="3703" actId="20577"/>
          <ac:spMkLst>
            <pc:docMk/>
            <pc:sldMk cId="1744224132" sldId="309"/>
            <ac:spMk id="4" creationId="{8ECB2553-E64B-4630-78D5-AC7D1F97280F}"/>
          </ac:spMkLst>
        </pc:spChg>
        <pc:spChg chg="mod">
          <ac:chgData name="MILLS, Graham (NHS SHROPSHIRE, TELFORD AND WREKIN ICB - M2L0M)" userId="e3ab6e48-49cd-489c-a120-d43a1952e116" providerId="ADAL" clId="{FA020BFD-453F-46BB-8B73-47D4D68F6510}" dt="2025-08-20T19:24:04.606" v="3738" actId="14100"/>
          <ac:spMkLst>
            <pc:docMk/>
            <pc:sldMk cId="1744224132" sldId="309"/>
            <ac:spMk id="8" creationId="{89759ECF-5FF5-2C5E-C2EE-3ED4D2733966}"/>
          </ac:spMkLst>
        </pc:spChg>
        <pc:picChg chg="mod">
          <ac:chgData name="MILLS, Graham (NHS SHROPSHIRE, TELFORD AND WREKIN ICB - M2L0M)" userId="e3ab6e48-49cd-489c-a120-d43a1952e116" providerId="ADAL" clId="{FA020BFD-453F-46BB-8B73-47D4D68F6510}" dt="2025-08-20T19:24:08.354" v="3739" actId="1076"/>
          <ac:picMkLst>
            <pc:docMk/>
            <pc:sldMk cId="1744224132" sldId="309"/>
            <ac:picMk id="2" creationId="{4B1A245A-C4E5-D156-2B56-D1A03024B6CF}"/>
          </ac:picMkLst>
        </pc:picChg>
      </pc:sldChg>
      <pc:sldChg chg="modSp mod">
        <pc:chgData name="MILLS, Graham (NHS SHROPSHIRE, TELFORD AND WREKIN ICB - M2L0M)" userId="e3ab6e48-49cd-489c-a120-d43a1952e116" providerId="ADAL" clId="{FA020BFD-453F-46BB-8B73-47D4D68F6510}" dt="2025-08-20T19:26:27.349" v="3764" actId="123"/>
        <pc:sldMkLst>
          <pc:docMk/>
          <pc:sldMk cId="2929171705" sldId="310"/>
        </pc:sldMkLst>
        <pc:spChg chg="mod">
          <ac:chgData name="MILLS, Graham (NHS SHROPSHIRE, TELFORD AND WREKIN ICB - M2L0M)" userId="e3ab6e48-49cd-489c-a120-d43a1952e116" providerId="ADAL" clId="{FA020BFD-453F-46BB-8B73-47D4D68F6510}" dt="2025-08-20T19:26:27.349" v="3764" actId="123"/>
          <ac:spMkLst>
            <pc:docMk/>
            <pc:sldMk cId="2929171705" sldId="310"/>
            <ac:spMk id="4" creationId="{1A6F2C02-8AEB-A648-8A0A-51BCFBAC8074}"/>
          </ac:spMkLst>
        </pc:spChg>
      </pc:sldChg>
      <pc:sldChg chg="modSp mod">
        <pc:chgData name="MILLS, Graham (NHS SHROPSHIRE, TELFORD AND WREKIN ICB - M2L0M)" userId="e3ab6e48-49cd-489c-a120-d43a1952e116" providerId="ADAL" clId="{FA020BFD-453F-46BB-8B73-47D4D68F6510}" dt="2025-08-20T19:10:00.611" v="3494" actId="14100"/>
        <pc:sldMkLst>
          <pc:docMk/>
          <pc:sldMk cId="2112991663" sldId="311"/>
        </pc:sldMkLst>
        <pc:spChg chg="mod">
          <ac:chgData name="MILLS, Graham (NHS SHROPSHIRE, TELFORD AND WREKIN ICB - M2L0M)" userId="e3ab6e48-49cd-489c-a120-d43a1952e116" providerId="ADAL" clId="{FA020BFD-453F-46BB-8B73-47D4D68F6510}" dt="2025-08-20T19:10:00.611" v="3494" actId="14100"/>
          <ac:spMkLst>
            <pc:docMk/>
            <pc:sldMk cId="2112991663" sldId="311"/>
            <ac:spMk id="5" creationId="{5947A636-D7F2-5A26-7F28-A10258C7293F}"/>
          </ac:spMkLst>
        </pc:spChg>
      </pc:sldChg>
      <pc:sldChg chg="addSp delSp modSp add mod">
        <pc:chgData name="MILLS, Graham (NHS SHROPSHIRE, TELFORD AND WREKIN ICB - M2L0M)" userId="e3ab6e48-49cd-489c-a120-d43a1952e116" providerId="ADAL" clId="{FA020BFD-453F-46BB-8B73-47D4D68F6510}" dt="2025-08-22T10:15:21.375" v="3885" actId="20577"/>
        <pc:sldMkLst>
          <pc:docMk/>
          <pc:sldMk cId="2036590836" sldId="312"/>
        </pc:sldMkLst>
        <pc:spChg chg="mod">
          <ac:chgData name="MILLS, Graham (NHS SHROPSHIRE, TELFORD AND WREKIN ICB - M2L0M)" userId="e3ab6e48-49cd-489c-a120-d43a1952e116" providerId="ADAL" clId="{FA020BFD-453F-46BB-8B73-47D4D68F6510}" dt="2025-08-22T10:15:21.375" v="3885" actId="20577"/>
          <ac:spMkLst>
            <pc:docMk/>
            <pc:sldMk cId="2036590836" sldId="312"/>
            <ac:spMk id="4" creationId="{14410118-1EDB-1089-A516-FFB0E71EE85B}"/>
          </ac:spMkLst>
        </pc:spChg>
        <pc:picChg chg="add del mod">
          <ac:chgData name="MILLS, Graham (NHS SHROPSHIRE, TELFORD AND WREKIN ICB - M2L0M)" userId="e3ab6e48-49cd-489c-a120-d43a1952e116" providerId="ADAL" clId="{FA020BFD-453F-46BB-8B73-47D4D68F6510}" dt="2025-08-22T10:12:36.449" v="3874" actId="478"/>
          <ac:picMkLst>
            <pc:docMk/>
            <pc:sldMk cId="2036590836" sldId="312"/>
            <ac:picMk id="2" creationId="{76901F36-9CC7-6370-522D-EBF56A33DFE9}"/>
          </ac:picMkLst>
        </pc:picChg>
        <pc:picChg chg="add mod">
          <ac:chgData name="MILLS, Graham (NHS SHROPSHIRE, TELFORD AND WREKIN ICB - M2L0M)" userId="e3ab6e48-49cd-489c-a120-d43a1952e116" providerId="ADAL" clId="{FA020BFD-453F-46BB-8B73-47D4D68F6510}" dt="2025-08-22T10:12:59.448" v="3876" actId="1076"/>
          <ac:picMkLst>
            <pc:docMk/>
            <pc:sldMk cId="2036590836" sldId="312"/>
            <ac:picMk id="3" creationId="{F171AABD-7658-8055-F536-53DE0422223B}"/>
          </ac:picMkLst>
        </pc:picChg>
      </pc:sldChg>
      <pc:sldMasterChg chg="modSldLayout">
        <pc:chgData name="MILLS, Graham (NHS SHROPSHIRE, TELFORD AND WREKIN ICB - M2L0M)" userId="e3ab6e48-49cd-489c-a120-d43a1952e116" providerId="ADAL" clId="{FA020BFD-453F-46BB-8B73-47D4D68F6510}" dt="2025-08-20T19:35:25.931" v="3824" actId="1036"/>
        <pc:sldMasterMkLst>
          <pc:docMk/>
          <pc:sldMasterMk cId="4081753131" sldId="2147484349"/>
        </pc:sldMasterMkLst>
        <pc:sldLayoutChg chg="modSp mod">
          <pc:chgData name="MILLS, Graham (NHS SHROPSHIRE, TELFORD AND WREKIN ICB - M2L0M)" userId="e3ab6e48-49cd-489c-a120-d43a1952e116" providerId="ADAL" clId="{FA020BFD-453F-46BB-8B73-47D4D68F6510}" dt="2025-08-20T19:34:53.644" v="3810" actId="1076"/>
          <pc:sldLayoutMkLst>
            <pc:docMk/>
            <pc:sldMasterMk cId="4081753131" sldId="2147484349"/>
            <pc:sldLayoutMk cId="61257749" sldId="2147484356"/>
          </pc:sldLayoutMkLst>
          <pc:spChg chg="mod">
            <ac:chgData name="MILLS, Graham (NHS SHROPSHIRE, TELFORD AND WREKIN ICB - M2L0M)" userId="e3ab6e48-49cd-489c-a120-d43a1952e116" providerId="ADAL" clId="{FA020BFD-453F-46BB-8B73-47D4D68F6510}" dt="2025-08-20T19:34:50.516" v="3809" actId="1076"/>
            <ac:spMkLst>
              <pc:docMk/>
              <pc:sldMasterMk cId="4081753131" sldId="2147484349"/>
              <pc:sldLayoutMk cId="61257749" sldId="2147484356"/>
              <ac:spMk id="18" creationId="{A4322633-6A13-46E5-84F3-0AE8D285B5CA}"/>
            </ac:spMkLst>
          </pc:spChg>
          <pc:spChg chg="mod">
            <ac:chgData name="MILLS, Graham (NHS SHROPSHIRE, TELFORD AND WREKIN ICB - M2L0M)" userId="e3ab6e48-49cd-489c-a120-d43a1952e116" providerId="ADAL" clId="{FA020BFD-453F-46BB-8B73-47D4D68F6510}" dt="2025-08-20T19:34:53.644" v="3810" actId="1076"/>
            <ac:spMkLst>
              <pc:docMk/>
              <pc:sldMasterMk cId="4081753131" sldId="2147484349"/>
              <pc:sldLayoutMk cId="61257749" sldId="2147484356"/>
              <ac:spMk id="19" creationId="{EC1F3588-18F4-4FD0-8F22-B051B92E3C73}"/>
            </ac:spMkLst>
          </pc:spChg>
        </pc:sldLayoutChg>
        <pc:sldLayoutChg chg="modSp mod">
          <pc:chgData name="MILLS, Graham (NHS SHROPSHIRE, TELFORD AND WREKIN ICB - M2L0M)" userId="e3ab6e48-49cd-489c-a120-d43a1952e116" providerId="ADAL" clId="{FA020BFD-453F-46BB-8B73-47D4D68F6510}" dt="2025-08-20T19:34:08.988" v="3804" actId="1076"/>
          <pc:sldLayoutMkLst>
            <pc:docMk/>
            <pc:sldMasterMk cId="4081753131" sldId="2147484349"/>
            <pc:sldLayoutMk cId="3248917211" sldId="2147484359"/>
          </pc:sldLayoutMkLst>
          <pc:spChg chg="mod">
            <ac:chgData name="MILLS, Graham (NHS SHROPSHIRE, TELFORD AND WREKIN ICB - M2L0M)" userId="e3ab6e48-49cd-489c-a120-d43a1952e116" providerId="ADAL" clId="{FA020BFD-453F-46BB-8B73-47D4D68F6510}" dt="2025-08-20T19:34:00.880" v="3803" actId="1035"/>
            <ac:spMkLst>
              <pc:docMk/>
              <pc:sldMasterMk cId="4081753131" sldId="2147484349"/>
              <pc:sldLayoutMk cId="3248917211" sldId="2147484359"/>
              <ac:spMk id="12" creationId="{F59E3066-869E-431A-9FF9-0DCB16751AF0}"/>
            </ac:spMkLst>
          </pc:spChg>
          <pc:spChg chg="mod">
            <ac:chgData name="MILLS, Graham (NHS SHROPSHIRE, TELFORD AND WREKIN ICB - M2L0M)" userId="e3ab6e48-49cd-489c-a120-d43a1952e116" providerId="ADAL" clId="{FA020BFD-453F-46BB-8B73-47D4D68F6510}" dt="2025-08-20T19:34:08.988" v="3804" actId="1076"/>
            <ac:spMkLst>
              <pc:docMk/>
              <pc:sldMasterMk cId="4081753131" sldId="2147484349"/>
              <pc:sldLayoutMk cId="3248917211" sldId="2147484359"/>
              <ac:spMk id="14" creationId="{CA0A07DF-FF20-4F70-A0A5-C1D99CA98114}"/>
            </ac:spMkLst>
          </pc:spChg>
        </pc:sldLayoutChg>
        <pc:sldLayoutChg chg="addSp modSp mod">
          <pc:chgData name="MILLS, Graham (NHS SHROPSHIRE, TELFORD AND WREKIN ICB - M2L0M)" userId="e3ab6e48-49cd-489c-a120-d43a1952e116" providerId="ADAL" clId="{FA020BFD-453F-46BB-8B73-47D4D68F6510}" dt="2025-08-20T19:35:25.931" v="3824" actId="1036"/>
          <pc:sldLayoutMkLst>
            <pc:docMk/>
            <pc:sldMasterMk cId="4081753131" sldId="2147484349"/>
            <pc:sldLayoutMk cId="435087315" sldId="2147484371"/>
          </pc:sldLayoutMkLst>
          <pc:spChg chg="mod">
            <ac:chgData name="MILLS, Graham (NHS SHROPSHIRE, TELFORD AND WREKIN ICB - M2L0M)" userId="e3ab6e48-49cd-489c-a120-d43a1952e116" providerId="ADAL" clId="{FA020BFD-453F-46BB-8B73-47D4D68F6510}" dt="2025-08-20T16:48:14.687" v="358"/>
            <ac:spMkLst>
              <pc:docMk/>
              <pc:sldMasterMk cId="4081753131" sldId="2147484349"/>
              <pc:sldLayoutMk cId="435087315" sldId="2147484371"/>
              <ac:spMk id="3" creationId="{6EFE3327-B2BD-AB4D-C35F-56730D598777}"/>
            </ac:spMkLst>
          </pc:spChg>
          <pc:spChg chg="mod">
            <ac:chgData name="MILLS, Graham (NHS SHROPSHIRE, TELFORD AND WREKIN ICB - M2L0M)" userId="e3ab6e48-49cd-489c-a120-d43a1952e116" providerId="ADAL" clId="{FA020BFD-453F-46BB-8B73-47D4D68F6510}" dt="2025-08-20T19:35:18.837" v="3818" actId="1035"/>
            <ac:spMkLst>
              <pc:docMk/>
              <pc:sldMasterMk cId="4081753131" sldId="2147484349"/>
              <pc:sldLayoutMk cId="435087315" sldId="2147484371"/>
              <ac:spMk id="12" creationId="{E96DCE49-89D5-486C-89A8-F22902BF7F1D}"/>
            </ac:spMkLst>
          </pc:spChg>
          <pc:spChg chg="mod">
            <ac:chgData name="MILLS, Graham (NHS SHROPSHIRE, TELFORD AND WREKIN ICB - M2L0M)" userId="e3ab6e48-49cd-489c-a120-d43a1952e116" providerId="ADAL" clId="{FA020BFD-453F-46BB-8B73-47D4D68F6510}" dt="2025-08-20T19:35:25.931" v="3824" actId="1036"/>
            <ac:spMkLst>
              <pc:docMk/>
              <pc:sldMasterMk cId="4081753131" sldId="2147484349"/>
              <pc:sldLayoutMk cId="435087315" sldId="2147484371"/>
              <ac:spMk id="15" creationId="{E09E8E2D-4110-4B3A-A62E-838E15238590}"/>
            </ac:spMkLst>
          </pc:spChg>
          <pc:grpChg chg="add mod">
            <ac:chgData name="MILLS, Graham (NHS SHROPSHIRE, TELFORD AND WREKIN ICB - M2L0M)" userId="e3ab6e48-49cd-489c-a120-d43a1952e116" providerId="ADAL" clId="{FA020BFD-453F-46BB-8B73-47D4D68F6510}" dt="2025-08-20T16:48:14.687" v="358"/>
            <ac:grpSpMkLst>
              <pc:docMk/>
              <pc:sldMasterMk cId="4081753131" sldId="2147484349"/>
              <pc:sldLayoutMk cId="435087315" sldId="2147484371"/>
              <ac:grpSpMk id="2" creationId="{5E068580-6539-1490-FF17-6FD0939D3EA9}"/>
            </ac:grpSpMkLst>
          </pc:grpChg>
          <pc:picChg chg="mod">
            <ac:chgData name="MILLS, Graham (NHS SHROPSHIRE, TELFORD AND WREKIN ICB - M2L0M)" userId="e3ab6e48-49cd-489c-a120-d43a1952e116" providerId="ADAL" clId="{FA020BFD-453F-46BB-8B73-47D4D68F6510}" dt="2025-08-20T16:48:14.687" v="358"/>
            <ac:picMkLst>
              <pc:docMk/>
              <pc:sldMasterMk cId="4081753131" sldId="2147484349"/>
              <pc:sldLayoutMk cId="435087315" sldId="2147484371"/>
              <ac:picMk id="4" creationId="{FBF5E642-29BA-2201-7615-6DAC02511CFE}"/>
            </ac:picMkLst>
          </pc:picChg>
          <pc:picChg chg="add mod">
            <ac:chgData name="MILLS, Graham (NHS SHROPSHIRE, TELFORD AND WREKIN ICB - M2L0M)" userId="e3ab6e48-49cd-489c-a120-d43a1952e116" providerId="ADAL" clId="{FA020BFD-453F-46BB-8B73-47D4D68F6510}" dt="2025-08-20T16:48:14.687" v="358"/>
            <ac:picMkLst>
              <pc:docMk/>
              <pc:sldMasterMk cId="4081753131" sldId="2147484349"/>
              <pc:sldLayoutMk cId="435087315" sldId="2147484371"/>
              <ac:picMk id="5" creationId="{6096F7D3-9F5D-06ED-522A-04EA630C2608}"/>
            </ac:picMkLst>
          </pc:picChg>
        </pc:sldLayoutChg>
        <pc:sldLayoutChg chg="addSp modSp">
          <pc:chgData name="MILLS, Graham (NHS SHROPSHIRE, TELFORD AND WREKIN ICB - M2L0M)" userId="e3ab6e48-49cd-489c-a120-d43a1952e116" providerId="ADAL" clId="{FA020BFD-453F-46BB-8B73-47D4D68F6510}" dt="2025-08-20T16:48:10.761" v="357"/>
          <pc:sldLayoutMkLst>
            <pc:docMk/>
            <pc:sldMasterMk cId="4081753131" sldId="2147484349"/>
            <pc:sldLayoutMk cId="4266040282" sldId="2147484372"/>
          </pc:sldLayoutMkLst>
          <pc:spChg chg="mod">
            <ac:chgData name="MILLS, Graham (NHS SHROPSHIRE, TELFORD AND WREKIN ICB - M2L0M)" userId="e3ab6e48-49cd-489c-a120-d43a1952e116" providerId="ADAL" clId="{FA020BFD-453F-46BB-8B73-47D4D68F6510}" dt="2025-08-20T16:48:10.761" v="357"/>
            <ac:spMkLst>
              <pc:docMk/>
              <pc:sldMasterMk cId="4081753131" sldId="2147484349"/>
              <pc:sldLayoutMk cId="4266040282" sldId="2147484372"/>
              <ac:spMk id="3" creationId="{684CA74D-1253-111A-FEEB-BD3797C44E01}"/>
            </ac:spMkLst>
          </pc:spChg>
          <pc:grpChg chg="add mod">
            <ac:chgData name="MILLS, Graham (NHS SHROPSHIRE, TELFORD AND WREKIN ICB - M2L0M)" userId="e3ab6e48-49cd-489c-a120-d43a1952e116" providerId="ADAL" clId="{FA020BFD-453F-46BB-8B73-47D4D68F6510}" dt="2025-08-20T16:48:10.761" v="357"/>
            <ac:grpSpMkLst>
              <pc:docMk/>
              <pc:sldMasterMk cId="4081753131" sldId="2147484349"/>
              <pc:sldLayoutMk cId="4266040282" sldId="2147484372"/>
              <ac:grpSpMk id="2" creationId="{2651C26D-DEBD-634A-EF15-56D1E0314964}"/>
            </ac:grpSpMkLst>
          </pc:grpChg>
          <pc:picChg chg="mod">
            <ac:chgData name="MILLS, Graham (NHS SHROPSHIRE, TELFORD AND WREKIN ICB - M2L0M)" userId="e3ab6e48-49cd-489c-a120-d43a1952e116" providerId="ADAL" clId="{FA020BFD-453F-46BB-8B73-47D4D68F6510}" dt="2025-08-20T16:48:10.761" v="357"/>
            <ac:picMkLst>
              <pc:docMk/>
              <pc:sldMasterMk cId="4081753131" sldId="2147484349"/>
              <pc:sldLayoutMk cId="4266040282" sldId="2147484372"/>
              <ac:picMk id="4" creationId="{42CDDED5-66ED-8AD5-51F3-EE5A946C9572}"/>
            </ac:picMkLst>
          </pc:picChg>
          <pc:picChg chg="add mod">
            <ac:chgData name="MILLS, Graham (NHS SHROPSHIRE, TELFORD AND WREKIN ICB - M2L0M)" userId="e3ab6e48-49cd-489c-a120-d43a1952e116" providerId="ADAL" clId="{FA020BFD-453F-46BB-8B73-47D4D68F6510}" dt="2025-08-20T16:48:10.761" v="357"/>
            <ac:picMkLst>
              <pc:docMk/>
              <pc:sldMasterMk cId="4081753131" sldId="2147484349"/>
              <pc:sldLayoutMk cId="4266040282" sldId="2147484372"/>
              <ac:picMk id="5" creationId="{2B09C122-5BF1-6B45-7B43-CB3BC98E7CCE}"/>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01B3-326A-2D48-AAE1-D0816BD13C11}"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988B5-8DF1-004C-8A9B-B46A8364F1FD}" type="slidenum">
              <a:rPr lang="en-US" smtClean="0"/>
              <a:t>‹#›</a:t>
            </a:fld>
            <a:endParaRPr lang="en-US"/>
          </a:p>
        </p:txBody>
      </p:sp>
    </p:spTree>
    <p:extLst>
      <p:ext uri="{BB962C8B-B14F-4D97-AF65-F5344CB8AC3E}">
        <p14:creationId xmlns:p14="http://schemas.microsoft.com/office/powerpoint/2010/main" val="237082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3" name="Picture 2" descr="Integrated Care System Shropshire, Telford and Wrekin logo">
            <a:extLst>
              <a:ext uri="{FF2B5EF4-FFF2-40B4-BE49-F238E27FC236}">
                <a16:creationId xmlns:a16="http://schemas.microsoft.com/office/drawing/2014/main" id="{94BF1C39-B1B8-E189-2DC5-22366C902B3E}"/>
              </a:ext>
            </a:extLst>
          </p:cNvPr>
          <p:cNvPicPr>
            <a:picLocks noChangeAspect="1"/>
          </p:cNvPicPr>
          <p:nvPr userDrawn="1"/>
        </p:nvPicPr>
        <p:blipFill>
          <a:blip r:embed="rId2"/>
          <a:stretch>
            <a:fillRect/>
          </a:stretch>
        </p:blipFill>
        <p:spPr>
          <a:xfrm>
            <a:off x="358141" y="324567"/>
            <a:ext cx="3153652" cy="1192463"/>
          </a:xfrm>
          <a:prstGeom prst="rect">
            <a:avLst/>
          </a:prstGeom>
        </p:spPr>
      </p:pic>
      <p:sp>
        <p:nvSpPr>
          <p:cNvPr id="55" name="Freeform 54">
            <a:extLst>
              <a:ext uri="{FF2B5EF4-FFF2-40B4-BE49-F238E27FC236}">
                <a16:creationId xmlns:a16="http://schemas.microsoft.com/office/drawing/2014/main" id="{334D3D15-869E-5281-318A-D5D086577AD2}"/>
              </a:ext>
            </a:extLst>
          </p:cNvPr>
          <p:cNvSpPr/>
          <p:nvPr/>
        </p:nvSpPr>
        <p:spPr>
          <a:xfrm>
            <a:off x="0" y="2478985"/>
            <a:ext cx="9054199" cy="3262008"/>
          </a:xfrm>
          <a:custGeom>
            <a:avLst/>
            <a:gdLst>
              <a:gd name="connsiteX0" fmla="*/ 0 w 9054199"/>
              <a:gd name="connsiteY0" fmla="*/ 0 h 3262008"/>
              <a:gd name="connsiteX1" fmla="*/ 9054199 w 9054199"/>
              <a:gd name="connsiteY1" fmla="*/ 0 h 3262008"/>
              <a:gd name="connsiteX2" fmla="*/ 9054199 w 9054199"/>
              <a:gd name="connsiteY2" fmla="*/ 2063243 h 3262008"/>
              <a:gd name="connsiteX3" fmla="*/ 7855434 w 9054199"/>
              <a:gd name="connsiteY3" fmla="*/ 3262008 h 3262008"/>
              <a:gd name="connsiteX4" fmla="*/ 0 w 9054199"/>
              <a:gd name="connsiteY4" fmla="*/ 3262008 h 3262008"/>
              <a:gd name="connsiteX5" fmla="*/ 0 w 9054199"/>
              <a:gd name="connsiteY5" fmla="*/ 0 h 32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199" h="3262008">
                <a:moveTo>
                  <a:pt x="0" y="0"/>
                </a:moveTo>
                <a:lnTo>
                  <a:pt x="9054199" y="0"/>
                </a:lnTo>
                <a:lnTo>
                  <a:pt x="9054199" y="2063243"/>
                </a:lnTo>
                <a:cubicBezTo>
                  <a:pt x="9054199" y="2725303"/>
                  <a:pt x="8517494" y="3262008"/>
                  <a:pt x="7855434" y="3262008"/>
                </a:cubicBezTo>
                <a:lnTo>
                  <a:pt x="0" y="3262008"/>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98B41E6-5664-C242-4284-2C66F33DAB1F}"/>
              </a:ext>
              <a:ext uri="{C183D7F6-B498-43B3-948B-1728B52AA6E4}">
                <adec:decorative xmlns:adec="http://schemas.microsoft.com/office/drawing/2017/decorative" val="1"/>
              </a:ext>
            </a:extLst>
          </p:cNvPr>
          <p:cNvSpPr/>
          <p:nvPr/>
        </p:nvSpPr>
        <p:spPr>
          <a:xfrm>
            <a:off x="-10160" y="247898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Cond" panose="020B0706030402020204" pitchFamily="34" charset="0"/>
            </a:endParaRPr>
          </a:p>
        </p:txBody>
      </p:sp>
      <p:pic>
        <p:nvPicPr>
          <p:cNvPr id="17" name="Picture 16" descr="NHS Shropshire, Telford and Wrekin logo">
            <a:extLst>
              <a:ext uri="{FF2B5EF4-FFF2-40B4-BE49-F238E27FC236}">
                <a16:creationId xmlns:a16="http://schemas.microsoft.com/office/drawing/2014/main" id="{95BB1122-3F77-D9A9-F36F-61AA228E7632}"/>
              </a:ext>
            </a:extLst>
          </p:cNvPr>
          <p:cNvPicPr>
            <a:picLocks noChangeAspect="1"/>
          </p:cNvPicPr>
          <p:nvPr/>
        </p:nvPicPr>
        <p:blipFill rotWithShape="1">
          <a:blip r:embed="rId3"/>
          <a:srcRect l="65665" t="7532" r="4480" b="67992"/>
          <a:stretch/>
        </p:blipFill>
        <p:spPr>
          <a:xfrm>
            <a:off x="9533963" y="323803"/>
            <a:ext cx="2214283" cy="1048871"/>
          </a:xfrm>
          <a:prstGeom prst="rect">
            <a:avLst/>
          </a:prstGeom>
        </p:spPr>
      </p:pic>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578223" y="2813200"/>
            <a:ext cx="8135472" cy="847156"/>
          </a:xfrm>
          <a:prstGeom prst="rect">
            <a:avLst/>
          </a:prstGeom>
        </p:spPr>
        <p:txBody>
          <a:bodyPr>
            <a:normAutofit/>
          </a:bodyPr>
          <a:lstStyle>
            <a:lvl1pPr marL="0" indent="0">
              <a:buFontTx/>
              <a:buNone/>
              <a:defRPr sz="5000" b="0" i="0">
                <a:solidFill>
                  <a:schemeClr val="bg1"/>
                </a:solidFill>
                <a:latin typeface="Franklin Gothic Heavy" panose="020B0903020102020204" pitchFamily="34" charset="0"/>
                <a:cs typeface="Arial" panose="020B0604020202020204" pitchFamily="34" charset="0"/>
              </a:defRPr>
            </a:lvl1pPr>
          </a:lstStyle>
          <a:p>
            <a:pPr lvl="0"/>
            <a:r>
              <a:rPr lang="en-GB" dirty="0"/>
              <a:t>Main Title Here</a:t>
            </a:r>
          </a:p>
        </p:txBody>
      </p:sp>
      <p:sp>
        <p:nvSpPr>
          <p:cNvPr id="45" name="Text Placeholder 44">
            <a:extLst>
              <a:ext uri="{FF2B5EF4-FFF2-40B4-BE49-F238E27FC236}">
                <a16:creationId xmlns:a16="http://schemas.microsoft.com/office/drawing/2014/main" id="{6A30F394-BEF2-E0EC-BC36-25A5968471E3}"/>
              </a:ext>
            </a:extLst>
          </p:cNvPr>
          <p:cNvSpPr>
            <a:spLocks noGrp="1"/>
          </p:cNvSpPr>
          <p:nvPr>
            <p:ph type="body" sz="quarter" idx="14" hasCustomPrompt="1"/>
          </p:nvPr>
        </p:nvSpPr>
        <p:spPr>
          <a:xfrm>
            <a:off x="578131" y="4162582"/>
            <a:ext cx="8135563" cy="1652517"/>
          </a:xfrm>
          <a:prstGeom prst="rect">
            <a:avLst/>
          </a:prstGeom>
        </p:spPr>
        <p:txBody>
          <a:bodyPr/>
          <a:lstStyle>
            <a:lvl1pPr marL="0" indent="0">
              <a:lnSpc>
                <a:spcPts val="3260"/>
              </a:lnSpc>
              <a:buFontTx/>
              <a:buNone/>
              <a:defRPr b="0" i="0">
                <a:solidFill>
                  <a:schemeClr val="bg1"/>
                </a:solidFill>
                <a:latin typeface="Franklin Gothic Demi Cond" panose="020B0706030402020204" pitchFamily="34" charset="0"/>
                <a:cs typeface="Arial" panose="020B0604020202020204" pitchFamily="34" charset="0"/>
              </a:defRPr>
            </a:lvl1pPr>
          </a:lstStyle>
          <a:p>
            <a:r>
              <a:rPr lang="en-US" dirty="0"/>
              <a:t>Subtitles go here</a:t>
            </a:r>
          </a:p>
        </p:txBody>
      </p:sp>
      <p:sp>
        <p:nvSpPr>
          <p:cNvPr id="47" name="Text Placeholder 46">
            <a:extLst>
              <a:ext uri="{FF2B5EF4-FFF2-40B4-BE49-F238E27FC236}">
                <a16:creationId xmlns:a16="http://schemas.microsoft.com/office/drawing/2014/main" id="{785EC914-A207-21ED-D30A-1D055785FC2A}"/>
              </a:ext>
            </a:extLst>
          </p:cNvPr>
          <p:cNvSpPr>
            <a:spLocks noGrp="1"/>
          </p:cNvSpPr>
          <p:nvPr>
            <p:ph type="body" sz="quarter" idx="15" hasCustomPrompt="1"/>
          </p:nvPr>
        </p:nvSpPr>
        <p:spPr>
          <a:xfrm>
            <a:off x="577850" y="6096840"/>
            <a:ext cx="5203825" cy="437357"/>
          </a:xfrm>
          <a:prstGeom prst="rect">
            <a:avLst/>
          </a:prstGeom>
        </p:spPr>
        <p:txBody>
          <a:bodyPr>
            <a:normAutofit/>
          </a:bodyPr>
          <a:lstStyle>
            <a:lvl1pPr marL="0" indent="0">
              <a:buFontTx/>
              <a:buNone/>
              <a:defRPr sz="2000" b="0" i="0">
                <a:solidFill>
                  <a:srgbClr val="0072BC"/>
                </a:solidFill>
                <a:latin typeface="Franklin Gothic Demi" panose="020B0603020102020204" pitchFamily="34" charset="0"/>
                <a:cs typeface="Arial" panose="020B0604020202020204" pitchFamily="34" charset="0"/>
              </a:defRPr>
            </a:lvl1pPr>
          </a:lstStyle>
          <a:p>
            <a:pPr lvl="0"/>
            <a:r>
              <a:rPr lang="en-US" dirty="0"/>
              <a:t>Date Month Year</a:t>
            </a:r>
          </a:p>
        </p:txBody>
      </p:sp>
      <p:sp>
        <p:nvSpPr>
          <p:cNvPr id="19" name="Freeform 18">
            <a:extLst>
              <a:ext uri="{FF2B5EF4-FFF2-40B4-BE49-F238E27FC236}">
                <a16:creationId xmlns:a16="http://schemas.microsoft.com/office/drawing/2014/main" id="{A0C95993-5E7D-5368-FAD1-21E9F9005CA7}"/>
              </a:ext>
              <a:ext uri="{C183D7F6-B498-43B3-948B-1728B52AA6E4}">
                <adec:decorative xmlns:adec="http://schemas.microsoft.com/office/drawing/2017/decorative" val="1"/>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690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2F17C6-B8FA-551B-A52E-28DEA7D8D159}"/>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6" name="Picture Placeholder 25">
            <a:extLst>
              <a:ext uri="{FF2B5EF4-FFF2-40B4-BE49-F238E27FC236}">
                <a16:creationId xmlns:a16="http://schemas.microsoft.com/office/drawing/2014/main" id="{4D142862-1DAD-5779-4F40-5762D6D408D7}"/>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dirty="0"/>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dirty="0"/>
              <a:t>Body copy goes here</a:t>
            </a:r>
          </a:p>
        </p:txBody>
      </p:sp>
      <p:sp>
        <p:nvSpPr>
          <p:cNvPr id="22" name="Slide Number Placeholder 2">
            <a:extLst>
              <a:ext uri="{FF2B5EF4-FFF2-40B4-BE49-F238E27FC236}">
                <a16:creationId xmlns:a16="http://schemas.microsoft.com/office/drawing/2014/main" id="{351A3431-767F-23AC-E5EA-B6875597BBA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1" name="Freeform 12">
            <a:extLst>
              <a:ext uri="{FF2B5EF4-FFF2-40B4-BE49-F238E27FC236}">
                <a16:creationId xmlns:a16="http://schemas.microsoft.com/office/drawing/2014/main" id="{208939EF-191D-40BB-8E84-07B6DAF7D17C}"/>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3F90648C-856C-4FA1-9C5B-9723ACF96ACF}"/>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7" name="Group 16" descr="NHS logo">
            <a:extLst>
              <a:ext uri="{FF2B5EF4-FFF2-40B4-BE49-F238E27FC236}">
                <a16:creationId xmlns:a16="http://schemas.microsoft.com/office/drawing/2014/main" id="{DD8730C7-6C53-44FA-A5DA-ADBC379EDBCA}"/>
              </a:ext>
            </a:extLst>
          </p:cNvPr>
          <p:cNvGrpSpPr/>
          <p:nvPr userDrawn="1"/>
        </p:nvGrpSpPr>
        <p:grpSpPr>
          <a:xfrm>
            <a:off x="10109200" y="5962515"/>
            <a:ext cx="1776262" cy="883668"/>
            <a:chOff x="10109200" y="5770707"/>
            <a:chExt cx="1776262" cy="883668"/>
          </a:xfrm>
        </p:grpSpPr>
        <p:sp>
          <p:nvSpPr>
            <p:cNvPr id="20" name="Rectangle 19">
              <a:extLst>
                <a:ext uri="{FF2B5EF4-FFF2-40B4-BE49-F238E27FC236}">
                  <a16:creationId xmlns:a16="http://schemas.microsoft.com/office/drawing/2014/main" id="{EAF7B0EA-E610-4651-B454-81C1F79C36D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86D8DD1-71F8-4CD5-85C5-ECC764BA9BE7}"/>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5" name="Picture 24">
            <a:extLst>
              <a:ext uri="{FF2B5EF4-FFF2-40B4-BE49-F238E27FC236}">
                <a16:creationId xmlns:a16="http://schemas.microsoft.com/office/drawing/2014/main" id="{F5B01D0A-9663-4F6F-A3BF-50DD1B9079B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5085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_NO Background">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7BC22AB4-B15E-DF2E-2195-9420DF47FA45}"/>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2" name="Freeform 12">
            <a:extLst>
              <a:ext uri="{FF2B5EF4-FFF2-40B4-BE49-F238E27FC236}">
                <a16:creationId xmlns:a16="http://schemas.microsoft.com/office/drawing/2014/main" id="{8859D42B-1341-4813-BD52-7A980BAD2B75}"/>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B0B56DA1-32E6-4A2A-AD65-71342B06BCC8}"/>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24" name="Picture Placeholder 25">
            <a:extLst>
              <a:ext uri="{FF2B5EF4-FFF2-40B4-BE49-F238E27FC236}">
                <a16:creationId xmlns:a16="http://schemas.microsoft.com/office/drawing/2014/main" id="{19570660-F55B-4443-AD1B-FB5ACE060DB6}"/>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dirty="0"/>
          </a:p>
        </p:txBody>
      </p:sp>
      <p:sp>
        <p:nvSpPr>
          <p:cNvPr id="25" name="Text Placeholder 13">
            <a:extLst>
              <a:ext uri="{FF2B5EF4-FFF2-40B4-BE49-F238E27FC236}">
                <a16:creationId xmlns:a16="http://schemas.microsoft.com/office/drawing/2014/main" id="{7D877481-6FC9-4243-8088-3DEF7492BBC6}"/>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dirty="0"/>
              <a:t>Body copy goes here</a:t>
            </a:r>
          </a:p>
        </p:txBody>
      </p:sp>
      <p:grpSp>
        <p:nvGrpSpPr>
          <p:cNvPr id="17" name="Group 16" descr="NHS logo">
            <a:extLst>
              <a:ext uri="{FF2B5EF4-FFF2-40B4-BE49-F238E27FC236}">
                <a16:creationId xmlns:a16="http://schemas.microsoft.com/office/drawing/2014/main" id="{E1BBEDFA-525F-47B1-B523-CD2B4CD137CA}"/>
              </a:ext>
            </a:extLst>
          </p:cNvPr>
          <p:cNvGrpSpPr/>
          <p:nvPr userDrawn="1"/>
        </p:nvGrpSpPr>
        <p:grpSpPr>
          <a:xfrm>
            <a:off x="10109200" y="5962515"/>
            <a:ext cx="1776262" cy="883668"/>
            <a:chOff x="10109200" y="5770707"/>
            <a:chExt cx="1776262" cy="883668"/>
          </a:xfrm>
        </p:grpSpPr>
        <p:sp>
          <p:nvSpPr>
            <p:cNvPr id="18" name="Rectangle 17">
              <a:extLst>
                <a:ext uri="{FF2B5EF4-FFF2-40B4-BE49-F238E27FC236}">
                  <a16:creationId xmlns:a16="http://schemas.microsoft.com/office/drawing/2014/main" id="{B30C9D5C-28C9-43BF-BE8D-99570E124BE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8856884-FAE3-4392-9B48-F033427AA20E}"/>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6" name="Picture 25">
            <a:extLst>
              <a:ext uri="{FF2B5EF4-FFF2-40B4-BE49-F238E27FC236}">
                <a16:creationId xmlns:a16="http://schemas.microsoft.com/office/drawing/2014/main" id="{5B266DA1-E73D-451D-8E5F-DCC26053BEC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04901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90FB49C-7B8B-B737-FD07-585C5A6A904D}"/>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603504"/>
            <a:ext cx="11534425" cy="4963443"/>
          </a:xfrm>
          <a:prstGeom prst="rect">
            <a:avLst/>
          </a:prstGeom>
        </p:spPr>
        <p:txBody>
          <a:bodyPr/>
          <a:lstStyle>
            <a:lvl1pPr>
              <a:lnSpc>
                <a:spcPct val="100000"/>
              </a:lnSpc>
              <a:defRPr b="0" i="0">
                <a:latin typeface="Franklin Gothic Book" panose="020B0503020102020204" pitchFamily="34" charset="0"/>
              </a:defRPr>
            </a:lvl1pPr>
          </a:lstStyle>
          <a:p>
            <a:r>
              <a:rPr lang="en-GB"/>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7" name="Slide Number Placeholder 2">
            <a:extLst>
              <a:ext uri="{FF2B5EF4-FFF2-40B4-BE49-F238E27FC236}">
                <a16:creationId xmlns:a16="http://schemas.microsoft.com/office/drawing/2014/main" id="{9A7D9FB4-7DC6-54CB-2695-2C7487752EB0}"/>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14" name="Group 13" descr="NHS logo">
            <a:extLst>
              <a:ext uri="{FF2B5EF4-FFF2-40B4-BE49-F238E27FC236}">
                <a16:creationId xmlns:a16="http://schemas.microsoft.com/office/drawing/2014/main" id="{11CD8706-5C06-4005-B368-1EA150272C49}"/>
              </a:ext>
            </a:extLst>
          </p:cNvPr>
          <p:cNvGrpSpPr/>
          <p:nvPr userDrawn="1"/>
        </p:nvGrpSpPr>
        <p:grpSpPr>
          <a:xfrm>
            <a:off x="10109200" y="5962515"/>
            <a:ext cx="1776262" cy="883668"/>
            <a:chOff x="10109200" y="5770707"/>
            <a:chExt cx="1776262" cy="883668"/>
          </a:xfrm>
        </p:grpSpPr>
        <p:sp>
          <p:nvSpPr>
            <p:cNvPr id="16" name="Rectangle 15">
              <a:extLst>
                <a:ext uri="{FF2B5EF4-FFF2-40B4-BE49-F238E27FC236}">
                  <a16:creationId xmlns:a16="http://schemas.microsoft.com/office/drawing/2014/main" id="{56E7C33C-10C3-41B4-82A8-ABCC93153E0C}"/>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A30814-9D4A-48A9-9EF8-8F567E69C56F}"/>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9" name="Picture 18">
            <a:extLst>
              <a:ext uri="{FF2B5EF4-FFF2-40B4-BE49-F238E27FC236}">
                <a16:creationId xmlns:a16="http://schemas.microsoft.com/office/drawing/2014/main" id="{4CD6DB74-955A-4AB0-8995-B5A74697736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52519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_NO Backgroun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1271017"/>
            <a:ext cx="11534425" cy="4345050"/>
          </a:xfrm>
          <a:prstGeom prst="rect">
            <a:avLst/>
          </a:prstGeom>
        </p:spPr>
        <p:txBody>
          <a:bodyPr/>
          <a:lstStyle/>
          <a:p>
            <a:r>
              <a:rPr lang="en-GB"/>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1" name="Slide Number Placeholder 2">
            <a:extLst>
              <a:ext uri="{FF2B5EF4-FFF2-40B4-BE49-F238E27FC236}">
                <a16:creationId xmlns:a16="http://schemas.microsoft.com/office/drawing/2014/main" id="{EEE47A54-9F70-74F2-1EF4-4E31E1C5088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6" name="Freeform 12">
            <a:extLst>
              <a:ext uri="{FF2B5EF4-FFF2-40B4-BE49-F238E27FC236}">
                <a16:creationId xmlns:a16="http://schemas.microsoft.com/office/drawing/2014/main" id="{5896E769-9F18-4936-8458-F74F2F86B8FC}"/>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B76930E6-0175-44E3-8D8E-A8A1F37B1774}"/>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descr="NHS logo">
            <a:extLst>
              <a:ext uri="{FF2B5EF4-FFF2-40B4-BE49-F238E27FC236}">
                <a16:creationId xmlns:a16="http://schemas.microsoft.com/office/drawing/2014/main" id="{8F7B7197-6DB7-4791-9B50-F1AADA6CDB00}"/>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D91B026C-CA55-4312-8506-E98850A92C4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7B43792-6E10-43FD-9B2F-02A225DE6AB9}"/>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C498F088-361C-405B-B25B-4FEAE66885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13008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9119153-1E0B-8648-AC2D-593E437FC13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5"/>
            <a:ext cx="11534425" cy="4325642"/>
          </a:xfrm>
          <a:prstGeom prst="rect">
            <a:avLst/>
          </a:prstGeom>
        </p:spPr>
        <p:txBody>
          <a:bodyPr/>
          <a:lstStyle>
            <a:lvl1pPr>
              <a:defRPr b="0" i="0">
                <a:latin typeface="Franklin Gothic Book" panose="020B0503020102020204" pitchFamily="34" charset="0"/>
              </a:defRPr>
            </a:lvl1pPr>
          </a:lstStyle>
          <a:p>
            <a:r>
              <a:rPr lang="en-GB"/>
              <a:t>Click icon to add chart</a:t>
            </a:r>
            <a:endParaRPr lang="en-US" dirty="0"/>
          </a:p>
        </p:txBody>
      </p:sp>
      <p:sp>
        <p:nvSpPr>
          <p:cNvPr id="28" name="Slide Number Placeholder 2">
            <a:extLst>
              <a:ext uri="{FF2B5EF4-FFF2-40B4-BE49-F238E27FC236}">
                <a16:creationId xmlns:a16="http://schemas.microsoft.com/office/drawing/2014/main" id="{8F9D479B-381E-4CB3-FC2E-5C6F68A9D8B6}"/>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6" name="Freeform 12">
            <a:extLst>
              <a:ext uri="{FF2B5EF4-FFF2-40B4-BE49-F238E27FC236}">
                <a16:creationId xmlns:a16="http://schemas.microsoft.com/office/drawing/2014/main" id="{301908EF-E145-4386-92C9-901ED0258577}"/>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75798A18-6FA5-4F4F-AFE7-E99609189155}"/>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descr="NHS logo">
            <a:extLst>
              <a:ext uri="{FF2B5EF4-FFF2-40B4-BE49-F238E27FC236}">
                <a16:creationId xmlns:a16="http://schemas.microsoft.com/office/drawing/2014/main" id="{0BE701E4-5976-4F36-9EC9-8B87230C034D}"/>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81147298-E5C2-407A-9F96-44D4400804C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B35F8E9-A78A-4B3F-87C2-0E0A048B565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9E2E3C22-3F2A-491D-BB4E-71DAF5085F5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409599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_NO Background">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4"/>
            <a:ext cx="11489927" cy="4332890"/>
          </a:xfrm>
          <a:prstGeom prst="rect">
            <a:avLst/>
          </a:prstGeom>
        </p:spPr>
        <p:txBody>
          <a:bodyPr/>
          <a:lstStyle/>
          <a:p>
            <a:r>
              <a:rPr lang="en-GB"/>
              <a:t>Click icon to add chart</a:t>
            </a:r>
            <a:endParaRPr lang="en-US" dirty="0"/>
          </a:p>
        </p:txBody>
      </p:sp>
      <p:sp>
        <p:nvSpPr>
          <p:cNvPr id="19" name="Slide Number Placeholder 2">
            <a:extLst>
              <a:ext uri="{FF2B5EF4-FFF2-40B4-BE49-F238E27FC236}">
                <a16:creationId xmlns:a16="http://schemas.microsoft.com/office/drawing/2014/main" id="{38FD6F09-C218-4CAB-3F51-01B2CF4E90C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5" name="Freeform 12">
            <a:extLst>
              <a:ext uri="{FF2B5EF4-FFF2-40B4-BE49-F238E27FC236}">
                <a16:creationId xmlns:a16="http://schemas.microsoft.com/office/drawing/2014/main" id="{3452E7A1-7AC3-406E-825A-7779CFF80821}"/>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B831DF47-0C6B-4A7D-91D5-95A0CBC9610F}"/>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0" name="Group 9" descr="NHS logo">
            <a:extLst>
              <a:ext uri="{FF2B5EF4-FFF2-40B4-BE49-F238E27FC236}">
                <a16:creationId xmlns:a16="http://schemas.microsoft.com/office/drawing/2014/main" id="{B01136CA-9A4C-4B68-ABA8-5B7E9AEE3132}"/>
              </a:ext>
            </a:extLst>
          </p:cNvPr>
          <p:cNvGrpSpPr/>
          <p:nvPr userDrawn="1"/>
        </p:nvGrpSpPr>
        <p:grpSpPr>
          <a:xfrm>
            <a:off x="10109200" y="5962515"/>
            <a:ext cx="1776262" cy="883668"/>
            <a:chOff x="10109200" y="5770707"/>
            <a:chExt cx="1776262" cy="883668"/>
          </a:xfrm>
        </p:grpSpPr>
        <p:sp>
          <p:nvSpPr>
            <p:cNvPr id="11" name="Rectangle 10">
              <a:extLst>
                <a:ext uri="{FF2B5EF4-FFF2-40B4-BE49-F238E27FC236}">
                  <a16:creationId xmlns:a16="http://schemas.microsoft.com/office/drawing/2014/main" id="{F892F632-72AB-463C-A88F-1E2D5AD4602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CD363B-18A7-43E5-932F-E1B9BBDCDAA2}"/>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4" name="Picture 13">
            <a:extLst>
              <a:ext uri="{FF2B5EF4-FFF2-40B4-BE49-F238E27FC236}">
                <a16:creationId xmlns:a16="http://schemas.microsoft.com/office/drawing/2014/main" id="{1D8E497C-16B5-48CF-A744-7DF9B80DAD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52863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F0B60DC-A9A8-7961-AE43-246A581CDDBC}"/>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51036" y="1252728"/>
            <a:ext cx="11489928" cy="4369467"/>
          </a:xfrm>
          <a:prstGeom prst="rect">
            <a:avLst/>
          </a:prstGeom>
        </p:spPr>
        <p:txBody>
          <a:bodyPr/>
          <a:lstStyle>
            <a:lvl1pPr>
              <a:defRPr b="0" i="0">
                <a:latin typeface="Franklin Gothic Book" panose="020B0503020102020204" pitchFamily="34" charset="0"/>
              </a:defRPr>
            </a:lvl1pPr>
          </a:lstStyle>
          <a:p>
            <a:r>
              <a:rPr lang="en-GB"/>
              <a:t>Click icon to add media</a:t>
            </a:r>
            <a:endParaRPr lang="en-US" dirty="0"/>
          </a:p>
        </p:txBody>
      </p:sp>
      <p:sp>
        <p:nvSpPr>
          <p:cNvPr id="26" name="Slide Number Placeholder 2">
            <a:extLst>
              <a:ext uri="{FF2B5EF4-FFF2-40B4-BE49-F238E27FC236}">
                <a16:creationId xmlns:a16="http://schemas.microsoft.com/office/drawing/2014/main" id="{E8EE78A2-528D-454B-D246-EFDCC5D33D0D}"/>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6" name="Freeform 12">
            <a:extLst>
              <a:ext uri="{FF2B5EF4-FFF2-40B4-BE49-F238E27FC236}">
                <a16:creationId xmlns:a16="http://schemas.microsoft.com/office/drawing/2014/main" id="{43B49DCC-651C-4818-9DA4-C4B6BC346B76}"/>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06B8907D-DC22-4A3E-82D7-EDEA874451FC}"/>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descr="NHS logo">
            <a:extLst>
              <a:ext uri="{FF2B5EF4-FFF2-40B4-BE49-F238E27FC236}">
                <a16:creationId xmlns:a16="http://schemas.microsoft.com/office/drawing/2014/main" id="{FCD347F2-D229-46CF-851B-01B6BD668862}"/>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F390E770-F4A0-469A-B012-E753FE3626E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03EB317-E062-43B7-B6EE-CD22FB7FD7B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D3B4D209-BE7D-4DDB-9E80-66FA760732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30390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_NO Backgroun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06538" y="1243584"/>
            <a:ext cx="11578924" cy="4372483"/>
          </a:xfrm>
          <a:prstGeom prst="rect">
            <a:avLst/>
          </a:prstGeom>
        </p:spPr>
        <p:txBody>
          <a:bodyPr/>
          <a:lstStyle/>
          <a:p>
            <a:r>
              <a:rPr lang="en-GB"/>
              <a:t>Click icon to add media</a:t>
            </a:r>
            <a:endParaRPr lang="en-US" dirty="0"/>
          </a:p>
        </p:txBody>
      </p:sp>
      <p:sp>
        <p:nvSpPr>
          <p:cNvPr id="19" name="Slide Number Placeholder 2">
            <a:extLst>
              <a:ext uri="{FF2B5EF4-FFF2-40B4-BE49-F238E27FC236}">
                <a16:creationId xmlns:a16="http://schemas.microsoft.com/office/drawing/2014/main" id="{1C6FA857-F719-BAEF-33CB-2B670F6752C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7D7C13E9-C247-46CE-9485-E817C74B91FB}"/>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5">
            <a:extLst>
              <a:ext uri="{FF2B5EF4-FFF2-40B4-BE49-F238E27FC236}">
                <a16:creationId xmlns:a16="http://schemas.microsoft.com/office/drawing/2014/main" id="{3323A136-9C87-4349-BDB1-0B4AB156AE5D}"/>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0" name="Group 9" descr="NHS logo">
            <a:extLst>
              <a:ext uri="{FF2B5EF4-FFF2-40B4-BE49-F238E27FC236}">
                <a16:creationId xmlns:a16="http://schemas.microsoft.com/office/drawing/2014/main" id="{63481004-2C70-440B-A222-D7D6CE3978E0}"/>
              </a:ext>
            </a:extLst>
          </p:cNvPr>
          <p:cNvGrpSpPr/>
          <p:nvPr userDrawn="1"/>
        </p:nvGrpSpPr>
        <p:grpSpPr>
          <a:xfrm>
            <a:off x="10109200" y="5962515"/>
            <a:ext cx="1776262" cy="883668"/>
            <a:chOff x="10109200" y="5770707"/>
            <a:chExt cx="1776262" cy="883668"/>
          </a:xfrm>
        </p:grpSpPr>
        <p:sp>
          <p:nvSpPr>
            <p:cNvPr id="11" name="Rectangle 10">
              <a:extLst>
                <a:ext uri="{FF2B5EF4-FFF2-40B4-BE49-F238E27FC236}">
                  <a16:creationId xmlns:a16="http://schemas.microsoft.com/office/drawing/2014/main" id="{0A8826B5-1669-4765-9DC3-C5BE36DE908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59DAADA-9202-4A75-9880-C5EC35C52E6C}"/>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13B7F69F-0B4F-4392-8873-A95F8B27420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07638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dirty="0"/>
          </a:p>
        </p:txBody>
      </p:sp>
      <p:grpSp>
        <p:nvGrpSpPr>
          <p:cNvPr id="8" name="Group 7" descr="NHS logo">
            <a:extLst>
              <a:ext uri="{FF2B5EF4-FFF2-40B4-BE49-F238E27FC236}">
                <a16:creationId xmlns:a16="http://schemas.microsoft.com/office/drawing/2014/main" id="{10193B89-380E-4880-816A-FB4D9FD6264C}"/>
              </a:ext>
            </a:extLst>
          </p:cNvPr>
          <p:cNvGrpSpPr/>
          <p:nvPr userDrawn="1"/>
        </p:nvGrpSpPr>
        <p:grpSpPr>
          <a:xfrm>
            <a:off x="10109200" y="5962515"/>
            <a:ext cx="1776262" cy="883668"/>
            <a:chOff x="10109200" y="5770707"/>
            <a:chExt cx="1776262" cy="883668"/>
          </a:xfrm>
        </p:grpSpPr>
        <p:sp>
          <p:nvSpPr>
            <p:cNvPr id="9" name="Rectangle 8">
              <a:extLst>
                <a:ext uri="{FF2B5EF4-FFF2-40B4-BE49-F238E27FC236}">
                  <a16:creationId xmlns:a16="http://schemas.microsoft.com/office/drawing/2014/main" id="{B3F8186E-3065-4747-9405-CBDD042F095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8B0722-6B76-4978-8806-A61B41029A5B}"/>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1" name="Picture 10">
            <a:extLst>
              <a:ext uri="{FF2B5EF4-FFF2-40B4-BE49-F238E27FC236}">
                <a16:creationId xmlns:a16="http://schemas.microsoft.com/office/drawing/2014/main" id="{5C017AF9-1ABD-42F9-802E-2113F04E9C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600197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dirty="0"/>
          </a:p>
        </p:txBody>
      </p:sp>
      <p:pic>
        <p:nvPicPr>
          <p:cNvPr id="8" name="Picture 7">
            <a:extLst>
              <a:ext uri="{FF2B5EF4-FFF2-40B4-BE49-F238E27FC236}">
                <a16:creationId xmlns:a16="http://schemas.microsoft.com/office/drawing/2014/main" id="{200BDCEB-0AEA-45D8-A558-289065E32124}"/>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60" y="4032846"/>
            <a:ext cx="12202160" cy="2813337"/>
          </a:xfrm>
          <a:prstGeom prst="rect">
            <a:avLst/>
          </a:prstGeom>
        </p:spPr>
      </p:pic>
      <p:grpSp>
        <p:nvGrpSpPr>
          <p:cNvPr id="9" name="Group 8" descr="NHS logo">
            <a:extLst>
              <a:ext uri="{FF2B5EF4-FFF2-40B4-BE49-F238E27FC236}">
                <a16:creationId xmlns:a16="http://schemas.microsoft.com/office/drawing/2014/main" id="{8D2F8DEB-2B68-4629-BABC-90847A374B30}"/>
              </a:ext>
            </a:extLst>
          </p:cNvPr>
          <p:cNvGrpSpPr/>
          <p:nvPr userDrawn="1"/>
        </p:nvGrpSpPr>
        <p:grpSpPr>
          <a:xfrm>
            <a:off x="10109200" y="5962515"/>
            <a:ext cx="1776262" cy="883668"/>
            <a:chOff x="10109200" y="5770707"/>
            <a:chExt cx="1776262" cy="883668"/>
          </a:xfrm>
        </p:grpSpPr>
        <p:sp>
          <p:nvSpPr>
            <p:cNvPr id="10" name="Rectangle 9">
              <a:extLst>
                <a:ext uri="{FF2B5EF4-FFF2-40B4-BE49-F238E27FC236}">
                  <a16:creationId xmlns:a16="http://schemas.microsoft.com/office/drawing/2014/main" id="{BE974100-88C3-475B-B4AB-770BA8C1923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BCEB72-34AA-46F2-9035-EE62FC954C8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2" name="Picture 11">
            <a:extLst>
              <a:ext uri="{FF2B5EF4-FFF2-40B4-BE49-F238E27FC236}">
                <a16:creationId xmlns:a16="http://schemas.microsoft.com/office/drawing/2014/main" id="{8884EBE5-2B94-4C83-9D00-901D78D6B894}"/>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91673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umn tex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grpSp>
        <p:nvGrpSpPr>
          <p:cNvPr id="15" name="Group 14" descr="NHS logo">
            <a:extLst>
              <a:ext uri="{FF2B5EF4-FFF2-40B4-BE49-F238E27FC236}">
                <a16:creationId xmlns:a16="http://schemas.microsoft.com/office/drawing/2014/main" id="{391D8A2E-CF6B-F51A-B284-0886AE643D13}"/>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10D89C24-F3E3-DB21-1E98-C0F931D1A9F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812D289-F750-8F97-BB1D-801FD6DCEA93}"/>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2" name="Picture 21">
            <a:extLst>
              <a:ext uri="{FF2B5EF4-FFF2-40B4-BE49-F238E27FC236}">
                <a16:creationId xmlns:a16="http://schemas.microsoft.com/office/drawing/2014/main" id="{3F6A46AC-0BB0-6D9D-53EE-2B9351EAA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0" name="Freeform 12">
            <a:extLst>
              <a:ext uri="{FF2B5EF4-FFF2-40B4-BE49-F238E27FC236}">
                <a16:creationId xmlns:a16="http://schemas.microsoft.com/office/drawing/2014/main" id="{E3EF2A92-D1A5-4444-B7EB-235A9D989498}"/>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569D9774-D052-4509-A19D-DF9D46FC3C80}"/>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1" name="Text Placeholder 15">
            <a:extLst>
              <a:ext uri="{FF2B5EF4-FFF2-40B4-BE49-F238E27FC236}">
                <a16:creationId xmlns:a16="http://schemas.microsoft.com/office/drawing/2014/main" id="{FA9C6B01-76DB-4F8E-AD9A-764E32B490E6}"/>
              </a:ext>
            </a:extLst>
          </p:cNvPr>
          <p:cNvSpPr>
            <a:spLocks noGrp="1"/>
          </p:cNvSpPr>
          <p:nvPr>
            <p:ph type="body" sz="quarter" idx="14"/>
          </p:nvPr>
        </p:nvSpPr>
        <p:spPr>
          <a:xfrm>
            <a:off x="350838" y="0"/>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664394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Divider pag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 uri="{C183D7F6-B498-43B3-948B-1728B52AA6E4}">
                <adec:decorative xmlns:adec="http://schemas.microsoft.com/office/drawing/2017/decorative" val="1"/>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 uri="{C183D7F6-B498-43B3-948B-1728B52AA6E4}">
                <adec:decorative xmlns:adec="http://schemas.microsoft.com/office/drawing/2017/decorative" val="1"/>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27" name="Picture 26">
            <a:extLst>
              <a:ext uri="{FF2B5EF4-FFF2-40B4-BE49-F238E27FC236}">
                <a16:creationId xmlns:a16="http://schemas.microsoft.com/office/drawing/2014/main" id="{E64AC2B9-EC90-B95C-425F-3A72A53C0EE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1" name="Group 10" descr="NHS logo">
            <a:extLst>
              <a:ext uri="{FF2B5EF4-FFF2-40B4-BE49-F238E27FC236}">
                <a16:creationId xmlns:a16="http://schemas.microsoft.com/office/drawing/2014/main" id="{54F4A915-5ACF-4612-862C-239D1BEAEAC7}"/>
              </a:ext>
            </a:extLst>
          </p:cNvPr>
          <p:cNvGrpSpPr/>
          <p:nvPr userDrawn="1"/>
        </p:nvGrpSpPr>
        <p:grpSpPr>
          <a:xfrm>
            <a:off x="10109200" y="5962515"/>
            <a:ext cx="1776262" cy="883668"/>
            <a:chOff x="10109200" y="5770707"/>
            <a:chExt cx="1776262" cy="883668"/>
          </a:xfrm>
        </p:grpSpPr>
        <p:sp>
          <p:nvSpPr>
            <p:cNvPr id="13" name="Rectangle 12">
              <a:extLst>
                <a:ext uri="{FF2B5EF4-FFF2-40B4-BE49-F238E27FC236}">
                  <a16:creationId xmlns:a16="http://schemas.microsoft.com/office/drawing/2014/main" id="{EE4A95A1-2A71-476C-9DFC-AA2CBDDF8816}"/>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03A9AAB-F57D-40C0-9265-0D341C2DF1DD}"/>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7" name="Picture 16">
            <a:extLst>
              <a:ext uri="{FF2B5EF4-FFF2-40B4-BE49-F238E27FC236}">
                <a16:creationId xmlns:a16="http://schemas.microsoft.com/office/drawing/2014/main" id="{AB795EBF-B95A-43F1-ABE6-FAC36E2CC35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7118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Divider page_NO Backgroun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 uri="{C183D7F6-B498-43B3-948B-1728B52AA6E4}">
                <adec:decorative xmlns:adec="http://schemas.microsoft.com/office/drawing/2017/decorative" val="1"/>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 uri="{C183D7F6-B498-43B3-948B-1728B52AA6E4}">
                <adec:decorative xmlns:adec="http://schemas.microsoft.com/office/drawing/2017/decorative" val="1"/>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25" name="Picture 24">
            <a:extLst>
              <a:ext uri="{FF2B5EF4-FFF2-40B4-BE49-F238E27FC236}">
                <a16:creationId xmlns:a16="http://schemas.microsoft.com/office/drawing/2014/main" id="{16DA16C0-A0B6-5E48-5DEA-8BC8FCF0A1D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7705" y="5835253"/>
            <a:ext cx="1254994" cy="1126082"/>
          </a:xfrm>
          <a:prstGeom prst="rect">
            <a:avLst/>
          </a:prstGeom>
        </p:spPr>
      </p:pic>
      <p:pic>
        <p:nvPicPr>
          <p:cNvPr id="27" name="Picture 26" descr="NHS logo">
            <a:extLst>
              <a:ext uri="{FF2B5EF4-FFF2-40B4-BE49-F238E27FC236}">
                <a16:creationId xmlns:a16="http://schemas.microsoft.com/office/drawing/2014/main" id="{90477D3F-41C0-DABD-FBAA-CEAC0F372753}"/>
              </a:ext>
            </a:extLst>
          </p:cNvPr>
          <p:cNvPicPr>
            <a:picLocks noChangeAspect="1"/>
          </p:cNvPicPr>
          <p:nvPr userDrawn="1"/>
        </p:nvPicPr>
        <p:blipFill>
          <a:blip r:embed="rId3"/>
          <a:stretch>
            <a:fillRect/>
          </a:stretch>
        </p:blipFill>
        <p:spPr>
          <a:xfrm>
            <a:off x="10138033" y="5974332"/>
            <a:ext cx="1776262" cy="883668"/>
          </a:xfrm>
          <a:prstGeom prst="rect">
            <a:avLst/>
          </a:prstGeom>
        </p:spPr>
      </p:pic>
    </p:spTree>
    <p:extLst>
      <p:ext uri="{BB962C8B-B14F-4D97-AF65-F5344CB8AC3E}">
        <p14:creationId xmlns:p14="http://schemas.microsoft.com/office/powerpoint/2010/main" val="257292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D19576F-F531-AF8B-DB01-5247D2A1EB25}"/>
              </a:ext>
              <a:ext uri="{C183D7F6-B498-43B3-948B-1728B52AA6E4}">
                <adec:decorative xmlns:adec="http://schemas.microsoft.com/office/drawing/2017/decorative" val="1"/>
              </a:ext>
            </a:extLst>
          </p:cNvPr>
          <p:cNvSpPr/>
          <p:nvPr/>
        </p:nvSpPr>
        <p:spPr>
          <a:xfrm>
            <a:off x="0" y="1576160"/>
            <a:ext cx="9054199" cy="4186465"/>
          </a:xfrm>
          <a:custGeom>
            <a:avLst/>
            <a:gdLst>
              <a:gd name="connsiteX0" fmla="*/ 0 w 9054199"/>
              <a:gd name="connsiteY0" fmla="*/ 0 h 4186465"/>
              <a:gd name="connsiteX1" fmla="*/ 228600 w 9054199"/>
              <a:gd name="connsiteY1" fmla="*/ 0 h 4186465"/>
              <a:gd name="connsiteX2" fmla="*/ 8825599 w 9054199"/>
              <a:gd name="connsiteY2" fmla="*/ 0 h 4186465"/>
              <a:gd name="connsiteX3" fmla="*/ 9054199 w 9054199"/>
              <a:gd name="connsiteY3" fmla="*/ 0 h 4186465"/>
              <a:gd name="connsiteX4" fmla="*/ 9054199 w 9054199"/>
              <a:gd name="connsiteY4" fmla="*/ 902825 h 4186465"/>
              <a:gd name="connsiteX5" fmla="*/ 9054199 w 9054199"/>
              <a:gd name="connsiteY5" fmla="*/ 1972815 h 4186465"/>
              <a:gd name="connsiteX6" fmla="*/ 9054199 w 9054199"/>
              <a:gd name="connsiteY6" fmla="*/ 2030802 h 4186465"/>
              <a:gd name="connsiteX7" fmla="*/ 9054199 w 9054199"/>
              <a:gd name="connsiteY7" fmla="*/ 2875640 h 4186465"/>
              <a:gd name="connsiteX8" fmla="*/ 9054199 w 9054199"/>
              <a:gd name="connsiteY8" fmla="*/ 2933627 h 4186465"/>
              <a:gd name="connsiteX9" fmla="*/ 9048353 w 9054199"/>
              <a:gd name="connsiteY9" fmla="*/ 2933627 h 4186465"/>
              <a:gd name="connsiteX10" fmla="*/ 9027568 w 9054199"/>
              <a:gd name="connsiteY10" fmla="*/ 3139817 h 4186465"/>
              <a:gd name="connsiteX11" fmla="*/ 7743374 w 9054199"/>
              <a:gd name="connsiteY11" fmla="*/ 4186465 h 4186465"/>
              <a:gd name="connsiteX12" fmla="*/ 7719980 w 9054199"/>
              <a:gd name="connsiteY12" fmla="*/ 4185431 h 4186465"/>
              <a:gd name="connsiteX13" fmla="*/ 7538169 w 9054199"/>
              <a:gd name="connsiteY13" fmla="*/ 4185431 h 4186465"/>
              <a:gd name="connsiteX14" fmla="*/ 7514774 w 9054199"/>
              <a:gd name="connsiteY14" fmla="*/ 4186465 h 4186465"/>
              <a:gd name="connsiteX15" fmla="*/ 7491380 w 9054199"/>
              <a:gd name="connsiteY15" fmla="*/ 4185431 h 4186465"/>
              <a:gd name="connsiteX16" fmla="*/ 228602 w 9054199"/>
              <a:gd name="connsiteY16" fmla="*/ 4185431 h 4186465"/>
              <a:gd name="connsiteX17" fmla="*/ 2 w 9054199"/>
              <a:gd name="connsiteY17" fmla="*/ 4185431 h 4186465"/>
              <a:gd name="connsiteX18" fmla="*/ 2 w 9054199"/>
              <a:gd name="connsiteY18" fmla="*/ 3282606 h 4186465"/>
              <a:gd name="connsiteX19" fmla="*/ 2 w 9054199"/>
              <a:gd name="connsiteY19" fmla="*/ 2933627 h 4186465"/>
              <a:gd name="connsiteX20" fmla="*/ 0 w 9054199"/>
              <a:gd name="connsiteY20" fmla="*/ 2933627 h 4186465"/>
              <a:gd name="connsiteX21" fmla="*/ 0 w 9054199"/>
              <a:gd name="connsiteY21" fmla="*/ 2030802 h 4186465"/>
              <a:gd name="connsiteX22" fmla="*/ 0 w 9054199"/>
              <a:gd name="connsiteY22" fmla="*/ 902825 h 418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54199" h="4186465">
                <a:moveTo>
                  <a:pt x="0" y="0"/>
                </a:moveTo>
                <a:lnTo>
                  <a:pt x="228600" y="0"/>
                </a:lnTo>
                <a:lnTo>
                  <a:pt x="8825599" y="0"/>
                </a:lnTo>
                <a:lnTo>
                  <a:pt x="9054199" y="0"/>
                </a:lnTo>
                <a:lnTo>
                  <a:pt x="9054199" y="902825"/>
                </a:lnTo>
                <a:lnTo>
                  <a:pt x="9054199" y="1972815"/>
                </a:lnTo>
                <a:lnTo>
                  <a:pt x="9054199" y="2030802"/>
                </a:lnTo>
                <a:lnTo>
                  <a:pt x="9054199" y="2875640"/>
                </a:lnTo>
                <a:lnTo>
                  <a:pt x="9054199" y="2933627"/>
                </a:lnTo>
                <a:lnTo>
                  <a:pt x="9048353" y="2933627"/>
                </a:lnTo>
                <a:lnTo>
                  <a:pt x="9027568" y="3139817"/>
                </a:lnTo>
                <a:cubicBezTo>
                  <a:pt x="8905338" y="3737138"/>
                  <a:pt x="8376830" y="4186465"/>
                  <a:pt x="7743374" y="4186465"/>
                </a:cubicBezTo>
                <a:lnTo>
                  <a:pt x="7719980" y="4185431"/>
                </a:lnTo>
                <a:lnTo>
                  <a:pt x="7538169" y="4185431"/>
                </a:lnTo>
                <a:lnTo>
                  <a:pt x="7514774" y="4186465"/>
                </a:lnTo>
                <a:lnTo>
                  <a:pt x="7491380" y="4185431"/>
                </a:lnTo>
                <a:lnTo>
                  <a:pt x="228602" y="4185431"/>
                </a:lnTo>
                <a:lnTo>
                  <a:pt x="2" y="4185431"/>
                </a:lnTo>
                <a:lnTo>
                  <a:pt x="2" y="3282606"/>
                </a:lnTo>
                <a:lnTo>
                  <a:pt x="2" y="2933627"/>
                </a:lnTo>
                <a:lnTo>
                  <a:pt x="0" y="2933627"/>
                </a:lnTo>
                <a:lnTo>
                  <a:pt x="0" y="2030802"/>
                </a:lnTo>
                <a:lnTo>
                  <a:pt x="0" y="902825"/>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2407023" y="2813200"/>
            <a:ext cx="5967299" cy="1606400"/>
          </a:xfrm>
          <a:prstGeom prst="rect">
            <a:avLst/>
          </a:prstGeom>
        </p:spPr>
        <p:txBody>
          <a:bodyPr>
            <a:noAutofit/>
          </a:bodyPr>
          <a:lstStyle>
            <a:lvl1pPr marL="0" indent="0">
              <a:buFontTx/>
              <a:buNone/>
              <a:defRPr sz="8000" b="1" i="0">
                <a:solidFill>
                  <a:schemeClr val="bg1"/>
                </a:solidFill>
                <a:latin typeface="Franklin Gothic Heavy" panose="020B0903020102020204" pitchFamily="34" charset="0"/>
                <a:cs typeface="Arial" panose="020B0604020202020204" pitchFamily="34" charset="0"/>
              </a:defRPr>
            </a:lvl1pPr>
          </a:lstStyle>
          <a:p>
            <a:pPr lvl="0"/>
            <a:r>
              <a:rPr lang="en-GB" dirty="0"/>
              <a:t>Thank you</a:t>
            </a:r>
          </a:p>
        </p:txBody>
      </p:sp>
      <p:pic>
        <p:nvPicPr>
          <p:cNvPr id="8" name="Picture 7" descr="NHS Shropshire, Telford and Wrekin logo">
            <a:extLst>
              <a:ext uri="{FF2B5EF4-FFF2-40B4-BE49-F238E27FC236}">
                <a16:creationId xmlns:a16="http://schemas.microsoft.com/office/drawing/2014/main" id="{BF0AD6A6-5E61-E811-0037-F62397D93521}"/>
              </a:ext>
            </a:extLst>
          </p:cNvPr>
          <p:cNvPicPr>
            <a:picLocks noChangeAspect="1"/>
          </p:cNvPicPr>
          <p:nvPr userDrawn="1"/>
        </p:nvPicPr>
        <p:blipFill rotWithShape="1">
          <a:blip r:embed="rId2"/>
          <a:srcRect l="65665" t="7532" r="4480" b="67992"/>
          <a:stretch/>
        </p:blipFill>
        <p:spPr>
          <a:xfrm>
            <a:off x="9533963" y="323803"/>
            <a:ext cx="2214283" cy="1048871"/>
          </a:xfrm>
          <a:prstGeom prst="rect">
            <a:avLst/>
          </a:prstGeom>
        </p:spPr>
      </p:pic>
      <p:sp>
        <p:nvSpPr>
          <p:cNvPr id="10" name="Freeform 9">
            <a:extLst>
              <a:ext uri="{FF2B5EF4-FFF2-40B4-BE49-F238E27FC236}">
                <a16:creationId xmlns:a16="http://schemas.microsoft.com/office/drawing/2014/main" id="{3A65A633-2B35-2037-1EBC-CE01EB2BBF91}"/>
              </a:ext>
              <a:ext uri="{C183D7F6-B498-43B3-948B-1728B52AA6E4}">
                <adec:decorative xmlns:adec="http://schemas.microsoft.com/office/drawing/2017/decorative" val="1"/>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Integrated Care System Shropshire, Telford and Wrekin logo">
            <a:extLst>
              <a:ext uri="{FF2B5EF4-FFF2-40B4-BE49-F238E27FC236}">
                <a16:creationId xmlns:a16="http://schemas.microsoft.com/office/drawing/2014/main" id="{A7FFA9FF-B234-A5D7-2772-AD435A69BABD}"/>
              </a:ext>
            </a:extLst>
          </p:cNvPr>
          <p:cNvPicPr>
            <a:picLocks noChangeAspect="1"/>
          </p:cNvPicPr>
          <p:nvPr userDrawn="1"/>
        </p:nvPicPr>
        <p:blipFill>
          <a:blip r:embed="rId3"/>
          <a:stretch>
            <a:fillRect/>
          </a:stretch>
        </p:blipFill>
        <p:spPr>
          <a:xfrm>
            <a:off x="358141" y="324567"/>
            <a:ext cx="3153652" cy="1192463"/>
          </a:xfrm>
          <a:prstGeom prst="rect">
            <a:avLst/>
          </a:prstGeom>
        </p:spPr>
      </p:pic>
    </p:spTree>
    <p:extLst>
      <p:ext uri="{BB962C8B-B14F-4D97-AF65-F5344CB8AC3E}">
        <p14:creationId xmlns:p14="http://schemas.microsoft.com/office/powerpoint/2010/main" val="39356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 calcmode="lin" valueType="num">
                                      <p:cBhvr additive="base">
                                        <p:cTn id="11" dur="500"/>
                                        <p:tgtEl>
                                          <p:spTgt spid="41">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41">
                                            <p:txEl>
                                              <p:pRg st="0" end="0"/>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1" grpId="0" build="p">
        <p:tmplLst>
          <p:tmpl lvl="1">
            <p:tnLst>
              <p:par>
                <p:cTn presetID="1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ppt_x</p:attrName>
                        </p:attrNameLst>
                      </p:cBhvr>
                      <p:tavLst>
                        <p:tav tm="0">
                          <p:val>
                            <p:strVal val="#ppt_x-#ppt_w*1.125000"/>
                          </p:val>
                        </p:tav>
                        <p:tav tm="100000">
                          <p:val>
                            <p:strVal val="#ppt_x"/>
                          </p:val>
                        </p:tav>
                      </p:tavLst>
                    </p:anim>
                    <p:animEffect transition="in" filter="wipe(right)">
                      <p:cBhvr>
                        <p:cTn dur="500"/>
                        <p:tgtEl>
                          <p:spTgt spid="4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ogos with ima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E96DCE49-89D5-486C-89A8-F22902BF7F1D}"/>
              </a:ext>
              <a:ext uri="{C183D7F6-B498-43B3-948B-1728B52AA6E4}">
                <adec:decorative xmlns:adec="http://schemas.microsoft.com/office/drawing/2017/decorative" val="1"/>
              </a:ext>
            </a:extLst>
          </p:cNvPr>
          <p:cNvSpPr/>
          <p:nvPr userDrawn="1"/>
        </p:nvSpPr>
        <p:spPr>
          <a:xfrm>
            <a:off x="-1" y="-1596"/>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E09E8E2D-4110-4B3A-A62E-838E15238590}"/>
              </a:ext>
            </a:extLst>
          </p:cNvPr>
          <p:cNvSpPr>
            <a:spLocks noGrp="1"/>
          </p:cNvSpPr>
          <p:nvPr>
            <p:ph type="body" sz="quarter" idx="14"/>
          </p:nvPr>
        </p:nvSpPr>
        <p:spPr>
          <a:xfrm>
            <a:off x="351036" y="77999"/>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8" name="Text Placeholder 5">
            <a:extLst>
              <a:ext uri="{FF2B5EF4-FFF2-40B4-BE49-F238E27FC236}">
                <a16:creationId xmlns:a16="http://schemas.microsoft.com/office/drawing/2014/main" id="{C87B19DA-C489-4935-865D-4EB2D700F385}"/>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2" name="Group 1" descr="NHS logo">
            <a:extLst>
              <a:ext uri="{FF2B5EF4-FFF2-40B4-BE49-F238E27FC236}">
                <a16:creationId xmlns:a16="http://schemas.microsoft.com/office/drawing/2014/main" id="{5E068580-6539-1490-FF17-6FD0939D3EA9}"/>
              </a:ext>
            </a:extLst>
          </p:cNvPr>
          <p:cNvGrpSpPr/>
          <p:nvPr userDrawn="1"/>
        </p:nvGrpSpPr>
        <p:grpSpPr>
          <a:xfrm>
            <a:off x="10109200" y="5962515"/>
            <a:ext cx="1776262" cy="883668"/>
            <a:chOff x="10109200" y="5770707"/>
            <a:chExt cx="1776262" cy="883668"/>
          </a:xfrm>
        </p:grpSpPr>
        <p:sp>
          <p:nvSpPr>
            <p:cNvPr id="3" name="Rectangle 2">
              <a:extLst>
                <a:ext uri="{FF2B5EF4-FFF2-40B4-BE49-F238E27FC236}">
                  <a16:creationId xmlns:a16="http://schemas.microsoft.com/office/drawing/2014/main" id="{6EFE3327-B2BD-AB4D-C35F-56730D59877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F5E642-29BA-2201-7615-6DAC02511CF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5" name="Picture 4">
            <a:extLst>
              <a:ext uri="{FF2B5EF4-FFF2-40B4-BE49-F238E27FC236}">
                <a16:creationId xmlns:a16="http://schemas.microsoft.com/office/drawing/2014/main" id="{6096F7D3-9F5D-06ED-522A-04EA630C260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43508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logos without image">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E82C0C44-3398-4CBE-B648-4A83E027D152}"/>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6B1496DC-E7CD-47D4-9D75-8AC1B8C870A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7" name="Text Placeholder 2">
            <a:extLst>
              <a:ext uri="{FF2B5EF4-FFF2-40B4-BE49-F238E27FC236}">
                <a16:creationId xmlns:a16="http://schemas.microsoft.com/office/drawing/2014/main" id="{9996D1F3-A8DA-4153-8B24-5B0B8575C93B}"/>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grpSp>
        <p:nvGrpSpPr>
          <p:cNvPr id="2" name="Group 1" descr="NHS logo">
            <a:extLst>
              <a:ext uri="{FF2B5EF4-FFF2-40B4-BE49-F238E27FC236}">
                <a16:creationId xmlns:a16="http://schemas.microsoft.com/office/drawing/2014/main" id="{2651C26D-DEBD-634A-EF15-56D1E0314964}"/>
              </a:ext>
            </a:extLst>
          </p:cNvPr>
          <p:cNvGrpSpPr/>
          <p:nvPr userDrawn="1"/>
        </p:nvGrpSpPr>
        <p:grpSpPr>
          <a:xfrm>
            <a:off x="10109200" y="5962515"/>
            <a:ext cx="1776262" cy="883668"/>
            <a:chOff x="10109200" y="5770707"/>
            <a:chExt cx="1776262" cy="883668"/>
          </a:xfrm>
        </p:grpSpPr>
        <p:sp>
          <p:nvSpPr>
            <p:cNvPr id="3" name="Rectangle 2">
              <a:extLst>
                <a:ext uri="{FF2B5EF4-FFF2-40B4-BE49-F238E27FC236}">
                  <a16:creationId xmlns:a16="http://schemas.microsoft.com/office/drawing/2014/main" id="{684CA74D-1253-111A-FEEB-BD3797C44E0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2CDDED5-66ED-8AD5-51F3-EE5A946C9572}"/>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5" name="Picture 4">
            <a:extLst>
              <a:ext uri="{FF2B5EF4-FFF2-40B4-BE49-F238E27FC236}">
                <a16:creationId xmlns:a16="http://schemas.microsoft.com/office/drawing/2014/main" id="{2B09C122-5BF1-6B45-7B43-CB3BC98E7CC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426604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 text_NO Backgroun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3863765E-0C50-467D-2A23-19896D98BF31}"/>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3" name="Freeform 12">
            <a:extLst>
              <a:ext uri="{FF2B5EF4-FFF2-40B4-BE49-F238E27FC236}">
                <a16:creationId xmlns:a16="http://schemas.microsoft.com/office/drawing/2014/main" id="{7595D951-CB89-4470-9D56-418C18A2A5E5}"/>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 Placeholder 15">
            <a:extLst>
              <a:ext uri="{FF2B5EF4-FFF2-40B4-BE49-F238E27FC236}">
                <a16:creationId xmlns:a16="http://schemas.microsoft.com/office/drawing/2014/main" id="{F0710457-DEE6-44CC-A811-5A8891C0AD91}"/>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26" name="Group 25" descr="NHS logo">
            <a:extLst>
              <a:ext uri="{FF2B5EF4-FFF2-40B4-BE49-F238E27FC236}">
                <a16:creationId xmlns:a16="http://schemas.microsoft.com/office/drawing/2014/main" id="{110B8249-D756-4C0C-B532-DFB5F3D56B55}"/>
              </a:ext>
            </a:extLst>
          </p:cNvPr>
          <p:cNvGrpSpPr/>
          <p:nvPr userDrawn="1"/>
        </p:nvGrpSpPr>
        <p:grpSpPr>
          <a:xfrm>
            <a:off x="10109200" y="5962515"/>
            <a:ext cx="1776262" cy="883668"/>
            <a:chOff x="10109200" y="5770707"/>
            <a:chExt cx="1776262" cy="883668"/>
          </a:xfrm>
        </p:grpSpPr>
        <p:sp>
          <p:nvSpPr>
            <p:cNvPr id="27" name="Rectangle 26">
              <a:extLst>
                <a:ext uri="{FF2B5EF4-FFF2-40B4-BE49-F238E27FC236}">
                  <a16:creationId xmlns:a16="http://schemas.microsoft.com/office/drawing/2014/main" id="{8A77AC78-B9E5-4708-A2BB-7736374C13F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1E43ACA-93DB-4C2A-BCCB-6626DB801B9A}"/>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9" name="Picture 28">
            <a:extLst>
              <a:ext uri="{FF2B5EF4-FFF2-40B4-BE49-F238E27FC236}">
                <a16:creationId xmlns:a16="http://schemas.microsoft.com/office/drawing/2014/main" id="{73BAFD56-9DEF-44AA-B17F-EC6E292B723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
        <p:nvSpPr>
          <p:cNvPr id="11" name="Text Placeholder 2">
            <a:extLst>
              <a:ext uri="{FF2B5EF4-FFF2-40B4-BE49-F238E27FC236}">
                <a16:creationId xmlns:a16="http://schemas.microsoft.com/office/drawing/2014/main" id="{55DA57E8-F450-4057-969B-8F00DDE8D964}"/>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459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ct val="1000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GB"/>
              <a:t>Click to edit Master text styles</a:t>
            </a:r>
          </a:p>
        </p:txBody>
      </p:sp>
      <p:grpSp>
        <p:nvGrpSpPr>
          <p:cNvPr id="24" name="Group 23">
            <a:extLst>
              <a:ext uri="{FF2B5EF4-FFF2-40B4-BE49-F238E27FC236}">
                <a16:creationId xmlns:a16="http://schemas.microsoft.com/office/drawing/2014/main" id="{3D5EE3D2-41F2-5CE0-809F-1A5CE7094D67}"/>
              </a:ext>
            </a:extLst>
          </p:cNvPr>
          <p:cNvGrpSpPr/>
          <p:nvPr userDrawn="1"/>
        </p:nvGrpSpPr>
        <p:grpSpPr>
          <a:xfrm>
            <a:off x="10109200" y="5703472"/>
            <a:ext cx="1776262" cy="883668"/>
            <a:chOff x="10109200" y="5770707"/>
            <a:chExt cx="1776262" cy="883668"/>
          </a:xfrm>
        </p:grpSpPr>
        <p:sp>
          <p:nvSpPr>
            <p:cNvPr id="28" name="Rectangle 27">
              <a:extLst>
                <a:ext uri="{FF2B5EF4-FFF2-40B4-BE49-F238E27FC236}">
                  <a16:creationId xmlns:a16="http://schemas.microsoft.com/office/drawing/2014/main" id="{487B2876-AD0E-8C80-F796-2967F3AD58A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A551E964-13D6-156A-1D23-FBC09A76AB76}"/>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3FF7FD9A-ADF7-0C1A-7221-A146E12CB27C}"/>
              </a:ext>
            </a:extLst>
          </p:cNvPr>
          <p:cNvPicPr>
            <a:picLocks noChangeAspect="1"/>
          </p:cNvPicPr>
          <p:nvPr userDrawn="1"/>
        </p:nvPicPr>
        <p:blipFill>
          <a:blip r:embed="rId3"/>
          <a:stretch>
            <a:fillRect/>
          </a:stretch>
        </p:blipFill>
        <p:spPr>
          <a:xfrm>
            <a:off x="351036" y="5622194"/>
            <a:ext cx="1254994" cy="1126082"/>
          </a:xfrm>
          <a:prstGeom prst="rect">
            <a:avLst/>
          </a:prstGeom>
        </p:spPr>
      </p:pic>
      <p:sp>
        <p:nvSpPr>
          <p:cNvPr id="26" name="Slide Number Placeholder 2">
            <a:extLst>
              <a:ext uri="{FF2B5EF4-FFF2-40B4-BE49-F238E27FC236}">
                <a16:creationId xmlns:a16="http://schemas.microsoft.com/office/drawing/2014/main" id="{EFB3B53A-1A50-EF59-D5E9-3AE1B60F7D9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pic>
        <p:nvPicPr>
          <p:cNvPr id="11" name="Picture 10">
            <a:extLst>
              <a:ext uri="{FF2B5EF4-FFF2-40B4-BE49-F238E27FC236}">
                <a16:creationId xmlns:a16="http://schemas.microsoft.com/office/drawing/2014/main" id="{DC78D658-21F0-413C-AE9F-9D302F755FF3}"/>
              </a:ext>
              <a:ext uri="{C183D7F6-B498-43B3-948B-1728B52AA6E4}">
                <adec:decorative xmlns:adec="http://schemas.microsoft.com/office/drawing/2017/decorative" val="1"/>
              </a:ext>
            </a:extLst>
          </p:cNvPr>
          <p:cNvPicPr>
            <a:picLocks noChangeAspect="1"/>
          </p:cNvPicPr>
          <p:nvPr userDrawn="1"/>
        </p:nvPicPr>
        <p:blipFill rotWithShape="1">
          <a:blip r:embed="rId4">
            <a:alphaModFix amt="8000"/>
          </a:blip>
          <a:srcRect l="21576" r="22401" b="26189"/>
          <a:stretch/>
        </p:blipFill>
        <p:spPr>
          <a:xfrm>
            <a:off x="-10159" y="4044663"/>
            <a:ext cx="12202160" cy="2813337"/>
          </a:xfrm>
          <a:prstGeom prst="rect">
            <a:avLst/>
          </a:prstGeom>
        </p:spPr>
      </p:pic>
      <p:sp>
        <p:nvSpPr>
          <p:cNvPr id="18" name="Freeform 12">
            <a:extLst>
              <a:ext uri="{FF2B5EF4-FFF2-40B4-BE49-F238E27FC236}">
                <a16:creationId xmlns:a16="http://schemas.microsoft.com/office/drawing/2014/main" id="{A4322633-6A13-46E5-84F3-0AE8D285B5CA}"/>
              </a:ext>
              <a:ext uri="{C183D7F6-B498-43B3-948B-1728B52AA6E4}">
                <adec:decorative xmlns:adec="http://schemas.microsoft.com/office/drawing/2017/decorative" val="1"/>
              </a:ext>
            </a:extLst>
          </p:cNvPr>
          <p:cNvSpPr/>
          <p:nvPr userDrawn="1"/>
        </p:nvSpPr>
        <p:spPr>
          <a:xfrm>
            <a:off x="-10159" y="-6969"/>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Placeholder 15">
            <a:extLst>
              <a:ext uri="{FF2B5EF4-FFF2-40B4-BE49-F238E27FC236}">
                <a16:creationId xmlns:a16="http://schemas.microsoft.com/office/drawing/2014/main" id="{EC1F3588-18F4-4FD0-8F22-B051B92E3C73}"/>
              </a:ext>
            </a:extLst>
          </p:cNvPr>
          <p:cNvSpPr>
            <a:spLocks noGrp="1"/>
          </p:cNvSpPr>
          <p:nvPr>
            <p:ph type="body" sz="quarter" idx="14"/>
          </p:nvPr>
        </p:nvSpPr>
        <p:spPr>
          <a:xfrm>
            <a:off x="351036" y="72626"/>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612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eneral layout_NO Backgroun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BA4D5CEE-26BF-0B91-A50E-906ED69BC8E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9" name="Freeform 12">
            <a:extLst>
              <a:ext uri="{FF2B5EF4-FFF2-40B4-BE49-F238E27FC236}">
                <a16:creationId xmlns:a16="http://schemas.microsoft.com/office/drawing/2014/main" id="{4494E271-4EDE-4580-A88F-19E1952FE812}"/>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 Placeholder 15">
            <a:extLst>
              <a:ext uri="{FF2B5EF4-FFF2-40B4-BE49-F238E27FC236}">
                <a16:creationId xmlns:a16="http://schemas.microsoft.com/office/drawing/2014/main" id="{47E71B09-B2A3-4F90-87E9-B9A71088A8A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23" name="Content Placeholder 2">
            <a:extLst>
              <a:ext uri="{FF2B5EF4-FFF2-40B4-BE49-F238E27FC236}">
                <a16:creationId xmlns:a16="http://schemas.microsoft.com/office/drawing/2014/main" id="{5C232DD5-F993-4CAA-8E4A-0933B74BFFC0}"/>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ts val="32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25" name="Content Placeholder 2">
            <a:extLst>
              <a:ext uri="{FF2B5EF4-FFF2-40B4-BE49-F238E27FC236}">
                <a16:creationId xmlns:a16="http://schemas.microsoft.com/office/drawing/2014/main" id="{196B0FEB-69D3-45B6-A2F3-299C50D94803}"/>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GB"/>
              <a:t>Click to edit Master text styles</a:t>
            </a:r>
          </a:p>
        </p:txBody>
      </p:sp>
      <p:grpSp>
        <p:nvGrpSpPr>
          <p:cNvPr id="16" name="Group 15" descr="NHS logo">
            <a:extLst>
              <a:ext uri="{FF2B5EF4-FFF2-40B4-BE49-F238E27FC236}">
                <a16:creationId xmlns:a16="http://schemas.microsoft.com/office/drawing/2014/main" id="{598D5F66-7BFC-4A88-BF11-4B2EA9D701BE}"/>
              </a:ext>
              <a:ext uri="{C183D7F6-B498-43B3-948B-1728B52AA6E4}">
                <adec:decorative xmlns:adec="http://schemas.microsoft.com/office/drawing/2017/decorative" val="0"/>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9E0E3A19-8653-4605-B14B-B2984BA675E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2BA4A55-2F5A-4CA8-87E0-F538AA1DB8BC}"/>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1" name="Picture 20">
            <a:extLst>
              <a:ext uri="{FF2B5EF4-FFF2-40B4-BE49-F238E27FC236}">
                <a16:creationId xmlns:a16="http://schemas.microsoft.com/office/drawing/2014/main" id="{2882CEB1-F578-4D12-8CD5-87FD07E7A32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44274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Backgroun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F59E3066-869E-431A-9FF9-0DCB16751AF0}"/>
              </a:ext>
              <a:ext uri="{C183D7F6-B498-43B3-948B-1728B52AA6E4}">
                <adec:decorative xmlns:adec="http://schemas.microsoft.com/office/drawing/2017/decorative" val="1"/>
              </a:ext>
            </a:extLst>
          </p:cNvPr>
          <p:cNvSpPr/>
          <p:nvPr userDrawn="1"/>
        </p:nvSpPr>
        <p:spPr>
          <a:xfrm>
            <a:off x="-1" y="-1596"/>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5">
            <a:extLst>
              <a:ext uri="{FF2B5EF4-FFF2-40B4-BE49-F238E27FC236}">
                <a16:creationId xmlns:a16="http://schemas.microsoft.com/office/drawing/2014/main" id="{CA0A07DF-FF20-4F70-A0A5-C1D99CA98114}"/>
              </a:ext>
            </a:extLst>
          </p:cNvPr>
          <p:cNvSpPr>
            <a:spLocks noGrp="1"/>
          </p:cNvSpPr>
          <p:nvPr>
            <p:ph type="body" sz="quarter" idx="14"/>
          </p:nvPr>
        </p:nvSpPr>
        <p:spPr>
          <a:xfrm>
            <a:off x="351036" y="77999"/>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8" name="Group 17" descr="NHS logo">
            <a:extLst>
              <a:ext uri="{FF2B5EF4-FFF2-40B4-BE49-F238E27FC236}">
                <a16:creationId xmlns:a16="http://schemas.microsoft.com/office/drawing/2014/main" id="{B5D58CED-B85B-4418-86CA-81353A37FE46}"/>
              </a:ext>
            </a:extLst>
          </p:cNvPr>
          <p:cNvGrpSpPr/>
          <p:nvPr userDrawn="1"/>
        </p:nvGrpSpPr>
        <p:grpSpPr>
          <a:xfrm>
            <a:off x="10109200" y="5962515"/>
            <a:ext cx="1776262" cy="883668"/>
            <a:chOff x="10109200" y="5770707"/>
            <a:chExt cx="1776262" cy="883668"/>
          </a:xfrm>
        </p:grpSpPr>
        <p:sp>
          <p:nvSpPr>
            <p:cNvPr id="19" name="Rectangle 18">
              <a:extLst>
                <a:ext uri="{FF2B5EF4-FFF2-40B4-BE49-F238E27FC236}">
                  <a16:creationId xmlns:a16="http://schemas.microsoft.com/office/drawing/2014/main" id="{6DC70BCA-C0C2-4CC3-95C1-A7D81042404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9BB2206-2809-45A0-813F-0E42ACEAA7C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5" name="Picture 24">
            <a:extLst>
              <a:ext uri="{FF2B5EF4-FFF2-40B4-BE49-F238E27FC236}">
                <a16:creationId xmlns:a16="http://schemas.microsoft.com/office/drawing/2014/main" id="{37AA10DC-4CB5-47B6-8CBA-F6FAB237992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2489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Just Background_NO Background">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8FD71F75-CAAF-4808-6F56-78D87E2FBDD4}"/>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4" name="Freeform 12">
            <a:extLst>
              <a:ext uri="{FF2B5EF4-FFF2-40B4-BE49-F238E27FC236}">
                <a16:creationId xmlns:a16="http://schemas.microsoft.com/office/drawing/2014/main" id="{C6971777-6400-469A-A43C-FD6D662C6932}"/>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CCF3F593-71A8-4A5A-8DC3-39196BF0D27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5" name="Group 14" descr="NHS logo">
            <a:extLst>
              <a:ext uri="{FF2B5EF4-FFF2-40B4-BE49-F238E27FC236}">
                <a16:creationId xmlns:a16="http://schemas.microsoft.com/office/drawing/2014/main" id="{99FB0D3C-EAA4-4A74-B976-6E1B5B7EE064}"/>
              </a:ext>
            </a:extLst>
          </p:cNvPr>
          <p:cNvGrpSpPr/>
          <p:nvPr userDrawn="1"/>
        </p:nvGrpSpPr>
        <p:grpSpPr>
          <a:xfrm>
            <a:off x="10109200" y="5962515"/>
            <a:ext cx="1776262" cy="883668"/>
            <a:chOff x="10109200" y="5770707"/>
            <a:chExt cx="1776262" cy="883668"/>
          </a:xfrm>
        </p:grpSpPr>
        <p:sp>
          <p:nvSpPr>
            <p:cNvPr id="16" name="Rectangle 15">
              <a:extLst>
                <a:ext uri="{FF2B5EF4-FFF2-40B4-BE49-F238E27FC236}">
                  <a16:creationId xmlns:a16="http://schemas.microsoft.com/office/drawing/2014/main" id="{958DC839-8F5C-49ED-85AF-7A63CE057B9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678BDDF-AA7C-4925-9D42-120ACFF7E7B1}"/>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0" name="Picture 19">
            <a:extLst>
              <a:ext uri="{FF2B5EF4-FFF2-40B4-BE49-F238E27FC236}">
                <a16:creationId xmlns:a16="http://schemas.microsoft.com/office/drawing/2014/main" id="{661683AF-B4C2-4D2A-8A87-9E959D07452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03518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4F2FF4C-2B63-D8FD-04F0-BFA95E34027F}"/>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7" name="Date Placeholder 3">
            <a:extLst>
              <a:ext uri="{FF2B5EF4-FFF2-40B4-BE49-F238E27FC236}">
                <a16:creationId xmlns:a16="http://schemas.microsoft.com/office/drawing/2014/main" id="{6E35135D-3989-833B-8569-202C3AC5593B}"/>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8" name="Date Placeholder 3">
            <a:extLst>
              <a:ext uri="{FF2B5EF4-FFF2-40B4-BE49-F238E27FC236}">
                <a16:creationId xmlns:a16="http://schemas.microsoft.com/office/drawing/2014/main" id="{C1B883CB-7839-1B50-0CFF-637C4BFF3A24}"/>
              </a:ext>
            </a:extLst>
          </p:cNvPr>
          <p:cNvSpPr txBox="1">
            <a:spLocks/>
          </p:cNvSpPr>
          <p:nvPr userDrawn="1"/>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3" name="Slide Number Placeholder 2">
            <a:extLst>
              <a:ext uri="{FF2B5EF4-FFF2-40B4-BE49-F238E27FC236}">
                <a16:creationId xmlns:a16="http://schemas.microsoft.com/office/drawing/2014/main" id="{C6A3C2C5-C11E-52EF-E55C-440B657EDA47}"/>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Tree>
    <p:extLst>
      <p:ext uri="{BB962C8B-B14F-4D97-AF65-F5344CB8AC3E}">
        <p14:creationId xmlns:p14="http://schemas.microsoft.com/office/powerpoint/2010/main" val="4081753131"/>
      </p:ext>
    </p:extLst>
  </p:cSld>
  <p:clrMap bg1="lt1" tx1="dk1" bg2="lt2" tx2="dk2" accent1="accent1" accent2="accent2" accent3="accent3" accent4="accent4" accent5="accent5" accent6="accent6" hlink="hlink" folHlink="folHlink"/>
  <p:sldLayoutIdLst>
    <p:sldLayoutId id="2147484350" r:id="rId1"/>
    <p:sldLayoutId id="2147484352" r:id="rId2"/>
    <p:sldLayoutId id="2147484371" r:id="rId3"/>
    <p:sldLayoutId id="2147484372" r:id="rId4"/>
    <p:sldLayoutId id="2147484362" r:id="rId5"/>
    <p:sldLayoutId id="2147484356" r:id="rId6"/>
    <p:sldLayoutId id="2147484366" r:id="rId7"/>
    <p:sldLayoutId id="2147484359" r:id="rId8"/>
    <p:sldLayoutId id="2147484367" r:id="rId9"/>
    <p:sldLayoutId id="2147484351" r:id="rId10"/>
    <p:sldLayoutId id="2147484361" r:id="rId11"/>
    <p:sldLayoutId id="2147484353" r:id="rId12"/>
    <p:sldLayoutId id="2147484363" r:id="rId13"/>
    <p:sldLayoutId id="2147484354" r:id="rId14"/>
    <p:sldLayoutId id="2147484364" r:id="rId15"/>
    <p:sldLayoutId id="2147484365" r:id="rId16"/>
    <p:sldLayoutId id="2147484355" r:id="rId17"/>
    <p:sldLayoutId id="2147484360" r:id="rId18"/>
    <p:sldLayoutId id="2147484370" r:id="rId19"/>
    <p:sldLayoutId id="2147484369" r:id="rId20"/>
    <p:sldLayoutId id="2147484368" r:id="rId21"/>
    <p:sldLayoutId id="2147484358"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shropshiretelfordandwrekin.nhs.uk/our-work/cancer/lung-cancer-screenin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hropshiretelfordandwrekin.nhs.uk/our-work/cancer/lung-cancer-screening/" TargetMode="External"/><Relationship Id="rId2" Type="http://schemas.openxmlformats.org/officeDocument/2006/relationships/hyperlink" Target="https://youtu.be/XalbZYp7TdI"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hropshiretelfordandwrekin.nhs.uk/our-work/cancer/lung-cancer-screening/"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shropshiretelfordandwrekin.nhs.uk/wp-content/uploads/FAQs-for-UK-General-Practitioners.docx" TargetMode="External"/><Relationship Id="rId2" Type="http://schemas.openxmlformats.org/officeDocument/2006/relationships/hyperlink" Target="https://roycastle.org/learn-about-lung-cancer/lung-health-checks/"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hyperlink" Target="https://youtu.be/Zyt22KZgT9E" TargetMode="External"/><Relationship Id="rId3" Type="http://schemas.openxmlformats.org/officeDocument/2006/relationships/hyperlink" Target="https://youtu.be/fIvxs7RUd-E" TargetMode="External"/><Relationship Id="rId7" Type="http://schemas.openxmlformats.org/officeDocument/2006/relationships/hyperlink" Target="https://youtu.be/XalbZYp7TdI" TargetMode="External"/><Relationship Id="rId2" Type="http://schemas.openxmlformats.org/officeDocument/2006/relationships/hyperlink" Target="https://youtu.be/Mb1DDIx6S3Q" TargetMode="External"/><Relationship Id="rId1" Type="http://schemas.openxmlformats.org/officeDocument/2006/relationships/slideLayout" Target="../slideLayouts/slideLayout8.xml"/><Relationship Id="rId6" Type="http://schemas.openxmlformats.org/officeDocument/2006/relationships/hyperlink" Target="https://youtu.be/mEf0qTUZUpo" TargetMode="External"/><Relationship Id="rId11" Type="http://schemas.openxmlformats.org/officeDocument/2006/relationships/hyperlink" Target="https://youtu.be/s4W6GtEZb6U" TargetMode="External"/><Relationship Id="rId5" Type="http://schemas.openxmlformats.org/officeDocument/2006/relationships/hyperlink" Target="https://youtu.be/HXND1uoj2DU" TargetMode="External"/><Relationship Id="rId10" Type="http://schemas.openxmlformats.org/officeDocument/2006/relationships/hyperlink" Target="https://youtu.be/BrvIX4jQgwE" TargetMode="External"/><Relationship Id="rId4" Type="http://schemas.openxmlformats.org/officeDocument/2006/relationships/hyperlink" Target="https://youtu.be/LWMJu_FN_0Q" TargetMode="External"/><Relationship Id="rId9" Type="http://schemas.openxmlformats.org/officeDocument/2006/relationships/hyperlink" Target="https://youtu.be/_9b9v75J3vI"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cancerresearchuk.org/about-cancer/causes-of-cancer" TargetMode="External"/><Relationship Id="rId3" Type="http://schemas.openxmlformats.org/officeDocument/2006/relationships/hyperlink" Target="https://www.telford.gov.uk/healthy-telford/help-to-stop-smoking/" TargetMode="External"/><Relationship Id="rId7" Type="http://schemas.openxmlformats.org/officeDocument/2006/relationships/hyperlink" Target="https://www.cancerresearchuk.org/about-cancer/lung-cancer" TargetMode="External"/><Relationship Id="rId2" Type="http://schemas.openxmlformats.org/officeDocument/2006/relationships/hyperlink" Target="https://next.shropshire.gov.uk/public-health/healthy-shropshire/stopping-smoking/support-to-stop-smoking/" TargetMode="External"/><Relationship Id="rId1" Type="http://schemas.openxmlformats.org/officeDocument/2006/relationships/slideLayout" Target="../slideLayouts/slideLayout8.xml"/><Relationship Id="rId6" Type="http://schemas.openxmlformats.org/officeDocument/2006/relationships/hyperlink" Target="https://www.cancerresearchuk.org/about-cancer/lung-cancer/getting-diagnosed/screening" TargetMode="External"/><Relationship Id="rId5" Type="http://schemas.openxmlformats.org/officeDocument/2006/relationships/hyperlink" Target="https://www.nhs.uk/live-well/quit-smoking/" TargetMode="External"/><Relationship Id="rId10" Type="http://schemas.openxmlformats.org/officeDocument/2006/relationships/hyperlink" Target="https://www.macmillan.org.uk/cancer-information-and-support/lung-cancer" TargetMode="External"/><Relationship Id="rId4" Type="http://schemas.openxmlformats.org/officeDocument/2006/relationships/hyperlink" Target="https://www.nhs.uk/conditions/lung-cancer/" TargetMode="External"/><Relationship Id="rId9" Type="http://schemas.openxmlformats.org/officeDocument/2006/relationships/hyperlink" Target="https://roycastl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xyla.stwlungcancerscreening@nhs.net"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7DDE8-807B-262B-8160-3CE45E8376B3}"/>
              </a:ext>
            </a:extLst>
          </p:cNvPr>
          <p:cNvSpPr>
            <a:spLocks noGrp="1"/>
          </p:cNvSpPr>
          <p:nvPr>
            <p:ph type="body" sz="quarter" idx="13"/>
          </p:nvPr>
        </p:nvSpPr>
        <p:spPr>
          <a:xfrm>
            <a:off x="362978" y="2813200"/>
            <a:ext cx="8135472" cy="847156"/>
          </a:xfrm>
        </p:spPr>
        <p:txBody>
          <a:bodyPr>
            <a:normAutofit/>
          </a:bodyPr>
          <a:lstStyle/>
          <a:p>
            <a:r>
              <a:rPr lang="en-US" sz="4400" dirty="0"/>
              <a:t>Lung Cancer Screening</a:t>
            </a:r>
          </a:p>
        </p:txBody>
      </p:sp>
      <p:sp>
        <p:nvSpPr>
          <p:cNvPr id="3" name="Text Placeholder 2">
            <a:extLst>
              <a:ext uri="{FF2B5EF4-FFF2-40B4-BE49-F238E27FC236}">
                <a16:creationId xmlns:a16="http://schemas.microsoft.com/office/drawing/2014/main" id="{618C57BC-8249-A748-38E4-1102EDA8B1E1}"/>
              </a:ext>
            </a:extLst>
          </p:cNvPr>
          <p:cNvSpPr>
            <a:spLocks noGrp="1"/>
          </p:cNvSpPr>
          <p:nvPr>
            <p:ph type="body" sz="quarter" idx="14"/>
          </p:nvPr>
        </p:nvSpPr>
        <p:spPr>
          <a:xfrm>
            <a:off x="362978" y="3824478"/>
            <a:ext cx="8243140" cy="1550464"/>
          </a:xfrm>
        </p:spPr>
        <p:txBody>
          <a:bodyPr/>
          <a:lstStyle/>
          <a:p>
            <a:r>
              <a:rPr lang="en-US" sz="4000" dirty="0"/>
              <a:t>GP Toolkit</a:t>
            </a:r>
          </a:p>
          <a:p>
            <a:pPr>
              <a:lnSpc>
                <a:spcPct val="100000"/>
              </a:lnSpc>
            </a:pPr>
            <a:r>
              <a:rPr lang="en-GB" sz="1800" dirty="0"/>
              <a:t>This toolkit provides Primary Care with key information about the Lung Cancer Screening (LCS) programme at a national and local level. It also describes how it will benefit your patients and ways you can support the programme and encourage eligible patients to attend.</a:t>
            </a:r>
            <a:endParaRPr lang="en-US" sz="1800" dirty="0"/>
          </a:p>
          <a:p>
            <a:endParaRPr lang="en-US" dirty="0"/>
          </a:p>
        </p:txBody>
      </p:sp>
      <p:pic>
        <p:nvPicPr>
          <p:cNvPr id="6" name="Picture 5" descr="A red and blue circle with white text">
            <a:extLst>
              <a:ext uri="{FF2B5EF4-FFF2-40B4-BE49-F238E27FC236}">
                <a16:creationId xmlns:a16="http://schemas.microsoft.com/office/drawing/2014/main" id="{841F9977-F319-8A25-3891-AB0A3252FAF1}"/>
              </a:ext>
            </a:extLst>
          </p:cNvPr>
          <p:cNvPicPr>
            <a:picLocks noChangeAspect="1"/>
          </p:cNvPicPr>
          <p:nvPr/>
        </p:nvPicPr>
        <p:blipFill>
          <a:blip r:embed="rId2"/>
          <a:stretch>
            <a:fillRect/>
          </a:stretch>
        </p:blipFill>
        <p:spPr>
          <a:xfrm>
            <a:off x="0" y="5815099"/>
            <a:ext cx="3118339" cy="1039447"/>
          </a:xfrm>
          <a:prstGeom prst="rect">
            <a:avLst/>
          </a:prstGeom>
        </p:spPr>
      </p:pic>
      <p:pic>
        <p:nvPicPr>
          <p:cNvPr id="4" name="Picture 3">
            <a:extLst>
              <a:ext uri="{FF2B5EF4-FFF2-40B4-BE49-F238E27FC236}">
                <a16:creationId xmlns:a16="http://schemas.microsoft.com/office/drawing/2014/main" id="{86645B0D-CDC7-B7F1-C32E-72387C41DCB9}"/>
              </a:ext>
            </a:extLst>
          </p:cNvPr>
          <p:cNvPicPr>
            <a:picLocks noChangeAspect="1"/>
          </p:cNvPicPr>
          <p:nvPr/>
        </p:nvPicPr>
        <p:blipFill>
          <a:blip r:embed="rId3"/>
          <a:stretch>
            <a:fillRect/>
          </a:stretch>
        </p:blipFill>
        <p:spPr>
          <a:xfrm>
            <a:off x="4645912" y="252920"/>
            <a:ext cx="3158002" cy="1475360"/>
          </a:xfrm>
          <a:prstGeom prst="rect">
            <a:avLst/>
          </a:prstGeom>
        </p:spPr>
      </p:pic>
    </p:spTree>
    <p:extLst>
      <p:ext uri="{BB962C8B-B14F-4D97-AF65-F5344CB8AC3E}">
        <p14:creationId xmlns:p14="http://schemas.microsoft.com/office/powerpoint/2010/main" val="132497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1820D-6DAC-A49F-2068-61E94B723DE5}"/>
              </a:ext>
            </a:extLst>
          </p:cNvPr>
          <p:cNvSpPr>
            <a:spLocks noGrp="1"/>
          </p:cNvSpPr>
          <p:nvPr>
            <p:ph type="body" sz="quarter" idx="14"/>
          </p:nvPr>
        </p:nvSpPr>
        <p:spPr/>
        <p:txBody>
          <a:bodyPr/>
          <a:lstStyle/>
          <a:p>
            <a:r>
              <a:rPr lang="en-GB" dirty="0"/>
              <a:t>Support from STW GP Practices</a:t>
            </a:r>
          </a:p>
        </p:txBody>
      </p:sp>
    </p:spTree>
    <p:extLst>
      <p:ext uri="{BB962C8B-B14F-4D97-AF65-F5344CB8AC3E}">
        <p14:creationId xmlns:p14="http://schemas.microsoft.com/office/powerpoint/2010/main" val="13474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9115D-0326-6ACD-6FED-65B136E694B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1FA9ED-75E0-1B40-F6E9-D8051B4517F7}"/>
              </a:ext>
            </a:extLst>
          </p:cNvPr>
          <p:cNvSpPr>
            <a:spLocks noGrp="1"/>
          </p:cNvSpPr>
          <p:nvPr>
            <p:ph type="sldNum" sz="quarter" idx="4"/>
          </p:nvPr>
        </p:nvSpPr>
        <p:spPr/>
        <p:txBody>
          <a:bodyPr/>
          <a:lstStyle/>
          <a:p>
            <a:fld id="{B9E0ACF9-11E2-1D4B-A28D-78BD04ABBE89}" type="slidenum">
              <a:rPr lang="en-US" smtClean="0"/>
              <a:pPr/>
              <a:t>11</a:t>
            </a:fld>
            <a:endParaRPr lang="en-US" dirty="0"/>
          </a:p>
        </p:txBody>
      </p:sp>
      <p:sp>
        <p:nvSpPr>
          <p:cNvPr id="4" name="Text Placeholder 3">
            <a:extLst>
              <a:ext uri="{FF2B5EF4-FFF2-40B4-BE49-F238E27FC236}">
                <a16:creationId xmlns:a16="http://schemas.microsoft.com/office/drawing/2014/main" id="{760027D8-6BBF-3CD2-70CD-F6B0A271B788}"/>
              </a:ext>
            </a:extLst>
          </p:cNvPr>
          <p:cNvSpPr>
            <a:spLocks noGrp="1"/>
          </p:cNvSpPr>
          <p:nvPr>
            <p:ph type="body" sz="quarter" idx="14"/>
          </p:nvPr>
        </p:nvSpPr>
        <p:spPr>
          <a:prstGeom prst="rect">
            <a:avLst/>
          </a:prstGeom>
        </p:spPr>
        <p:txBody>
          <a:bodyPr>
            <a:normAutofit/>
          </a:bodyPr>
          <a:lstStyle/>
          <a:p>
            <a:r>
              <a:rPr lang="en-US" dirty="0"/>
              <a:t>How your practice can help</a:t>
            </a:r>
          </a:p>
        </p:txBody>
      </p:sp>
      <p:sp>
        <p:nvSpPr>
          <p:cNvPr id="8" name="Content Placeholder 7">
            <a:extLst>
              <a:ext uri="{FF2B5EF4-FFF2-40B4-BE49-F238E27FC236}">
                <a16:creationId xmlns:a16="http://schemas.microsoft.com/office/drawing/2014/main" id="{B40D248B-3DB2-1391-D144-52B11CE87AC7}"/>
              </a:ext>
            </a:extLst>
          </p:cNvPr>
          <p:cNvSpPr>
            <a:spLocks noGrp="1"/>
          </p:cNvSpPr>
          <p:nvPr>
            <p:ph type="body" sz="quarter" idx="15"/>
          </p:nvPr>
        </p:nvSpPr>
        <p:spPr>
          <a:xfrm>
            <a:off x="386895" y="3773134"/>
            <a:ext cx="11573531" cy="3287417"/>
          </a:xfrm>
        </p:spPr>
        <p:txBody>
          <a:bodyPr>
            <a:noAutofit/>
          </a:bodyPr>
          <a:lstStyle/>
          <a:p>
            <a:pPr marL="268288" lvl="1" indent="-268288" fontAlgn="base">
              <a:lnSpc>
                <a:spcPct val="120000"/>
              </a:lnSpc>
              <a:spcBef>
                <a:spcPts val="0"/>
              </a:spcBef>
            </a:pPr>
            <a:r>
              <a:rPr lang="en-GB" sz="1800" dirty="0">
                <a:solidFill>
                  <a:schemeClr val="tx2">
                    <a:lumMod val="60000"/>
                    <a:lumOff val="40000"/>
                  </a:schemeClr>
                </a:solidFill>
              </a:rPr>
              <a:t>Displaying posters and having leaflets in the practice waiting room.</a:t>
            </a:r>
            <a:endParaRPr lang="en-US" sz="1800" dirty="0">
              <a:solidFill>
                <a:schemeClr val="tx2">
                  <a:lumMod val="60000"/>
                  <a:lumOff val="40000"/>
                </a:schemeClr>
              </a:solidFill>
            </a:endParaRPr>
          </a:p>
          <a:p>
            <a:pPr marL="268288" lvl="1" indent="-268288" fontAlgn="base">
              <a:lnSpc>
                <a:spcPct val="120000"/>
              </a:lnSpc>
              <a:spcBef>
                <a:spcPts val="0"/>
              </a:spcBef>
            </a:pPr>
            <a:r>
              <a:rPr lang="en-GB" sz="1800" dirty="0">
                <a:solidFill>
                  <a:schemeClr val="tx2">
                    <a:lumMod val="60000"/>
                    <a:lumOff val="40000"/>
                  </a:schemeClr>
                </a:solidFill>
              </a:rPr>
              <a:t>Playing videos on waiting room screens.​</a:t>
            </a:r>
          </a:p>
          <a:p>
            <a:pPr marL="268288" lvl="1" indent="-268288" fontAlgn="base">
              <a:lnSpc>
                <a:spcPct val="120000"/>
              </a:lnSpc>
              <a:spcBef>
                <a:spcPts val="0"/>
              </a:spcBef>
            </a:pPr>
            <a:r>
              <a:rPr lang="en-GB" sz="1800" dirty="0">
                <a:solidFill>
                  <a:schemeClr val="tx2">
                    <a:lumMod val="60000"/>
                    <a:lumOff val="40000"/>
                  </a:schemeClr>
                </a:solidFill>
              </a:rPr>
              <a:t>Placing information about the programme on the practice website.</a:t>
            </a:r>
            <a:r>
              <a:rPr lang="en-US" sz="1800" dirty="0">
                <a:solidFill>
                  <a:schemeClr val="tx2">
                    <a:lumMod val="60000"/>
                    <a:lumOff val="40000"/>
                  </a:schemeClr>
                </a:solidFill>
              </a:rPr>
              <a:t>​</a:t>
            </a:r>
          </a:p>
          <a:p>
            <a:pPr marL="268288" lvl="1" indent="-268288" fontAlgn="base">
              <a:lnSpc>
                <a:spcPct val="120000"/>
              </a:lnSpc>
              <a:spcBef>
                <a:spcPts val="0"/>
              </a:spcBef>
            </a:pPr>
            <a:r>
              <a:rPr lang="en-GB" sz="1800" dirty="0">
                <a:solidFill>
                  <a:schemeClr val="tx2">
                    <a:lumMod val="60000"/>
                    <a:lumOff val="40000"/>
                  </a:schemeClr>
                </a:solidFill>
              </a:rPr>
              <a:t>Posting information about the programme on your social media channels.​</a:t>
            </a:r>
            <a:endParaRPr lang="en-US" sz="1800" dirty="0">
              <a:solidFill>
                <a:schemeClr val="tx2">
                  <a:lumMod val="60000"/>
                  <a:lumOff val="40000"/>
                </a:schemeClr>
              </a:solidFill>
            </a:endParaRPr>
          </a:p>
          <a:p>
            <a:pPr marL="0" indent="0" fontAlgn="base">
              <a:buNone/>
            </a:pPr>
            <a:r>
              <a:rPr lang="en-US" sz="1800" dirty="0">
                <a:solidFill>
                  <a:schemeClr val="tx2">
                    <a:lumMod val="60000"/>
                    <a:lumOff val="40000"/>
                  </a:schemeClr>
                </a:solidFill>
              </a:rPr>
              <a:t>All the resources to support you in promoting the LCS programme are available to download here </a:t>
            </a:r>
            <a:r>
              <a:rPr lang="en-GB" sz="1800" dirty="0">
                <a:hlinkClick r:id="rId2"/>
              </a:rPr>
              <a:t>Lung Cancer Screening - NHS </a:t>
            </a:r>
            <a:r>
              <a:rPr lang="en-GB" sz="1800" dirty="0" err="1">
                <a:hlinkClick r:id="rId2"/>
              </a:rPr>
              <a:t>Shropshire,</a:t>
            </a:r>
            <a:r>
              <a:rPr lang="en-GB" sz="1800" dirty="0">
                <a:hlinkClick r:id="rId2"/>
              </a:rPr>
              <a:t> Telford and Wrekin</a:t>
            </a:r>
            <a:endParaRPr lang="en-GB" sz="1800" dirty="0"/>
          </a:p>
        </p:txBody>
      </p:sp>
      <p:pic>
        <p:nvPicPr>
          <p:cNvPr id="2" name="Picture 1">
            <a:extLst>
              <a:ext uri="{FF2B5EF4-FFF2-40B4-BE49-F238E27FC236}">
                <a16:creationId xmlns:a16="http://schemas.microsoft.com/office/drawing/2014/main" id="{E188BA6A-7C74-7F76-60AA-2E5859EC899E}"/>
              </a:ext>
            </a:extLst>
          </p:cNvPr>
          <p:cNvPicPr>
            <a:picLocks noChangeAspect="1"/>
          </p:cNvPicPr>
          <p:nvPr/>
        </p:nvPicPr>
        <p:blipFill>
          <a:blip r:embed="rId3"/>
          <a:stretch>
            <a:fillRect/>
          </a:stretch>
        </p:blipFill>
        <p:spPr>
          <a:xfrm>
            <a:off x="9692640" y="1117806"/>
            <a:ext cx="2223703" cy="2642796"/>
          </a:xfrm>
          <a:prstGeom prst="rect">
            <a:avLst/>
          </a:prstGeom>
        </p:spPr>
      </p:pic>
      <p:sp>
        <p:nvSpPr>
          <p:cNvPr id="3" name="Content Placeholder 7">
            <a:extLst>
              <a:ext uri="{FF2B5EF4-FFF2-40B4-BE49-F238E27FC236}">
                <a16:creationId xmlns:a16="http://schemas.microsoft.com/office/drawing/2014/main" id="{8E6003F9-F51F-F7A3-BA55-EBE74450E5EA}"/>
              </a:ext>
            </a:extLst>
          </p:cNvPr>
          <p:cNvSpPr txBox="1">
            <a:spLocks/>
          </p:cNvSpPr>
          <p:nvPr/>
        </p:nvSpPr>
        <p:spPr>
          <a:xfrm>
            <a:off x="386894" y="1069030"/>
            <a:ext cx="9341604" cy="23599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sz="1800" dirty="0">
                <a:solidFill>
                  <a:schemeClr val="tx2">
                    <a:lumMod val="60000"/>
                    <a:lumOff val="40000"/>
                  </a:schemeClr>
                </a:solidFill>
              </a:rPr>
              <a:t>We want your patients to get maximum benefit from the LCS programme. You can help raise awareness and increase uptake by: </a:t>
            </a:r>
            <a:r>
              <a:rPr lang="en-US" sz="1800" dirty="0">
                <a:solidFill>
                  <a:schemeClr val="tx2">
                    <a:lumMod val="60000"/>
                    <a:lumOff val="40000"/>
                  </a:schemeClr>
                </a:solidFill>
              </a:rPr>
              <a:t>​</a:t>
            </a:r>
          </a:p>
          <a:p>
            <a:pPr marL="268288" lvl="1" indent="-268288" fontAlgn="base">
              <a:lnSpc>
                <a:spcPct val="120000"/>
              </a:lnSpc>
              <a:spcBef>
                <a:spcPts val="0"/>
              </a:spcBef>
            </a:pPr>
            <a:r>
              <a:rPr lang="en-GB" sz="1800" dirty="0">
                <a:solidFill>
                  <a:schemeClr val="tx2">
                    <a:lumMod val="60000"/>
                    <a:lumOff val="40000"/>
                  </a:schemeClr>
                </a:solidFill>
              </a:rPr>
              <a:t>Checking all patient records are up-to-date with smoking status codes to ensure everyone eligible is invited for a lung cancer screening</a:t>
            </a:r>
          </a:p>
          <a:p>
            <a:pPr marL="742950" lvl="2" indent="-285750" fontAlgn="base">
              <a:lnSpc>
                <a:spcPct val="120000"/>
              </a:lnSpc>
              <a:spcBef>
                <a:spcPts val="0"/>
              </a:spcBef>
              <a:buFont typeface="Wingdings" panose="05000000000000000000" pitchFamily="2" charset="2"/>
              <a:buChar char="Ø"/>
            </a:pPr>
            <a:r>
              <a:rPr lang="en-GB" sz="1400" dirty="0">
                <a:solidFill>
                  <a:schemeClr val="tx2">
                    <a:lumMod val="60000"/>
                    <a:lumOff val="40000"/>
                  </a:schemeClr>
                </a:solidFill>
              </a:rPr>
              <a:t>Sending text messages to patients (</a:t>
            </a:r>
            <a:r>
              <a:rPr lang="en-GB" sz="1400" dirty="0" err="1">
                <a:solidFill>
                  <a:schemeClr val="tx2">
                    <a:lumMod val="60000"/>
                    <a:lumOff val="40000"/>
                  </a:schemeClr>
                </a:solidFill>
              </a:rPr>
              <a:t>e,g</a:t>
            </a:r>
            <a:r>
              <a:rPr lang="en-GB" sz="1400" dirty="0">
                <a:solidFill>
                  <a:schemeClr val="tx2">
                    <a:lumMod val="60000"/>
                    <a:lumOff val="40000"/>
                  </a:schemeClr>
                </a:solidFill>
              </a:rPr>
              <a:t>, via </a:t>
            </a:r>
            <a:r>
              <a:rPr lang="en-GB" sz="1400" dirty="0" err="1">
                <a:solidFill>
                  <a:schemeClr val="tx2">
                    <a:lumMod val="60000"/>
                    <a:lumOff val="40000"/>
                  </a:schemeClr>
                </a:solidFill>
              </a:rPr>
              <a:t>Mjog</a:t>
            </a:r>
            <a:r>
              <a:rPr lang="en-GB" sz="1400" dirty="0">
                <a:solidFill>
                  <a:schemeClr val="tx2">
                    <a:lumMod val="60000"/>
                    <a:lumOff val="40000"/>
                  </a:schemeClr>
                </a:solidFill>
              </a:rPr>
              <a:t> or </a:t>
            </a:r>
            <a:r>
              <a:rPr lang="en-GB" sz="1400" dirty="0" err="1">
                <a:solidFill>
                  <a:schemeClr val="tx2">
                    <a:lumMod val="60000"/>
                    <a:lumOff val="40000"/>
                  </a:schemeClr>
                </a:solidFill>
              </a:rPr>
              <a:t>Accurx</a:t>
            </a:r>
            <a:r>
              <a:rPr lang="en-GB" sz="1400" dirty="0">
                <a:solidFill>
                  <a:schemeClr val="tx2">
                    <a:lumMod val="60000"/>
                    <a:lumOff val="40000"/>
                  </a:schemeClr>
                </a:solidFill>
              </a:rPr>
              <a:t>) asking them to confirm their smoking status. </a:t>
            </a:r>
            <a:r>
              <a:rPr lang="en-US" sz="1400" dirty="0">
                <a:solidFill>
                  <a:schemeClr val="tx2">
                    <a:lumMod val="60000"/>
                    <a:lumOff val="40000"/>
                  </a:schemeClr>
                </a:solidFill>
              </a:rPr>
              <a:t>​</a:t>
            </a:r>
          </a:p>
          <a:p>
            <a:pPr marL="268288" lvl="1" indent="-268288" fontAlgn="base">
              <a:lnSpc>
                <a:spcPct val="120000"/>
              </a:lnSpc>
              <a:spcBef>
                <a:spcPts val="0"/>
              </a:spcBef>
            </a:pPr>
            <a:r>
              <a:rPr lang="en-GB" sz="1800" dirty="0">
                <a:solidFill>
                  <a:schemeClr val="tx2">
                    <a:lumMod val="60000"/>
                    <a:lumOff val="40000"/>
                  </a:schemeClr>
                </a:solidFill>
              </a:rPr>
              <a:t>Signposting eligible patients to the programme e.g. noting via appointments who is eligible and checking patient records to see if they have been invited.</a:t>
            </a:r>
            <a:r>
              <a:rPr lang="en-US" sz="1800" dirty="0">
                <a:solidFill>
                  <a:schemeClr val="tx2">
                    <a:lumMod val="60000"/>
                    <a:lumOff val="40000"/>
                  </a:schemeClr>
                </a:solidFill>
              </a:rPr>
              <a:t>​</a:t>
            </a:r>
          </a:p>
          <a:p>
            <a:pPr marL="268288" lvl="1" indent="-268288" fontAlgn="base">
              <a:lnSpc>
                <a:spcPct val="120000"/>
              </a:lnSpc>
              <a:spcBef>
                <a:spcPts val="0"/>
              </a:spcBef>
            </a:pPr>
            <a:r>
              <a:rPr lang="en-GB" sz="1800" dirty="0">
                <a:solidFill>
                  <a:schemeClr val="tx2">
                    <a:lumMod val="60000"/>
                    <a:lumOff val="40000"/>
                  </a:schemeClr>
                </a:solidFill>
              </a:rPr>
              <a:t>Briefing everyone in the practice team about LCS before it launches in your area, so that they can provide patients with information and reassurance about the programme.</a:t>
            </a:r>
            <a:endParaRPr lang="en-US" sz="1800" dirty="0">
              <a:solidFill>
                <a:schemeClr val="tx2">
                  <a:lumMod val="60000"/>
                  <a:lumOff val="40000"/>
                </a:schemeClr>
              </a:solidFill>
            </a:endParaRPr>
          </a:p>
          <a:p>
            <a:pPr marL="268288" lvl="1" indent="-268288" fontAlgn="base">
              <a:lnSpc>
                <a:spcPct val="120000"/>
              </a:lnSpc>
              <a:spcBef>
                <a:spcPts val="0"/>
              </a:spcBef>
            </a:pPr>
            <a:endParaRPr lang="en-US" sz="1800" dirty="0">
              <a:solidFill>
                <a:schemeClr val="tx2">
                  <a:lumMod val="60000"/>
                  <a:lumOff val="40000"/>
                </a:schemeClr>
              </a:solidFill>
            </a:endParaRPr>
          </a:p>
        </p:txBody>
      </p:sp>
    </p:spTree>
    <p:extLst>
      <p:ext uri="{BB962C8B-B14F-4D97-AF65-F5344CB8AC3E}">
        <p14:creationId xmlns:p14="http://schemas.microsoft.com/office/powerpoint/2010/main" val="44711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A76080-6971-11D9-5E8D-36311D633E1A}"/>
              </a:ext>
            </a:extLst>
          </p:cNvPr>
          <p:cNvSpPr>
            <a:spLocks noGrp="1"/>
          </p:cNvSpPr>
          <p:nvPr>
            <p:ph type="sldNum" sz="quarter" idx="4"/>
          </p:nvPr>
        </p:nvSpPr>
        <p:spPr/>
        <p:txBody>
          <a:bodyPr/>
          <a:lstStyle/>
          <a:p>
            <a:fld id="{B9E0ACF9-11E2-1D4B-A28D-78BD04ABBE89}" type="slidenum">
              <a:rPr lang="en-US" smtClean="0"/>
              <a:pPr/>
              <a:t>12</a:t>
            </a:fld>
            <a:endParaRPr lang="en-US" dirty="0"/>
          </a:p>
        </p:txBody>
      </p:sp>
      <p:sp>
        <p:nvSpPr>
          <p:cNvPr id="3" name="Text Placeholder 2">
            <a:extLst>
              <a:ext uri="{FF2B5EF4-FFF2-40B4-BE49-F238E27FC236}">
                <a16:creationId xmlns:a16="http://schemas.microsoft.com/office/drawing/2014/main" id="{5D45D2BB-7C3F-D719-7A72-A39A5B0B3EF4}"/>
              </a:ext>
            </a:extLst>
          </p:cNvPr>
          <p:cNvSpPr>
            <a:spLocks noGrp="1"/>
          </p:cNvSpPr>
          <p:nvPr>
            <p:ph type="body" sz="quarter" idx="14"/>
          </p:nvPr>
        </p:nvSpPr>
        <p:spPr/>
        <p:txBody>
          <a:bodyPr/>
          <a:lstStyle/>
          <a:p>
            <a:r>
              <a:rPr lang="en-GB" dirty="0"/>
              <a:t>Incidental findings</a:t>
            </a:r>
          </a:p>
        </p:txBody>
      </p:sp>
      <p:sp>
        <p:nvSpPr>
          <p:cNvPr id="4" name="Text Placeholder 3">
            <a:extLst>
              <a:ext uri="{FF2B5EF4-FFF2-40B4-BE49-F238E27FC236}">
                <a16:creationId xmlns:a16="http://schemas.microsoft.com/office/drawing/2014/main" id="{E7DAED98-3C5D-83D1-6841-1BC00AF5A43D}"/>
              </a:ext>
            </a:extLst>
          </p:cNvPr>
          <p:cNvSpPr>
            <a:spLocks noGrp="1"/>
          </p:cNvSpPr>
          <p:nvPr>
            <p:ph type="body" sz="quarter" idx="15"/>
          </p:nvPr>
        </p:nvSpPr>
        <p:spPr>
          <a:xfrm>
            <a:off x="351036" y="999411"/>
            <a:ext cx="11534775" cy="4518518"/>
          </a:xfrm>
        </p:spPr>
        <p:txBody>
          <a:bodyPr/>
          <a:lstStyle/>
          <a:p>
            <a:pPr marL="0" indent="0" fontAlgn="base">
              <a:buNone/>
            </a:pPr>
            <a:r>
              <a:rPr lang="en-GB" sz="1800" dirty="0">
                <a:solidFill>
                  <a:schemeClr val="tx2">
                    <a:lumMod val="60000"/>
                    <a:lumOff val="40000"/>
                  </a:schemeClr>
                </a:solidFill>
              </a:rPr>
              <a:t>We understand that some GP practices might be concerned about the amount of additional workload associated with supporting lung cancer screening; in particular, the number of incidental findings identified and referred into primary care.</a:t>
            </a:r>
          </a:p>
          <a:p>
            <a:pPr marL="0" indent="0" fontAlgn="base">
              <a:lnSpc>
                <a:spcPct val="100000"/>
              </a:lnSpc>
              <a:buNone/>
            </a:pPr>
            <a:r>
              <a:rPr lang="en-GB" sz="1800" b="1" dirty="0">
                <a:solidFill>
                  <a:schemeClr val="tx2">
                    <a:lumMod val="60000"/>
                    <a:lumOff val="40000"/>
                  </a:schemeClr>
                </a:solidFill>
              </a:rPr>
              <a:t>Watch Dr Jason Page and Dr Tina George explain the impact of incidental findings on practices and the ways they are supporting patients: </a:t>
            </a:r>
            <a:r>
              <a:rPr lang="en-GB" sz="1800" b="1" u="sng" dirty="0">
                <a:solidFill>
                  <a:schemeClr val="tx2">
                    <a:lumMod val="60000"/>
                    <a:lumOff val="40000"/>
                  </a:schemeClr>
                </a:solidFill>
                <a:hlinkClick r:id="rId2">
                  <a:extLst>
                    <a:ext uri="{A12FA001-AC4F-418D-AE19-62706E023703}">
                      <ahyp:hlinkClr xmlns:ahyp="http://schemas.microsoft.com/office/drawing/2018/hyperlinkcolor" val="tx"/>
                    </a:ext>
                  </a:extLst>
                </a:hlinkClick>
              </a:rPr>
              <a:t>https://youtu.be/XalbZYp7TdI</a:t>
            </a:r>
            <a:r>
              <a:rPr lang="en-GB" sz="1800" b="1" dirty="0">
                <a:solidFill>
                  <a:schemeClr val="tx2">
                    <a:lumMod val="60000"/>
                    <a:lumOff val="40000"/>
                  </a:schemeClr>
                </a:solidFill>
              </a:rPr>
              <a:t> </a:t>
            </a:r>
            <a:endParaRPr lang="en-US" sz="1800" dirty="0">
              <a:solidFill>
                <a:schemeClr val="tx2">
                  <a:lumMod val="60000"/>
                  <a:lumOff val="40000"/>
                </a:schemeClr>
              </a:solidFill>
            </a:endParaRPr>
          </a:p>
          <a:p>
            <a:pPr marL="0" indent="0" fontAlgn="base">
              <a:lnSpc>
                <a:spcPct val="100000"/>
              </a:lnSpc>
              <a:buNone/>
            </a:pPr>
            <a:r>
              <a:rPr lang="en-GB" sz="1800" dirty="0">
                <a:solidFill>
                  <a:schemeClr val="tx2">
                    <a:lumMod val="60000"/>
                    <a:lumOff val="40000"/>
                  </a:schemeClr>
                </a:solidFill>
              </a:rPr>
              <a:t>The amount of workload going to primary care will vary substantially based on:</a:t>
            </a:r>
            <a:r>
              <a:rPr lang="en-US" sz="1800" dirty="0">
                <a:solidFill>
                  <a:schemeClr val="tx2">
                    <a:lumMod val="60000"/>
                    <a:lumOff val="40000"/>
                  </a:schemeClr>
                </a:solidFill>
              </a:rPr>
              <a:t>​</a:t>
            </a:r>
          </a:p>
          <a:p>
            <a:pPr marL="447675" lvl="1" fontAlgn="base">
              <a:lnSpc>
                <a:spcPct val="100000"/>
              </a:lnSpc>
              <a:spcBef>
                <a:spcPts val="0"/>
              </a:spcBef>
            </a:pPr>
            <a:r>
              <a:rPr lang="en-GB" sz="1800" dirty="0">
                <a:solidFill>
                  <a:schemeClr val="tx2">
                    <a:lumMod val="60000"/>
                    <a:lumOff val="40000"/>
                  </a:schemeClr>
                </a:solidFill>
              </a:rPr>
              <a:t>local LCS Outcome Protocols and,</a:t>
            </a:r>
            <a:r>
              <a:rPr lang="en-US" sz="1800" dirty="0">
                <a:solidFill>
                  <a:schemeClr val="tx2">
                    <a:lumMod val="60000"/>
                    <a:lumOff val="40000"/>
                  </a:schemeClr>
                </a:solidFill>
              </a:rPr>
              <a:t>​</a:t>
            </a:r>
          </a:p>
          <a:p>
            <a:pPr marL="447675" lvl="1" fontAlgn="base">
              <a:lnSpc>
                <a:spcPct val="100000"/>
              </a:lnSpc>
              <a:spcBef>
                <a:spcPts val="0"/>
              </a:spcBef>
            </a:pPr>
            <a:r>
              <a:rPr lang="en-GB" sz="1800" dirty="0">
                <a:solidFill>
                  <a:schemeClr val="tx2">
                    <a:lumMod val="60000"/>
                    <a:lumOff val="40000"/>
                  </a:schemeClr>
                </a:solidFill>
              </a:rPr>
              <a:t>any primary care support models (if available).</a:t>
            </a:r>
            <a:endParaRPr lang="en-US" sz="1800" dirty="0">
              <a:solidFill>
                <a:schemeClr val="tx2">
                  <a:lumMod val="60000"/>
                  <a:lumOff val="40000"/>
                </a:schemeClr>
              </a:solidFill>
            </a:endParaRPr>
          </a:p>
          <a:p>
            <a:pPr marL="0" indent="0" fontAlgn="base">
              <a:lnSpc>
                <a:spcPct val="100000"/>
              </a:lnSpc>
              <a:buNone/>
            </a:pPr>
            <a:r>
              <a:rPr lang="en-GB" sz="1800" dirty="0">
                <a:solidFill>
                  <a:schemeClr val="tx2">
                    <a:lumMod val="60000"/>
                    <a:lumOff val="40000"/>
                  </a:schemeClr>
                </a:solidFill>
              </a:rPr>
              <a:t>STW ICB has worked closely with representatives from Primary Care, Secondary Care and Alliance Medical to:</a:t>
            </a:r>
          </a:p>
          <a:p>
            <a:pPr marL="447675" fontAlgn="base">
              <a:lnSpc>
                <a:spcPct val="100000"/>
              </a:lnSpc>
              <a:spcBef>
                <a:spcPts val="0"/>
              </a:spcBef>
            </a:pPr>
            <a:r>
              <a:rPr lang="en-GB" sz="1800" dirty="0">
                <a:solidFill>
                  <a:schemeClr val="tx2">
                    <a:lumMod val="60000"/>
                    <a:lumOff val="40000"/>
                  </a:schemeClr>
                </a:solidFill>
              </a:rPr>
              <a:t>reduce the administrative burden for primary care, by adopting standardised letters featuring SNOMED Codes</a:t>
            </a:r>
          </a:p>
          <a:p>
            <a:pPr marL="447675" fontAlgn="base">
              <a:lnSpc>
                <a:spcPct val="100000"/>
              </a:lnSpc>
              <a:spcBef>
                <a:spcPts val="0"/>
              </a:spcBef>
            </a:pPr>
            <a:r>
              <a:rPr lang="en-GB" sz="1800" dirty="0">
                <a:solidFill>
                  <a:schemeClr val="tx2">
                    <a:lumMod val="60000"/>
                    <a:lumOff val="40000"/>
                  </a:schemeClr>
                </a:solidFill>
              </a:rPr>
              <a:t>utilise nationally-agreed standardised clinical pathways for the most prevalent incidental findings, and</a:t>
            </a:r>
          </a:p>
          <a:p>
            <a:pPr marL="447675" fontAlgn="base">
              <a:lnSpc>
                <a:spcPct val="100000"/>
              </a:lnSpc>
              <a:spcBef>
                <a:spcPts val="0"/>
              </a:spcBef>
            </a:pPr>
            <a:r>
              <a:rPr lang="en-GB" sz="1800" dirty="0">
                <a:solidFill>
                  <a:schemeClr val="tx2">
                    <a:lumMod val="60000"/>
                    <a:lumOff val="40000"/>
                  </a:schemeClr>
                </a:solidFill>
              </a:rPr>
              <a:t>develop and agree local LCS Outcome Protocols to refer participants efficiently to primary or secondary care </a:t>
            </a:r>
          </a:p>
          <a:p>
            <a:pPr marL="0" indent="0" fontAlgn="base">
              <a:lnSpc>
                <a:spcPct val="100000"/>
              </a:lnSpc>
              <a:buNone/>
            </a:pPr>
            <a:r>
              <a:rPr lang="en-GB" sz="1800" dirty="0">
                <a:solidFill>
                  <a:schemeClr val="tx2">
                    <a:lumMod val="60000"/>
                    <a:lumOff val="40000"/>
                  </a:schemeClr>
                </a:solidFill>
              </a:rPr>
              <a:t>The Incidental Findings clinical pathways and LCS Outcome Protocols can be found at: </a:t>
            </a:r>
            <a:r>
              <a:rPr lang="en-GB" sz="1800" dirty="0">
                <a:hlinkClick r:id="rId3"/>
              </a:rPr>
              <a:t>https://www.shropshiretelfordandwrekin.nhs.uk/our-work/cancer/lung-cancer-screening/</a:t>
            </a:r>
            <a:endParaRPr lang="en-GB" sz="1800" dirty="0">
              <a:solidFill>
                <a:schemeClr val="tx2">
                  <a:lumMod val="60000"/>
                  <a:lumOff val="40000"/>
                </a:schemeClr>
              </a:solidFill>
            </a:endParaRPr>
          </a:p>
          <a:p>
            <a:endParaRPr lang="en-GB" sz="1800" dirty="0"/>
          </a:p>
        </p:txBody>
      </p:sp>
    </p:spTree>
    <p:extLst>
      <p:ext uri="{BB962C8B-B14F-4D97-AF65-F5344CB8AC3E}">
        <p14:creationId xmlns:p14="http://schemas.microsoft.com/office/powerpoint/2010/main" val="106973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A0A6C-A096-4221-8D0B-110493AD8F12}"/>
              </a:ext>
            </a:extLst>
          </p:cNvPr>
          <p:cNvSpPr>
            <a:spLocks noGrp="1"/>
          </p:cNvSpPr>
          <p:nvPr>
            <p:ph type="body" sz="quarter" idx="14"/>
          </p:nvPr>
        </p:nvSpPr>
        <p:spPr/>
        <p:txBody>
          <a:bodyPr/>
          <a:lstStyle/>
          <a:p>
            <a:r>
              <a:rPr lang="en-GB" dirty="0"/>
              <a:t>Communication resources</a:t>
            </a:r>
          </a:p>
        </p:txBody>
      </p:sp>
    </p:spTree>
    <p:extLst>
      <p:ext uri="{BB962C8B-B14F-4D97-AF65-F5344CB8AC3E}">
        <p14:creationId xmlns:p14="http://schemas.microsoft.com/office/powerpoint/2010/main" val="314949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FB82F-3BF6-57D0-FA85-323BA1260C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07272E-9D75-632F-A152-E2B1D8AC1A6A}"/>
              </a:ext>
            </a:extLst>
          </p:cNvPr>
          <p:cNvSpPr>
            <a:spLocks noGrp="1"/>
          </p:cNvSpPr>
          <p:nvPr>
            <p:ph type="sldNum" sz="quarter" idx="4"/>
          </p:nvPr>
        </p:nvSpPr>
        <p:spPr/>
        <p:txBody>
          <a:bodyPr/>
          <a:lstStyle/>
          <a:p>
            <a:fld id="{B9E0ACF9-11E2-1D4B-A28D-78BD04ABBE89}" type="slidenum">
              <a:rPr lang="en-US" smtClean="0"/>
              <a:pPr/>
              <a:t>14</a:t>
            </a:fld>
            <a:endParaRPr lang="en-US" dirty="0"/>
          </a:p>
        </p:txBody>
      </p:sp>
      <p:sp>
        <p:nvSpPr>
          <p:cNvPr id="3" name="Text Placeholder 2">
            <a:extLst>
              <a:ext uri="{FF2B5EF4-FFF2-40B4-BE49-F238E27FC236}">
                <a16:creationId xmlns:a16="http://schemas.microsoft.com/office/drawing/2014/main" id="{58C336CB-1545-CCB8-3102-C67E3FE1E404}"/>
              </a:ext>
            </a:extLst>
          </p:cNvPr>
          <p:cNvSpPr>
            <a:spLocks noGrp="1"/>
          </p:cNvSpPr>
          <p:nvPr>
            <p:ph type="body" sz="quarter" idx="14"/>
          </p:nvPr>
        </p:nvSpPr>
        <p:spPr/>
        <p:txBody>
          <a:bodyPr/>
          <a:lstStyle/>
          <a:p>
            <a:r>
              <a:rPr lang="en-GB" dirty="0"/>
              <a:t>Key messages</a:t>
            </a:r>
          </a:p>
        </p:txBody>
      </p:sp>
      <p:sp>
        <p:nvSpPr>
          <p:cNvPr id="4" name="Text Placeholder 3">
            <a:extLst>
              <a:ext uri="{FF2B5EF4-FFF2-40B4-BE49-F238E27FC236}">
                <a16:creationId xmlns:a16="http://schemas.microsoft.com/office/drawing/2014/main" id="{1A6F2C02-8AEB-A648-8A0A-51BCFBAC8074}"/>
              </a:ext>
            </a:extLst>
          </p:cNvPr>
          <p:cNvSpPr>
            <a:spLocks noGrp="1"/>
          </p:cNvSpPr>
          <p:nvPr>
            <p:ph type="body" sz="quarter" idx="15"/>
          </p:nvPr>
        </p:nvSpPr>
        <p:spPr>
          <a:xfrm>
            <a:off x="328612" y="1094750"/>
            <a:ext cx="11534775" cy="4518518"/>
          </a:xfrm>
        </p:spPr>
        <p:txBody>
          <a:bodyPr/>
          <a:lstStyle/>
          <a:p>
            <a:pPr algn="just" fontAlgn="base"/>
            <a:r>
              <a:rPr lang="en-GB" sz="1800" dirty="0">
                <a:solidFill>
                  <a:schemeClr val="tx2">
                    <a:lumMod val="60000"/>
                    <a:lumOff val="40000"/>
                  </a:schemeClr>
                </a:solidFill>
              </a:rPr>
              <a:t>Lung cancer causes more deaths than any other cancer in the UK. It is commonly diagnosed too late, due to there often being no symptoms at the earlier stages.</a:t>
            </a:r>
          </a:p>
          <a:p>
            <a:pPr algn="just" fontAlgn="base"/>
            <a:r>
              <a:rPr lang="en-GB" sz="1800" dirty="0">
                <a:solidFill>
                  <a:schemeClr val="tx2">
                    <a:lumMod val="60000"/>
                    <a:lumOff val="40000"/>
                  </a:schemeClr>
                </a:solidFill>
              </a:rPr>
              <a:t>The LCS programme helps save more lives, by identifying lung cancer at an earlier stage, when it is much more treatable. When lung cancer is diagnosed early there are more options for treatment and a higher chance of survival - people diagnosed with lung cancer at the earliest stage are nearly 20 times more likely to survive for five years than those whose cancer is caught late.  </a:t>
            </a:r>
          </a:p>
          <a:p>
            <a:pPr algn="just" fontAlgn="base">
              <a:buFont typeface="Arial" panose="020B0604020202020204" pitchFamily="34" charset="0"/>
              <a:buChar char="•"/>
            </a:pPr>
            <a:r>
              <a:rPr lang="en-GB" sz="1800" dirty="0">
                <a:solidFill>
                  <a:schemeClr val="tx2">
                    <a:lumMod val="60000"/>
                    <a:lumOff val="40000"/>
                  </a:schemeClr>
                </a:solidFill>
              </a:rPr>
              <a:t>Lung Health Checks are offered to people who are registered with a STW GP Practice, are aged 55 to 74 and who are current or former smokers. </a:t>
            </a:r>
          </a:p>
          <a:p>
            <a:pPr algn="just" fontAlgn="base">
              <a:buFont typeface="Arial" panose="020B0604020202020204" pitchFamily="34" charset="0"/>
              <a:buChar char="•"/>
            </a:pPr>
            <a:r>
              <a:rPr lang="en-GB" sz="1800" dirty="0">
                <a:solidFill>
                  <a:schemeClr val="tx2">
                    <a:lumMod val="60000"/>
                    <a:lumOff val="40000"/>
                  </a:schemeClr>
                </a:solidFill>
              </a:rPr>
              <a:t>The LCS programme is initially being offered in areas with the highest lung cancer mortality rates.  </a:t>
            </a:r>
          </a:p>
          <a:p>
            <a:pPr algn="just" fontAlgn="base"/>
            <a:r>
              <a:rPr lang="en-GB" sz="1800" dirty="0">
                <a:solidFill>
                  <a:schemeClr val="tx2">
                    <a:lumMod val="60000"/>
                    <a:lumOff val="40000"/>
                  </a:schemeClr>
                </a:solidFill>
              </a:rPr>
              <a:t>Overall, more than 1.5 million people have been invited for a Lung Health Check across the country, with an estimated 5,500 lung cancer cases being caught earlier. </a:t>
            </a:r>
          </a:p>
          <a:p>
            <a:pPr algn="just" fontAlgn="base">
              <a:buFont typeface="Arial" panose="020B0604020202020204" pitchFamily="34" charset="0"/>
              <a:buChar char="•"/>
            </a:pPr>
            <a:r>
              <a:rPr lang="en-GB" sz="1800" dirty="0">
                <a:solidFill>
                  <a:schemeClr val="tx2">
                    <a:lumMod val="60000"/>
                    <a:lumOff val="40000"/>
                  </a:schemeClr>
                </a:solidFill>
              </a:rPr>
              <a:t>Other conditions can also be identified through the programme. If this happens, participants will be referred on for the appropriate treatment. </a:t>
            </a:r>
          </a:p>
          <a:p>
            <a:pPr algn="just" fontAlgn="base">
              <a:buFont typeface="Arial" panose="020B0604020202020204" pitchFamily="34" charset="0"/>
              <a:buChar char="•"/>
            </a:pPr>
            <a:r>
              <a:rPr lang="en-GB" sz="1800" dirty="0">
                <a:solidFill>
                  <a:schemeClr val="tx2">
                    <a:lumMod val="60000"/>
                    <a:lumOff val="40000"/>
                  </a:schemeClr>
                </a:solidFill>
              </a:rPr>
              <a:t>All current smokers that participate in the programme will be offered a referral to a Local Authority Stop Smoking Service where they will receive free behavioural support and Nicotine Replacement Therapy. </a:t>
            </a:r>
          </a:p>
        </p:txBody>
      </p:sp>
    </p:spTree>
    <p:extLst>
      <p:ext uri="{BB962C8B-B14F-4D97-AF65-F5344CB8AC3E}">
        <p14:creationId xmlns:p14="http://schemas.microsoft.com/office/powerpoint/2010/main" val="292917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9067CEB-4920-4BC9-8313-4D39426AFB28}"/>
              </a:ext>
            </a:extLst>
          </p:cNvPr>
          <p:cNvSpPr>
            <a:spLocks noGrp="1"/>
          </p:cNvSpPr>
          <p:nvPr>
            <p:ph sz="half" idx="1"/>
          </p:nvPr>
        </p:nvSpPr>
        <p:spPr>
          <a:xfrm>
            <a:off x="351035" y="1252729"/>
            <a:ext cx="6802799" cy="4369466"/>
          </a:xfrm>
        </p:spPr>
        <p:txBody>
          <a:bodyPr>
            <a:normAutofit/>
          </a:bodyPr>
          <a:lstStyle/>
          <a:p>
            <a:r>
              <a:rPr lang="en-GB" sz="1800" dirty="0"/>
              <a:t>A range of promotional and information resources have been developed to help promote the STW Lung Cancer Screening Programme, including:</a:t>
            </a:r>
          </a:p>
          <a:p>
            <a:pPr marL="717550" indent="-342900">
              <a:buFont typeface="Arial" panose="020B0604020202020204" pitchFamily="34" charset="0"/>
              <a:buChar char="•"/>
            </a:pPr>
            <a:r>
              <a:rPr lang="en-GB" sz="1800" dirty="0"/>
              <a:t>Information Leaflet</a:t>
            </a:r>
          </a:p>
          <a:p>
            <a:pPr marL="717550" indent="-342900">
              <a:buFont typeface="Arial" panose="020B0604020202020204" pitchFamily="34" charset="0"/>
              <a:buChar char="•"/>
            </a:pPr>
            <a:r>
              <a:rPr lang="en-GB" sz="1800" dirty="0"/>
              <a:t>GP Screen and posters</a:t>
            </a:r>
          </a:p>
          <a:p>
            <a:pPr marL="717550" indent="-342900">
              <a:buFont typeface="Arial" panose="020B0604020202020204" pitchFamily="34" charset="0"/>
              <a:buChar char="•"/>
            </a:pPr>
            <a:r>
              <a:rPr lang="en-GB" sz="1800" dirty="0"/>
              <a:t>Information in </a:t>
            </a:r>
            <a:r>
              <a:rPr lang="en-GB" sz="1800" dirty="0" err="1"/>
              <a:t>Easyread</a:t>
            </a:r>
            <a:endParaRPr lang="en-GB" sz="1800" dirty="0"/>
          </a:p>
          <a:p>
            <a:pPr marL="717550" indent="-342900">
              <a:buFont typeface="Arial" panose="020B0604020202020204" pitchFamily="34" charset="0"/>
              <a:buChar char="•"/>
            </a:pPr>
            <a:r>
              <a:rPr lang="en-GB" sz="1800" dirty="0"/>
              <a:t>Social media graphics</a:t>
            </a:r>
          </a:p>
          <a:p>
            <a:pPr marL="717550" indent="-342900">
              <a:buFont typeface="Arial" panose="020B0604020202020204" pitchFamily="34" charset="0"/>
              <a:buChar char="•"/>
            </a:pPr>
            <a:r>
              <a:rPr lang="en-GB" sz="1800" dirty="0"/>
              <a:t>Frequently Asked Questions (FAQs)</a:t>
            </a:r>
          </a:p>
          <a:p>
            <a:r>
              <a:rPr lang="en-GB" sz="1800" dirty="0"/>
              <a:t>These may be accessed and downloaded by visiting: </a:t>
            </a:r>
          </a:p>
          <a:p>
            <a:r>
              <a:rPr lang="en-GB" sz="1800" dirty="0">
                <a:hlinkClick r:id="rId2"/>
              </a:rPr>
              <a:t>Lung Cancer Screening - NHS </a:t>
            </a:r>
            <a:r>
              <a:rPr lang="en-GB" sz="1800" dirty="0" err="1">
                <a:hlinkClick r:id="rId2"/>
              </a:rPr>
              <a:t>Shropshire,</a:t>
            </a:r>
            <a:r>
              <a:rPr lang="en-GB" sz="1800" dirty="0">
                <a:hlinkClick r:id="rId2"/>
              </a:rPr>
              <a:t> Telford and Wrekin</a:t>
            </a:r>
            <a:endParaRPr lang="en-GB" sz="1800" dirty="0"/>
          </a:p>
          <a:p>
            <a:endParaRPr lang="en-GB" sz="1800" dirty="0"/>
          </a:p>
          <a:p>
            <a:endParaRPr lang="en-GB" sz="1800" dirty="0"/>
          </a:p>
        </p:txBody>
      </p:sp>
      <p:pic>
        <p:nvPicPr>
          <p:cNvPr id="3" name="Content Placeholder 2">
            <a:extLst>
              <a:ext uri="{FF2B5EF4-FFF2-40B4-BE49-F238E27FC236}">
                <a16:creationId xmlns:a16="http://schemas.microsoft.com/office/drawing/2014/main" id="{EC3E78CF-98D9-B812-95C1-437FF6AD0C77}"/>
              </a:ext>
            </a:extLst>
          </p:cNvPr>
          <p:cNvPicPr>
            <a:picLocks noGrp="1" noChangeAspect="1"/>
          </p:cNvPicPr>
          <p:nvPr>
            <p:ph sz="half" idx="15"/>
          </p:nvPr>
        </p:nvPicPr>
        <p:blipFill>
          <a:blip r:embed="rId3"/>
          <a:stretch>
            <a:fillRect/>
          </a:stretch>
        </p:blipFill>
        <p:spPr>
          <a:xfrm>
            <a:off x="7275597" y="1246188"/>
            <a:ext cx="3200230" cy="4368800"/>
          </a:xfrm>
        </p:spPr>
      </p:pic>
      <p:sp>
        <p:nvSpPr>
          <p:cNvPr id="5" name="Slide Number Placeholder 4">
            <a:extLst>
              <a:ext uri="{FF2B5EF4-FFF2-40B4-BE49-F238E27FC236}">
                <a16:creationId xmlns:a16="http://schemas.microsoft.com/office/drawing/2014/main" id="{AC087857-8849-5F5D-C459-69E1707185C6}"/>
              </a:ext>
            </a:extLst>
          </p:cNvPr>
          <p:cNvSpPr>
            <a:spLocks noGrp="1"/>
          </p:cNvSpPr>
          <p:nvPr>
            <p:ph type="sldNum" sz="quarter" idx="4"/>
          </p:nvPr>
        </p:nvSpPr>
        <p:spPr/>
        <p:txBody>
          <a:bodyPr/>
          <a:lstStyle/>
          <a:p>
            <a:fld id="{B9E0ACF9-11E2-1D4B-A28D-78BD04ABBE89}" type="slidenum">
              <a:rPr lang="en-US" smtClean="0"/>
              <a:pPr/>
              <a:t>15</a:t>
            </a:fld>
            <a:endParaRPr lang="en-US" dirty="0"/>
          </a:p>
        </p:txBody>
      </p:sp>
      <p:sp>
        <p:nvSpPr>
          <p:cNvPr id="4" name="Text Placeholder 3">
            <a:extLst>
              <a:ext uri="{FF2B5EF4-FFF2-40B4-BE49-F238E27FC236}">
                <a16:creationId xmlns:a16="http://schemas.microsoft.com/office/drawing/2014/main" id="{EE3DBECF-32BE-4E9C-33C0-0A91B51513D0}"/>
              </a:ext>
            </a:extLst>
          </p:cNvPr>
          <p:cNvSpPr>
            <a:spLocks noGrp="1"/>
          </p:cNvSpPr>
          <p:nvPr>
            <p:ph type="body" sz="quarter" idx="14"/>
          </p:nvPr>
        </p:nvSpPr>
        <p:spPr>
          <a:prstGeom prst="rect">
            <a:avLst/>
          </a:prstGeom>
        </p:spPr>
        <p:txBody>
          <a:bodyPr/>
          <a:lstStyle/>
          <a:p>
            <a:r>
              <a:rPr lang="en-US" dirty="0"/>
              <a:t>Promotional and Information Resources</a:t>
            </a:r>
          </a:p>
        </p:txBody>
      </p:sp>
    </p:spTree>
    <p:extLst>
      <p:ext uri="{BB962C8B-B14F-4D97-AF65-F5344CB8AC3E}">
        <p14:creationId xmlns:p14="http://schemas.microsoft.com/office/powerpoint/2010/main" val="394039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524BB-81BA-7935-D86F-C23862F8A7FC}"/>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9759ECF-5FF5-2C5E-C2EE-3ED4D2733966}"/>
              </a:ext>
            </a:extLst>
          </p:cNvPr>
          <p:cNvSpPr>
            <a:spLocks noGrp="1"/>
          </p:cNvSpPr>
          <p:nvPr>
            <p:ph sz="half" idx="1"/>
          </p:nvPr>
        </p:nvSpPr>
        <p:spPr>
          <a:xfrm>
            <a:off x="477496" y="1106814"/>
            <a:ext cx="6448598" cy="4369466"/>
          </a:xfrm>
        </p:spPr>
        <p:txBody>
          <a:bodyPr>
            <a:noAutofit/>
          </a:bodyPr>
          <a:lstStyle/>
          <a:p>
            <a:pPr algn="just" fontAlgn="base"/>
            <a:r>
              <a:rPr lang="en-GB" sz="1800" b="1" dirty="0">
                <a:solidFill>
                  <a:schemeClr val="tx2">
                    <a:lumMod val="60000"/>
                    <a:lumOff val="40000"/>
                  </a:schemeClr>
                </a:solidFill>
              </a:rPr>
              <a:t>FAQs from Patients</a:t>
            </a:r>
          </a:p>
          <a:p>
            <a:pPr algn="just" fontAlgn="base"/>
            <a:r>
              <a:rPr lang="en-GB" sz="1800" dirty="0">
                <a:solidFill>
                  <a:schemeClr val="tx2">
                    <a:lumMod val="60000"/>
                    <a:lumOff val="40000"/>
                  </a:schemeClr>
                </a:solidFill>
              </a:rPr>
              <a:t>Lung Cancer Screening is a relatively new initiative so some patients may, if they are a little confused or anxious about attending an appointment, seek reassurance from their GP practice. </a:t>
            </a:r>
            <a:r>
              <a:rPr lang="en-US" sz="1800" dirty="0">
                <a:solidFill>
                  <a:schemeClr val="tx2">
                    <a:lumMod val="60000"/>
                    <a:lumOff val="40000"/>
                  </a:schemeClr>
                </a:solidFill>
              </a:rPr>
              <a:t>​</a:t>
            </a:r>
            <a:r>
              <a:rPr lang="en-GB" sz="1800" dirty="0">
                <a:solidFill>
                  <a:schemeClr val="tx2">
                    <a:lumMod val="60000"/>
                    <a:lumOff val="40000"/>
                  </a:schemeClr>
                </a:solidFill>
              </a:rPr>
              <a:t>To assist with this, The Roy Castle Lung Cancer Foundation has put together the answers to some of the most commonly asked questions by patients, which can be accessed through the Roy Castle Lung Cancer Foundation’s website:</a:t>
            </a:r>
          </a:p>
          <a:p>
            <a:pPr algn="just" fontAlgn="base"/>
            <a:r>
              <a:rPr lang="en-GB" sz="1800" dirty="0">
                <a:solidFill>
                  <a:schemeClr val="tx2">
                    <a:lumMod val="60000"/>
                    <a:lumOff val="40000"/>
                  </a:schemeClr>
                </a:solidFill>
                <a:hlinkClick r:id="rId2">
                  <a:extLst>
                    <a:ext uri="{A12FA001-AC4F-418D-AE19-62706E023703}">
                      <ahyp:hlinkClr xmlns:ahyp="http://schemas.microsoft.com/office/drawing/2018/hyperlinkcolor" val="tx"/>
                    </a:ext>
                  </a:extLst>
                </a:hlinkClick>
              </a:rPr>
              <a:t>Lung Health Checks to Detect Lung Cancer Early | RCLCF</a:t>
            </a:r>
            <a:endParaRPr lang="en-GB" sz="1800" dirty="0">
              <a:solidFill>
                <a:schemeClr val="tx2">
                  <a:lumMod val="60000"/>
                  <a:lumOff val="40000"/>
                </a:schemeClr>
              </a:solidFill>
            </a:endParaRPr>
          </a:p>
          <a:p>
            <a:pPr algn="just" fontAlgn="base"/>
            <a:r>
              <a:rPr lang="en-GB" sz="1800" b="1" dirty="0">
                <a:solidFill>
                  <a:schemeClr val="tx2">
                    <a:lumMod val="60000"/>
                    <a:lumOff val="40000"/>
                  </a:schemeClr>
                </a:solidFill>
              </a:rPr>
              <a:t>FAQs from GPs</a:t>
            </a:r>
          </a:p>
          <a:p>
            <a:pPr algn="just" fontAlgn="base"/>
            <a:r>
              <a:rPr lang="en-GB" sz="1800" dirty="0">
                <a:solidFill>
                  <a:schemeClr val="tx2">
                    <a:lumMod val="60000"/>
                    <a:lumOff val="40000"/>
                  </a:schemeClr>
                </a:solidFill>
              </a:rPr>
              <a:t>Similarly, answers to some of the most commonly asked questions by GPs can be found on the NHS STW Website:</a:t>
            </a:r>
          </a:p>
          <a:p>
            <a:pPr algn="just"/>
            <a:r>
              <a:rPr lang="en-GB" sz="1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https://www.shropshiretelfordandwrekin.nhs.uk/wp-content/uploads/FAQs-for-UK-General-Practitioners.docx</a:t>
            </a:r>
            <a:endParaRPr lang="en-GB" sz="1800" dirty="0">
              <a:solidFill>
                <a:schemeClr val="tx2">
                  <a:lumMod val="60000"/>
                  <a:lumOff val="40000"/>
                </a:schemeClr>
              </a:solidFill>
            </a:endParaRPr>
          </a:p>
          <a:p>
            <a:pPr algn="just"/>
            <a:endParaRPr lang="en-GB" sz="1800" dirty="0"/>
          </a:p>
        </p:txBody>
      </p:sp>
      <p:sp>
        <p:nvSpPr>
          <p:cNvPr id="5" name="Slide Number Placeholder 4">
            <a:extLst>
              <a:ext uri="{FF2B5EF4-FFF2-40B4-BE49-F238E27FC236}">
                <a16:creationId xmlns:a16="http://schemas.microsoft.com/office/drawing/2014/main" id="{8E59F284-C983-2013-5530-C2D01E32F184}"/>
              </a:ext>
            </a:extLst>
          </p:cNvPr>
          <p:cNvSpPr>
            <a:spLocks noGrp="1"/>
          </p:cNvSpPr>
          <p:nvPr>
            <p:ph type="sldNum" sz="quarter" idx="4"/>
          </p:nvPr>
        </p:nvSpPr>
        <p:spPr/>
        <p:txBody>
          <a:bodyPr/>
          <a:lstStyle/>
          <a:p>
            <a:fld id="{B9E0ACF9-11E2-1D4B-A28D-78BD04ABBE89}" type="slidenum">
              <a:rPr lang="en-US" smtClean="0"/>
              <a:pPr/>
              <a:t>16</a:t>
            </a:fld>
            <a:endParaRPr lang="en-US" dirty="0"/>
          </a:p>
        </p:txBody>
      </p:sp>
      <p:sp>
        <p:nvSpPr>
          <p:cNvPr id="4" name="Text Placeholder 3">
            <a:extLst>
              <a:ext uri="{FF2B5EF4-FFF2-40B4-BE49-F238E27FC236}">
                <a16:creationId xmlns:a16="http://schemas.microsoft.com/office/drawing/2014/main" id="{8ECB2553-E64B-4630-78D5-AC7D1F97280F}"/>
              </a:ext>
            </a:extLst>
          </p:cNvPr>
          <p:cNvSpPr>
            <a:spLocks noGrp="1"/>
          </p:cNvSpPr>
          <p:nvPr>
            <p:ph type="body" sz="quarter" idx="14"/>
          </p:nvPr>
        </p:nvSpPr>
        <p:spPr>
          <a:prstGeom prst="rect">
            <a:avLst/>
          </a:prstGeom>
        </p:spPr>
        <p:txBody>
          <a:bodyPr/>
          <a:lstStyle/>
          <a:p>
            <a:r>
              <a:rPr lang="en-US" dirty="0"/>
              <a:t>Frequently asked questions (FAQs)</a:t>
            </a:r>
          </a:p>
        </p:txBody>
      </p:sp>
      <p:pic>
        <p:nvPicPr>
          <p:cNvPr id="2" name="Picture 1">
            <a:extLst>
              <a:ext uri="{FF2B5EF4-FFF2-40B4-BE49-F238E27FC236}">
                <a16:creationId xmlns:a16="http://schemas.microsoft.com/office/drawing/2014/main" id="{4B1A245A-C4E5-D156-2B56-D1A03024B6CF}"/>
              </a:ext>
            </a:extLst>
          </p:cNvPr>
          <p:cNvPicPr>
            <a:picLocks noChangeAspect="1"/>
          </p:cNvPicPr>
          <p:nvPr/>
        </p:nvPicPr>
        <p:blipFill>
          <a:blip r:embed="rId4"/>
          <a:stretch>
            <a:fillRect/>
          </a:stretch>
        </p:blipFill>
        <p:spPr>
          <a:xfrm>
            <a:off x="7237723" y="1225685"/>
            <a:ext cx="4362609" cy="2451371"/>
          </a:xfrm>
          <a:prstGeom prst="rect">
            <a:avLst/>
          </a:prstGeom>
        </p:spPr>
      </p:pic>
    </p:spTree>
    <p:extLst>
      <p:ext uri="{BB962C8B-B14F-4D97-AF65-F5344CB8AC3E}">
        <p14:creationId xmlns:p14="http://schemas.microsoft.com/office/powerpoint/2010/main" val="174422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FBEC5-E882-F2AB-C475-28F536C53FAE}"/>
              </a:ext>
            </a:extLst>
          </p:cNvPr>
          <p:cNvSpPr>
            <a:spLocks noGrp="1"/>
          </p:cNvSpPr>
          <p:nvPr>
            <p:ph type="sldNum" sz="quarter" idx="4"/>
          </p:nvPr>
        </p:nvSpPr>
        <p:spPr/>
        <p:txBody>
          <a:bodyPr/>
          <a:lstStyle/>
          <a:p>
            <a:fld id="{B9E0ACF9-11E2-1D4B-A28D-78BD04ABBE89}" type="slidenum">
              <a:rPr lang="en-US" smtClean="0"/>
              <a:pPr/>
              <a:t>17</a:t>
            </a:fld>
            <a:endParaRPr lang="en-US" dirty="0"/>
          </a:p>
        </p:txBody>
      </p:sp>
      <p:sp>
        <p:nvSpPr>
          <p:cNvPr id="2" name="Text Placeholder 1">
            <a:extLst>
              <a:ext uri="{FF2B5EF4-FFF2-40B4-BE49-F238E27FC236}">
                <a16:creationId xmlns:a16="http://schemas.microsoft.com/office/drawing/2014/main" id="{44743EA8-6A8B-E660-E607-E804DCF2C362}"/>
              </a:ext>
            </a:extLst>
          </p:cNvPr>
          <p:cNvSpPr>
            <a:spLocks noGrp="1"/>
          </p:cNvSpPr>
          <p:nvPr>
            <p:ph type="body" sz="quarter" idx="14"/>
          </p:nvPr>
        </p:nvSpPr>
        <p:spPr>
          <a:prstGeom prst="rect">
            <a:avLst/>
          </a:prstGeom>
        </p:spPr>
        <p:txBody>
          <a:bodyPr/>
          <a:lstStyle/>
          <a:p>
            <a:r>
              <a:rPr lang="en-US" dirty="0"/>
              <a:t>Videos</a:t>
            </a:r>
          </a:p>
        </p:txBody>
      </p:sp>
      <p:sp>
        <p:nvSpPr>
          <p:cNvPr id="7" name="TextBox 6">
            <a:extLst>
              <a:ext uri="{FF2B5EF4-FFF2-40B4-BE49-F238E27FC236}">
                <a16:creationId xmlns:a16="http://schemas.microsoft.com/office/drawing/2014/main" id="{A673156A-8211-67BD-2A9A-F0E74AEE3FBC}"/>
              </a:ext>
            </a:extLst>
          </p:cNvPr>
          <p:cNvSpPr txBox="1"/>
          <p:nvPr/>
        </p:nvSpPr>
        <p:spPr>
          <a:xfrm>
            <a:off x="439420" y="1027837"/>
            <a:ext cx="11214100" cy="5016758"/>
          </a:xfrm>
          <a:prstGeom prst="rect">
            <a:avLst/>
          </a:prstGeom>
          <a:noFill/>
        </p:spPr>
        <p:txBody>
          <a:bodyPr wrap="square">
            <a:spAutoFit/>
          </a:bodyPr>
          <a:lstStyle/>
          <a:p>
            <a:pPr algn="l" rtl="0" fontAlgn="base">
              <a:buNone/>
            </a:pPr>
            <a:r>
              <a:rPr lang="en-GB" sz="2000" b="1" i="0" u="none" strike="noStrike" dirty="0">
                <a:solidFill>
                  <a:schemeClr val="tx2">
                    <a:lumMod val="60000"/>
                    <a:lumOff val="40000"/>
                  </a:schemeClr>
                </a:solidFill>
                <a:effectLst/>
                <a:latin typeface="Franklin Gothic Book" panose="020B0503020102020204" pitchFamily="34" charset="0"/>
              </a:rPr>
              <a:t>For GP practices</a:t>
            </a:r>
            <a:endParaRPr lang="en-GB" sz="2000" dirty="0">
              <a:solidFill>
                <a:schemeClr val="tx2">
                  <a:lumMod val="60000"/>
                  <a:lumOff val="40000"/>
                </a:schemeClr>
              </a:solidFill>
              <a:latin typeface="Franklin Gothic Book" panose="020B0503020102020204" pitchFamily="34" charset="0"/>
            </a:endParaRPr>
          </a:p>
          <a:p>
            <a:pPr algn="l" rtl="0" fontAlgn="base">
              <a:buNone/>
            </a:pPr>
            <a:r>
              <a:rPr lang="en-GB" sz="2000" b="0" i="0" u="none" strike="noStrike" dirty="0">
                <a:solidFill>
                  <a:schemeClr val="tx2">
                    <a:lumMod val="60000"/>
                    <a:lumOff val="40000"/>
                  </a:schemeClr>
                </a:solidFill>
                <a:effectLst/>
                <a:latin typeface="Franklin Gothic Book" panose="020B0503020102020204" pitchFamily="34" charset="0"/>
              </a:rPr>
              <a:t>Dr Jason Page and Dr Tina George discuss the Lung Cancer Screening programme, the benefits to patients and primary care and the requirements from GP practices. </a:t>
            </a:r>
            <a:r>
              <a:rPr lang="en-US" sz="2000" b="0" i="0" dirty="0">
                <a:solidFill>
                  <a:schemeClr val="tx2">
                    <a:lumMod val="60000"/>
                    <a:lumOff val="40000"/>
                  </a:schemeClr>
                </a:solidFill>
                <a:effectLst/>
                <a:latin typeface="Franklin Gothic Book" panose="020B0503020102020204" pitchFamily="34" charset="0"/>
              </a:rPr>
              <a:t>​</a:t>
            </a:r>
          </a:p>
          <a:p>
            <a:pPr algn="l" rtl="0" fontAlgn="base"/>
            <a:r>
              <a:rPr lang="en-GB" sz="2000" b="0" i="0" u="none" strike="noStrike" dirty="0">
                <a:solidFill>
                  <a:schemeClr val="tx2">
                    <a:lumMod val="60000"/>
                    <a:lumOff val="40000"/>
                  </a:schemeClr>
                </a:solidFill>
                <a:effectLst/>
                <a:latin typeface="Franklin Gothic Book" panose="020B0503020102020204" pitchFamily="34" charset="0"/>
              </a:rPr>
              <a:t>Click the links below to watch the full-length video, or to get answers to specific questions around LCS</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2">
                  <a:extLst>
                    <a:ext uri="{A12FA001-AC4F-418D-AE19-62706E023703}">
                      <ahyp:hlinkClr xmlns:ahyp="http://schemas.microsoft.com/office/drawing/2018/hyperlinkcolor" val="tx"/>
                    </a:ext>
                  </a:extLst>
                </a:hlinkClick>
              </a:rPr>
              <a:t>Full length video</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What are Lung Cancer Screening and what impact are they having? </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How are Lung Cancer Screening helping people affected by lung cancer?</a:t>
            </a:r>
            <a:r>
              <a:rPr lang="en-GB" sz="2000" dirty="0">
                <a:solidFill>
                  <a:schemeClr val="tx2">
                    <a:lumMod val="60000"/>
                    <a:lumOff val="40000"/>
                  </a:schemeClr>
                </a:solidFill>
                <a:latin typeface="Franklin Gothic Book" panose="020B0503020102020204" pitchFamily="34" charset="0"/>
              </a:rPr>
              <a:t> </a:t>
            </a:r>
            <a:r>
              <a:rPr lang="en-US"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5">
                  <a:extLst>
                    <a:ext uri="{A12FA001-AC4F-418D-AE19-62706E023703}">
                      <ahyp:hlinkClr xmlns:ahyp="http://schemas.microsoft.com/office/drawing/2018/hyperlinkcolor" val="tx"/>
                    </a:ext>
                  </a:extLst>
                </a:hlinkClick>
              </a:rPr>
              <a:t>What are the benefits to GPs and practices? </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6">
                  <a:extLst>
                    <a:ext uri="{A12FA001-AC4F-418D-AE19-62706E023703}">
                      <ahyp:hlinkClr xmlns:ahyp="http://schemas.microsoft.com/office/drawing/2018/hyperlinkcolor" val="tx"/>
                    </a:ext>
                  </a:extLst>
                </a:hlinkClick>
              </a:rPr>
              <a:t>What is required from GPs when implementing a Lung Cancer Screening ? </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7">
                  <a:extLst>
                    <a:ext uri="{A12FA001-AC4F-418D-AE19-62706E023703}">
                      <ahyp:hlinkClr xmlns:ahyp="http://schemas.microsoft.com/office/drawing/2018/hyperlinkcolor" val="tx"/>
                    </a:ext>
                  </a:extLst>
                </a:hlinkClick>
              </a:rPr>
              <a:t>What are the main challenges? </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8">
                  <a:extLst>
                    <a:ext uri="{A12FA001-AC4F-418D-AE19-62706E023703}">
                      <ahyp:hlinkClr xmlns:ahyp="http://schemas.microsoft.com/office/drawing/2018/hyperlinkcolor" val="tx"/>
                    </a:ext>
                  </a:extLst>
                </a:hlinkClick>
              </a:rPr>
              <a:t>How are practices supported? </a:t>
            </a:r>
            <a:r>
              <a:rPr lang="en-GB" sz="2000" dirty="0">
                <a:solidFill>
                  <a:schemeClr val="tx2">
                    <a:lumMod val="60000"/>
                    <a:lumOff val="40000"/>
                  </a:schemeClr>
                </a:solidFill>
                <a:latin typeface="Franklin Gothic Book" panose="020B0503020102020204" pitchFamily="34" charset="0"/>
              </a:rPr>
              <a:t>​</a:t>
            </a:r>
          </a:p>
          <a:p>
            <a:pPr marL="742950" lvl="1" indent="-285750" fontAlgn="base">
              <a:buFont typeface="Arial" panose="020B0604020202020204" pitchFamily="34" charset="0"/>
              <a:buChar char="•"/>
            </a:pPr>
            <a:r>
              <a:rPr lang="en-GB" sz="2000" u="sng" dirty="0">
                <a:solidFill>
                  <a:schemeClr val="tx2">
                    <a:lumMod val="60000"/>
                    <a:lumOff val="40000"/>
                  </a:schemeClr>
                </a:solidFill>
                <a:latin typeface="Franklin Gothic Book" panose="020B0503020102020204" pitchFamily="34" charset="0"/>
                <a:hlinkClick r:id="rId9">
                  <a:extLst>
                    <a:ext uri="{A12FA001-AC4F-418D-AE19-62706E023703}">
                      <ahyp:hlinkClr xmlns:ahyp="http://schemas.microsoft.com/office/drawing/2018/hyperlinkcolor" val="tx"/>
                    </a:ext>
                  </a:extLst>
                </a:hlinkClick>
              </a:rPr>
              <a:t>What are your hopes for lung cancer screening in the future? </a:t>
            </a:r>
            <a:endParaRPr lang="en-GB" sz="2000" u="sng" dirty="0">
              <a:solidFill>
                <a:schemeClr val="tx2">
                  <a:lumMod val="60000"/>
                  <a:lumOff val="40000"/>
                </a:schemeClr>
              </a:solidFill>
              <a:latin typeface="Franklin Gothic Book" panose="020B0503020102020204" pitchFamily="34" charset="0"/>
            </a:endParaRPr>
          </a:p>
          <a:p>
            <a:pPr lvl="1" fontAlgn="base"/>
            <a:endParaRPr lang="en-GB" sz="2000" u="sng" dirty="0">
              <a:solidFill>
                <a:schemeClr val="tx2">
                  <a:lumMod val="60000"/>
                  <a:lumOff val="40000"/>
                </a:schemeClr>
              </a:solidFill>
              <a:latin typeface="Franklin Gothic Book" panose="020B0503020102020204" pitchFamily="34" charset="0"/>
            </a:endParaRPr>
          </a:p>
          <a:p>
            <a:pPr fontAlgn="base"/>
            <a:r>
              <a:rPr lang="en-GB" sz="2000" b="1" dirty="0">
                <a:solidFill>
                  <a:schemeClr val="tx2">
                    <a:lumMod val="60000"/>
                    <a:lumOff val="40000"/>
                  </a:schemeClr>
                </a:solidFill>
                <a:latin typeface="Franklin Gothic Book" panose="020B0503020102020204" pitchFamily="34" charset="0"/>
              </a:rPr>
              <a:t>For patients</a:t>
            </a:r>
          </a:p>
          <a:p>
            <a:pPr marL="742950" lvl="1" indent="-285750" fontAlgn="base">
              <a:buFont typeface="Arial" panose="020B0604020202020204" pitchFamily="34" charset="0"/>
              <a:buChar char="•"/>
            </a:pPr>
            <a:r>
              <a:rPr lang="en-GB" sz="2000" dirty="0">
                <a:solidFill>
                  <a:schemeClr val="tx2">
                    <a:lumMod val="60000"/>
                    <a:lumOff val="40000"/>
                  </a:schemeClr>
                </a:solidFill>
                <a:latin typeface="Franklin Gothic Book" panose="020B0503020102020204" pitchFamily="34" charset="0"/>
                <a:hlinkClick r:id="rId10">
                  <a:extLst>
                    <a:ext uri="{A12FA001-AC4F-418D-AE19-62706E023703}">
                      <ahyp:hlinkClr xmlns:ahyp="http://schemas.microsoft.com/office/drawing/2018/hyperlinkcolor" val="tx"/>
                    </a:ext>
                  </a:extLst>
                </a:hlinkClick>
              </a:rPr>
              <a:t>Why should you attend even if you feel well</a:t>
            </a:r>
            <a:endParaRPr lang="en-GB" sz="2000" dirty="0">
              <a:solidFill>
                <a:schemeClr val="tx2">
                  <a:lumMod val="60000"/>
                  <a:lumOff val="40000"/>
                </a:schemeClr>
              </a:solidFill>
              <a:latin typeface="Franklin Gothic Book" panose="020B0503020102020204" pitchFamily="34" charset="0"/>
            </a:endParaRPr>
          </a:p>
          <a:p>
            <a:pPr marL="742950" lvl="1" indent="-285750" fontAlgn="base">
              <a:buFont typeface="Arial" panose="020B0604020202020204" pitchFamily="34" charset="0"/>
              <a:buChar char="•"/>
            </a:pPr>
            <a:r>
              <a:rPr lang="en-GB" sz="2000" b="0" i="0" dirty="0">
                <a:solidFill>
                  <a:schemeClr val="tx2">
                    <a:lumMod val="60000"/>
                    <a:lumOff val="40000"/>
                  </a:schemeClr>
                </a:solidFill>
                <a:effectLst/>
                <a:latin typeface="Franklin Gothic Book" panose="020B0503020102020204" pitchFamily="34" charset="0"/>
                <a:hlinkClick r:id="rId11">
                  <a:extLst>
                    <a:ext uri="{A12FA001-AC4F-418D-AE19-62706E023703}">
                      <ahyp:hlinkClr xmlns:ahyp="http://schemas.microsoft.com/office/drawing/2018/hyperlinkcolor" val="tx"/>
                    </a:ext>
                  </a:extLst>
                </a:hlinkClick>
              </a:rPr>
              <a:t>What is a CT scan</a:t>
            </a:r>
            <a:r>
              <a:rPr lang="en-US" sz="2000" b="0" i="0" dirty="0">
                <a:solidFill>
                  <a:schemeClr val="tx2">
                    <a:lumMod val="60000"/>
                    <a:lumOff val="40000"/>
                  </a:schemeClr>
                </a:solidFill>
                <a:effectLst/>
                <a:latin typeface="Franklin Gothic Book" panose="020B0503020102020204" pitchFamily="34" charset="0"/>
              </a:rPr>
              <a:t> </a:t>
            </a:r>
          </a:p>
        </p:txBody>
      </p:sp>
    </p:spTree>
    <p:extLst>
      <p:ext uri="{BB962C8B-B14F-4D97-AF65-F5344CB8AC3E}">
        <p14:creationId xmlns:p14="http://schemas.microsoft.com/office/powerpoint/2010/main" val="186859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5FDF2C-82AA-1540-A366-CA61B80E1A9E}"/>
              </a:ext>
            </a:extLst>
          </p:cNvPr>
          <p:cNvSpPr>
            <a:spLocks noGrp="1"/>
          </p:cNvSpPr>
          <p:nvPr>
            <p:ph type="sldNum" sz="quarter" idx="4"/>
          </p:nvPr>
        </p:nvSpPr>
        <p:spPr/>
        <p:txBody>
          <a:bodyPr/>
          <a:lstStyle/>
          <a:p>
            <a:fld id="{B9E0ACF9-11E2-1D4B-A28D-78BD04ABBE89}" type="slidenum">
              <a:rPr lang="en-US" smtClean="0"/>
              <a:pPr/>
              <a:t>18</a:t>
            </a:fld>
            <a:endParaRPr lang="en-US" dirty="0"/>
          </a:p>
        </p:txBody>
      </p:sp>
      <p:sp>
        <p:nvSpPr>
          <p:cNvPr id="3" name="Text Placeholder 2">
            <a:extLst>
              <a:ext uri="{FF2B5EF4-FFF2-40B4-BE49-F238E27FC236}">
                <a16:creationId xmlns:a16="http://schemas.microsoft.com/office/drawing/2014/main" id="{716C920A-96C8-E02B-BE50-350F9B9CCFC1}"/>
              </a:ext>
            </a:extLst>
          </p:cNvPr>
          <p:cNvSpPr>
            <a:spLocks noGrp="1"/>
          </p:cNvSpPr>
          <p:nvPr>
            <p:ph type="body" sz="quarter" idx="14"/>
          </p:nvPr>
        </p:nvSpPr>
        <p:spPr/>
        <p:txBody>
          <a:bodyPr/>
          <a:lstStyle/>
          <a:p>
            <a:r>
              <a:rPr lang="en-GB" dirty="0"/>
              <a:t>Useful links and support</a:t>
            </a:r>
          </a:p>
        </p:txBody>
      </p:sp>
      <p:sp>
        <p:nvSpPr>
          <p:cNvPr id="5" name="TextBox 4">
            <a:extLst>
              <a:ext uri="{FF2B5EF4-FFF2-40B4-BE49-F238E27FC236}">
                <a16:creationId xmlns:a16="http://schemas.microsoft.com/office/drawing/2014/main" id="{5947A636-D7F2-5A26-7F28-A10258C7293F}"/>
              </a:ext>
            </a:extLst>
          </p:cNvPr>
          <p:cNvSpPr txBox="1"/>
          <p:nvPr/>
        </p:nvSpPr>
        <p:spPr>
          <a:xfrm>
            <a:off x="351035" y="1043666"/>
            <a:ext cx="11087929" cy="3416320"/>
          </a:xfrm>
          <a:prstGeom prst="rect">
            <a:avLst/>
          </a:prstGeom>
          <a:noFill/>
        </p:spPr>
        <p:txBody>
          <a:bodyPr wrap="square">
            <a:spAutoFit/>
          </a:bodyPr>
          <a:lstStyle/>
          <a:p>
            <a:pPr>
              <a:buNone/>
            </a:pPr>
            <a:r>
              <a:rPr lang="en-GB" dirty="0"/>
              <a:t>You can find more information about lung cancer and advice on quitting smoking by clicking on the following links:</a:t>
            </a:r>
          </a:p>
          <a:p>
            <a:pPr>
              <a:buNone/>
            </a:pPr>
            <a:endParaRPr lang="en-GB" dirty="0"/>
          </a:p>
          <a:p>
            <a:pPr marL="285750" indent="-285750">
              <a:buFont typeface="Arial" panose="020B0604020202020204" pitchFamily="34" charset="0"/>
              <a:buChar char="•"/>
            </a:pPr>
            <a:r>
              <a:rPr lang="en-GB" dirty="0">
                <a:hlinkClick r:id="rId2"/>
              </a:rPr>
              <a:t>Support to stop smoking - Shropshire</a:t>
            </a:r>
            <a:endParaRPr lang="en-GB" dirty="0"/>
          </a:p>
          <a:p>
            <a:pPr marL="285750" indent="-285750">
              <a:buFont typeface="Arial" panose="020B0604020202020204" pitchFamily="34" charset="0"/>
              <a:buChar char="•"/>
            </a:pPr>
            <a:r>
              <a:rPr lang="en-GB" dirty="0">
                <a:hlinkClick r:id="rId3"/>
              </a:rPr>
              <a:t>Help to stop smoking - Telford and Wrekin</a:t>
            </a:r>
            <a:r>
              <a:rPr lang="en-GB" dirty="0"/>
              <a:t> </a:t>
            </a:r>
          </a:p>
          <a:p>
            <a:pPr marL="285750" indent="-285750">
              <a:buFont typeface="Arial" panose="020B0604020202020204" pitchFamily="34" charset="0"/>
              <a:buChar char="•"/>
            </a:pPr>
            <a:r>
              <a:rPr lang="en-GB" dirty="0">
                <a:hlinkClick r:id="rId4"/>
              </a:rPr>
              <a:t>NHS Lung Cancer Information</a:t>
            </a:r>
            <a:endParaRPr lang="en-GB" dirty="0"/>
          </a:p>
          <a:p>
            <a:pPr marL="285750" indent="-285750">
              <a:buFont typeface="Arial" panose="020B0604020202020204" pitchFamily="34" charset="0"/>
              <a:buChar char="•"/>
            </a:pPr>
            <a:r>
              <a:rPr lang="en-GB" dirty="0">
                <a:hlinkClick r:id="rId5"/>
              </a:rPr>
              <a:t>NHS Quit Smoking</a:t>
            </a:r>
            <a:endParaRPr lang="en-GB" dirty="0"/>
          </a:p>
          <a:p>
            <a:pPr marL="285750" indent="-285750">
              <a:buFont typeface="Arial" panose="020B0604020202020204" pitchFamily="34" charset="0"/>
              <a:buChar char="•"/>
            </a:pPr>
            <a:r>
              <a:rPr lang="en-GB" dirty="0">
                <a:hlinkClick r:id="rId6"/>
              </a:rPr>
              <a:t>Cancer Research Lung Health Checks</a:t>
            </a:r>
            <a:endParaRPr lang="en-GB" dirty="0"/>
          </a:p>
          <a:p>
            <a:pPr marL="285750" indent="-285750">
              <a:buFont typeface="Arial" panose="020B0604020202020204" pitchFamily="34" charset="0"/>
              <a:buChar char="•"/>
            </a:pPr>
            <a:r>
              <a:rPr lang="en-GB" dirty="0">
                <a:hlinkClick r:id="rId7"/>
              </a:rPr>
              <a:t>Cancer Research Lung Cancer</a:t>
            </a:r>
            <a:endParaRPr lang="en-GB" dirty="0"/>
          </a:p>
          <a:p>
            <a:pPr marL="285750" indent="-285750">
              <a:buFont typeface="Arial" panose="020B0604020202020204" pitchFamily="34" charset="0"/>
              <a:buChar char="•"/>
            </a:pPr>
            <a:r>
              <a:rPr lang="en-GB" dirty="0">
                <a:hlinkClick r:id="rId8"/>
              </a:rPr>
              <a:t>Cancer Research Causes of Cancer</a:t>
            </a:r>
            <a:endParaRPr lang="en-GB" dirty="0"/>
          </a:p>
          <a:p>
            <a:pPr marL="285750" indent="-285750">
              <a:buFont typeface="Arial" panose="020B0604020202020204" pitchFamily="34" charset="0"/>
              <a:buChar char="•"/>
            </a:pPr>
            <a:r>
              <a:rPr lang="en-GB" dirty="0">
                <a:hlinkClick r:id="rId9"/>
              </a:rPr>
              <a:t>Roy Castle Lung Cancer Foundation</a:t>
            </a:r>
            <a:endParaRPr lang="en-GB" dirty="0"/>
          </a:p>
          <a:p>
            <a:pPr marL="285750" indent="-285750">
              <a:buFont typeface="Arial" panose="020B0604020202020204" pitchFamily="34" charset="0"/>
              <a:buChar char="•"/>
            </a:pPr>
            <a:r>
              <a:rPr lang="en-GB" dirty="0">
                <a:hlinkClick r:id="rId10"/>
              </a:rPr>
              <a:t>Macmillan Cancer Support Lung Cancer</a:t>
            </a:r>
            <a:endParaRPr lang="en-GB" dirty="0"/>
          </a:p>
        </p:txBody>
      </p:sp>
    </p:spTree>
    <p:extLst>
      <p:ext uri="{BB962C8B-B14F-4D97-AF65-F5344CB8AC3E}">
        <p14:creationId xmlns:p14="http://schemas.microsoft.com/office/powerpoint/2010/main" val="211299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59717-6307-361C-7FEC-9F652E96F6AE}"/>
              </a:ext>
            </a:extLst>
          </p:cNvPr>
          <p:cNvSpPr>
            <a:spLocks noGrp="1"/>
          </p:cNvSpPr>
          <p:nvPr>
            <p:ph type="body" sz="quarter" idx="13"/>
          </p:nvPr>
        </p:nvSpPr>
        <p:spPr>
          <a:xfrm>
            <a:off x="660400" y="1916053"/>
            <a:ext cx="7905629" cy="1606400"/>
          </a:xfrm>
        </p:spPr>
        <p:txBody>
          <a:bodyPr/>
          <a:lstStyle/>
          <a:p>
            <a:r>
              <a:rPr lang="en-GB" sz="3200" dirty="0">
                <a:latin typeface="Franklin Gothic Book" panose="020B0503020102020204" pitchFamily="34" charset="0"/>
              </a:rPr>
              <a:t>If you have any questions, concerns or feedback, please contact the Alliance Medical support team: </a:t>
            </a:r>
          </a:p>
          <a:p>
            <a:r>
              <a:rPr lang="en-GB" sz="3200" dirty="0">
                <a:latin typeface="Franklin Gothic Book" panose="020B0503020102020204" pitchFamily="34" charset="0"/>
              </a:rPr>
              <a:t>Phone: 0330 236 8484</a:t>
            </a:r>
          </a:p>
          <a:p>
            <a:r>
              <a:rPr lang="en-GB" sz="1800" dirty="0">
                <a:latin typeface="Franklin Gothic Book" panose="020B0503020102020204" pitchFamily="34" charset="0"/>
              </a:rPr>
              <a:t>(phone lines are open Monday to Friday, 8am - 7pm, and Saturday, 9am - 5pm)</a:t>
            </a:r>
          </a:p>
          <a:p>
            <a:r>
              <a:rPr lang="en-GB" sz="3200" dirty="0">
                <a:latin typeface="Franklin Gothic Book" panose="020B0503020102020204" pitchFamily="34" charset="0"/>
              </a:rPr>
              <a:t>Email: </a:t>
            </a:r>
            <a:r>
              <a:rPr lang="en-GB" sz="3200" dirty="0">
                <a:latin typeface="Franklin Gothic Book" panose="020B0503020102020204" pitchFamily="34" charset="0"/>
                <a:hlinkClick r:id="rId2"/>
              </a:rPr>
              <a:t>xyla.stwlungcancerscreening@nhs.net</a:t>
            </a:r>
            <a:endParaRPr lang="en-GB" sz="3200" dirty="0">
              <a:latin typeface="Franklin Gothic Book" panose="020B0503020102020204" pitchFamily="34" charset="0"/>
            </a:endParaRPr>
          </a:p>
        </p:txBody>
      </p:sp>
      <p:pic>
        <p:nvPicPr>
          <p:cNvPr id="5" name="Picture 4" descr="A red and blue circle with white text&#10;&#10;Description automatically generated">
            <a:extLst>
              <a:ext uri="{FF2B5EF4-FFF2-40B4-BE49-F238E27FC236}">
                <a16:creationId xmlns:a16="http://schemas.microsoft.com/office/drawing/2014/main" id="{1948EA4C-2B34-79E3-8417-7FC7F626A947}"/>
              </a:ext>
            </a:extLst>
          </p:cNvPr>
          <p:cNvPicPr>
            <a:picLocks noChangeAspect="1"/>
          </p:cNvPicPr>
          <p:nvPr/>
        </p:nvPicPr>
        <p:blipFill>
          <a:blip r:embed="rId3"/>
          <a:stretch>
            <a:fillRect/>
          </a:stretch>
        </p:blipFill>
        <p:spPr>
          <a:xfrm>
            <a:off x="0" y="5818553"/>
            <a:ext cx="3118339" cy="1039447"/>
          </a:xfrm>
          <a:prstGeom prst="rect">
            <a:avLst/>
          </a:prstGeom>
        </p:spPr>
      </p:pic>
    </p:spTree>
    <p:extLst>
      <p:ext uri="{BB962C8B-B14F-4D97-AF65-F5344CB8AC3E}">
        <p14:creationId xmlns:p14="http://schemas.microsoft.com/office/powerpoint/2010/main" val="183085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fld id="{B9E0ACF9-11E2-1D4B-A28D-78BD04ABBE89}" type="slidenum">
              <a:rPr lang="en-US" smtClean="0"/>
              <a:pPr/>
              <a:t>2</a:t>
            </a:fld>
            <a:endParaRPr lang="en-US" dirty="0"/>
          </a:p>
        </p:txBody>
      </p:sp>
      <p:sp>
        <p:nvSpPr>
          <p:cNvPr id="4" name="Text Placeholder 3">
            <a:extLst>
              <a:ext uri="{FF2B5EF4-FFF2-40B4-BE49-F238E27FC236}">
                <a16:creationId xmlns:a16="http://schemas.microsoft.com/office/drawing/2014/main" id="{B720EB82-A7C8-404B-B4C3-8EA722F536E0}"/>
              </a:ext>
            </a:extLst>
          </p:cNvPr>
          <p:cNvSpPr>
            <a:spLocks noGrp="1"/>
          </p:cNvSpPr>
          <p:nvPr>
            <p:ph type="body" sz="quarter" idx="14"/>
          </p:nvPr>
        </p:nvSpPr>
        <p:spPr/>
        <p:txBody>
          <a:bodyPr/>
          <a:lstStyle/>
          <a:p>
            <a:r>
              <a:rPr lang="en-GB" dirty="0"/>
              <a:t>About Lung Cancer Screening</a:t>
            </a:r>
          </a:p>
        </p:txBody>
      </p:sp>
      <p:sp>
        <p:nvSpPr>
          <p:cNvPr id="5" name="Text Placeholder 2">
            <a:extLst>
              <a:ext uri="{FF2B5EF4-FFF2-40B4-BE49-F238E27FC236}">
                <a16:creationId xmlns:a16="http://schemas.microsoft.com/office/drawing/2014/main" id="{A7E25E68-7F5C-23A1-AD8A-F9E3AB836131}"/>
              </a:ext>
            </a:extLst>
          </p:cNvPr>
          <p:cNvSpPr txBox="1">
            <a:spLocks/>
          </p:cNvSpPr>
          <p:nvPr/>
        </p:nvSpPr>
        <p:spPr>
          <a:xfrm>
            <a:off x="439526" y="1169741"/>
            <a:ext cx="7111648" cy="3967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1800" b="1" dirty="0">
                <a:solidFill>
                  <a:schemeClr val="tx2">
                    <a:lumMod val="60000"/>
                    <a:lumOff val="40000"/>
                  </a:schemeClr>
                </a:solidFill>
              </a:rPr>
              <a:t>General Information:</a:t>
            </a:r>
          </a:p>
          <a:p>
            <a:pPr algn="just" fontAlgn="base"/>
            <a:r>
              <a:rPr lang="en-GB" sz="1800" dirty="0">
                <a:solidFill>
                  <a:schemeClr val="tx2">
                    <a:lumMod val="60000"/>
                    <a:lumOff val="40000"/>
                  </a:schemeClr>
                </a:solidFill>
              </a:rPr>
              <a:t>The national Lung Cancer Screening (LCS) programme is operated by NHS England and is contributing to the NHS Long Term Plan to improve early diagnosis and survival for those diagnosed with cancer.</a:t>
            </a:r>
            <a:r>
              <a:rPr lang="en-US" sz="1800" dirty="0">
                <a:solidFill>
                  <a:schemeClr val="tx2">
                    <a:lumMod val="60000"/>
                    <a:lumOff val="40000"/>
                  </a:schemeClr>
                </a:solidFill>
              </a:rPr>
              <a:t>​</a:t>
            </a:r>
          </a:p>
          <a:p>
            <a:pPr algn="just" fontAlgn="base"/>
            <a:r>
              <a:rPr lang="en-GB" sz="1800" dirty="0">
                <a:solidFill>
                  <a:schemeClr val="tx2">
                    <a:lumMod val="60000"/>
                    <a:lumOff val="40000"/>
                  </a:schemeClr>
                </a:solidFill>
              </a:rPr>
              <a:t>The LCS programme targets those most at risk of developing lung cancer, i.e. people aged 55-74 years who have a history of smoking.</a:t>
            </a:r>
          </a:p>
          <a:p>
            <a:pPr algn="just" fontAlgn="base"/>
            <a:r>
              <a:rPr lang="en-GB" sz="1800" dirty="0">
                <a:solidFill>
                  <a:schemeClr val="tx2">
                    <a:lumMod val="60000"/>
                    <a:lumOff val="40000"/>
                  </a:schemeClr>
                </a:solidFill>
              </a:rPr>
              <a:t>The LCS programme aims to find lung cancer early, sometimes before someone has symptoms:</a:t>
            </a:r>
            <a:r>
              <a:rPr lang="en-US" sz="1800" dirty="0">
                <a:solidFill>
                  <a:schemeClr val="tx2">
                    <a:lumMod val="60000"/>
                    <a:lumOff val="40000"/>
                  </a:schemeClr>
                </a:solidFill>
              </a:rPr>
              <a:t>​</a:t>
            </a:r>
          </a:p>
          <a:p>
            <a:pPr marL="806450" lvl="1" indent="-349250" algn="just" fontAlgn="base">
              <a:buFont typeface="Wingdings" panose="05000000000000000000" pitchFamily="2" charset="2"/>
              <a:buChar char="Ø"/>
            </a:pPr>
            <a:r>
              <a:rPr lang="en-GB" sz="1800" dirty="0">
                <a:solidFill>
                  <a:schemeClr val="tx2">
                    <a:lumMod val="60000"/>
                    <a:lumOff val="40000"/>
                  </a:schemeClr>
                </a:solidFill>
              </a:rPr>
              <a:t>Approximately </a:t>
            </a:r>
            <a:r>
              <a:rPr lang="en-GB" sz="1800" b="1" dirty="0">
                <a:solidFill>
                  <a:schemeClr val="tx2">
                    <a:lumMod val="60000"/>
                    <a:lumOff val="40000"/>
                  </a:schemeClr>
                </a:solidFill>
              </a:rPr>
              <a:t>three quarters of people </a:t>
            </a:r>
            <a:r>
              <a:rPr lang="en-GB" sz="1800" dirty="0">
                <a:solidFill>
                  <a:schemeClr val="tx2">
                    <a:lumMod val="60000"/>
                    <a:lumOff val="40000"/>
                  </a:schemeClr>
                </a:solidFill>
              </a:rPr>
              <a:t>who are diagnosed with lung cancer through the programme are caught at an </a:t>
            </a:r>
            <a:r>
              <a:rPr lang="en-GB" sz="1800" b="1" dirty="0">
                <a:solidFill>
                  <a:schemeClr val="tx2">
                    <a:lumMod val="60000"/>
                    <a:lumOff val="40000"/>
                  </a:schemeClr>
                </a:solidFill>
              </a:rPr>
              <a:t>early stage </a:t>
            </a:r>
            <a:r>
              <a:rPr lang="en-GB" sz="1800" dirty="0">
                <a:solidFill>
                  <a:schemeClr val="tx2">
                    <a:lumMod val="60000"/>
                    <a:lumOff val="40000"/>
                  </a:schemeClr>
                </a:solidFill>
              </a:rPr>
              <a:t>(stages 1 or 2), when lung cancer is easier to treat with curative intent.</a:t>
            </a:r>
          </a:p>
          <a:p>
            <a:pPr marL="806450" lvl="1" indent="-349250" algn="just" fontAlgn="base">
              <a:buFont typeface="Wingdings" panose="05000000000000000000" pitchFamily="2" charset="2"/>
              <a:buChar char="Ø"/>
            </a:pPr>
            <a:r>
              <a:rPr lang="en-GB" sz="1800" dirty="0">
                <a:solidFill>
                  <a:schemeClr val="tx2">
                    <a:lumMod val="60000"/>
                    <a:lumOff val="40000"/>
                  </a:schemeClr>
                </a:solidFill>
              </a:rPr>
              <a:t>Without such early intervention, less than a third of lung cancers are caught at an early stage.</a:t>
            </a:r>
            <a:r>
              <a:rPr lang="en-US" sz="1800" dirty="0">
                <a:solidFill>
                  <a:schemeClr val="tx2">
                    <a:lumMod val="60000"/>
                    <a:lumOff val="40000"/>
                  </a:schemeClr>
                </a:solidFill>
              </a:rPr>
              <a:t>​</a:t>
            </a:r>
          </a:p>
        </p:txBody>
      </p:sp>
      <p:pic>
        <p:nvPicPr>
          <p:cNvPr id="8" name="Picture 7">
            <a:extLst>
              <a:ext uri="{FF2B5EF4-FFF2-40B4-BE49-F238E27FC236}">
                <a16:creationId xmlns:a16="http://schemas.microsoft.com/office/drawing/2014/main" id="{86A1F0B2-D1E1-211F-DA25-F47BB7834458}"/>
              </a:ext>
            </a:extLst>
          </p:cNvPr>
          <p:cNvPicPr>
            <a:picLocks noChangeAspect="1"/>
          </p:cNvPicPr>
          <p:nvPr/>
        </p:nvPicPr>
        <p:blipFill>
          <a:blip r:embed="rId2"/>
          <a:stretch>
            <a:fillRect/>
          </a:stretch>
        </p:blipFill>
        <p:spPr>
          <a:xfrm>
            <a:off x="8067251" y="1169741"/>
            <a:ext cx="3416976" cy="4809718"/>
          </a:xfrm>
          <a:prstGeom prst="rect">
            <a:avLst/>
          </a:prstGeom>
        </p:spPr>
      </p:pic>
    </p:spTree>
    <p:extLst>
      <p:ext uri="{BB962C8B-B14F-4D97-AF65-F5344CB8AC3E}">
        <p14:creationId xmlns:p14="http://schemas.microsoft.com/office/powerpoint/2010/main" val="306581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95AFE4-6ABB-86A9-3303-BD5327025E60}"/>
              </a:ext>
            </a:extLst>
          </p:cNvPr>
          <p:cNvSpPr>
            <a:spLocks noGrp="1"/>
          </p:cNvSpPr>
          <p:nvPr>
            <p:ph type="sldNum" sz="quarter" idx="4"/>
          </p:nvPr>
        </p:nvSpPr>
        <p:spPr/>
        <p:txBody>
          <a:bodyPr/>
          <a:lstStyle/>
          <a:p>
            <a:fld id="{B9E0ACF9-11E2-1D4B-A28D-78BD04ABBE89}" type="slidenum">
              <a:rPr lang="en-US" smtClean="0"/>
              <a:pPr/>
              <a:t>3</a:t>
            </a:fld>
            <a:endParaRPr lang="en-US" dirty="0"/>
          </a:p>
        </p:txBody>
      </p:sp>
      <p:sp>
        <p:nvSpPr>
          <p:cNvPr id="3" name="Text Placeholder 2">
            <a:extLst>
              <a:ext uri="{FF2B5EF4-FFF2-40B4-BE49-F238E27FC236}">
                <a16:creationId xmlns:a16="http://schemas.microsoft.com/office/drawing/2014/main" id="{6EBCEE00-3740-AE46-7141-7601F9DDE404}"/>
              </a:ext>
            </a:extLst>
          </p:cNvPr>
          <p:cNvSpPr>
            <a:spLocks noGrp="1"/>
          </p:cNvSpPr>
          <p:nvPr>
            <p:ph type="body" sz="quarter" idx="14"/>
          </p:nvPr>
        </p:nvSpPr>
        <p:spPr/>
        <p:txBody>
          <a:bodyPr/>
          <a:lstStyle/>
          <a:p>
            <a:r>
              <a:rPr lang="en-GB" dirty="0"/>
              <a:t>About Lung Cancer Screening (Continued)</a:t>
            </a:r>
          </a:p>
        </p:txBody>
      </p:sp>
      <p:sp>
        <p:nvSpPr>
          <p:cNvPr id="4" name="Text Placeholder 3">
            <a:extLst>
              <a:ext uri="{FF2B5EF4-FFF2-40B4-BE49-F238E27FC236}">
                <a16:creationId xmlns:a16="http://schemas.microsoft.com/office/drawing/2014/main" id="{8FE82F1A-07F1-26A5-17DB-E22B49AB02C6}"/>
              </a:ext>
            </a:extLst>
          </p:cNvPr>
          <p:cNvSpPr>
            <a:spLocks noGrp="1"/>
          </p:cNvSpPr>
          <p:nvPr>
            <p:ph type="body" sz="quarter" idx="15"/>
          </p:nvPr>
        </p:nvSpPr>
        <p:spPr>
          <a:xfrm>
            <a:off x="462208" y="1169741"/>
            <a:ext cx="6322050" cy="5362822"/>
          </a:xfrm>
        </p:spPr>
        <p:txBody>
          <a:bodyPr/>
          <a:lstStyle/>
          <a:p>
            <a:pPr marL="0" indent="0" algn="just" fontAlgn="base">
              <a:buNone/>
            </a:pPr>
            <a:r>
              <a:rPr lang="en-GB" sz="1800" b="1" dirty="0">
                <a:solidFill>
                  <a:schemeClr val="tx2">
                    <a:lumMod val="60000"/>
                    <a:lumOff val="40000"/>
                  </a:schemeClr>
                </a:solidFill>
              </a:rPr>
              <a:t>History:</a:t>
            </a:r>
          </a:p>
          <a:p>
            <a:pPr marL="228600" lvl="1" algn="just" fontAlgn="base"/>
            <a:r>
              <a:rPr lang="en-GB" sz="1800" dirty="0">
                <a:solidFill>
                  <a:schemeClr val="tx2">
                    <a:lumMod val="60000"/>
                    <a:lumOff val="40000"/>
                  </a:schemeClr>
                </a:solidFill>
              </a:rPr>
              <a:t>The programme originally launched in 2019 as the Targeted Lung Health Check (TLHC) programme with ten pilot projects from Integrated Care Boards who had some of the highest rates of mortality from lung cancer. </a:t>
            </a:r>
            <a:r>
              <a:rPr lang="en-US" sz="1800" dirty="0">
                <a:solidFill>
                  <a:schemeClr val="tx2">
                    <a:lumMod val="60000"/>
                    <a:lumOff val="40000"/>
                  </a:schemeClr>
                </a:solidFill>
              </a:rPr>
              <a:t>​</a:t>
            </a:r>
          </a:p>
          <a:p>
            <a:pPr marL="228600" lvl="1" algn="just" fontAlgn="base"/>
            <a:r>
              <a:rPr lang="en-GB" sz="1800" dirty="0">
                <a:solidFill>
                  <a:schemeClr val="tx2">
                    <a:lumMod val="60000"/>
                    <a:lumOff val="40000"/>
                  </a:schemeClr>
                </a:solidFill>
              </a:rPr>
              <a:t>In June 2023, it was announced that the TLHC programme would be rolled out nationally, covering the total eligible population by 2028.</a:t>
            </a:r>
            <a:r>
              <a:rPr lang="en-US" sz="1800" dirty="0">
                <a:solidFill>
                  <a:schemeClr val="tx2">
                    <a:lumMod val="60000"/>
                    <a:lumOff val="40000"/>
                  </a:schemeClr>
                </a:solidFill>
              </a:rPr>
              <a:t>​</a:t>
            </a:r>
          </a:p>
          <a:p>
            <a:pPr marL="228600" lvl="1" algn="just" fontAlgn="base"/>
            <a:r>
              <a:rPr lang="en-US" sz="1800" dirty="0">
                <a:solidFill>
                  <a:schemeClr val="tx2">
                    <a:lumMod val="60000"/>
                    <a:lumOff val="40000"/>
                  </a:schemeClr>
                </a:solidFill>
              </a:rPr>
              <a:t>In September 2024, the National Cancer Team announced that the TLHC programme would transition to become the national Lung Cancer Screening (LCS) programme by April 2025. </a:t>
            </a:r>
          </a:p>
          <a:p>
            <a:pPr marL="228600" lvl="1" algn="just" fontAlgn="base"/>
            <a:r>
              <a:rPr lang="en-GB" sz="1800" dirty="0">
                <a:solidFill>
                  <a:schemeClr val="tx2">
                    <a:lumMod val="60000"/>
                    <a:lumOff val="40000"/>
                  </a:schemeClr>
                </a:solidFill>
              </a:rPr>
              <a:t>The LCS programme’s national roll-out continues - there is now at least one site live in each of the 21 Cancer Alliances.</a:t>
            </a:r>
            <a:endParaRPr lang="en-US" sz="1800" dirty="0">
              <a:solidFill>
                <a:schemeClr val="tx2">
                  <a:lumMod val="60000"/>
                  <a:lumOff val="40000"/>
                </a:schemeClr>
              </a:solidFill>
            </a:endParaRPr>
          </a:p>
        </p:txBody>
      </p:sp>
      <p:pic>
        <p:nvPicPr>
          <p:cNvPr id="5" name="Picture 4">
            <a:extLst>
              <a:ext uri="{FF2B5EF4-FFF2-40B4-BE49-F238E27FC236}">
                <a16:creationId xmlns:a16="http://schemas.microsoft.com/office/drawing/2014/main" id="{628EFE6C-79E2-8682-8625-3E21CBD1FD38}"/>
              </a:ext>
            </a:extLst>
          </p:cNvPr>
          <p:cNvPicPr>
            <a:picLocks noChangeAspect="1"/>
          </p:cNvPicPr>
          <p:nvPr/>
        </p:nvPicPr>
        <p:blipFill>
          <a:blip r:embed="rId2"/>
          <a:stretch>
            <a:fillRect/>
          </a:stretch>
        </p:blipFill>
        <p:spPr>
          <a:xfrm>
            <a:off x="7053721" y="1853861"/>
            <a:ext cx="4497582" cy="2109869"/>
          </a:xfrm>
          <a:prstGeom prst="rect">
            <a:avLst/>
          </a:prstGeom>
        </p:spPr>
      </p:pic>
    </p:spTree>
    <p:extLst>
      <p:ext uri="{BB962C8B-B14F-4D97-AF65-F5344CB8AC3E}">
        <p14:creationId xmlns:p14="http://schemas.microsoft.com/office/powerpoint/2010/main" val="340593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1CD-BE5E-266E-5D2B-6C95643480C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3C882D-D039-BA9B-CA53-8263854A15AC}"/>
              </a:ext>
            </a:extLst>
          </p:cNvPr>
          <p:cNvSpPr>
            <a:spLocks noGrp="1"/>
          </p:cNvSpPr>
          <p:nvPr>
            <p:ph type="sldNum" sz="quarter" idx="4"/>
          </p:nvPr>
        </p:nvSpPr>
        <p:spPr/>
        <p:txBody>
          <a:bodyPr/>
          <a:lstStyle/>
          <a:p>
            <a:fld id="{B9E0ACF9-11E2-1D4B-A28D-78BD04ABBE89}" type="slidenum">
              <a:rPr lang="en-US" smtClean="0"/>
              <a:pPr/>
              <a:t>4</a:t>
            </a:fld>
            <a:endParaRPr lang="en-US" dirty="0"/>
          </a:p>
        </p:txBody>
      </p:sp>
      <p:sp>
        <p:nvSpPr>
          <p:cNvPr id="4" name="Text Placeholder 3">
            <a:extLst>
              <a:ext uri="{FF2B5EF4-FFF2-40B4-BE49-F238E27FC236}">
                <a16:creationId xmlns:a16="http://schemas.microsoft.com/office/drawing/2014/main" id="{4E5DF2E8-49A1-DB47-9FF9-F4DE141EBE84}"/>
              </a:ext>
            </a:extLst>
          </p:cNvPr>
          <p:cNvSpPr>
            <a:spLocks noGrp="1"/>
          </p:cNvSpPr>
          <p:nvPr>
            <p:ph type="body" sz="quarter" idx="14"/>
          </p:nvPr>
        </p:nvSpPr>
        <p:spPr>
          <a:prstGeom prst="rect">
            <a:avLst/>
          </a:prstGeom>
        </p:spPr>
        <p:txBody>
          <a:bodyPr/>
          <a:lstStyle/>
          <a:p>
            <a:r>
              <a:rPr lang="en-US" dirty="0"/>
              <a:t>Benefits to patients</a:t>
            </a:r>
          </a:p>
        </p:txBody>
      </p:sp>
      <p:sp>
        <p:nvSpPr>
          <p:cNvPr id="8" name="Content Placeholder 7">
            <a:extLst>
              <a:ext uri="{FF2B5EF4-FFF2-40B4-BE49-F238E27FC236}">
                <a16:creationId xmlns:a16="http://schemas.microsoft.com/office/drawing/2014/main" id="{68F98229-0DC7-A2DE-E1C9-B6A0FCAB2F2C}"/>
              </a:ext>
            </a:extLst>
          </p:cNvPr>
          <p:cNvSpPr>
            <a:spLocks noGrp="1"/>
          </p:cNvSpPr>
          <p:nvPr>
            <p:ph sz="half" idx="1"/>
          </p:nvPr>
        </p:nvSpPr>
        <p:spPr>
          <a:xfrm>
            <a:off x="460998" y="978695"/>
            <a:ext cx="6997637" cy="4531282"/>
          </a:xfrm>
        </p:spPr>
        <p:txBody>
          <a:bodyPr>
            <a:noAutofit/>
          </a:bodyPr>
          <a:lstStyle/>
          <a:p>
            <a:pPr marL="342900" indent="-342900" algn="just" fontAlgn="base">
              <a:buFont typeface="Arial" panose="020B0604020202020204" pitchFamily="34" charset="0"/>
              <a:buChar char="•"/>
            </a:pPr>
            <a:r>
              <a:rPr lang="en-GB" sz="1800" dirty="0">
                <a:solidFill>
                  <a:schemeClr val="tx2">
                    <a:lumMod val="60000"/>
                    <a:lumOff val="40000"/>
                  </a:schemeClr>
                </a:solidFill>
              </a:rPr>
              <a:t>​</a:t>
            </a:r>
            <a:r>
              <a:rPr lang="en-GB" sz="1800" dirty="0">
                <a:solidFill>
                  <a:schemeClr val="tx2">
                    <a:lumMod val="60000"/>
                    <a:lumOff val="40000"/>
                  </a:schemeClr>
                </a:solidFill>
                <a:cs typeface="+mn-cs"/>
              </a:rPr>
              <a:t>LCS helps us to get ahead of lung cancer, sometimes before symptoms start. </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People diagnosed with lung cancer at the earliest stage are nearly 20 times more likely to survive for five years than those whose cancer is caught late.</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People diagnosed with early-stage disease may also benefit from less invasive treatments, such as keyhole surgery. Many people diagnosed through the programme do not need additional treatment, such as chemotherapy. </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Programme participants who are still smoking are offered smoking cessation advice at their Lung Health Check and a referral to their local Stop Smoking Service, whilst all participants are given advice on how else they can improve their overall lung health.</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US" sz="1800" b="1" dirty="0">
                <a:solidFill>
                  <a:schemeClr val="tx2">
                    <a:lumMod val="60000"/>
                    <a:lumOff val="40000"/>
                  </a:schemeClr>
                </a:solidFill>
              </a:rPr>
              <a:t>Watch Dr Jason Page and Dr Tina George discuss the benefits to patients: https://youtu.be/LWMJu_FN_0Q</a:t>
            </a:r>
            <a:r>
              <a:rPr lang="en-GB" sz="1800" dirty="0">
                <a:solidFill>
                  <a:schemeClr val="tx2">
                    <a:lumMod val="60000"/>
                    <a:lumOff val="40000"/>
                  </a:schemeClr>
                </a:solidFill>
              </a:rPr>
              <a:t>​</a:t>
            </a:r>
          </a:p>
          <a:p>
            <a:pPr algn="just"/>
            <a:endParaRPr lang="en-GB" sz="1800" dirty="0"/>
          </a:p>
        </p:txBody>
      </p:sp>
      <p:pic>
        <p:nvPicPr>
          <p:cNvPr id="3" name="Picture 2">
            <a:extLst>
              <a:ext uri="{FF2B5EF4-FFF2-40B4-BE49-F238E27FC236}">
                <a16:creationId xmlns:a16="http://schemas.microsoft.com/office/drawing/2014/main" id="{EA8EAA56-6F36-EA3B-0CD2-816E70144DB0}"/>
              </a:ext>
            </a:extLst>
          </p:cNvPr>
          <p:cNvPicPr>
            <a:picLocks noChangeAspect="1"/>
          </p:cNvPicPr>
          <p:nvPr/>
        </p:nvPicPr>
        <p:blipFill>
          <a:blip r:embed="rId2"/>
          <a:stretch>
            <a:fillRect/>
          </a:stretch>
        </p:blipFill>
        <p:spPr>
          <a:xfrm>
            <a:off x="7581816" y="1073989"/>
            <a:ext cx="3484434" cy="4340694"/>
          </a:xfrm>
          <a:prstGeom prst="rect">
            <a:avLst/>
          </a:prstGeom>
        </p:spPr>
      </p:pic>
    </p:spTree>
    <p:extLst>
      <p:ext uri="{BB962C8B-B14F-4D97-AF65-F5344CB8AC3E}">
        <p14:creationId xmlns:p14="http://schemas.microsoft.com/office/powerpoint/2010/main" val="82705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17A27-BC51-B6D5-3D11-7EC65DA80AFF}"/>
              </a:ext>
            </a:extLst>
          </p:cNvPr>
          <p:cNvSpPr>
            <a:spLocks noGrp="1"/>
          </p:cNvSpPr>
          <p:nvPr>
            <p:ph type="body" sz="quarter" idx="14"/>
          </p:nvPr>
        </p:nvSpPr>
        <p:spPr>
          <a:xfrm>
            <a:off x="3872752" y="2669664"/>
            <a:ext cx="8319247" cy="2593288"/>
          </a:xfrm>
        </p:spPr>
        <p:txBody>
          <a:bodyPr/>
          <a:lstStyle/>
          <a:p>
            <a:r>
              <a:rPr lang="en-US" dirty="0"/>
              <a:t>The STW Lung Cancer Screening Programme</a:t>
            </a:r>
          </a:p>
          <a:p>
            <a:endParaRPr lang="en-US" dirty="0"/>
          </a:p>
        </p:txBody>
      </p:sp>
    </p:spTree>
    <p:extLst>
      <p:ext uri="{BB962C8B-B14F-4D97-AF65-F5344CB8AC3E}">
        <p14:creationId xmlns:p14="http://schemas.microsoft.com/office/powerpoint/2010/main" val="88687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9EA0-0C94-4EBF-E15D-649CF2AD309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B6CD9D-2B70-9F3D-15F2-C85628309FBB}"/>
              </a:ext>
            </a:extLst>
          </p:cNvPr>
          <p:cNvSpPr>
            <a:spLocks noGrp="1"/>
          </p:cNvSpPr>
          <p:nvPr>
            <p:ph type="sldNum" sz="quarter" idx="4"/>
          </p:nvPr>
        </p:nvSpPr>
        <p:spPr/>
        <p:txBody>
          <a:bodyPr/>
          <a:lstStyle/>
          <a:p>
            <a:fld id="{B9E0ACF9-11E2-1D4B-A28D-78BD04ABBE89}" type="slidenum">
              <a:rPr lang="en-US" smtClean="0"/>
              <a:pPr/>
              <a:t>6</a:t>
            </a:fld>
            <a:endParaRPr lang="en-US" dirty="0"/>
          </a:p>
        </p:txBody>
      </p:sp>
      <p:sp>
        <p:nvSpPr>
          <p:cNvPr id="4" name="Text Placeholder 3">
            <a:extLst>
              <a:ext uri="{FF2B5EF4-FFF2-40B4-BE49-F238E27FC236}">
                <a16:creationId xmlns:a16="http://schemas.microsoft.com/office/drawing/2014/main" id="{A233D38E-29D6-A48A-0E7D-88A6353F5615}"/>
              </a:ext>
            </a:extLst>
          </p:cNvPr>
          <p:cNvSpPr>
            <a:spLocks noGrp="1"/>
          </p:cNvSpPr>
          <p:nvPr>
            <p:ph type="body" sz="quarter" idx="14"/>
          </p:nvPr>
        </p:nvSpPr>
        <p:spPr>
          <a:prstGeom prst="rect">
            <a:avLst/>
          </a:prstGeom>
        </p:spPr>
        <p:txBody>
          <a:bodyPr>
            <a:normAutofit fontScale="92500"/>
          </a:bodyPr>
          <a:lstStyle/>
          <a:p>
            <a:r>
              <a:rPr lang="en-US" dirty="0"/>
              <a:t>The LCS Programme in Shropshire, Telford and Wrekin</a:t>
            </a:r>
          </a:p>
        </p:txBody>
      </p:sp>
      <p:sp>
        <p:nvSpPr>
          <p:cNvPr id="8" name="Content Placeholder 7">
            <a:extLst>
              <a:ext uri="{FF2B5EF4-FFF2-40B4-BE49-F238E27FC236}">
                <a16:creationId xmlns:a16="http://schemas.microsoft.com/office/drawing/2014/main" id="{3DA7E845-21E4-1D45-B540-75F040621DF7}"/>
              </a:ext>
            </a:extLst>
          </p:cNvPr>
          <p:cNvSpPr>
            <a:spLocks noGrp="1"/>
          </p:cNvSpPr>
          <p:nvPr>
            <p:ph sz="half" idx="1"/>
          </p:nvPr>
        </p:nvSpPr>
        <p:spPr>
          <a:xfrm>
            <a:off x="460998" y="1055505"/>
            <a:ext cx="11270003" cy="3817111"/>
          </a:xfrm>
        </p:spPr>
        <p:txBody>
          <a:bodyPr>
            <a:noAutofit/>
          </a:bodyPr>
          <a:lstStyle/>
          <a:p>
            <a:pPr algn="just" fontAlgn="base"/>
            <a:r>
              <a:rPr lang="en-GB" sz="1800" dirty="0">
                <a:solidFill>
                  <a:schemeClr val="tx2">
                    <a:lumMod val="60000"/>
                    <a:lumOff val="40000"/>
                  </a:schemeClr>
                </a:solidFill>
                <a:cs typeface="+mn-cs"/>
              </a:rPr>
              <a:t>The LCS Programme in Shropshire, Telford and Wrekin will begin in September 2025 and will be phased across 4 years, prioritising areas with highest deprivation levels first, starting in South Telford. </a:t>
            </a:r>
          </a:p>
          <a:p>
            <a:pPr algn="just"/>
            <a:r>
              <a:rPr lang="en-GB" sz="1800" dirty="0">
                <a:solidFill>
                  <a:schemeClr val="tx2">
                    <a:lumMod val="60000"/>
                    <a:lumOff val="40000"/>
                  </a:schemeClr>
                </a:solidFill>
                <a:cs typeface="+mn-cs"/>
              </a:rPr>
              <a:t>To support the delivery of the local LCS Programme, NHS </a:t>
            </a:r>
            <a:r>
              <a:rPr lang="en-GB" sz="1800" dirty="0" err="1">
                <a:solidFill>
                  <a:schemeClr val="tx2">
                    <a:lumMod val="60000"/>
                    <a:lumOff val="40000"/>
                  </a:schemeClr>
                </a:solidFill>
                <a:cs typeface="+mn-cs"/>
              </a:rPr>
              <a:t>Shropshire,</a:t>
            </a:r>
            <a:r>
              <a:rPr lang="en-GB" sz="1800" dirty="0">
                <a:solidFill>
                  <a:schemeClr val="tx2">
                    <a:lumMod val="60000"/>
                    <a:lumOff val="40000"/>
                  </a:schemeClr>
                </a:solidFill>
                <a:cs typeface="+mn-cs"/>
              </a:rPr>
              <a:t> Telford and Wrekin has appointed </a:t>
            </a:r>
            <a:r>
              <a:rPr lang="en-GB" sz="1800" b="1" dirty="0">
                <a:solidFill>
                  <a:schemeClr val="tx2">
                    <a:lumMod val="60000"/>
                    <a:lumOff val="40000"/>
                  </a:schemeClr>
                </a:solidFill>
                <a:cs typeface="+mn-cs"/>
              </a:rPr>
              <a:t>Alliance Medical (working in partnership with Xyla Healthcare and TMC) </a:t>
            </a:r>
            <a:r>
              <a:rPr lang="en-GB" sz="1800" dirty="0">
                <a:solidFill>
                  <a:schemeClr val="tx2">
                    <a:lumMod val="60000"/>
                    <a:lumOff val="40000"/>
                  </a:schemeClr>
                </a:solidFill>
                <a:cs typeface="+mn-cs"/>
              </a:rPr>
              <a:t>as its LCS service provider.</a:t>
            </a:r>
          </a:p>
          <a:p>
            <a:pPr algn="just" fontAlgn="base"/>
            <a:r>
              <a:rPr lang="en-GB" sz="1800" b="1" dirty="0">
                <a:solidFill>
                  <a:schemeClr val="tx2">
                    <a:lumMod val="60000"/>
                    <a:lumOff val="40000"/>
                  </a:schemeClr>
                </a:solidFill>
                <a:cs typeface="+mn-cs"/>
              </a:rPr>
              <a:t>The LCS process is set out below:</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Eligible participants, identified through GP records, will be sent a letter informing them that they have been selected to receive a Lung Health Check (LHC) which will be conducted via a telephone call. Along with the letter, each participant will receive an information booklet so that they can make an informed choice. </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During this LHC telephone call, participants will be asked a series of questions about their lifestyle, breathing, family and medical history; they will also be asked to verify their height, weight and smoking status (past and current) – any participant identified as a current smoker will be offered a referral to their nearest Local Authority  Stop Smoking Service.  </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From the information gathered at their LHC, a risk score will then be calculated for each participant.  </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Any participants receiving a low-risk score will exit the LCS programme at that point. </a:t>
            </a:r>
          </a:p>
          <a:p>
            <a:pPr algn="just"/>
            <a:endParaRPr lang="en-GB" sz="1800" dirty="0"/>
          </a:p>
        </p:txBody>
      </p:sp>
    </p:spTree>
    <p:extLst>
      <p:ext uri="{BB962C8B-B14F-4D97-AF65-F5344CB8AC3E}">
        <p14:creationId xmlns:p14="http://schemas.microsoft.com/office/powerpoint/2010/main" val="204798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B98E-0892-E7C3-2E2E-43C14F63851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1341A5-A764-8F63-5888-78F9961495C2}"/>
              </a:ext>
            </a:extLst>
          </p:cNvPr>
          <p:cNvSpPr>
            <a:spLocks noGrp="1"/>
          </p:cNvSpPr>
          <p:nvPr>
            <p:ph type="sldNum" sz="quarter" idx="4"/>
          </p:nvPr>
        </p:nvSpPr>
        <p:spPr/>
        <p:txBody>
          <a:bodyPr/>
          <a:lstStyle/>
          <a:p>
            <a:fld id="{B9E0ACF9-11E2-1D4B-A28D-78BD04ABBE89}" type="slidenum">
              <a:rPr lang="en-US" smtClean="0"/>
              <a:pPr/>
              <a:t>7</a:t>
            </a:fld>
            <a:endParaRPr lang="en-US" dirty="0"/>
          </a:p>
        </p:txBody>
      </p:sp>
      <p:sp>
        <p:nvSpPr>
          <p:cNvPr id="4" name="Text Placeholder 3">
            <a:extLst>
              <a:ext uri="{FF2B5EF4-FFF2-40B4-BE49-F238E27FC236}">
                <a16:creationId xmlns:a16="http://schemas.microsoft.com/office/drawing/2014/main" id="{DFCD5E98-FA27-7DF9-3997-BA12BCA4ADD1}"/>
              </a:ext>
            </a:extLst>
          </p:cNvPr>
          <p:cNvSpPr>
            <a:spLocks noGrp="1"/>
          </p:cNvSpPr>
          <p:nvPr>
            <p:ph type="body" sz="quarter" idx="14"/>
          </p:nvPr>
        </p:nvSpPr>
        <p:spPr>
          <a:prstGeom prst="rect">
            <a:avLst/>
          </a:prstGeom>
        </p:spPr>
        <p:txBody>
          <a:bodyPr>
            <a:normAutofit fontScale="92500" lnSpcReduction="20000"/>
          </a:bodyPr>
          <a:lstStyle/>
          <a:p>
            <a:r>
              <a:rPr lang="en-US" dirty="0"/>
              <a:t>The LCS Programme in Shropshire, Telford and Wrekin (continued)</a:t>
            </a:r>
          </a:p>
        </p:txBody>
      </p:sp>
      <p:sp>
        <p:nvSpPr>
          <p:cNvPr id="8" name="Content Placeholder 7">
            <a:extLst>
              <a:ext uri="{FF2B5EF4-FFF2-40B4-BE49-F238E27FC236}">
                <a16:creationId xmlns:a16="http://schemas.microsoft.com/office/drawing/2014/main" id="{8FF772DD-A675-2B65-7E28-DA41DA0C3562}"/>
              </a:ext>
            </a:extLst>
          </p:cNvPr>
          <p:cNvSpPr>
            <a:spLocks noGrp="1"/>
          </p:cNvSpPr>
          <p:nvPr>
            <p:ph sz="half" idx="1"/>
          </p:nvPr>
        </p:nvSpPr>
        <p:spPr>
          <a:xfrm>
            <a:off x="460998" y="1037576"/>
            <a:ext cx="11270003" cy="3806951"/>
          </a:xfrm>
        </p:spPr>
        <p:txBody>
          <a:bodyPr>
            <a:noAutofit/>
          </a:bodyPr>
          <a:lstStyle/>
          <a:p>
            <a:pPr algn="just" fontAlgn="base"/>
            <a:r>
              <a:rPr lang="en-GB" sz="1800" dirty="0">
                <a:solidFill>
                  <a:schemeClr val="tx2">
                    <a:lumMod val="60000"/>
                    <a:lumOff val="40000"/>
                  </a:schemeClr>
                </a:solidFill>
                <a:cs typeface="+mn-cs"/>
              </a:rPr>
              <a:t>Those receiving a high-risk score (i.e. those more likely to have lung cancer now or in the future) will be invited to attend a face-to-face clinical review and receive a low dose CT scan. </a:t>
            </a:r>
          </a:p>
          <a:p>
            <a:pPr algn="just" fontAlgn="base"/>
            <a:r>
              <a:rPr lang="en-GB" sz="1800" dirty="0">
                <a:solidFill>
                  <a:schemeClr val="tx2">
                    <a:lumMod val="60000"/>
                    <a:lumOff val="40000"/>
                  </a:schemeClr>
                </a:solidFill>
                <a:cs typeface="+mn-cs"/>
              </a:rPr>
              <a:t>The result of the scan will then determine what happens next, i.e.:</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People with suspected cancer will be referred into the appropriate suspected cancer assessment and diagnosis pathway.  </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If no abnormality is found a person will be invited back for subsequent scans every two years, until they are over the age of 74, at which point they will age-out of the programme. </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Some people may require further surveillance scans, e.g. to monitor the growth of a small nodule. They will be invited back for a scan at regular intervals (i.e. at 3 months and 12 months following the initial scan). </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Some people may have a scan that shows signs of another problem (not cancer) that requires medical advice. Depending on the type and severity of these Incidental Findings, participants may either receive a referral to Secondary Care or be advised to contact their GP for further support. </a:t>
            </a:r>
          </a:p>
          <a:p>
            <a:pPr algn="just"/>
            <a:r>
              <a:rPr lang="en-GB" sz="1800" dirty="0">
                <a:solidFill>
                  <a:schemeClr val="tx2">
                    <a:lumMod val="60000"/>
                    <a:lumOff val="40000"/>
                  </a:schemeClr>
                </a:solidFill>
                <a:cs typeface="+mn-cs"/>
              </a:rPr>
              <a:t>Each Participant, along with their GP, will be informed of their LCS results and outcome by standard letter (as per the LCS Outcome Protocol – Routine Findings). If a condition is identified through the LCS programme that requires critical or urgent medical attention, the Participant will also be informed soonest by telephone (as per the LCS Outcome Protocol – Critical/Urgent Findings).</a:t>
            </a:r>
          </a:p>
        </p:txBody>
      </p:sp>
    </p:spTree>
    <p:extLst>
      <p:ext uri="{BB962C8B-B14F-4D97-AF65-F5344CB8AC3E}">
        <p14:creationId xmlns:p14="http://schemas.microsoft.com/office/powerpoint/2010/main" val="364351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0270-5BFA-22E8-98AF-E0B6D725BF2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3F0F76-B247-9B0B-F967-C2B9C32552E3}"/>
              </a:ext>
            </a:extLst>
          </p:cNvPr>
          <p:cNvSpPr>
            <a:spLocks noGrp="1"/>
          </p:cNvSpPr>
          <p:nvPr>
            <p:ph type="sldNum" sz="quarter" idx="4"/>
          </p:nvPr>
        </p:nvSpPr>
        <p:spPr/>
        <p:txBody>
          <a:bodyPr/>
          <a:lstStyle/>
          <a:p>
            <a:fld id="{B9E0ACF9-11E2-1D4B-A28D-78BD04ABBE89}" type="slidenum">
              <a:rPr lang="en-US" smtClean="0"/>
              <a:pPr/>
              <a:t>8</a:t>
            </a:fld>
            <a:endParaRPr lang="en-US" dirty="0"/>
          </a:p>
        </p:txBody>
      </p:sp>
      <p:sp>
        <p:nvSpPr>
          <p:cNvPr id="4" name="Text Placeholder 3">
            <a:extLst>
              <a:ext uri="{FF2B5EF4-FFF2-40B4-BE49-F238E27FC236}">
                <a16:creationId xmlns:a16="http://schemas.microsoft.com/office/drawing/2014/main" id="{CF673D44-D765-7DB9-008F-863E0C3BC72C}"/>
              </a:ext>
            </a:extLst>
          </p:cNvPr>
          <p:cNvSpPr>
            <a:spLocks noGrp="1"/>
          </p:cNvSpPr>
          <p:nvPr>
            <p:ph type="body" sz="quarter" idx="14"/>
          </p:nvPr>
        </p:nvSpPr>
        <p:spPr>
          <a:prstGeom prst="rect">
            <a:avLst/>
          </a:prstGeom>
        </p:spPr>
        <p:txBody>
          <a:bodyPr>
            <a:normAutofit/>
          </a:bodyPr>
          <a:lstStyle/>
          <a:p>
            <a:r>
              <a:rPr lang="en-US" dirty="0"/>
              <a:t>STW LCS Roll-out Plan</a:t>
            </a:r>
          </a:p>
        </p:txBody>
      </p:sp>
      <p:pic>
        <p:nvPicPr>
          <p:cNvPr id="2" name="Picture 1">
            <a:extLst>
              <a:ext uri="{FF2B5EF4-FFF2-40B4-BE49-F238E27FC236}">
                <a16:creationId xmlns:a16="http://schemas.microsoft.com/office/drawing/2014/main" id="{B14EECAC-72E4-A30D-E76D-DD8BF1C7B7B5}"/>
              </a:ext>
            </a:extLst>
          </p:cNvPr>
          <p:cNvPicPr>
            <a:picLocks noChangeAspect="1"/>
          </p:cNvPicPr>
          <p:nvPr/>
        </p:nvPicPr>
        <p:blipFill>
          <a:blip r:embed="rId2"/>
          <a:stretch>
            <a:fillRect/>
          </a:stretch>
        </p:blipFill>
        <p:spPr>
          <a:xfrm>
            <a:off x="819454" y="1325697"/>
            <a:ext cx="10553091" cy="4206605"/>
          </a:xfrm>
          <a:prstGeom prst="rect">
            <a:avLst/>
          </a:prstGeom>
        </p:spPr>
      </p:pic>
    </p:spTree>
    <p:extLst>
      <p:ext uri="{BB962C8B-B14F-4D97-AF65-F5344CB8AC3E}">
        <p14:creationId xmlns:p14="http://schemas.microsoft.com/office/powerpoint/2010/main" val="364710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BD035-1501-8659-5D17-58B26530FC5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EC93CD-2436-9405-0716-9EF1BEA8FFEB}"/>
              </a:ext>
            </a:extLst>
          </p:cNvPr>
          <p:cNvSpPr>
            <a:spLocks noGrp="1"/>
          </p:cNvSpPr>
          <p:nvPr>
            <p:ph type="sldNum" sz="quarter" idx="4"/>
          </p:nvPr>
        </p:nvSpPr>
        <p:spPr/>
        <p:txBody>
          <a:bodyPr/>
          <a:lstStyle/>
          <a:p>
            <a:fld id="{B9E0ACF9-11E2-1D4B-A28D-78BD04ABBE89}" type="slidenum">
              <a:rPr lang="en-US" smtClean="0"/>
              <a:pPr/>
              <a:t>9</a:t>
            </a:fld>
            <a:endParaRPr lang="en-US" dirty="0"/>
          </a:p>
        </p:txBody>
      </p:sp>
      <p:sp>
        <p:nvSpPr>
          <p:cNvPr id="4" name="Text Placeholder 3">
            <a:extLst>
              <a:ext uri="{FF2B5EF4-FFF2-40B4-BE49-F238E27FC236}">
                <a16:creationId xmlns:a16="http://schemas.microsoft.com/office/drawing/2014/main" id="{14410118-1EDB-1089-A516-FFB0E71EE85B}"/>
              </a:ext>
            </a:extLst>
          </p:cNvPr>
          <p:cNvSpPr>
            <a:spLocks noGrp="1"/>
          </p:cNvSpPr>
          <p:nvPr>
            <p:ph type="body" sz="quarter" idx="14"/>
          </p:nvPr>
        </p:nvSpPr>
        <p:spPr>
          <a:prstGeom prst="rect">
            <a:avLst/>
          </a:prstGeom>
        </p:spPr>
        <p:txBody>
          <a:bodyPr>
            <a:normAutofit/>
          </a:bodyPr>
          <a:lstStyle/>
          <a:p>
            <a:r>
              <a:rPr lang="en-US" dirty="0"/>
              <a:t>Cohorts 1 &amp; 2 Allocation – GP Practices</a:t>
            </a:r>
          </a:p>
        </p:txBody>
      </p:sp>
      <p:pic>
        <p:nvPicPr>
          <p:cNvPr id="3" name="Picture 2">
            <a:extLst>
              <a:ext uri="{FF2B5EF4-FFF2-40B4-BE49-F238E27FC236}">
                <a16:creationId xmlns:a16="http://schemas.microsoft.com/office/drawing/2014/main" id="{F171AABD-7658-8055-F536-53DE0422223B}"/>
              </a:ext>
            </a:extLst>
          </p:cNvPr>
          <p:cNvPicPr>
            <a:picLocks noChangeAspect="1"/>
          </p:cNvPicPr>
          <p:nvPr/>
        </p:nvPicPr>
        <p:blipFill>
          <a:blip r:embed="rId2"/>
          <a:stretch>
            <a:fillRect/>
          </a:stretch>
        </p:blipFill>
        <p:spPr>
          <a:xfrm>
            <a:off x="535133" y="1205927"/>
            <a:ext cx="11065199" cy="4230991"/>
          </a:xfrm>
          <a:prstGeom prst="rect">
            <a:avLst/>
          </a:prstGeom>
        </p:spPr>
      </p:pic>
    </p:spTree>
    <p:extLst>
      <p:ext uri="{BB962C8B-B14F-4D97-AF65-F5344CB8AC3E}">
        <p14:creationId xmlns:p14="http://schemas.microsoft.com/office/powerpoint/2010/main" val="2036590836"/>
      </p:ext>
    </p:extLst>
  </p:cSld>
  <p:clrMapOvr>
    <a:masterClrMapping/>
  </p:clrMapOvr>
</p:sld>
</file>

<file path=ppt/theme/theme1.xml><?xml version="1.0" encoding="utf-8"?>
<a:theme xmlns:a="http://schemas.openxmlformats.org/drawingml/2006/main" name="NHS_ICS">
  <a:themeElements>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TW ICS powerpoint template.potx" id="{03322B2A-43A0-43CF-87DE-FA238CB07103}" vid="{414C9976-5179-458A-8134-B06E4FB582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75FE70E3DCA41ADB4A530E061CED8" ma:contentTypeVersion="15" ma:contentTypeDescription="Create a new document." ma:contentTypeScope="" ma:versionID="dbfa65578b7c579921486324a8fa4625">
  <xsd:schema xmlns:xsd="http://www.w3.org/2001/XMLSchema" xmlns:xs="http://www.w3.org/2001/XMLSchema" xmlns:p="http://schemas.microsoft.com/office/2006/metadata/properties" xmlns:ns1="http://schemas.microsoft.com/sharepoint/v3" xmlns:ns2="22f75aa4-6d22-42f4-b278-128f02593c01" xmlns:ns3="99a2b912-e8e5-419e-b35f-cf1dc9b1396b" targetNamespace="http://schemas.microsoft.com/office/2006/metadata/properties" ma:root="true" ma:fieldsID="f8fb15e3d3c8a615f89e196c489fd2db" ns1:_="" ns2:_="" ns3:_="">
    <xsd:import namespace="http://schemas.microsoft.com/sharepoint/v3"/>
    <xsd:import namespace="22f75aa4-6d22-42f4-b278-128f02593c01"/>
    <xsd:import namespace="99a2b912-e8e5-419e-b35f-cf1dc9b1396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f75aa4-6d22-42f4-b278-128f02593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a2b912-e8e5-419e-b35f-cf1dc9b1396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2f75aa4-6d22-42f4-b278-128f02593c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D7C923-2F97-4647-9FAA-D71802B99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f75aa4-6d22-42f4-b278-128f02593c01"/>
    <ds:schemaRef ds:uri="99a2b912-e8e5-419e-b35f-cf1dc9b13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F07388-47C7-4234-BDE5-90007531CA2D}">
  <ds:schemaRefs>
    <ds:schemaRef ds:uri="http://schemas.microsoft.com/office/2006/metadata/properties"/>
    <ds:schemaRef ds:uri="http://schemas.microsoft.com/office/infopath/2007/PartnerControls"/>
    <ds:schemaRef ds:uri="http://schemas.microsoft.com/sharepoint/v3"/>
    <ds:schemaRef ds:uri="60bd91e6-1c00-477a-97d8-8116f91f6a06"/>
    <ds:schemaRef ds:uri="40e28a1e-619e-45d7-9705-62cdf4a3c4df"/>
    <ds:schemaRef ds:uri="22f75aa4-6d22-42f4-b278-128f02593c01"/>
  </ds:schemaRefs>
</ds:datastoreItem>
</file>

<file path=customXml/itemProps3.xml><?xml version="1.0" encoding="utf-8"?>
<ds:datastoreItem xmlns:ds="http://schemas.openxmlformats.org/officeDocument/2006/customXml" ds:itemID="{C45884A0-1B3F-44B4-9B65-10CD2CB1E6DC}">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 STW ICS powerpoint template</Template>
  <TotalTime>864</TotalTime>
  <Words>2151</Words>
  <Application>Microsoft Office PowerPoint</Application>
  <PresentationFormat>Widescreen</PresentationFormat>
  <Paragraphs>135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Franklin Gothic Book</vt:lpstr>
      <vt:lpstr>Franklin Gothic Demi</vt:lpstr>
      <vt:lpstr>Franklin Gothic Demi Cond</vt:lpstr>
      <vt:lpstr>Franklin Gothic Heavy</vt:lpstr>
      <vt:lpstr>Wingdings</vt:lpstr>
      <vt:lpstr>NHS_ICS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Kate (NHS SHROPSHIRE, TELFORD AND WREKIN ICB - M2L0M)</dc:creator>
  <cp:lastModifiedBy>MILLS, Graham (NHS SHROPSHIRE, TELFORD AND WREKIN ICB - M2L0M)</cp:lastModifiedBy>
  <cp:revision>8</cp:revision>
  <dcterms:created xsi:type="dcterms:W3CDTF">2024-05-09T14:49:49Z</dcterms:created>
  <dcterms:modified xsi:type="dcterms:W3CDTF">2025-08-22T10:15:31Z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0x010100DAA75FE70E3DCA41ADB4A530E061CED8</vt:lpwstr>
  </property>
  <property fmtid="{D5CDD505-2E9C-101B-9397-08002B2CF9AE}" pid="3" name="MediaServiceImageTags">
    <vt:lpwstr/>
  </property>
</Properties>
</file>