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324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88A69C-4D68-A649-BFEF-0C29F39D3BFF}" v="1" dt="2024-01-31T18:38:05.6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96327"/>
  </p:normalViewPr>
  <p:slideViewPr>
    <p:cSldViewPr snapToGrid="0">
      <p:cViewPr varScale="1">
        <p:scale>
          <a:sx n="123" d="100"/>
          <a:sy n="123" d="100"/>
        </p:scale>
        <p:origin x="7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LNER, James (NHS SHROPSHIRE, TELFORD AND WREKIN ICB - M2L0M)" userId="b4554450-8245-46a4-ae45-928d88dd6581" providerId="ADAL" clId="{0A88A69C-4D68-A649-BFEF-0C29F39D3BFF}"/>
    <pc:docChg chg="custSel modSld">
      <pc:chgData name="MILNER, James (NHS SHROPSHIRE, TELFORD AND WREKIN ICB - M2L0M)" userId="b4554450-8245-46a4-ae45-928d88dd6581" providerId="ADAL" clId="{0A88A69C-4D68-A649-BFEF-0C29F39D3BFF}" dt="2024-02-08T10:28:18.752" v="115" actId="20577"/>
      <pc:docMkLst>
        <pc:docMk/>
      </pc:docMkLst>
      <pc:sldChg chg="modSp mod">
        <pc:chgData name="MILNER, James (NHS SHROPSHIRE, TELFORD AND WREKIN ICB - M2L0M)" userId="b4554450-8245-46a4-ae45-928d88dd6581" providerId="ADAL" clId="{0A88A69C-4D68-A649-BFEF-0C29F39D3BFF}" dt="2024-02-08T10:28:18.752" v="115" actId="20577"/>
        <pc:sldMkLst>
          <pc:docMk/>
          <pc:sldMk cId="2038026932" sldId="324"/>
        </pc:sldMkLst>
        <pc:graphicFrameChg chg="modGraphic">
          <ac:chgData name="MILNER, James (NHS SHROPSHIRE, TELFORD AND WREKIN ICB - M2L0M)" userId="b4554450-8245-46a4-ae45-928d88dd6581" providerId="ADAL" clId="{0A88A69C-4D68-A649-BFEF-0C29F39D3BFF}" dt="2024-02-08T10:28:18.752" v="115" actId="20577"/>
          <ac:graphicFrameMkLst>
            <pc:docMk/>
            <pc:sldMk cId="2038026932" sldId="324"/>
            <ac:graphicFrameMk id="2" creationId="{5229EFA9-034B-111F-ABC2-0A1A6CB0F69C}"/>
          </ac:graphicFrameMkLst>
        </pc:graphicFrameChg>
      </pc:sldChg>
    </pc:docChg>
  </pc:docChgLst>
  <pc:docChgLst>
    <pc:chgData name="MILNER, James (THE DUDLEY GROUP NHS FOUNDATION TRUST)" userId="b4554450-8245-46a4-ae45-928d88dd6581" providerId="ADAL" clId="{0A88A69C-4D68-A649-BFEF-0C29F39D3BFF}"/>
    <pc:docChg chg="undo custSel modSld">
      <pc:chgData name="MILNER, James (THE DUDLEY GROUP NHS FOUNDATION TRUST)" userId="b4554450-8245-46a4-ae45-928d88dd6581" providerId="ADAL" clId="{0A88A69C-4D68-A649-BFEF-0C29F39D3BFF}" dt="2024-01-31T18:46:06.117" v="999" actId="1076"/>
      <pc:docMkLst>
        <pc:docMk/>
      </pc:docMkLst>
      <pc:sldChg chg="modSp mod">
        <pc:chgData name="MILNER, James (THE DUDLEY GROUP NHS FOUNDATION TRUST)" userId="b4554450-8245-46a4-ae45-928d88dd6581" providerId="ADAL" clId="{0A88A69C-4D68-A649-BFEF-0C29F39D3BFF}" dt="2024-01-31T18:46:06.117" v="999" actId="1076"/>
        <pc:sldMkLst>
          <pc:docMk/>
          <pc:sldMk cId="2038026932" sldId="324"/>
        </pc:sldMkLst>
        <pc:graphicFrameChg chg="mod modGraphic">
          <ac:chgData name="MILNER, James (THE DUDLEY GROUP NHS FOUNDATION TRUST)" userId="b4554450-8245-46a4-ae45-928d88dd6581" providerId="ADAL" clId="{0A88A69C-4D68-A649-BFEF-0C29F39D3BFF}" dt="2024-01-31T18:46:06.117" v="999" actId="1076"/>
          <ac:graphicFrameMkLst>
            <pc:docMk/>
            <pc:sldMk cId="2038026932" sldId="324"/>
            <ac:graphicFrameMk id="2" creationId="{5229EFA9-034B-111F-ABC2-0A1A6CB0F69C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2309D7-A62E-495F-9FBC-EEBB41DDD990}" type="datetimeFigureOut">
              <a:rPr lang="en-GB" smtClean="0"/>
              <a:t>08/02/2024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1BD8D0-5DF5-4FEF-A85E-D1DA3C2667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1011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988B5-8DF1-004C-8A9B-B46A8364F1F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157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C1DA9-E51F-C396-8C8B-FF8511E138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1705C1-BE23-B25D-CEA7-4E1240F0A0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2C9704-7A96-F673-DAB4-ECC61283F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9B559-F82B-4A60-8FA8-78A6F5C00EE2}" type="datetimeFigureOut">
              <a:rPr lang="en-GB" smtClean="0"/>
              <a:t>08/02/2024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6D2C33-5A3C-9AEA-5E3C-0540FC072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3435B3-A50B-E8A5-8B6F-42D2D2866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4AC35-2D91-45A9-BBB9-4EE4E6494B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2714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4202C-0CD6-F2AA-740D-B521183B3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4C1E8-E183-638B-8BD0-6CED4F153F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C30A2-C8EC-9A2C-8819-19CA77AE5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9B559-F82B-4A60-8FA8-78A6F5C00EE2}" type="datetimeFigureOut">
              <a:rPr lang="en-GB" smtClean="0"/>
              <a:t>08/02/2024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3474C4-A4AA-EC34-120B-31EDC8542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53C212-347B-20D9-7033-418B5AF51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4AC35-2D91-45A9-BBB9-4EE4E6494B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0251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C45CECC-CD67-3672-C0C7-3CFA116167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098978-5664-9AE3-8D41-CBB9CBAFDF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138B18-89BA-4261-6E67-BCACD31A4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9B559-F82B-4A60-8FA8-78A6F5C00EE2}" type="datetimeFigureOut">
              <a:rPr lang="en-GB" smtClean="0"/>
              <a:t>08/02/2024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082E18-088F-C570-39DE-322D1C946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E4E7B0-C7C9-F650-407A-AE2A23A9B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4AC35-2D91-45A9-BBB9-4EE4E6494B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15963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1D89C88-AA26-9B2C-0EA8-CBEADDB9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1000"/>
          </a:blip>
          <a:srcRect l="22981" t="1" r="25375" b="27827"/>
          <a:stretch/>
        </p:blipFill>
        <p:spPr>
          <a:xfrm>
            <a:off x="-10160" y="1789987"/>
            <a:ext cx="12202160" cy="51411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D5D7C3-F082-4AA7-A593-569E86EF5CF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1608" y="5595358"/>
            <a:ext cx="1282176" cy="1179754"/>
          </a:xfrm>
          <a:prstGeom prst="rect">
            <a:avLst/>
          </a:prstGeom>
        </p:spPr>
      </p:pic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4D142862-1DAD-5779-4F40-5762D6D408D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91610" y="1538522"/>
            <a:ext cx="5828693" cy="3480340"/>
          </a:xfrm>
          <a:custGeom>
            <a:avLst/>
            <a:gdLst>
              <a:gd name="connsiteX0" fmla="*/ 1406567 w 5822951"/>
              <a:gd name="connsiteY0" fmla="*/ 0 h 3436938"/>
              <a:gd name="connsiteX1" fmla="*/ 5747648 w 5822951"/>
              <a:gd name="connsiteY1" fmla="*/ 0 h 3436938"/>
              <a:gd name="connsiteX2" fmla="*/ 5822951 w 5822951"/>
              <a:gd name="connsiteY2" fmla="*/ 75303 h 3436938"/>
              <a:gd name="connsiteX3" fmla="*/ 5822951 w 5822951"/>
              <a:gd name="connsiteY3" fmla="*/ 3436938 h 3436938"/>
              <a:gd name="connsiteX4" fmla="*/ 0 w 5822951"/>
              <a:gd name="connsiteY4" fmla="*/ 3436938 h 3436938"/>
              <a:gd name="connsiteX5" fmla="*/ 0 w 5822951"/>
              <a:gd name="connsiteY5" fmla="*/ 1406567 h 3436938"/>
              <a:gd name="connsiteX6" fmla="*/ 1406567 w 5822951"/>
              <a:gd name="connsiteY6" fmla="*/ 0 h 3436938"/>
              <a:gd name="connsiteX0" fmla="*/ 1406567 w 5849845"/>
              <a:gd name="connsiteY0" fmla="*/ 0 h 3436938"/>
              <a:gd name="connsiteX1" fmla="*/ 5747648 w 5849845"/>
              <a:gd name="connsiteY1" fmla="*/ 0 h 3436938"/>
              <a:gd name="connsiteX2" fmla="*/ 5849845 w 5849845"/>
              <a:gd name="connsiteY2" fmla="*/ 209774 h 3436938"/>
              <a:gd name="connsiteX3" fmla="*/ 5822951 w 5849845"/>
              <a:gd name="connsiteY3" fmla="*/ 3436938 h 3436938"/>
              <a:gd name="connsiteX4" fmla="*/ 0 w 5849845"/>
              <a:gd name="connsiteY4" fmla="*/ 3436938 h 3436938"/>
              <a:gd name="connsiteX5" fmla="*/ 0 w 5849845"/>
              <a:gd name="connsiteY5" fmla="*/ 1406567 h 3436938"/>
              <a:gd name="connsiteX6" fmla="*/ 1406567 w 5849845"/>
              <a:gd name="connsiteY6" fmla="*/ 0 h 3436938"/>
              <a:gd name="connsiteX0" fmla="*/ 1406567 w 5855224"/>
              <a:gd name="connsiteY0" fmla="*/ 13447 h 3450385"/>
              <a:gd name="connsiteX1" fmla="*/ 5855224 w 5855224"/>
              <a:gd name="connsiteY1" fmla="*/ 0 h 3450385"/>
              <a:gd name="connsiteX2" fmla="*/ 5849845 w 5855224"/>
              <a:gd name="connsiteY2" fmla="*/ 223221 h 3450385"/>
              <a:gd name="connsiteX3" fmla="*/ 5822951 w 5855224"/>
              <a:gd name="connsiteY3" fmla="*/ 3450385 h 3450385"/>
              <a:gd name="connsiteX4" fmla="*/ 0 w 5855224"/>
              <a:gd name="connsiteY4" fmla="*/ 3450385 h 3450385"/>
              <a:gd name="connsiteX5" fmla="*/ 0 w 5855224"/>
              <a:gd name="connsiteY5" fmla="*/ 1420014 h 3450385"/>
              <a:gd name="connsiteX6" fmla="*/ 1406567 w 5855224"/>
              <a:gd name="connsiteY6" fmla="*/ 13447 h 3450385"/>
              <a:gd name="connsiteX0" fmla="*/ 1406567 w 5849845"/>
              <a:gd name="connsiteY0" fmla="*/ 7872 h 3444810"/>
              <a:gd name="connsiteX1" fmla="*/ 5827346 w 5849845"/>
              <a:gd name="connsiteY1" fmla="*/ 0 h 3444810"/>
              <a:gd name="connsiteX2" fmla="*/ 5849845 w 5849845"/>
              <a:gd name="connsiteY2" fmla="*/ 217646 h 3444810"/>
              <a:gd name="connsiteX3" fmla="*/ 5822951 w 5849845"/>
              <a:gd name="connsiteY3" fmla="*/ 3444810 h 3444810"/>
              <a:gd name="connsiteX4" fmla="*/ 0 w 5849845"/>
              <a:gd name="connsiteY4" fmla="*/ 3444810 h 3444810"/>
              <a:gd name="connsiteX5" fmla="*/ 0 w 5849845"/>
              <a:gd name="connsiteY5" fmla="*/ 1414439 h 3444810"/>
              <a:gd name="connsiteX6" fmla="*/ 1406567 w 5849845"/>
              <a:gd name="connsiteY6" fmla="*/ 7872 h 3444810"/>
              <a:gd name="connsiteX0" fmla="*/ 1406567 w 5844270"/>
              <a:gd name="connsiteY0" fmla="*/ 7872 h 3444810"/>
              <a:gd name="connsiteX1" fmla="*/ 5827346 w 5844270"/>
              <a:gd name="connsiteY1" fmla="*/ 0 h 3444810"/>
              <a:gd name="connsiteX2" fmla="*/ 5844270 w 5844270"/>
              <a:gd name="connsiteY2" fmla="*/ 351460 h 3444810"/>
              <a:gd name="connsiteX3" fmla="*/ 5822951 w 5844270"/>
              <a:gd name="connsiteY3" fmla="*/ 3444810 h 3444810"/>
              <a:gd name="connsiteX4" fmla="*/ 0 w 5844270"/>
              <a:gd name="connsiteY4" fmla="*/ 3444810 h 3444810"/>
              <a:gd name="connsiteX5" fmla="*/ 0 w 5844270"/>
              <a:gd name="connsiteY5" fmla="*/ 1414439 h 3444810"/>
              <a:gd name="connsiteX6" fmla="*/ 1406567 w 5844270"/>
              <a:gd name="connsiteY6" fmla="*/ 7872 h 3444810"/>
              <a:gd name="connsiteX0" fmla="*/ 1406567 w 5844270"/>
              <a:gd name="connsiteY0" fmla="*/ 7872 h 3444810"/>
              <a:gd name="connsiteX1" fmla="*/ 5827346 w 5844270"/>
              <a:gd name="connsiteY1" fmla="*/ 0 h 3444810"/>
              <a:gd name="connsiteX2" fmla="*/ 5844270 w 5844270"/>
              <a:gd name="connsiteY2" fmla="*/ 351460 h 3444810"/>
              <a:gd name="connsiteX3" fmla="*/ 5822951 w 5844270"/>
              <a:gd name="connsiteY3" fmla="*/ 3444810 h 3444810"/>
              <a:gd name="connsiteX4" fmla="*/ 0 w 5844270"/>
              <a:gd name="connsiteY4" fmla="*/ 3444810 h 3444810"/>
              <a:gd name="connsiteX5" fmla="*/ 0 w 5844270"/>
              <a:gd name="connsiteY5" fmla="*/ 1414439 h 3444810"/>
              <a:gd name="connsiteX6" fmla="*/ 1406567 w 5844270"/>
              <a:gd name="connsiteY6" fmla="*/ 7872 h 3444810"/>
              <a:gd name="connsiteX0" fmla="*/ 1406567 w 5854603"/>
              <a:gd name="connsiteY0" fmla="*/ 7872 h 3455435"/>
              <a:gd name="connsiteX1" fmla="*/ 5827346 w 5854603"/>
              <a:gd name="connsiteY1" fmla="*/ 0 h 3455435"/>
              <a:gd name="connsiteX2" fmla="*/ 5844270 w 5854603"/>
              <a:gd name="connsiteY2" fmla="*/ 351460 h 3455435"/>
              <a:gd name="connsiteX3" fmla="*/ 5853232 w 5854603"/>
              <a:gd name="connsiteY3" fmla="*/ 3455435 h 3455435"/>
              <a:gd name="connsiteX4" fmla="*/ 0 w 5854603"/>
              <a:gd name="connsiteY4" fmla="*/ 3444810 h 3455435"/>
              <a:gd name="connsiteX5" fmla="*/ 0 w 5854603"/>
              <a:gd name="connsiteY5" fmla="*/ 1414439 h 3455435"/>
              <a:gd name="connsiteX6" fmla="*/ 1406567 w 5854603"/>
              <a:gd name="connsiteY6" fmla="*/ 7872 h 3455435"/>
              <a:gd name="connsiteX0" fmla="*/ 1406567 w 5854603"/>
              <a:gd name="connsiteY0" fmla="*/ 7872 h 3455435"/>
              <a:gd name="connsiteX1" fmla="*/ 5852580 w 5854603"/>
              <a:gd name="connsiteY1" fmla="*/ 0 h 3455435"/>
              <a:gd name="connsiteX2" fmla="*/ 5844270 w 5854603"/>
              <a:gd name="connsiteY2" fmla="*/ 351460 h 3455435"/>
              <a:gd name="connsiteX3" fmla="*/ 5853232 w 5854603"/>
              <a:gd name="connsiteY3" fmla="*/ 3455435 h 3455435"/>
              <a:gd name="connsiteX4" fmla="*/ 0 w 5854603"/>
              <a:gd name="connsiteY4" fmla="*/ 3444810 h 3455435"/>
              <a:gd name="connsiteX5" fmla="*/ 0 w 5854603"/>
              <a:gd name="connsiteY5" fmla="*/ 1414439 h 3455435"/>
              <a:gd name="connsiteX6" fmla="*/ 1406567 w 5854603"/>
              <a:gd name="connsiteY6" fmla="*/ 7872 h 3455435"/>
              <a:gd name="connsiteX0" fmla="*/ 1406567 w 5854916"/>
              <a:gd name="connsiteY0" fmla="*/ 7872 h 3455435"/>
              <a:gd name="connsiteX1" fmla="*/ 5852580 w 5854916"/>
              <a:gd name="connsiteY1" fmla="*/ 0 h 3455435"/>
              <a:gd name="connsiteX2" fmla="*/ 5849317 w 5854916"/>
              <a:gd name="connsiteY2" fmla="*/ 1589350 h 3455435"/>
              <a:gd name="connsiteX3" fmla="*/ 5853232 w 5854916"/>
              <a:gd name="connsiteY3" fmla="*/ 3455435 h 3455435"/>
              <a:gd name="connsiteX4" fmla="*/ 0 w 5854916"/>
              <a:gd name="connsiteY4" fmla="*/ 3444810 h 3455435"/>
              <a:gd name="connsiteX5" fmla="*/ 0 w 5854916"/>
              <a:gd name="connsiteY5" fmla="*/ 1414439 h 3455435"/>
              <a:gd name="connsiteX6" fmla="*/ 1406567 w 5854916"/>
              <a:gd name="connsiteY6" fmla="*/ 7872 h 345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54916" h="3455435">
                <a:moveTo>
                  <a:pt x="1406567" y="7872"/>
                </a:moveTo>
                <a:lnTo>
                  <a:pt x="5852580" y="0"/>
                </a:lnTo>
                <a:cubicBezTo>
                  <a:pt x="5851492" y="529783"/>
                  <a:pt x="5850405" y="1059567"/>
                  <a:pt x="5849317" y="1589350"/>
                </a:cubicBezTo>
                <a:cubicBezTo>
                  <a:pt x="5842211" y="2637194"/>
                  <a:pt x="5860338" y="2424318"/>
                  <a:pt x="5853232" y="3455435"/>
                </a:cubicBezTo>
                <a:lnTo>
                  <a:pt x="0" y="3444810"/>
                </a:lnTo>
                <a:lnTo>
                  <a:pt x="0" y="1414439"/>
                </a:lnTo>
                <a:cubicBezTo>
                  <a:pt x="0" y="637613"/>
                  <a:pt x="629741" y="7872"/>
                  <a:pt x="1406567" y="7872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5D27E0A-CDCE-6C70-7C1F-8B48A8ACEB5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1608" y="1289305"/>
            <a:ext cx="5640263" cy="44150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3200"/>
              </a:lnSpc>
              <a:buFontTx/>
              <a:buNone/>
              <a:defRPr lang="en-GB" sz="2100" b="0" i="0" u="none" strike="noStrike" smtClean="0">
                <a:solidFill>
                  <a:srgbClr val="0072BC"/>
                </a:solidFill>
                <a:effectLst/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Body copy goes here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A0A7EF-0F24-E4B4-6A3B-3F57AB176A3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632722" y="6221786"/>
            <a:ext cx="2848077" cy="365125"/>
          </a:xfrm>
        </p:spPr>
        <p:txBody>
          <a:bodyPr/>
          <a:lstStyle/>
          <a:p>
            <a:fld id="{561BC62F-29D4-3646-B8AE-ECD588CDD81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reeform 11">
            <a:extLst>
              <a:ext uri="{FF2B5EF4-FFF2-40B4-BE49-F238E27FC236}">
                <a16:creationId xmlns:a16="http://schemas.microsoft.com/office/drawing/2014/main" id="{4E335F1F-8AAB-412D-8462-0F4B51C3F6C8}"/>
              </a:ext>
            </a:extLst>
          </p:cNvPr>
          <p:cNvSpPr/>
          <p:nvPr userDrawn="1"/>
        </p:nvSpPr>
        <p:spPr>
          <a:xfrm>
            <a:off x="0" y="4491"/>
            <a:ext cx="10406311" cy="1016059"/>
          </a:xfrm>
          <a:custGeom>
            <a:avLst/>
            <a:gdLst>
              <a:gd name="connsiteX0" fmla="*/ 0 w 9781300"/>
              <a:gd name="connsiteY0" fmla="*/ 0 h 1246187"/>
              <a:gd name="connsiteX1" fmla="*/ 3127248 w 9781300"/>
              <a:gd name="connsiteY1" fmla="*/ 0 h 1246187"/>
              <a:gd name="connsiteX2" fmla="*/ 6654052 w 9781300"/>
              <a:gd name="connsiteY2" fmla="*/ 0 h 1246187"/>
              <a:gd name="connsiteX3" fmla="*/ 9781300 w 9781300"/>
              <a:gd name="connsiteY3" fmla="*/ 0 h 1246187"/>
              <a:gd name="connsiteX4" fmla="*/ 9781300 w 9781300"/>
              <a:gd name="connsiteY4" fmla="*/ 251234 h 1246187"/>
              <a:gd name="connsiteX5" fmla="*/ 9781300 w 9781300"/>
              <a:gd name="connsiteY5" fmla="*/ 295248 h 1246187"/>
              <a:gd name="connsiteX6" fmla="*/ 9776446 w 9781300"/>
              <a:gd name="connsiteY6" fmla="*/ 295248 h 1246187"/>
              <a:gd name="connsiteX7" fmla="*/ 9759186 w 9781300"/>
              <a:gd name="connsiteY7" fmla="*/ 451752 h 1246187"/>
              <a:gd name="connsiteX8" fmla="*/ 8692810 w 9781300"/>
              <a:gd name="connsiteY8" fmla="*/ 1246187 h 1246187"/>
              <a:gd name="connsiteX9" fmla="*/ 8673384 w 9781300"/>
              <a:gd name="connsiteY9" fmla="*/ 1245402 h 1246187"/>
              <a:gd name="connsiteX10" fmla="*/ 5584993 w 9781300"/>
              <a:gd name="connsiteY10" fmla="*/ 1245402 h 1246187"/>
              <a:gd name="connsiteX11" fmla="*/ 5565562 w 9781300"/>
              <a:gd name="connsiteY11" fmla="*/ 1246187 h 1246187"/>
              <a:gd name="connsiteX12" fmla="*/ 5546136 w 9781300"/>
              <a:gd name="connsiteY12" fmla="*/ 1245402 h 1246187"/>
              <a:gd name="connsiteX13" fmla="*/ 3127248 w 9781300"/>
              <a:gd name="connsiteY13" fmla="*/ 1245402 h 1246187"/>
              <a:gd name="connsiteX14" fmla="*/ 0 w 9781300"/>
              <a:gd name="connsiteY14" fmla="*/ 1245402 h 1246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781300" h="1246187">
                <a:moveTo>
                  <a:pt x="0" y="0"/>
                </a:moveTo>
                <a:lnTo>
                  <a:pt x="3127248" y="0"/>
                </a:lnTo>
                <a:lnTo>
                  <a:pt x="6654052" y="0"/>
                </a:lnTo>
                <a:lnTo>
                  <a:pt x="9781300" y="0"/>
                </a:lnTo>
                <a:lnTo>
                  <a:pt x="9781300" y="251234"/>
                </a:lnTo>
                <a:lnTo>
                  <a:pt x="9781300" y="295248"/>
                </a:lnTo>
                <a:lnTo>
                  <a:pt x="9776446" y="295248"/>
                </a:lnTo>
                <a:lnTo>
                  <a:pt x="9759186" y="451752"/>
                </a:lnTo>
                <a:cubicBezTo>
                  <a:pt x="9657688" y="905135"/>
                  <a:pt x="9218823" y="1246187"/>
                  <a:pt x="8692810" y="1246187"/>
                </a:cubicBezTo>
                <a:lnTo>
                  <a:pt x="8673384" y="1245402"/>
                </a:lnTo>
                <a:lnTo>
                  <a:pt x="5584993" y="1245402"/>
                </a:lnTo>
                <a:lnTo>
                  <a:pt x="5565562" y="1246187"/>
                </a:lnTo>
                <a:lnTo>
                  <a:pt x="5546136" y="1245402"/>
                </a:lnTo>
                <a:lnTo>
                  <a:pt x="3127248" y="1245402"/>
                </a:lnTo>
                <a:lnTo>
                  <a:pt x="0" y="1245402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Franklin Gothic Demi" panose="020B0703020102020204" pitchFamily="34" charset="0"/>
            </a:endParaRP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4D6F10B5-8EF9-4042-9AA8-22AF2E6B494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1608" y="47318"/>
            <a:ext cx="9340176" cy="930404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>
                <a:solidFill>
                  <a:schemeClr val="bg1"/>
                </a:solidFill>
                <a:latin typeface="Franklin Gothic Demi" panose="020B0603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1101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FEF20-5C36-F0A7-E37F-C04092309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10FB4-FFE1-6BDD-060A-F6E7C464BE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9B5AED-475D-CD8C-E245-D647BE973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9B559-F82B-4A60-8FA8-78A6F5C00EE2}" type="datetimeFigureOut">
              <a:rPr lang="en-GB" smtClean="0"/>
              <a:t>08/02/2024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D3AFE4-DA87-FF0C-892D-BDA9F5041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298D04-AF59-5820-DC89-42A632B53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4AC35-2D91-45A9-BBB9-4EE4E6494B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8392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2C7F0-2C73-F8D5-A486-C933CF10F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197C0C-3E41-619B-1A3E-4C57C40DB4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9A3551-F587-12DC-03E1-3BF2CD866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9B559-F82B-4A60-8FA8-78A6F5C00EE2}" type="datetimeFigureOut">
              <a:rPr lang="en-GB" smtClean="0"/>
              <a:t>08/02/2024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A8C0EA-6CF4-D67A-BBAA-432266E33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C4C2A7-7224-8113-2B10-926C079BB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4AC35-2D91-45A9-BBB9-4EE4E6494B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0221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0FDC2-C1C3-434B-9B65-3C55E36E3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025014-58DB-2B07-AA36-D2C4F0F0E9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07CB65-7898-827C-9210-0A962D045D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07B212-8F59-9A1D-D4F3-575C26C9F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9B559-F82B-4A60-8FA8-78A6F5C00EE2}" type="datetimeFigureOut">
              <a:rPr lang="en-GB" smtClean="0"/>
              <a:t>08/02/2024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720672-B8EA-7AE4-B43B-C465473A4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82F20D-E624-3497-C5B8-BB4C23680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4AC35-2D91-45A9-BBB9-4EE4E6494B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294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95699-6E0C-9AA9-F0DF-015646ED2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FC14D8-1737-D86C-EB8A-B4398CA988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87CB73-D5FC-EE48-AA7A-2BC2F616BD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E70870-BF32-B431-2780-62CBBADDF1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A6E91A-26E2-65DE-2C98-B03B366FD2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298758-16C7-6614-575E-93DDACC6E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9B559-F82B-4A60-8FA8-78A6F5C00EE2}" type="datetimeFigureOut">
              <a:rPr lang="en-GB" smtClean="0"/>
              <a:t>08/02/2024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FED6F0-8ED8-9D7E-BFA9-0756B6B1E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56F672-C54F-A196-4D59-B49E31AD4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4AC35-2D91-45A9-BBB9-4EE4E6494B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3261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EA3B0-DD13-CB8B-3DBA-2D86BCD78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E0F8AA-71B1-8D3D-6A4F-2C8F7FC8F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9B559-F82B-4A60-8FA8-78A6F5C00EE2}" type="datetimeFigureOut">
              <a:rPr lang="en-GB" smtClean="0"/>
              <a:t>08/02/2024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1FC083-DC28-A9EC-4AA6-CCB6A46D6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E8FBE2-81C8-2CA9-31C2-416C582AD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4AC35-2D91-45A9-BBB9-4EE4E6494B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5911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A294BB-1D8E-C1B5-B9EB-A18E7401C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9B559-F82B-4A60-8FA8-78A6F5C00EE2}" type="datetimeFigureOut">
              <a:rPr lang="en-GB" smtClean="0"/>
              <a:t>08/02/2024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8B84AC-E239-4FDE-B66F-16ECC1B68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E80340-EECF-FD2A-2551-B6E0EA4F0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4AC35-2D91-45A9-BBB9-4EE4E6494B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6782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155BF-117A-7945-66C5-B2AE8753D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254B43-0F38-98A4-A5B6-BC3418F8C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E53460-6E90-747B-626B-76A4A617FA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D55DB1-30E8-4995-36B5-D51E7DB54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9B559-F82B-4A60-8FA8-78A6F5C00EE2}" type="datetimeFigureOut">
              <a:rPr lang="en-GB" smtClean="0"/>
              <a:t>08/02/2024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BCA681-E661-FCA0-2456-1475F5649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0292F2-4254-9B6F-F845-75FF6EE96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4AC35-2D91-45A9-BBB9-4EE4E6494B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3136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C50EE-6A75-1686-28B4-DBD50186D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273D6D-0D59-1025-EDF0-14AA208933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E8ECAE-8485-64F2-33B2-974C85D5DA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D75DDA-0AD1-02BE-4DD9-E7DDAC135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9B559-F82B-4A60-8FA8-78A6F5C00EE2}" type="datetimeFigureOut">
              <a:rPr lang="en-GB" smtClean="0"/>
              <a:t>08/02/2024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9F84D3-6151-CFDE-620E-9273E49F6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16E6E3-1A9B-721B-BC49-7EBC1003D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4AC35-2D91-45A9-BBB9-4EE4E6494B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4186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0839B9-B76C-3F56-0180-9402DA0B8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67C94B-AB69-813B-B393-10D02A61CA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66C96F-DB39-3490-AFA4-98B73397F3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89B559-F82B-4A60-8FA8-78A6F5C00EE2}" type="datetimeFigureOut">
              <a:rPr lang="en-GB" smtClean="0"/>
              <a:t>08/02/2024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3A68D1-2555-1CC4-92BC-6F72F55C0F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988547-A9F5-7388-A6E3-5E3CBEF8EE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4AC35-2D91-45A9-BBB9-4EE4E6494B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7498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0C623E-27BD-224A-D744-73611AAB29F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21758"/>
            <a:ext cx="9340176" cy="930404"/>
          </a:xfrm>
        </p:spPr>
        <p:txBody>
          <a:bodyPr/>
          <a:lstStyle/>
          <a:p>
            <a:r>
              <a:rPr lang="en-US" dirty="0"/>
              <a:t>Pharmacy First - GP best practice checklist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229EFA9-034B-111F-ABC2-0A1A6CB0F6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6642433"/>
              </p:ext>
            </p:extLst>
          </p:nvPr>
        </p:nvGraphicFramePr>
        <p:xfrm>
          <a:off x="1583066" y="1116628"/>
          <a:ext cx="8800581" cy="4952945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8478461">
                  <a:extLst>
                    <a:ext uri="{9D8B030D-6E8A-4147-A177-3AD203B41FA5}">
                      <a16:colId xmlns:a16="http://schemas.microsoft.com/office/drawing/2014/main" val="1391703383"/>
                    </a:ext>
                  </a:extLst>
                </a:gridCol>
                <a:gridCol w="322120">
                  <a:extLst>
                    <a:ext uri="{9D8B030D-6E8A-4147-A177-3AD203B41FA5}">
                      <a16:colId xmlns:a16="http://schemas.microsoft.com/office/drawing/2014/main" val="366981463"/>
                    </a:ext>
                  </a:extLst>
                </a:gridCol>
              </a:tblGrid>
              <a:tr h="348107">
                <a:tc gridSpan="2">
                  <a:txBody>
                    <a:bodyPr/>
                    <a:lstStyle/>
                    <a:p>
                      <a:pPr algn="ctr"/>
                      <a:r>
                        <a:rPr lang="en-GB" sz="1500" dirty="0">
                          <a:effectLst/>
                        </a:rPr>
                        <a:t>Best Practice Checklist for General Practice Teams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65270" marR="6527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2773114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r>
                        <a:rPr lang="en-GB" sz="1400" b="1" dirty="0">
                          <a:effectLst/>
                        </a:rPr>
                        <a:t>Engage with local pharmacies</a:t>
                      </a:r>
                      <a:endParaRPr lang="en-GB" sz="1400" b="1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65270" marR="6527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65270" marR="6527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890459936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>
                          <a:effectLst/>
                          <a:latin typeface="+mn-lt"/>
                          <a:ea typeface="Arial Unicode MS" panose="020B0604020202020204" pitchFamily="34" charset="-128"/>
                        </a:rPr>
                        <a:t>Understand local community pharmacy services offered</a:t>
                      </a:r>
                    </a:p>
                  </a:txBody>
                  <a:tcPr marL="65270" marR="6527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65270" marR="6527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335953147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>
                          <a:effectLst/>
                          <a:latin typeface="+mn-lt"/>
                        </a:rPr>
                        <a:t> Is there a daily limit to the number of referrals a local pharmacy can complete?</a:t>
                      </a:r>
                    </a:p>
                    <a:p>
                      <a:pPr marL="628650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>
                          <a:effectLst/>
                          <a:latin typeface="+mn-lt"/>
                          <a:ea typeface="Arial Unicode MS" panose="020B0604020202020204" pitchFamily="34" charset="-128"/>
                        </a:rPr>
                        <a:t>How will this be tracked in the practice (Dummy lists etc)</a:t>
                      </a:r>
                    </a:p>
                    <a:p>
                      <a:pPr marL="628650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>
                          <a:effectLst/>
                          <a:latin typeface="+mn-lt"/>
                          <a:ea typeface="Arial Unicode MS" panose="020B0604020202020204" pitchFamily="34" charset="-128"/>
                        </a:rPr>
                        <a:t>Set a time to review capacity with pharmacy</a:t>
                      </a:r>
                    </a:p>
                  </a:txBody>
                  <a:tcPr marL="65270" marR="6527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65270" marR="6527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388819657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>
                          <a:effectLst/>
                        </a:rPr>
                        <a:t>Is there any messaging that should be given to patient on referral – try to have a universal statement for referrals to all local pharmacies. </a:t>
                      </a:r>
                      <a:r>
                        <a:rPr lang="en-GB" sz="1000" dirty="0" err="1">
                          <a:effectLst/>
                        </a:rPr>
                        <a:t>eg</a:t>
                      </a:r>
                      <a:r>
                        <a:rPr lang="en-GB" sz="1000" dirty="0">
                          <a:effectLst/>
                        </a:rPr>
                        <a:t>:</a:t>
                      </a:r>
                    </a:p>
                    <a:p>
                      <a:pPr marL="628650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>
                          <a:effectLst/>
                        </a:rPr>
                        <a:t>Patient to attend/call the pharmacy after 30 mins? </a:t>
                      </a:r>
                    </a:p>
                    <a:p>
                      <a:pPr marL="628650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>
                          <a:effectLst/>
                        </a:rPr>
                        <a:t>Is </a:t>
                      </a:r>
                      <a:r>
                        <a:rPr lang="en-GB" sz="1000" dirty="0">
                          <a:effectLst/>
                        </a:rPr>
                        <a:t>there a cut off time for same day consultations?</a:t>
                      </a:r>
                    </a:p>
                  </a:txBody>
                  <a:tcPr marL="65270" marR="6527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65270" marR="6527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958176065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r>
                        <a:rPr lang="en-GB" sz="1000" dirty="0">
                          <a:effectLst/>
                        </a:rPr>
                        <a:t>Discuss and escalation pathway to the practice for patients that require higher acuity care</a:t>
                      </a:r>
                    </a:p>
                    <a:p>
                      <a:pPr marL="628650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>
                          <a:effectLst/>
                        </a:rPr>
                        <a:t>Direct line phone numbers, emails for non-urgent requests etc</a:t>
                      </a:r>
                    </a:p>
                  </a:txBody>
                  <a:tcPr marL="65270" marR="6527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65270" marR="6527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65308872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dirty="0">
                          <a:effectLst/>
                          <a:latin typeface="Calibri" panose="020F0502020204030204" pitchFamily="34" charset="0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  <a:t>Agree regular communication between practice and pharmacy to discuss service provision and opportunities</a:t>
                      </a:r>
                    </a:p>
                  </a:txBody>
                  <a:tcPr marL="65270" marR="6527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65270" marR="6527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474574961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effectLst/>
                        </a:rPr>
                        <a:t>Achieving practice readiness</a:t>
                      </a:r>
                      <a:endParaRPr lang="en-GB" sz="1400" b="1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65270" marR="6527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65270" marR="6527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574682178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r>
                        <a:rPr lang="en-GB" sz="1000" dirty="0">
                          <a:effectLst/>
                        </a:rPr>
                        <a:t>Ensure referral guides are available to the practice team referring patients to Pharmacy First 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65270" marR="6527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65270" marR="6527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297547261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r>
                        <a:rPr lang="en-GB" sz="1000" dirty="0">
                          <a:effectLst/>
                        </a:rPr>
                        <a:t>Have appropriate staff member been trained how to use EMIS local services for referrals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65270" marR="6527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65270" marR="6527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570571473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r>
                        <a:rPr lang="en-GB" sz="1000" dirty="0">
                          <a:effectLst/>
                        </a:rPr>
                        <a:t>Developing confidence of the practice team to have CPCS conversation through training and shadowing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65270" marR="6527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65270" marR="6527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223021941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r>
                        <a:rPr lang="en-GB" sz="1000" dirty="0">
                          <a:effectLst/>
                        </a:rPr>
                        <a:t>Developing training solutions through feedback from reception teams and community pharmacist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65270" marR="6527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65270" marR="6527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584180212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r>
                        <a:rPr lang="en-GB" sz="1000" dirty="0">
                          <a:effectLst/>
                        </a:rPr>
                        <a:t>Practice team are aware of local availability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65270" marR="6527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65270" marR="6527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831981868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r>
                        <a:rPr lang="en-GB" sz="1000" dirty="0">
                          <a:effectLst/>
                        </a:rPr>
                        <a:t>Practice team are aware of where CPCS sits in their internal triage process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65270" marR="6527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65270" marR="6527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026602192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r>
                        <a:rPr lang="en-GB" sz="1000" dirty="0">
                          <a:effectLst/>
                        </a:rPr>
                        <a:t>Practice team are aware of which conditions can be referred into Pharmacy First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65270" marR="6527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65270" marR="6527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976980360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r>
                        <a:rPr lang="en-GB" sz="1000" dirty="0">
                          <a:effectLst/>
                        </a:rPr>
                        <a:t>Pharmacy First forms part of the Induction plan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65270" marR="6527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65270" marR="6527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207463756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r>
                        <a:rPr lang="en-GB" sz="1000" dirty="0">
                          <a:effectLst/>
                        </a:rPr>
                        <a:t>Pharmacy First is part of  'business as usual' processes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65270" marR="6527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65270" marR="6527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639251806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r>
                        <a:rPr lang="en-GB" sz="1000" dirty="0">
                          <a:effectLst/>
                        </a:rPr>
                        <a:t>Pharmacy First referral performance is discussed frequently at Practice and PCN level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65270" marR="6527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65270" marR="6527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529337228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r>
                        <a:rPr lang="en-GB" sz="1000" dirty="0">
                          <a:effectLst/>
                        </a:rPr>
                        <a:t>Process in place for managing Pharmacy First patients escalated to GP practice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65270" marR="6527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65270" marR="6527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912206187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r>
                        <a:rPr lang="en-GB" sz="1000">
                          <a:effectLst/>
                        </a:rPr>
                        <a:t>Referrals back to practice are discussed with the team if cases are relevant for training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65270" marR="6527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65270" marR="6527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183865586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r>
                        <a:rPr lang="en-GB" sz="1000" dirty="0">
                          <a:effectLst/>
                        </a:rPr>
                        <a:t>Referrals back to practice are discussed with the community Pharmacist if cases are relevant for development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65270" marR="6527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65270" marR="6527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58513328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r>
                        <a:rPr lang="en-GB" sz="1000" dirty="0">
                          <a:effectLst/>
                        </a:rPr>
                        <a:t>Set up a tally chart amongst the reception staff to see who could refer the most, boosting staff morale and engagement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65270" marR="6527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65270" marR="6527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67761961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  <a:t>Nominate Pharmacy First champion to drive service forward and create sustainability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Calibri" panose="020F0502020204030204" pitchFamily="34" charset="0"/>
                      </a:endParaRPr>
                    </a:p>
                  </a:txBody>
                  <a:tcPr marL="65270" marR="6527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65270" marR="6527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082377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80269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364</Words>
  <Application>Microsoft Macintosh PowerPoint</Application>
  <PresentationFormat>Widescreen</PresentationFormat>
  <Paragraphs>49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Franklin Gothic Book</vt:lpstr>
      <vt:lpstr>Franklin Gothic Demi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MILNER, James (NHS SHROPSHIRE, TELFORD AND WREKIN ICB - M2L0M)</dc:creator>
  <cp:lastModifiedBy>MILNER, James (NHS SHROPSHIRE, TELFORD AND WREKIN ICB - M2L0M)</cp:lastModifiedBy>
  <cp:revision>1</cp:revision>
  <dcterms:created xsi:type="dcterms:W3CDTF">2024-01-30T13:31:47Z</dcterms:created>
  <dcterms:modified xsi:type="dcterms:W3CDTF">2024-02-08T10:28:25Z</dcterms:modified>
</cp:coreProperties>
</file>