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7" r:id="rId5"/>
    <p:sldId id="276" r:id="rId6"/>
    <p:sldId id="1615" r:id="rId7"/>
    <p:sldId id="1620" r:id="rId8"/>
    <p:sldId id="1622" r:id="rId9"/>
    <p:sldId id="1623" r:id="rId10"/>
    <p:sldId id="162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AMPONG, Edna (NHS SHROPSHIRE, TELFORD AND WREKIN CCG)" initials="BE(STAWC" lastIdx="1" clrIdx="0">
    <p:extLst>
      <p:ext uri="{19B8F6BF-5375-455C-9EA6-DF929625EA0E}">
        <p15:presenceInfo xmlns:p15="http://schemas.microsoft.com/office/powerpoint/2012/main" userId="S::e.boampong@nhs.net::186b2b70-407e-4add-9223-015c97ab742f" providerId="AD"/>
      </p:ext>
    </p:extLst>
  </p:cmAuthor>
  <p:cmAuthor id="2" name="COOPER, George (THE SHREWSBURY AND TELFORD HOSPITAL NHS TRUST)" initials="CT" lastIdx="2" clrIdx="1">
    <p:extLst>
      <p:ext uri="{19B8F6BF-5375-455C-9EA6-DF929625EA0E}">
        <p15:presenceInfo xmlns:p15="http://schemas.microsoft.com/office/powerpoint/2012/main" userId="S::george.cooper36@nhs.net::90896307-5e6e-4e68-88b2-12b85892b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AA8F7-307C-41E2-929E-8E52EFE22786}" v="2" dt="2021-10-13T08:26:30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559" autoAdjust="0"/>
    <p:restoredTop sz="94660"/>
  </p:normalViewPr>
  <p:slideViewPr>
    <p:cSldViewPr snapToGrid="0">
      <p:cViewPr varScale="1">
        <p:scale>
          <a:sx n="33" d="100"/>
          <a:sy n="33" d="100"/>
        </p:scale>
        <p:origin x="53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PER, George (THE SHREWSBURY AND TELFORD HOSPITAL NHS TRUST)" userId="S::george.cooper36@nhs.net::90896307-5e6e-4e68-88b2-12b85892ba35" providerId="AD" clId="Web-{2DE920D0-091E-44EA-B953-ABBEDA5F24DD}"/>
    <pc:docChg chg="">
      <pc:chgData name="COOPER, George (THE SHREWSBURY AND TELFORD HOSPITAL NHS TRUST)" userId="S::george.cooper36@nhs.net::90896307-5e6e-4e68-88b2-12b85892ba35" providerId="AD" clId="Web-{2DE920D0-091E-44EA-B953-ABBEDA5F24DD}" dt="2021-09-03T11:02:53.058" v="1"/>
      <pc:docMkLst>
        <pc:docMk/>
      </pc:docMkLst>
      <pc:sldChg chg="addCm">
        <pc:chgData name="COOPER, George (THE SHREWSBURY AND TELFORD HOSPITAL NHS TRUST)" userId="S::george.cooper36@nhs.net::90896307-5e6e-4e68-88b2-12b85892ba35" providerId="AD" clId="Web-{2DE920D0-091E-44EA-B953-ABBEDA5F24DD}" dt="2021-09-03T11:02:53.058" v="1"/>
        <pc:sldMkLst>
          <pc:docMk/>
          <pc:sldMk cId="2982550518" sldId="276"/>
        </pc:sldMkLst>
      </pc:sldChg>
    </pc:docChg>
  </pc:docChgLst>
  <pc:docChgLst>
    <pc:chgData name="COOPER, George (THE SHREWSBURY AND TELFORD HOSPITAL NHS TRUST)" userId="S::george.cooper36@nhs.net::90896307-5e6e-4e68-88b2-12b85892ba35" providerId="AD" clId="Web-{202A5374-E620-4794-A4DD-686F10D9A2A0}"/>
    <pc:docChg chg="addSld modSld">
      <pc:chgData name="COOPER, George (THE SHREWSBURY AND TELFORD HOSPITAL NHS TRUST)" userId="S::george.cooper36@nhs.net::90896307-5e6e-4e68-88b2-12b85892ba35" providerId="AD" clId="Web-{202A5374-E620-4794-A4DD-686F10D9A2A0}" dt="2021-09-02T19:18:36.070" v="421"/>
      <pc:docMkLst>
        <pc:docMk/>
      </pc:docMkLst>
      <pc:sldChg chg="modSp">
        <pc:chgData name="COOPER, George (THE SHREWSBURY AND TELFORD HOSPITAL NHS TRUST)" userId="S::george.cooper36@nhs.net::90896307-5e6e-4e68-88b2-12b85892ba35" providerId="AD" clId="Web-{202A5374-E620-4794-A4DD-686F10D9A2A0}" dt="2021-09-02T18:03:44.702" v="413" actId="20577"/>
        <pc:sldMkLst>
          <pc:docMk/>
          <pc:sldMk cId="2982550518" sldId="276"/>
        </pc:sldMkLst>
        <pc:spChg chg="mod">
          <ac:chgData name="COOPER, George (THE SHREWSBURY AND TELFORD HOSPITAL NHS TRUST)" userId="S::george.cooper36@nhs.net::90896307-5e6e-4e68-88b2-12b85892ba35" providerId="AD" clId="Web-{202A5374-E620-4794-A4DD-686F10D9A2A0}" dt="2021-09-02T17:43:10.882" v="144" actId="20577"/>
          <ac:spMkLst>
            <pc:docMk/>
            <pc:sldMk cId="2982550518" sldId="276"/>
            <ac:spMk id="2" creationId="{D28C1058-8E96-EC42-837B-D4D1C09D74AD}"/>
          </ac:spMkLst>
        </pc:spChg>
        <pc:spChg chg="mod">
          <ac:chgData name="COOPER, George (THE SHREWSBURY AND TELFORD HOSPITAL NHS TRUST)" userId="S::george.cooper36@nhs.net::90896307-5e6e-4e68-88b2-12b85892ba35" providerId="AD" clId="Web-{202A5374-E620-4794-A4DD-686F10D9A2A0}" dt="2021-09-02T18:03:44.702" v="413" actId="20577"/>
          <ac:spMkLst>
            <pc:docMk/>
            <pc:sldMk cId="2982550518" sldId="276"/>
            <ac:spMk id="4" creationId="{B100772C-A4BF-DE4F-89C1-123C7893E875}"/>
          </ac:spMkLst>
        </pc:spChg>
      </pc:sldChg>
      <pc:sldChg chg="modSp">
        <pc:chgData name="COOPER, George (THE SHREWSBURY AND TELFORD HOSPITAL NHS TRUST)" userId="S::george.cooper36@nhs.net::90896307-5e6e-4e68-88b2-12b85892ba35" providerId="AD" clId="Web-{202A5374-E620-4794-A4DD-686F10D9A2A0}" dt="2021-09-02T15:07:22.943" v="137" actId="20577"/>
        <pc:sldMkLst>
          <pc:docMk/>
          <pc:sldMk cId="1692776716" sldId="1620"/>
        </pc:sldMkLst>
        <pc:spChg chg="mod">
          <ac:chgData name="COOPER, George (THE SHREWSBURY AND TELFORD HOSPITAL NHS TRUST)" userId="S::george.cooper36@nhs.net::90896307-5e6e-4e68-88b2-12b85892ba35" providerId="AD" clId="Web-{202A5374-E620-4794-A4DD-686F10D9A2A0}" dt="2021-09-02T15:07:22.943" v="137" actId="20577"/>
          <ac:spMkLst>
            <pc:docMk/>
            <pc:sldMk cId="1692776716" sldId="1620"/>
            <ac:spMk id="7" creationId="{00000000-0000-0000-0000-000000000000}"/>
          </ac:spMkLst>
        </pc:spChg>
      </pc:sldChg>
      <pc:sldChg chg="addSp delSp modSp new mod setBg">
        <pc:chgData name="COOPER, George (THE SHREWSBURY AND TELFORD HOSPITAL NHS TRUST)" userId="S::george.cooper36@nhs.net::90896307-5e6e-4e68-88b2-12b85892ba35" providerId="AD" clId="Web-{202A5374-E620-4794-A4DD-686F10D9A2A0}" dt="2021-09-02T19:06:10.352" v="419"/>
        <pc:sldMkLst>
          <pc:docMk/>
          <pc:sldMk cId="2465362255" sldId="1621"/>
        </pc:sldMkLst>
        <pc:spChg chg="del">
          <ac:chgData name="COOPER, George (THE SHREWSBURY AND TELFORD HOSPITAL NHS TRUST)" userId="S::george.cooper36@nhs.net::90896307-5e6e-4e68-88b2-12b85892ba35" providerId="AD" clId="Web-{202A5374-E620-4794-A4DD-686F10D9A2A0}" dt="2021-09-02T19:05:20.616" v="414"/>
          <ac:spMkLst>
            <pc:docMk/>
            <pc:sldMk cId="2465362255" sldId="1621"/>
            <ac:spMk id="2" creationId="{27AE0569-154E-46ED-9BDD-709800F14FE8}"/>
          </ac:spMkLst>
        </pc:spChg>
        <pc:spChg chg="del">
          <ac:chgData name="COOPER, George (THE SHREWSBURY AND TELFORD HOSPITAL NHS TRUST)" userId="S::george.cooper36@nhs.net::90896307-5e6e-4e68-88b2-12b85892ba35" providerId="AD" clId="Web-{202A5374-E620-4794-A4DD-686F10D9A2A0}" dt="2021-09-02T19:05:35.554" v="415"/>
          <ac:spMkLst>
            <pc:docMk/>
            <pc:sldMk cId="2465362255" sldId="1621"/>
            <ac:spMk id="3" creationId="{5746B028-58E1-4BC2-997E-CCD8FF0BDAD5}"/>
          </ac:spMkLst>
        </pc:spChg>
        <pc:spChg chg="add del mod">
          <ac:chgData name="COOPER, George (THE SHREWSBURY AND TELFORD HOSPITAL NHS TRUST)" userId="S::george.cooper36@nhs.net::90896307-5e6e-4e68-88b2-12b85892ba35" providerId="AD" clId="Web-{202A5374-E620-4794-A4DD-686F10D9A2A0}" dt="2021-09-02T19:06:04.508" v="418"/>
          <ac:spMkLst>
            <pc:docMk/>
            <pc:sldMk cId="2465362255" sldId="1621"/>
            <ac:spMk id="6" creationId="{C64A9902-4C3C-44E4-83BE-61AA581CD70B}"/>
          </ac:spMkLst>
        </pc:spChg>
        <pc:spChg chg="add mod">
          <ac:chgData name="COOPER, George (THE SHREWSBURY AND TELFORD HOSPITAL NHS TRUST)" userId="S::george.cooper36@nhs.net::90896307-5e6e-4e68-88b2-12b85892ba35" providerId="AD" clId="Web-{202A5374-E620-4794-A4DD-686F10D9A2A0}" dt="2021-09-02T19:06:10.352" v="419"/>
          <ac:spMkLst>
            <pc:docMk/>
            <pc:sldMk cId="2465362255" sldId="1621"/>
            <ac:spMk id="20" creationId="{67281A0A-6C94-4F57-9AC0-E51974BBB240}"/>
          </ac:spMkLst>
        </pc:spChg>
        <pc:spChg chg="add">
          <ac:chgData name="COOPER, George (THE SHREWSBURY AND TELFORD HOSPITAL NHS TRUST)" userId="S::george.cooper36@nhs.net::90896307-5e6e-4e68-88b2-12b85892ba35" providerId="AD" clId="Web-{202A5374-E620-4794-A4DD-686F10D9A2A0}" dt="2021-09-02T19:05:35.554" v="415"/>
          <ac:spMkLst>
            <pc:docMk/>
            <pc:sldMk cId="2465362255" sldId="1621"/>
            <ac:spMk id="21" creationId="{03E8462A-FEBA-4848-81CC-3F8DA3E477BE}"/>
          </ac:spMkLst>
        </pc:spChg>
        <pc:spChg chg="add">
          <ac:chgData name="COOPER, George (THE SHREWSBURY AND TELFORD HOSPITAL NHS TRUST)" userId="S::george.cooper36@nhs.net::90896307-5e6e-4e68-88b2-12b85892ba35" providerId="AD" clId="Web-{202A5374-E620-4794-A4DD-686F10D9A2A0}" dt="2021-09-02T19:05:35.554" v="415"/>
          <ac:spMkLst>
            <pc:docMk/>
            <pc:sldMk cId="2465362255" sldId="1621"/>
            <ac:spMk id="34" creationId="{7941F9B1-B01B-4A84-89D9-B169AEB4E456}"/>
          </ac:spMkLst>
        </pc:spChg>
        <pc:grpChg chg="add">
          <ac:chgData name="COOPER, George (THE SHREWSBURY AND TELFORD HOSPITAL NHS TRUST)" userId="S::george.cooper36@nhs.net::90896307-5e6e-4e68-88b2-12b85892ba35" providerId="AD" clId="Web-{202A5374-E620-4794-A4DD-686F10D9A2A0}" dt="2021-09-02T19:05:35.554" v="415"/>
          <ac:grpSpMkLst>
            <pc:docMk/>
            <pc:sldMk cId="2465362255" sldId="1621"/>
            <ac:grpSpMk id="9" creationId="{609316A9-990D-4EC3-A671-70EE5C1493A4}"/>
          </ac:grpSpMkLst>
        </pc:grpChg>
        <pc:grpChg chg="add">
          <ac:chgData name="COOPER, George (THE SHREWSBURY AND TELFORD HOSPITAL NHS TRUST)" userId="S::george.cooper36@nhs.net::90896307-5e6e-4e68-88b2-12b85892ba35" providerId="AD" clId="Web-{202A5374-E620-4794-A4DD-686F10D9A2A0}" dt="2021-09-02T19:05:35.554" v="415"/>
          <ac:grpSpMkLst>
            <pc:docMk/>
            <pc:sldMk cId="2465362255" sldId="1621"/>
            <ac:grpSpMk id="23" creationId="{2109F83F-40FE-4DB3-84CC-09FB3340D06D}"/>
          </ac:grpSpMkLst>
        </pc:grpChg>
        <pc:picChg chg="add del mod ord">
          <ac:chgData name="COOPER, George (THE SHREWSBURY AND TELFORD HOSPITAL NHS TRUST)" userId="S::george.cooper36@nhs.net::90896307-5e6e-4e68-88b2-12b85892ba35" providerId="AD" clId="Web-{202A5374-E620-4794-A4DD-686F10D9A2A0}" dt="2021-09-02T19:05:56.679" v="417"/>
          <ac:picMkLst>
            <pc:docMk/>
            <pc:sldMk cId="2465362255" sldId="1621"/>
            <ac:picMk id="4" creationId="{957C022C-0376-41EA-A9EE-6336A0D70705}"/>
          </ac:picMkLst>
        </pc:picChg>
        <pc:picChg chg="add del mod ord">
          <ac:chgData name="COOPER, George (THE SHREWSBURY AND TELFORD HOSPITAL NHS TRUST)" userId="S::george.cooper36@nhs.net::90896307-5e6e-4e68-88b2-12b85892ba35" providerId="AD" clId="Web-{202A5374-E620-4794-A4DD-686F10D9A2A0}" dt="2021-09-02T19:06:10.352" v="419"/>
          <ac:picMkLst>
            <pc:docMk/>
            <pc:sldMk cId="2465362255" sldId="1621"/>
            <ac:picMk id="7" creationId="{D68BFB20-8075-46E2-8645-23931284505E}"/>
          </ac:picMkLst>
        </pc:picChg>
      </pc:sldChg>
      <pc:sldChg chg="new">
        <pc:chgData name="COOPER, George (THE SHREWSBURY AND TELFORD HOSPITAL NHS TRUST)" userId="S::george.cooper36@nhs.net::90896307-5e6e-4e68-88b2-12b85892ba35" providerId="AD" clId="Web-{202A5374-E620-4794-A4DD-686F10D9A2A0}" dt="2021-09-02T19:18:33.554" v="420"/>
        <pc:sldMkLst>
          <pc:docMk/>
          <pc:sldMk cId="3496812245" sldId="1622"/>
        </pc:sldMkLst>
      </pc:sldChg>
      <pc:sldChg chg="new">
        <pc:chgData name="COOPER, George (THE SHREWSBURY AND TELFORD HOSPITAL NHS TRUST)" userId="S::george.cooper36@nhs.net::90896307-5e6e-4e68-88b2-12b85892ba35" providerId="AD" clId="Web-{202A5374-E620-4794-A4DD-686F10D9A2A0}" dt="2021-09-02T19:18:36.070" v="421"/>
        <pc:sldMkLst>
          <pc:docMk/>
          <pc:sldMk cId="2477988037" sldId="1623"/>
        </pc:sldMkLst>
      </pc:sldChg>
    </pc:docChg>
  </pc:docChgLst>
  <pc:docChgLst>
    <pc:chgData name="BOAMPONG, Edna (NHS SHROPSHIRE, TELFORD AND WREKIN CCG)" userId="186b2b70-407e-4add-9223-015c97ab742f" providerId="ADAL" clId="{847AA8F7-307C-41E2-929E-8E52EFE22786}"/>
    <pc:docChg chg="modSld">
      <pc:chgData name="BOAMPONG, Edna (NHS SHROPSHIRE, TELFORD AND WREKIN CCG)" userId="186b2b70-407e-4add-9223-015c97ab742f" providerId="ADAL" clId="{847AA8F7-307C-41E2-929E-8E52EFE22786}" dt="2021-10-13T08:26:30.293" v="1"/>
      <pc:docMkLst>
        <pc:docMk/>
      </pc:docMkLst>
      <pc:sldChg chg="modCm">
        <pc:chgData name="BOAMPONG, Edna (NHS SHROPSHIRE, TELFORD AND WREKIN CCG)" userId="186b2b70-407e-4add-9223-015c97ab742f" providerId="ADAL" clId="{847AA8F7-307C-41E2-929E-8E52EFE22786}" dt="2021-10-13T08:26:30.293" v="1"/>
        <pc:sldMkLst>
          <pc:docMk/>
          <pc:sldMk cId="2982550518" sldId="276"/>
        </pc:sldMkLst>
      </pc:sldChg>
    </pc:docChg>
  </pc:docChgLst>
  <pc:docChgLst>
    <pc:chgData name="BOAMPONG, Edna (NHS SHROPSHIRE, TELFORD AND WREKIN CCG)" userId="186b2b70-407e-4add-9223-015c97ab742f" providerId="ADAL" clId="{E6A33C56-0D42-4542-8279-A283C8A66642}"/>
    <pc:docChg chg="custSel modSld">
      <pc:chgData name="BOAMPONG, Edna (NHS SHROPSHIRE, TELFORD AND WREKIN CCG)" userId="186b2b70-407e-4add-9223-015c97ab742f" providerId="ADAL" clId="{E6A33C56-0D42-4542-8279-A283C8A66642}" dt="2021-09-03T09:50:02.973" v="6" actId="20577"/>
      <pc:docMkLst>
        <pc:docMk/>
      </pc:docMkLst>
      <pc:sldChg chg="modSp mod addCm modCm">
        <pc:chgData name="BOAMPONG, Edna (NHS SHROPSHIRE, TELFORD AND WREKIN CCG)" userId="186b2b70-407e-4add-9223-015c97ab742f" providerId="ADAL" clId="{E6A33C56-0D42-4542-8279-A283C8A66642}" dt="2021-09-03T09:50:02.973" v="6" actId="20577"/>
        <pc:sldMkLst>
          <pc:docMk/>
          <pc:sldMk cId="2982550518" sldId="276"/>
        </pc:sldMkLst>
        <pc:spChg chg="mod">
          <ac:chgData name="BOAMPONG, Edna (NHS SHROPSHIRE, TELFORD AND WREKIN CCG)" userId="186b2b70-407e-4add-9223-015c97ab742f" providerId="ADAL" clId="{E6A33C56-0D42-4542-8279-A283C8A66642}" dt="2021-09-03T09:50:02.973" v="6" actId="20577"/>
          <ac:spMkLst>
            <pc:docMk/>
            <pc:sldMk cId="2982550518" sldId="276"/>
            <ac:spMk id="4" creationId="{B100772C-A4BF-DE4F-89C1-123C7893E875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03T10:49:10.128" idx="1">
    <p:pos x="5057" y="1063"/>
    <p:text>[@COOPER, George (THE SHREWSBURY AND TELFORD HOSPITAL NHS TRUST)] - is this section needed given that we have added two slides on the engagement? Could this be updated with different data?</p:text>
    <p:extLst>
      <p:ext uri="{C676402C-5697-4E1C-873F-D02D1690AC5C}">
        <p15:threadingInfo xmlns:p15="http://schemas.microsoft.com/office/powerpoint/2012/main" timeZoneBias="-60"/>
      </p:ext>
    </p:extLst>
  </p:cm>
  <p:cm authorId="2" dt="2021-09-03T04:02:35.151" idx="1">
    <p:pos x="5057" y="1159"/>
    <p:text>Hi Edna, i've sent an updated pack via email. please let me know your thoughts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2" dt="2021-09-03T04:02:53.058" idx="2">
    <p:pos x="5057" y="1255"/>
    <p:text>[@BOAMPONG, Edna (NHS SHROPSHIRE, TELFORD AND WREKIN CCG)]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5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580" y="2404534"/>
            <a:ext cx="8348561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580" y="4050833"/>
            <a:ext cx="8348561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007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27581" y="6041362"/>
            <a:ext cx="631777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2803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EA5100-BFC8-4A37-9985-10860F092F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27580" y="495114"/>
            <a:ext cx="7605114" cy="131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3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750D0FDC-4CB8-EF4B-894B-03E043CD9E18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223320"/>
            <a:ext cx="10793533" cy="5205031"/>
          </a:xfrm>
        </p:spPr>
        <p:txBody>
          <a:bodyPr lIns="108000" tIns="108000" bIns="10800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EE7A429-4653-E34F-8C17-DBC742134537}"/>
              </a:ext>
            </a:extLst>
          </p:cNvPr>
          <p:cNvGrpSpPr/>
          <p:nvPr userDrawn="1"/>
        </p:nvGrpSpPr>
        <p:grpSpPr>
          <a:xfrm>
            <a:off x="1" y="307308"/>
            <a:ext cx="11738411" cy="711332"/>
            <a:chOff x="1" y="307308"/>
            <a:chExt cx="11738411" cy="711332"/>
          </a:xfrm>
        </p:grpSpPr>
        <p:sp>
          <p:nvSpPr>
            <p:cNvPr id="11" name="Pentagon 6">
              <a:extLst>
                <a:ext uri="{FF2B5EF4-FFF2-40B4-BE49-F238E27FC236}">
                  <a16:creationId xmlns:a16="http://schemas.microsoft.com/office/drawing/2014/main" id="{591810DF-D1B4-6E45-B127-C37CD5CBEB53}"/>
                </a:ext>
              </a:extLst>
            </p:cNvPr>
            <p:cNvSpPr/>
            <p:nvPr userDrawn="1"/>
          </p:nvSpPr>
          <p:spPr>
            <a:xfrm>
              <a:off x="872492" y="307308"/>
              <a:ext cx="10865920" cy="711332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/>
            </a:p>
          </p:txBody>
        </p:sp>
        <p:sp>
          <p:nvSpPr>
            <p:cNvPr id="9" name="Pentagon 8">
              <a:extLst>
                <a:ext uri="{FF2B5EF4-FFF2-40B4-BE49-F238E27FC236}">
                  <a16:creationId xmlns:a16="http://schemas.microsoft.com/office/drawing/2014/main" id="{89750828-C94B-1545-92F9-E60813B8190E}"/>
                </a:ext>
              </a:extLst>
            </p:cNvPr>
            <p:cNvSpPr/>
            <p:nvPr userDrawn="1"/>
          </p:nvSpPr>
          <p:spPr>
            <a:xfrm>
              <a:off x="1" y="307308"/>
              <a:ext cx="872490" cy="699118"/>
            </a:xfrm>
            <a:prstGeom prst="homePlat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itle 1">
              <a:extLst>
                <a:ext uri="{FF2B5EF4-FFF2-40B4-BE49-F238E27FC236}">
                  <a16:creationId xmlns:a16="http://schemas.microsoft.com/office/drawing/2014/main" id="{FA25FD90-B327-D14B-95CE-C0FF3B76630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8"/>
              <a:ext cx="9794906" cy="699118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Hospital Transformation Programme update</a:t>
              </a:r>
            </a:p>
          </p:txBody>
        </p:sp>
        <p:pic>
          <p:nvPicPr>
            <p:cNvPr id="7" name="Picture 6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916210F-A414-6649-AF25-C243975277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28199" y="405889"/>
              <a:ext cx="416096" cy="501957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DB6F517-DF89-4142-8C7A-C8A3B78B3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2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FDE0B065-13CB-EF4C-AC4F-8A6095EE6DA5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223004"/>
            <a:ext cx="7332861" cy="5207119"/>
          </a:xfrm>
        </p:spPr>
        <p:txBody>
          <a:bodyPr lIns="108000" tIns="108000" bIns="10800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3163043-D75C-7D43-BEAE-672B7369DD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665082" y="1223004"/>
            <a:ext cx="3110400" cy="5206803"/>
          </a:xfrm>
          <a:solidFill>
            <a:schemeClr val="bg1"/>
          </a:solidFill>
        </p:spPr>
        <p:txBody>
          <a:bodyPr lIns="144000" tIns="144000" rIns="144000" bIns="144000"/>
          <a:lstStyle>
            <a:lvl1pPr marL="0" indent="0">
              <a:buNone/>
              <a:defRPr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040CA73-EDD2-2647-81FA-5E8A9D5E67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08A9EC-3212-424D-94DE-F4A07D4CC33F}"/>
              </a:ext>
            </a:extLst>
          </p:cNvPr>
          <p:cNvGrpSpPr/>
          <p:nvPr userDrawn="1"/>
        </p:nvGrpSpPr>
        <p:grpSpPr>
          <a:xfrm>
            <a:off x="1" y="307308"/>
            <a:ext cx="11738411" cy="711332"/>
            <a:chOff x="1" y="307308"/>
            <a:chExt cx="11738411" cy="711332"/>
          </a:xfrm>
        </p:grpSpPr>
        <p:sp>
          <p:nvSpPr>
            <p:cNvPr id="11" name="Pentagon 6">
              <a:extLst>
                <a:ext uri="{FF2B5EF4-FFF2-40B4-BE49-F238E27FC236}">
                  <a16:creationId xmlns:a16="http://schemas.microsoft.com/office/drawing/2014/main" id="{AD923431-FF20-7A48-B779-7D8DC7C9993C}"/>
                </a:ext>
              </a:extLst>
            </p:cNvPr>
            <p:cNvSpPr/>
            <p:nvPr userDrawn="1"/>
          </p:nvSpPr>
          <p:spPr>
            <a:xfrm>
              <a:off x="872492" y="307308"/>
              <a:ext cx="10865920" cy="711332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/>
            </a:p>
          </p:txBody>
        </p:sp>
        <p:sp>
          <p:nvSpPr>
            <p:cNvPr id="18" name="Pentagon 17">
              <a:extLst>
                <a:ext uri="{FF2B5EF4-FFF2-40B4-BE49-F238E27FC236}">
                  <a16:creationId xmlns:a16="http://schemas.microsoft.com/office/drawing/2014/main" id="{BD196356-046B-DC42-875D-B0E79691B4DE}"/>
                </a:ext>
              </a:extLst>
            </p:cNvPr>
            <p:cNvSpPr/>
            <p:nvPr userDrawn="1"/>
          </p:nvSpPr>
          <p:spPr>
            <a:xfrm>
              <a:off x="1" y="307308"/>
              <a:ext cx="872490" cy="699118"/>
            </a:xfrm>
            <a:prstGeom prst="homePlat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1889F699-BF57-2C4B-9EA8-15836B46BF5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8"/>
              <a:ext cx="9794906" cy="699118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Hospital Transformation Programme update</a:t>
              </a:r>
            </a:p>
          </p:txBody>
        </p:sp>
        <p:pic>
          <p:nvPicPr>
            <p:cNvPr id="20" name="Picture 1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F356FAC1-76AD-C546-84D6-B8CE2460CF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28199" y="405889"/>
              <a:ext cx="416096" cy="5019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126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>
            <a:extLst>
              <a:ext uri="{FF2B5EF4-FFF2-40B4-BE49-F238E27FC236}">
                <a16:creationId xmlns:a16="http://schemas.microsoft.com/office/drawing/2014/main" id="{957FD3CC-63EF-3D47-AE78-3C0687A6860D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7552" y="1666147"/>
            <a:ext cx="5306060" cy="4770087"/>
          </a:xfrm>
        </p:spPr>
        <p:txBody>
          <a:bodyPr lIns="108000" tIns="0" bIns="10800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237C565-9B0E-BA4B-8432-7A1D228683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F88B6C3-D18E-2C49-802D-F2A85E3AF51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67554" y="1224652"/>
            <a:ext cx="5306058" cy="318335"/>
          </a:xfrm>
        </p:spPr>
        <p:txBody>
          <a:bodyPr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Overview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4168F65-220D-944B-B26E-88E3008F23C3}"/>
              </a:ext>
            </a:extLst>
          </p:cNvPr>
          <p:cNvGrpSpPr/>
          <p:nvPr userDrawn="1"/>
        </p:nvGrpSpPr>
        <p:grpSpPr>
          <a:xfrm>
            <a:off x="1" y="307308"/>
            <a:ext cx="11738411" cy="711332"/>
            <a:chOff x="1" y="307308"/>
            <a:chExt cx="11738411" cy="711332"/>
          </a:xfrm>
        </p:grpSpPr>
        <p:sp>
          <p:nvSpPr>
            <p:cNvPr id="25" name="Pentagon 6">
              <a:extLst>
                <a:ext uri="{FF2B5EF4-FFF2-40B4-BE49-F238E27FC236}">
                  <a16:creationId xmlns:a16="http://schemas.microsoft.com/office/drawing/2014/main" id="{1462E689-379E-BC46-AB41-BC36D6A6AB04}"/>
                </a:ext>
              </a:extLst>
            </p:cNvPr>
            <p:cNvSpPr/>
            <p:nvPr userDrawn="1"/>
          </p:nvSpPr>
          <p:spPr>
            <a:xfrm>
              <a:off x="872492" y="307308"/>
              <a:ext cx="10865920" cy="711332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/>
            </a:p>
          </p:txBody>
        </p:sp>
        <p:sp>
          <p:nvSpPr>
            <p:cNvPr id="26" name="Pentagon 25">
              <a:extLst>
                <a:ext uri="{FF2B5EF4-FFF2-40B4-BE49-F238E27FC236}">
                  <a16:creationId xmlns:a16="http://schemas.microsoft.com/office/drawing/2014/main" id="{B8A0AF75-84D6-6247-A4DF-D2CA785BEC3C}"/>
                </a:ext>
              </a:extLst>
            </p:cNvPr>
            <p:cNvSpPr/>
            <p:nvPr userDrawn="1"/>
          </p:nvSpPr>
          <p:spPr>
            <a:xfrm>
              <a:off x="1" y="307308"/>
              <a:ext cx="872490" cy="699118"/>
            </a:xfrm>
            <a:prstGeom prst="homePlat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itle 1">
              <a:extLst>
                <a:ext uri="{FF2B5EF4-FFF2-40B4-BE49-F238E27FC236}">
                  <a16:creationId xmlns:a16="http://schemas.microsoft.com/office/drawing/2014/main" id="{BE8C634D-B3A1-014B-B9E5-8458039C30C4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8"/>
              <a:ext cx="9794906" cy="699118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Hospital Transformation Programme update</a:t>
              </a:r>
            </a:p>
          </p:txBody>
        </p:sp>
        <p:pic>
          <p:nvPicPr>
            <p:cNvPr id="28" name="Picture 27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7DB7A662-124E-D240-8050-342BDBC9DA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28199" y="405889"/>
              <a:ext cx="416096" cy="501957"/>
            </a:xfrm>
            <a:prstGeom prst="rect">
              <a:avLst/>
            </a:prstGeom>
          </p:spPr>
        </p:pic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3D0D4A58-4EC6-6B45-8F7F-FBB1EB963FFB}"/>
              </a:ext>
            </a:extLst>
          </p:cNvPr>
          <p:cNvSpPr/>
          <p:nvPr userDrawn="1"/>
        </p:nvSpPr>
        <p:spPr>
          <a:xfrm>
            <a:off x="6626614" y="3971870"/>
            <a:ext cx="5163332" cy="24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AB8926A-C28F-0C41-9370-18B9BEDE8678}"/>
              </a:ext>
            </a:extLst>
          </p:cNvPr>
          <p:cNvSpPr/>
          <p:nvPr userDrawn="1"/>
        </p:nvSpPr>
        <p:spPr>
          <a:xfrm>
            <a:off x="6626614" y="1223318"/>
            <a:ext cx="5156122" cy="24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13">
            <a:extLst>
              <a:ext uri="{FF2B5EF4-FFF2-40B4-BE49-F238E27FC236}">
                <a16:creationId xmlns:a16="http://schemas.microsoft.com/office/drawing/2014/main" id="{6A0C6D32-A988-D940-9758-CD995DA92BD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626614" y="1667782"/>
            <a:ext cx="5148870" cy="2021536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E2CDB762-CC86-674D-A4B2-AD1FBDB3DDB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6614" y="1223320"/>
            <a:ext cx="515612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Key Data</a:t>
            </a:r>
          </a:p>
        </p:txBody>
      </p:sp>
      <p:sp>
        <p:nvSpPr>
          <p:cNvPr id="35" name="Content Placeholder 13">
            <a:extLst>
              <a:ext uri="{FF2B5EF4-FFF2-40B4-BE49-F238E27FC236}">
                <a16:creationId xmlns:a16="http://schemas.microsoft.com/office/drawing/2014/main" id="{E174E56F-9E1B-3548-85DE-B7F2742426B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619414" y="4432099"/>
            <a:ext cx="5156070" cy="2005771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6732C4B-D1B4-434B-838F-956B55367C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619414" y="3971870"/>
            <a:ext cx="516333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277410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>
            <a:extLst>
              <a:ext uri="{FF2B5EF4-FFF2-40B4-BE49-F238E27FC236}">
                <a16:creationId xmlns:a16="http://schemas.microsoft.com/office/drawing/2014/main" id="{957FD3CC-63EF-3D47-AE78-3C0687A6860D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5962" y="1677438"/>
            <a:ext cx="3435982" cy="4750597"/>
          </a:xfrm>
          <a:noFill/>
        </p:spPr>
        <p:txBody>
          <a:bodyPr lIns="108000" tIns="0" rIns="108000" bIns="10800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237C565-9B0E-BA4B-8432-7A1D228683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D0BF56BC-F95F-D643-B9CF-C68D9CC96315}"/>
              </a:ext>
            </a:extLst>
          </p:cNvPr>
          <p:cNvGrpSpPr/>
          <p:nvPr userDrawn="1"/>
        </p:nvGrpSpPr>
        <p:grpSpPr>
          <a:xfrm>
            <a:off x="1" y="307308"/>
            <a:ext cx="11738411" cy="711332"/>
            <a:chOff x="1" y="307308"/>
            <a:chExt cx="11738411" cy="711332"/>
          </a:xfrm>
        </p:grpSpPr>
        <p:sp>
          <p:nvSpPr>
            <p:cNvPr id="25" name="Pentagon 6">
              <a:extLst>
                <a:ext uri="{FF2B5EF4-FFF2-40B4-BE49-F238E27FC236}">
                  <a16:creationId xmlns:a16="http://schemas.microsoft.com/office/drawing/2014/main" id="{DF2B942D-BD42-AC48-BE8E-0E70AE12B123}"/>
                </a:ext>
              </a:extLst>
            </p:cNvPr>
            <p:cNvSpPr/>
            <p:nvPr userDrawn="1"/>
          </p:nvSpPr>
          <p:spPr>
            <a:xfrm>
              <a:off x="872492" y="307308"/>
              <a:ext cx="10865920" cy="711332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/>
            </a:p>
          </p:txBody>
        </p:sp>
        <p:sp>
          <p:nvSpPr>
            <p:cNvPr id="26" name="Pentagon 25">
              <a:extLst>
                <a:ext uri="{FF2B5EF4-FFF2-40B4-BE49-F238E27FC236}">
                  <a16:creationId xmlns:a16="http://schemas.microsoft.com/office/drawing/2014/main" id="{791496B0-28DB-D44B-B05B-6CE09691563F}"/>
                </a:ext>
              </a:extLst>
            </p:cNvPr>
            <p:cNvSpPr/>
            <p:nvPr userDrawn="1"/>
          </p:nvSpPr>
          <p:spPr>
            <a:xfrm>
              <a:off x="1" y="307308"/>
              <a:ext cx="872490" cy="699118"/>
            </a:xfrm>
            <a:prstGeom prst="homePlat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itle 1">
              <a:extLst>
                <a:ext uri="{FF2B5EF4-FFF2-40B4-BE49-F238E27FC236}">
                  <a16:creationId xmlns:a16="http://schemas.microsoft.com/office/drawing/2014/main" id="{270DD907-7CDF-4943-9E8F-6FB4C6FD15A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8"/>
              <a:ext cx="9794906" cy="699118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Hospital Transformation Programme</a:t>
              </a:r>
            </a:p>
          </p:txBody>
        </p:sp>
        <p:pic>
          <p:nvPicPr>
            <p:cNvPr id="28" name="Picture 27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3E718DA-B708-7F41-AE17-B6F91CDDBD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28199" y="405889"/>
              <a:ext cx="416096" cy="501957"/>
            </a:xfrm>
            <a:prstGeom prst="rect">
              <a:avLst/>
            </a:prstGeom>
          </p:spPr>
        </p:pic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7DBA3D29-256A-2B49-AC6D-4021635EB38F}"/>
              </a:ext>
            </a:extLst>
          </p:cNvPr>
          <p:cNvSpPr/>
          <p:nvPr userDrawn="1"/>
        </p:nvSpPr>
        <p:spPr>
          <a:xfrm>
            <a:off x="8406971" y="1223637"/>
            <a:ext cx="3420000" cy="52129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EC1939-3467-7D44-A414-DD37A6F4A3D6}"/>
              </a:ext>
            </a:extLst>
          </p:cNvPr>
          <p:cNvSpPr/>
          <p:nvPr userDrawn="1"/>
        </p:nvSpPr>
        <p:spPr>
          <a:xfrm>
            <a:off x="4694457" y="1217524"/>
            <a:ext cx="3420000" cy="5211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13">
            <a:extLst>
              <a:ext uri="{FF2B5EF4-FFF2-40B4-BE49-F238E27FC236}">
                <a16:creationId xmlns:a16="http://schemas.microsoft.com/office/drawing/2014/main" id="{7B6D570D-C128-3845-944B-3FB894C4DA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94458" y="1683550"/>
            <a:ext cx="3420000" cy="4745306"/>
          </a:xfrm>
          <a:solidFill>
            <a:schemeClr val="bg1"/>
          </a:solidFill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Content Placeholder 13">
            <a:extLst>
              <a:ext uri="{FF2B5EF4-FFF2-40B4-BE49-F238E27FC236}">
                <a16:creationId xmlns:a16="http://schemas.microsoft.com/office/drawing/2014/main" id="{964A5997-D61E-E244-8FE8-D5F38965CD8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06971" y="1677438"/>
            <a:ext cx="3420000" cy="4759180"/>
          </a:xfrm>
          <a:noFill/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EEA4CF-4F8D-4F08-893E-0C11FCA1611E}"/>
              </a:ext>
            </a:extLst>
          </p:cNvPr>
          <p:cNvSpPr txBox="1"/>
          <p:nvPr userDrawn="1"/>
        </p:nvSpPr>
        <p:spPr>
          <a:xfrm>
            <a:off x="981943" y="119219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54F78D-C465-4A38-AA53-FF5CA925357E}"/>
              </a:ext>
            </a:extLst>
          </p:cNvPr>
          <p:cNvSpPr txBox="1"/>
          <p:nvPr userDrawn="1"/>
        </p:nvSpPr>
        <p:spPr>
          <a:xfrm>
            <a:off x="4694457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Key 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CA2157-E44B-4C65-A9B5-DEF5C219C55C}"/>
              </a:ext>
            </a:extLst>
          </p:cNvPr>
          <p:cNvSpPr txBox="1"/>
          <p:nvPr userDrawn="1"/>
        </p:nvSpPr>
        <p:spPr>
          <a:xfrm>
            <a:off x="8406971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66018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3795170A-7BF4-334C-832D-D752007156A4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2" y="1223320"/>
            <a:ext cx="10793532" cy="5206803"/>
          </a:xfrm>
        </p:spPr>
        <p:txBody>
          <a:bodyPr lIns="108000" tIns="108000" bIns="10800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32F3824-060F-694C-9C13-65F8F6B4EE8A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11" name="Pentagon 6">
              <a:extLst>
                <a:ext uri="{FF2B5EF4-FFF2-40B4-BE49-F238E27FC236}">
                  <a16:creationId xmlns:a16="http://schemas.microsoft.com/office/drawing/2014/main" id="{591810DF-D1B4-6E45-B127-C37CD5CBEB53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Pentagon 8">
              <a:extLst>
                <a:ext uri="{FF2B5EF4-FFF2-40B4-BE49-F238E27FC236}">
                  <a16:creationId xmlns:a16="http://schemas.microsoft.com/office/drawing/2014/main" id="{89750828-C94B-1545-92F9-E60813B8190E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itle 1">
              <a:extLst>
                <a:ext uri="{FF2B5EF4-FFF2-40B4-BE49-F238E27FC236}">
                  <a16:creationId xmlns:a16="http://schemas.microsoft.com/office/drawing/2014/main" id="{FA25FD90-B327-D14B-95CE-C0FF3B76630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9"/>
              <a:ext cx="7238239" cy="700884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Mental health update</a:t>
              </a:r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FEFB334E-4A64-5A4A-8B30-B92561D2F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53827" y="406139"/>
              <a:ext cx="364838" cy="503225"/>
            </a:xfrm>
            <a:prstGeom prst="rect">
              <a:avLst/>
            </a:prstGeom>
          </p:spPr>
        </p:pic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7617E5CC-81DF-BF4D-BCA8-8F6F9E5570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853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>
            <a:extLst>
              <a:ext uri="{FF2B5EF4-FFF2-40B4-BE49-F238E27FC236}">
                <a16:creationId xmlns:a16="http://schemas.microsoft.com/office/drawing/2014/main" id="{E61ACED5-CE94-FA4D-8189-83767C5A05B4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203650"/>
            <a:ext cx="7332861" cy="5224702"/>
          </a:xfrm>
        </p:spPr>
        <p:txBody>
          <a:bodyPr lIns="108000" tIns="108000" bIns="10800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3163043-D75C-7D43-BEAE-672B7369DD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629114" y="1203650"/>
            <a:ext cx="3110400" cy="5226157"/>
          </a:xfrm>
          <a:solidFill>
            <a:schemeClr val="bg1"/>
          </a:solidFill>
        </p:spPr>
        <p:txBody>
          <a:bodyPr lIns="144000" tIns="144000" rIns="144000" bIns="144000"/>
          <a:lstStyle>
            <a:lvl1pPr marL="0" indent="0">
              <a:buNone/>
              <a:defRPr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74179F0-2A37-454E-B2B5-4DE3F5C993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9F7D546-18CC-6842-B381-A69F73414DAA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11" name="Pentagon 6">
              <a:extLst>
                <a:ext uri="{FF2B5EF4-FFF2-40B4-BE49-F238E27FC236}">
                  <a16:creationId xmlns:a16="http://schemas.microsoft.com/office/drawing/2014/main" id="{B4CF646D-9C7F-D24A-AABB-C98BDDDB0A7A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6" name="Pentagon 15">
              <a:extLst>
                <a:ext uri="{FF2B5EF4-FFF2-40B4-BE49-F238E27FC236}">
                  <a16:creationId xmlns:a16="http://schemas.microsoft.com/office/drawing/2014/main" id="{C2766ED8-01E7-6C44-BCC7-66C2A8696137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itle 1">
              <a:extLst>
                <a:ext uri="{FF2B5EF4-FFF2-40B4-BE49-F238E27FC236}">
                  <a16:creationId xmlns:a16="http://schemas.microsoft.com/office/drawing/2014/main" id="{021E3319-89D9-F54B-8F64-DC28FC4588E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9"/>
              <a:ext cx="7238239" cy="700884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Mental health update</a:t>
              </a:r>
            </a:p>
          </p:txBody>
        </p:sp>
        <p:pic>
          <p:nvPicPr>
            <p:cNvPr id="20" name="Picture 19" descr="Icon&#10;&#10;Description automatically generated">
              <a:extLst>
                <a:ext uri="{FF2B5EF4-FFF2-40B4-BE49-F238E27FC236}">
                  <a16:creationId xmlns:a16="http://schemas.microsoft.com/office/drawing/2014/main" id="{7B27279B-5939-D54E-97DE-5476394E8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53827" y="406139"/>
              <a:ext cx="364838" cy="503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5298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3ED18AC1-2F09-B144-BDE5-1EA52C0B5351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7552" y="1653903"/>
            <a:ext cx="5306060" cy="4774447"/>
          </a:xfrm>
        </p:spPr>
        <p:txBody>
          <a:bodyPr lIns="108000" tIns="0" rIns="108000" bIns="10800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55596CC-FF29-8A47-B8BF-ADA6F7422A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5BD0636A-C2B3-C249-A817-924A6823918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67554" y="1224652"/>
            <a:ext cx="5306058" cy="318335"/>
          </a:xfrm>
        </p:spPr>
        <p:txBody>
          <a:bodyPr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Overview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3E58292-1D9E-1642-A55F-576AFD8ED904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23" name="Pentagon 6">
              <a:extLst>
                <a:ext uri="{FF2B5EF4-FFF2-40B4-BE49-F238E27FC236}">
                  <a16:creationId xmlns:a16="http://schemas.microsoft.com/office/drawing/2014/main" id="{BBD1B6A4-60F4-8147-9309-A9FDED406F65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4" name="Pentagon 23">
              <a:extLst>
                <a:ext uri="{FF2B5EF4-FFF2-40B4-BE49-F238E27FC236}">
                  <a16:creationId xmlns:a16="http://schemas.microsoft.com/office/drawing/2014/main" id="{73340767-9CB9-E348-87D8-E1D7598A4699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itle 1">
              <a:extLst>
                <a:ext uri="{FF2B5EF4-FFF2-40B4-BE49-F238E27FC236}">
                  <a16:creationId xmlns:a16="http://schemas.microsoft.com/office/drawing/2014/main" id="{1209F7B3-380F-D143-9DD1-3B0DBEC52BE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9"/>
              <a:ext cx="7238239" cy="700884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Mental health update</a:t>
              </a: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9109A3E3-55A8-C944-868B-9C423757F8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53827" y="406139"/>
              <a:ext cx="364838" cy="503225"/>
            </a:xfrm>
            <a:prstGeom prst="rect">
              <a:avLst/>
            </a:prstGeom>
          </p:spPr>
        </p:pic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FB97409-E2B9-334D-9D6C-2D6709F9F678}"/>
              </a:ext>
            </a:extLst>
          </p:cNvPr>
          <p:cNvSpPr/>
          <p:nvPr userDrawn="1"/>
        </p:nvSpPr>
        <p:spPr>
          <a:xfrm>
            <a:off x="6626614" y="3971870"/>
            <a:ext cx="5163332" cy="246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E8A57A-13D6-394E-B4F1-1BAE89BC70B6}"/>
              </a:ext>
            </a:extLst>
          </p:cNvPr>
          <p:cNvSpPr/>
          <p:nvPr userDrawn="1"/>
        </p:nvSpPr>
        <p:spPr>
          <a:xfrm>
            <a:off x="6626614" y="1223318"/>
            <a:ext cx="5156122" cy="24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ontent Placeholder 13">
            <a:extLst>
              <a:ext uri="{FF2B5EF4-FFF2-40B4-BE49-F238E27FC236}">
                <a16:creationId xmlns:a16="http://schemas.microsoft.com/office/drawing/2014/main" id="{AF014F5D-74AF-9D45-BCB3-12902C297CB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626614" y="1667782"/>
            <a:ext cx="5148870" cy="2021536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235A741C-73B7-8A42-949C-70CC9B089E7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6614" y="1223320"/>
            <a:ext cx="515612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Key Data</a:t>
            </a:r>
          </a:p>
        </p:txBody>
      </p:sp>
      <p:sp>
        <p:nvSpPr>
          <p:cNvPr id="33" name="Content Placeholder 13">
            <a:extLst>
              <a:ext uri="{FF2B5EF4-FFF2-40B4-BE49-F238E27FC236}">
                <a16:creationId xmlns:a16="http://schemas.microsoft.com/office/drawing/2014/main" id="{19FEBD81-E67E-8E47-A553-65A28176953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619414" y="4432099"/>
            <a:ext cx="5156070" cy="2005771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9CF8C09-4C30-6C4B-85C7-9DC78188BE0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619414" y="3971870"/>
            <a:ext cx="516333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829250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3ED18AC1-2F09-B144-BDE5-1EA52C0B5351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5960" y="1677437"/>
            <a:ext cx="3441600" cy="4752000"/>
          </a:xfrm>
        </p:spPr>
        <p:txBody>
          <a:bodyPr lIns="108000" tIns="0" rIns="108000" bIns="10800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55596CC-FF29-8A47-B8BF-ADA6F7422A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92A70026-9244-8C49-B43B-E953049D0C35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23" name="Pentagon 6">
              <a:extLst>
                <a:ext uri="{FF2B5EF4-FFF2-40B4-BE49-F238E27FC236}">
                  <a16:creationId xmlns:a16="http://schemas.microsoft.com/office/drawing/2014/main" id="{C188FB6B-8358-5E47-A57A-2F1D4005BD47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4" name="Pentagon 23">
              <a:extLst>
                <a:ext uri="{FF2B5EF4-FFF2-40B4-BE49-F238E27FC236}">
                  <a16:creationId xmlns:a16="http://schemas.microsoft.com/office/drawing/2014/main" id="{118F6A10-27E1-7F43-870C-79A470442DBC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itle 1">
              <a:extLst>
                <a:ext uri="{FF2B5EF4-FFF2-40B4-BE49-F238E27FC236}">
                  <a16:creationId xmlns:a16="http://schemas.microsoft.com/office/drawing/2014/main" id="{72919700-0829-BA47-AA9F-9752122374C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7309"/>
              <a:ext cx="7238239" cy="700884"/>
            </a:xfrm>
            <a:prstGeom prst="rect">
              <a:avLst/>
            </a:prstGeom>
          </p:spPr>
          <p:txBody>
            <a:bodyPr vert="horz" lIns="108000" tIns="45720" rIns="9144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Mental Health</a:t>
              </a: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EC2F96E4-1F1C-F74C-B479-494DA8006A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53827" y="406139"/>
              <a:ext cx="364838" cy="503225"/>
            </a:xfrm>
            <a:prstGeom prst="rect">
              <a:avLst/>
            </a:prstGeom>
          </p:spPr>
        </p:pic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7037C064-A27B-004A-A7DC-F470431574C6}"/>
              </a:ext>
            </a:extLst>
          </p:cNvPr>
          <p:cNvSpPr/>
          <p:nvPr userDrawn="1"/>
        </p:nvSpPr>
        <p:spPr>
          <a:xfrm>
            <a:off x="8406971" y="1223637"/>
            <a:ext cx="3420000" cy="52129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63C2C2-CC27-E646-855B-AE0CE1AA9525}"/>
              </a:ext>
            </a:extLst>
          </p:cNvPr>
          <p:cNvSpPr/>
          <p:nvPr userDrawn="1"/>
        </p:nvSpPr>
        <p:spPr>
          <a:xfrm>
            <a:off x="4694457" y="1217524"/>
            <a:ext cx="3420000" cy="5211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ontent Placeholder 13">
            <a:extLst>
              <a:ext uri="{FF2B5EF4-FFF2-40B4-BE49-F238E27FC236}">
                <a16:creationId xmlns:a16="http://schemas.microsoft.com/office/drawing/2014/main" id="{1D67AD60-7428-B64A-8F53-43FCD8FA679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94458" y="1683550"/>
            <a:ext cx="3420000" cy="4745306"/>
          </a:xfrm>
          <a:solidFill>
            <a:schemeClr val="bg1"/>
          </a:solidFill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2" name="Content Placeholder 13">
            <a:extLst>
              <a:ext uri="{FF2B5EF4-FFF2-40B4-BE49-F238E27FC236}">
                <a16:creationId xmlns:a16="http://schemas.microsoft.com/office/drawing/2014/main" id="{71C48C06-6594-0D43-B91A-6FE434A9B4F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06971" y="1677438"/>
            <a:ext cx="3420000" cy="4759180"/>
          </a:xfrm>
          <a:noFill/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2B5AF3-3F46-47F9-A808-BA64C9D3C407}"/>
              </a:ext>
            </a:extLst>
          </p:cNvPr>
          <p:cNvSpPr txBox="1"/>
          <p:nvPr userDrawn="1"/>
        </p:nvSpPr>
        <p:spPr>
          <a:xfrm>
            <a:off x="981943" y="119219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A51CC7-5DE9-4F17-B363-AC8D08021CDB}"/>
              </a:ext>
            </a:extLst>
          </p:cNvPr>
          <p:cNvSpPr txBox="1"/>
          <p:nvPr userDrawn="1"/>
        </p:nvSpPr>
        <p:spPr>
          <a:xfrm>
            <a:off x="4694457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Key 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8F932A-EBC6-4DC7-8BF9-A4759E3742FA}"/>
              </a:ext>
            </a:extLst>
          </p:cNvPr>
          <p:cNvSpPr txBox="1"/>
          <p:nvPr userDrawn="1"/>
        </p:nvSpPr>
        <p:spPr>
          <a:xfrm>
            <a:off x="8406971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453422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F364133F-F584-5A49-9BF5-333888E9D1A6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D29713-00BD-954F-B1EF-E8400DD81E53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15" name="Pentagon 6">
              <a:extLst>
                <a:ext uri="{FF2B5EF4-FFF2-40B4-BE49-F238E27FC236}">
                  <a16:creationId xmlns:a16="http://schemas.microsoft.com/office/drawing/2014/main" id="{807575D7-E4C6-0145-AB1E-381999F022EE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6" name="Pentagon 15">
              <a:extLst>
                <a:ext uri="{FF2B5EF4-FFF2-40B4-BE49-F238E27FC236}">
                  <a16:creationId xmlns:a16="http://schemas.microsoft.com/office/drawing/2014/main" id="{B9F78723-7608-1948-98CE-029ABFA444FD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0A1BB7E-B753-6946-A35D-DC9734C25B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188291" y="404739"/>
              <a:ext cx="506023" cy="506023"/>
            </a:xfrm>
            <a:prstGeom prst="rect">
              <a:avLst/>
            </a:prstGeom>
          </p:spPr>
        </p:pic>
      </p:grp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6D029AC5-49AC-FC4D-B3B7-10C6E73AC4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1949" y="320215"/>
            <a:ext cx="10532719" cy="687978"/>
          </a:xfrm>
          <a:prstGeom prst="rect">
            <a:avLst/>
          </a:prstGeom>
        </p:spPr>
        <p:txBody>
          <a:bodyPr vert="horz" lIns="91440" tIns="108000" rIns="91440" bIns="45720" rtlCol="0" anchor="t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GB" sz="3200" b="1" i="0" u="none" strike="noStrike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Additional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223320"/>
            <a:ext cx="10793533" cy="5206803"/>
          </a:xfrm>
        </p:spPr>
        <p:txBody>
          <a:bodyPr lIns="108000" tIns="108000" bIns="108000"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C630D9D-3988-7F41-BDA3-F58AAEEFAA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74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9093718B-1E5B-DE48-83A5-0DEBDE7619ED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223320"/>
            <a:ext cx="10532717" cy="5206803"/>
          </a:xfrm>
        </p:spPr>
        <p:txBody>
          <a:bodyPr lIns="108000" tIns="108000" bIns="108000"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03FC31E-E29C-7647-AB36-E8D24D9A6D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455CE7A-36F6-D947-8C24-6CA5C509B802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25" name="Pentagon 6">
              <a:extLst>
                <a:ext uri="{FF2B5EF4-FFF2-40B4-BE49-F238E27FC236}">
                  <a16:creationId xmlns:a16="http://schemas.microsoft.com/office/drawing/2014/main" id="{0CE1115C-4CE0-4746-A040-0108BAB021C7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6" name="Pentagon 25">
              <a:extLst>
                <a:ext uri="{FF2B5EF4-FFF2-40B4-BE49-F238E27FC236}">
                  <a16:creationId xmlns:a16="http://schemas.microsoft.com/office/drawing/2014/main" id="{50CD76BF-DAA9-1445-9F11-37C2D5E27A5C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77D154C6-89E9-3C44-83C0-2E855B08B8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188291" y="404739"/>
              <a:ext cx="506023" cy="506023"/>
            </a:xfrm>
            <a:prstGeom prst="rect">
              <a:avLst/>
            </a:prstGeom>
          </p:spPr>
        </p:pic>
      </p:grpSp>
      <p:sp>
        <p:nvSpPr>
          <p:cNvPr id="28" name="Title Placeholder 1">
            <a:extLst>
              <a:ext uri="{FF2B5EF4-FFF2-40B4-BE49-F238E27FC236}">
                <a16:creationId xmlns:a16="http://schemas.microsoft.com/office/drawing/2014/main" id="{D1EA4E53-09C1-6F42-A5D6-938321CC7D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1949" y="320215"/>
            <a:ext cx="10532719" cy="687978"/>
          </a:xfrm>
          <a:prstGeom prst="rect">
            <a:avLst/>
          </a:prstGeom>
        </p:spPr>
        <p:txBody>
          <a:bodyPr vert="horz" lIns="91440" tIns="108000" rIns="91440" bIns="45720" rtlCol="0" anchor="t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GB" sz="3200" b="1" i="0" u="none" strike="noStrike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Additional updates</a:t>
            </a:r>
          </a:p>
        </p:txBody>
      </p:sp>
    </p:spTree>
    <p:extLst>
      <p:ext uri="{BB962C8B-B14F-4D97-AF65-F5344CB8AC3E}">
        <p14:creationId xmlns:p14="http://schemas.microsoft.com/office/powerpoint/2010/main" val="258264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45FB9E68-5E02-6241-B9B1-7952F57D0692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A683E2-6C64-2C46-81A7-4D41139D083E}"/>
              </a:ext>
            </a:extLst>
          </p:cNvPr>
          <p:cNvGrpSpPr/>
          <p:nvPr userDrawn="1"/>
        </p:nvGrpSpPr>
        <p:grpSpPr>
          <a:xfrm>
            <a:off x="1" y="302303"/>
            <a:ext cx="11728638" cy="718639"/>
            <a:chOff x="1" y="302303"/>
            <a:chExt cx="11728638" cy="718639"/>
          </a:xfrm>
        </p:grpSpPr>
        <p:sp>
          <p:nvSpPr>
            <p:cNvPr id="7" name="Pentagon 6">
              <a:extLst>
                <a:ext uri="{FF2B5EF4-FFF2-40B4-BE49-F238E27FC236}">
                  <a16:creationId xmlns:a16="http://schemas.microsoft.com/office/drawing/2014/main" id="{F5E314A3-F96F-5943-A21F-CC5112DDFAA8}"/>
                </a:ext>
              </a:extLst>
            </p:cNvPr>
            <p:cNvSpPr/>
            <p:nvPr userDrawn="1"/>
          </p:nvSpPr>
          <p:spPr>
            <a:xfrm>
              <a:off x="872493" y="302304"/>
              <a:ext cx="10856146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Pentagon 8">
              <a:extLst>
                <a:ext uri="{FF2B5EF4-FFF2-40B4-BE49-F238E27FC236}">
                  <a16:creationId xmlns:a16="http://schemas.microsoft.com/office/drawing/2014/main" id="{89750828-C94B-1545-92F9-E60813B8190E}"/>
                </a:ext>
              </a:extLst>
            </p:cNvPr>
            <p:cNvSpPr/>
            <p:nvPr userDrawn="1"/>
          </p:nvSpPr>
          <p:spPr>
            <a:xfrm>
              <a:off x="1" y="302303"/>
              <a:ext cx="872492" cy="706299"/>
            </a:xfrm>
            <a:prstGeom prst="homePlat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itle 1">
              <a:extLst>
                <a:ext uri="{FF2B5EF4-FFF2-40B4-BE49-F238E27FC236}">
                  <a16:creationId xmlns:a16="http://schemas.microsoft.com/office/drawing/2014/main" id="{FA25FD90-B327-D14B-95CE-C0FF3B76630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2304"/>
              <a:ext cx="6506733" cy="706300"/>
            </a:xfrm>
            <a:prstGeom prst="rect">
              <a:avLst/>
            </a:prstGeom>
          </p:spPr>
          <p:txBody>
            <a:bodyPr vert="horz" lIns="108000" tIns="45720" rIns="91440" bIns="7200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>
                  <a:solidFill>
                    <a:schemeClr val="tx1"/>
                  </a:solidFill>
                </a:rPr>
                <a:t>Vaccination service update</a:t>
              </a:r>
            </a:p>
          </p:txBody>
        </p:sp>
        <p:pic>
          <p:nvPicPr>
            <p:cNvPr id="12" name="Picture 11" descr="Shape, icon&#10;&#10;Description automatically generated">
              <a:extLst>
                <a:ext uri="{FF2B5EF4-FFF2-40B4-BE49-F238E27FC236}">
                  <a16:creationId xmlns:a16="http://schemas.microsoft.com/office/drawing/2014/main" id="{0B3D6691-B8C8-EF40-8119-788C0920DE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4046" y="404367"/>
              <a:ext cx="504402" cy="502170"/>
            </a:xfrm>
            <a:prstGeom prst="rect">
              <a:avLst/>
            </a:prstGeom>
          </p:spPr>
        </p:pic>
      </p:grp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223320"/>
            <a:ext cx="10793533" cy="5214550"/>
          </a:xfrm>
        </p:spPr>
        <p:txBody>
          <a:bodyPr lIns="108000" tIns="108000" rIns="108000" bIns="108000"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FB69170-65B9-5645-A34B-E2B884F327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43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>
            <a:extLst>
              <a:ext uri="{FF2B5EF4-FFF2-40B4-BE49-F238E27FC236}">
                <a16:creationId xmlns:a16="http://schemas.microsoft.com/office/drawing/2014/main" id="{9ADE5E26-92F8-0343-BE75-DA384C57C1CD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7552" y="1667781"/>
            <a:ext cx="5306060" cy="4762341"/>
          </a:xfrm>
        </p:spPr>
        <p:txBody>
          <a:bodyPr lIns="108000" tIns="0" bIns="108000"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6172010-2C96-D14B-AE26-86A9E1F3AC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1927AB9-DD10-CA46-8452-0F442BCDDB1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67281" y="1224652"/>
            <a:ext cx="5313533" cy="318335"/>
          </a:xfrm>
        </p:spPr>
        <p:txBody>
          <a:bodyPr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Overview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1FB94F9-E03A-5D46-AF97-254210BF4E5B}"/>
              </a:ext>
            </a:extLst>
          </p:cNvPr>
          <p:cNvSpPr/>
          <p:nvPr userDrawn="1"/>
        </p:nvSpPr>
        <p:spPr>
          <a:xfrm>
            <a:off x="6626614" y="3971870"/>
            <a:ext cx="5163332" cy="246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3053B98-8C65-E146-84F9-CBF49777DD4F}"/>
              </a:ext>
            </a:extLst>
          </p:cNvPr>
          <p:cNvSpPr/>
          <p:nvPr userDrawn="1"/>
        </p:nvSpPr>
        <p:spPr>
          <a:xfrm>
            <a:off x="6626614" y="1223318"/>
            <a:ext cx="5156122" cy="24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13">
            <a:extLst>
              <a:ext uri="{FF2B5EF4-FFF2-40B4-BE49-F238E27FC236}">
                <a16:creationId xmlns:a16="http://schemas.microsoft.com/office/drawing/2014/main" id="{D426B931-5FD9-B749-B86A-B5F6777E122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626614" y="1667782"/>
            <a:ext cx="5148870" cy="2021536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D5F73E6C-D424-F84D-8467-F14095BEBFB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6614" y="1223320"/>
            <a:ext cx="515612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Key Data</a:t>
            </a:r>
          </a:p>
        </p:txBody>
      </p:sp>
      <p:sp>
        <p:nvSpPr>
          <p:cNvPr id="35" name="Content Placeholder 13">
            <a:extLst>
              <a:ext uri="{FF2B5EF4-FFF2-40B4-BE49-F238E27FC236}">
                <a16:creationId xmlns:a16="http://schemas.microsoft.com/office/drawing/2014/main" id="{3C877175-1322-1A4D-A21B-045B22DC0C4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619414" y="4432099"/>
            <a:ext cx="5156070" cy="2005771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6BEDFB51-DEEE-7149-92F5-7A5FDAC23FA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619414" y="3971870"/>
            <a:ext cx="516333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Next steps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4FF7602-EF7A-0146-857E-4EA7EFCFBC01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38" name="Pentagon 6">
              <a:extLst>
                <a:ext uri="{FF2B5EF4-FFF2-40B4-BE49-F238E27FC236}">
                  <a16:creationId xmlns:a16="http://schemas.microsoft.com/office/drawing/2014/main" id="{F4F8BC36-1293-424D-B351-191A500CD828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9" name="Pentagon 38">
              <a:extLst>
                <a:ext uri="{FF2B5EF4-FFF2-40B4-BE49-F238E27FC236}">
                  <a16:creationId xmlns:a16="http://schemas.microsoft.com/office/drawing/2014/main" id="{8CF969AA-2D2B-4641-9DE1-31C292AFABDF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F32FA271-926C-D143-A331-39335F5439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188291" y="404739"/>
              <a:ext cx="506023" cy="506023"/>
            </a:xfrm>
            <a:prstGeom prst="rect">
              <a:avLst/>
            </a:prstGeom>
          </p:spPr>
        </p:pic>
      </p:grpSp>
      <p:sp>
        <p:nvSpPr>
          <p:cNvPr id="41" name="Title Placeholder 1">
            <a:extLst>
              <a:ext uri="{FF2B5EF4-FFF2-40B4-BE49-F238E27FC236}">
                <a16:creationId xmlns:a16="http://schemas.microsoft.com/office/drawing/2014/main" id="{C73C88C4-DC49-AB46-A8F0-D3AC6303CB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1949" y="320215"/>
            <a:ext cx="10532719" cy="687978"/>
          </a:xfrm>
          <a:prstGeom prst="rect">
            <a:avLst/>
          </a:prstGeom>
        </p:spPr>
        <p:txBody>
          <a:bodyPr vert="horz" lIns="91440" tIns="108000" rIns="91440" bIns="45720" rtlCol="0" anchor="t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GB" sz="3200" b="1" i="0" u="none" strike="noStrike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Additional updates</a:t>
            </a:r>
          </a:p>
        </p:txBody>
      </p:sp>
    </p:spTree>
    <p:extLst>
      <p:ext uri="{BB962C8B-B14F-4D97-AF65-F5344CB8AC3E}">
        <p14:creationId xmlns:p14="http://schemas.microsoft.com/office/powerpoint/2010/main" val="4041210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>
            <a:extLst>
              <a:ext uri="{FF2B5EF4-FFF2-40B4-BE49-F238E27FC236}">
                <a16:creationId xmlns:a16="http://schemas.microsoft.com/office/drawing/2014/main" id="{9ADE5E26-92F8-0343-BE75-DA384C57C1CD}"/>
              </a:ext>
            </a:extLst>
          </p:cNvPr>
          <p:cNvSpPr/>
          <p:nvPr userDrawn="1"/>
        </p:nvSpPr>
        <p:spPr>
          <a:xfrm rot="10800000">
            <a:off x="452487" y="-2203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5959" y="1677120"/>
            <a:ext cx="3441600" cy="4750914"/>
          </a:xfrm>
        </p:spPr>
        <p:txBody>
          <a:bodyPr lIns="108000" tIns="0" rIns="108000" bIns="108000"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6172010-2C96-D14B-AE26-86A9E1F3AC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D959C0A5-9449-034D-BD24-EA22D4AD5D2D}"/>
              </a:ext>
            </a:extLst>
          </p:cNvPr>
          <p:cNvSpPr/>
          <p:nvPr userDrawn="1"/>
        </p:nvSpPr>
        <p:spPr>
          <a:xfrm>
            <a:off x="8406971" y="1223637"/>
            <a:ext cx="3420000" cy="521298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2339AE-8206-784D-B4FB-0A7156D5863C}"/>
              </a:ext>
            </a:extLst>
          </p:cNvPr>
          <p:cNvSpPr/>
          <p:nvPr userDrawn="1"/>
        </p:nvSpPr>
        <p:spPr>
          <a:xfrm>
            <a:off x="4694457" y="1217524"/>
            <a:ext cx="3420000" cy="5211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13">
            <a:extLst>
              <a:ext uri="{FF2B5EF4-FFF2-40B4-BE49-F238E27FC236}">
                <a16:creationId xmlns:a16="http://schemas.microsoft.com/office/drawing/2014/main" id="{49E35E3E-102F-EC4E-922D-B7DE227040C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94458" y="1683550"/>
            <a:ext cx="3420000" cy="4745306"/>
          </a:xfrm>
          <a:solidFill>
            <a:schemeClr val="bg1"/>
          </a:solidFill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Content Placeholder 13">
            <a:extLst>
              <a:ext uri="{FF2B5EF4-FFF2-40B4-BE49-F238E27FC236}">
                <a16:creationId xmlns:a16="http://schemas.microsoft.com/office/drawing/2014/main" id="{38ECB196-4D48-0149-BE1C-0D2B913A50E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06971" y="1677438"/>
            <a:ext cx="3420000" cy="4759180"/>
          </a:xfrm>
          <a:noFill/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C655D54-82FA-D149-B4ED-837584F90F8B}"/>
              </a:ext>
            </a:extLst>
          </p:cNvPr>
          <p:cNvGrpSpPr/>
          <p:nvPr userDrawn="1"/>
        </p:nvGrpSpPr>
        <p:grpSpPr>
          <a:xfrm>
            <a:off x="1" y="307309"/>
            <a:ext cx="11720518" cy="713128"/>
            <a:chOff x="1" y="307309"/>
            <a:chExt cx="11720518" cy="713128"/>
          </a:xfrm>
        </p:grpSpPr>
        <p:sp>
          <p:nvSpPr>
            <p:cNvPr id="43" name="Pentagon 6">
              <a:extLst>
                <a:ext uri="{FF2B5EF4-FFF2-40B4-BE49-F238E27FC236}">
                  <a16:creationId xmlns:a16="http://schemas.microsoft.com/office/drawing/2014/main" id="{57510873-D0EC-DB4C-84EE-87B581DBD65B}"/>
                </a:ext>
              </a:extLst>
            </p:cNvPr>
            <p:cNvSpPr/>
            <p:nvPr userDrawn="1"/>
          </p:nvSpPr>
          <p:spPr>
            <a:xfrm>
              <a:off x="854599" y="307309"/>
              <a:ext cx="10865920" cy="71312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4" name="Pentagon 43">
              <a:extLst>
                <a:ext uri="{FF2B5EF4-FFF2-40B4-BE49-F238E27FC236}">
                  <a16:creationId xmlns:a16="http://schemas.microsoft.com/office/drawing/2014/main" id="{58E93C58-55FA-364C-B7FC-ABFF22E0A885}"/>
                </a:ext>
              </a:extLst>
            </p:cNvPr>
            <p:cNvSpPr/>
            <p:nvPr userDrawn="1"/>
          </p:nvSpPr>
          <p:spPr>
            <a:xfrm>
              <a:off x="1" y="307309"/>
              <a:ext cx="872490" cy="700884"/>
            </a:xfrm>
            <a:prstGeom prst="homePlate">
              <a:avLst>
                <a:gd name="adj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ED23618C-FE38-2F44-8618-3A9F446B8A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188291" y="404739"/>
              <a:ext cx="506023" cy="506023"/>
            </a:xfrm>
            <a:prstGeom prst="rect">
              <a:avLst/>
            </a:prstGeom>
          </p:spPr>
        </p:pic>
      </p:grpSp>
      <p:sp>
        <p:nvSpPr>
          <p:cNvPr id="46" name="Title Placeholder 1">
            <a:extLst>
              <a:ext uri="{FF2B5EF4-FFF2-40B4-BE49-F238E27FC236}">
                <a16:creationId xmlns:a16="http://schemas.microsoft.com/office/drawing/2014/main" id="{51C4E545-F87B-494B-8877-6FF48758FD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1949" y="320215"/>
            <a:ext cx="10532719" cy="687978"/>
          </a:xfrm>
          <a:prstGeom prst="rect">
            <a:avLst/>
          </a:prstGeom>
        </p:spPr>
        <p:txBody>
          <a:bodyPr vert="horz" lIns="91440" tIns="108000" rIns="91440" bIns="45720" rtlCol="0" anchor="t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GB" sz="3200" b="1" i="0" u="none" strike="noStrike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Additional updates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E0C226-4898-4291-85A4-F18DE36F925F}"/>
              </a:ext>
            </a:extLst>
          </p:cNvPr>
          <p:cNvSpPr txBox="1"/>
          <p:nvPr userDrawn="1"/>
        </p:nvSpPr>
        <p:spPr>
          <a:xfrm>
            <a:off x="981943" y="119219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1499E3-09C4-4D38-A1DB-ECAEF09672AD}"/>
              </a:ext>
            </a:extLst>
          </p:cNvPr>
          <p:cNvSpPr txBox="1"/>
          <p:nvPr userDrawn="1"/>
        </p:nvSpPr>
        <p:spPr>
          <a:xfrm>
            <a:off x="4694457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Key 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5F131-6A6D-4663-B6DB-F7FFC142D1D3}"/>
              </a:ext>
            </a:extLst>
          </p:cNvPr>
          <p:cNvSpPr txBox="1"/>
          <p:nvPr userDrawn="1"/>
        </p:nvSpPr>
        <p:spPr>
          <a:xfrm>
            <a:off x="8406971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252605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4" y="451513"/>
            <a:ext cx="10715856" cy="1189502"/>
          </a:xfrm>
        </p:spPr>
        <p:txBody>
          <a:bodyPr lIns="108000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9943" y="1904213"/>
            <a:ext cx="10715855" cy="4137149"/>
          </a:xfrm>
        </p:spPr>
        <p:txBody>
          <a:bodyPr lIns="108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296C1B-03D4-AD47-B040-2D50868555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084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4" y="1828801"/>
            <a:ext cx="10715854" cy="2085905"/>
          </a:xfrm>
        </p:spPr>
        <p:txBody>
          <a:bodyPr lIns="108000"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29944" y="4117633"/>
            <a:ext cx="10715854" cy="963413"/>
          </a:xfrm>
        </p:spPr>
        <p:txBody>
          <a:bodyPr lIns="10800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4ABF8D-DD1B-5C43-B5D0-CCD573D50E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465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3" y="451511"/>
            <a:ext cx="10715855" cy="1189503"/>
          </a:xfrm>
        </p:spPr>
        <p:txBody>
          <a:bodyPr lIns="10800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1238" y="1904214"/>
            <a:ext cx="5249560" cy="41371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6239" y="1904215"/>
            <a:ext cx="5249559" cy="41371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828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3" y="451511"/>
            <a:ext cx="10715856" cy="118950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942" y="1904213"/>
            <a:ext cx="5211913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9942" y="2612074"/>
            <a:ext cx="5211913" cy="3429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3890" y="1904213"/>
            <a:ext cx="5211907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3892" y="2612074"/>
            <a:ext cx="5211906" cy="3429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73662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62458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11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4" y="451511"/>
            <a:ext cx="10715854" cy="118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00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71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3" y="1904214"/>
            <a:ext cx="4277347" cy="872855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685658" y="1904214"/>
            <a:ext cx="6060140" cy="4137147"/>
          </a:xfrm>
        </p:spPr>
        <p:txBody>
          <a:bodyPr lIns="10800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9943" y="2956178"/>
            <a:ext cx="4277347" cy="308518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F7E93EA-2B90-3143-8C2E-674C826E4BFA}"/>
              </a:ext>
            </a:extLst>
          </p:cNvPr>
          <p:cNvSpPr txBox="1">
            <a:spLocks/>
          </p:cNvSpPr>
          <p:nvPr userDrawn="1"/>
        </p:nvSpPr>
        <p:spPr>
          <a:xfrm>
            <a:off x="1029944" y="451511"/>
            <a:ext cx="10715854" cy="1047092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10569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4" y="4800600"/>
            <a:ext cx="1071585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9943" y="609600"/>
            <a:ext cx="10715853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9944" y="5367338"/>
            <a:ext cx="10715852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73661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62457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3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>
            <a:extLst>
              <a:ext uri="{FF2B5EF4-FFF2-40B4-BE49-F238E27FC236}">
                <a16:creationId xmlns:a16="http://schemas.microsoft.com/office/drawing/2014/main" id="{F7C4F535-B282-E740-A395-55B00A5F2920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223320"/>
            <a:ext cx="7332862" cy="5206803"/>
          </a:xfrm>
        </p:spPr>
        <p:txBody>
          <a:bodyPr lIns="108000" tIns="108000" bIns="108000"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3163043-D75C-7D43-BEAE-672B7369DD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665084" y="1223320"/>
            <a:ext cx="3110400" cy="5206487"/>
          </a:xfrm>
          <a:solidFill>
            <a:schemeClr val="bg1"/>
          </a:solidFill>
        </p:spPr>
        <p:txBody>
          <a:bodyPr lIns="144000" tIns="108000" rIns="144000" bIns="144000"/>
          <a:lstStyle>
            <a:lvl1pPr marL="0" indent="0">
              <a:buNone/>
              <a:defRPr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0361696-F6FD-CA45-AEB6-97EE7EAF8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8CB35FF-63A9-654C-8AB1-42F57B5FE788}"/>
              </a:ext>
            </a:extLst>
          </p:cNvPr>
          <p:cNvGrpSpPr/>
          <p:nvPr userDrawn="1"/>
        </p:nvGrpSpPr>
        <p:grpSpPr>
          <a:xfrm>
            <a:off x="1" y="302303"/>
            <a:ext cx="11728638" cy="718639"/>
            <a:chOff x="1" y="302303"/>
            <a:chExt cx="11728638" cy="718639"/>
          </a:xfrm>
        </p:grpSpPr>
        <p:sp>
          <p:nvSpPr>
            <p:cNvPr id="24" name="Pentagon 6">
              <a:extLst>
                <a:ext uri="{FF2B5EF4-FFF2-40B4-BE49-F238E27FC236}">
                  <a16:creationId xmlns:a16="http://schemas.microsoft.com/office/drawing/2014/main" id="{F2C0B4CA-B3EA-314D-ADC9-F5943BD00196}"/>
                </a:ext>
              </a:extLst>
            </p:cNvPr>
            <p:cNvSpPr/>
            <p:nvPr userDrawn="1"/>
          </p:nvSpPr>
          <p:spPr>
            <a:xfrm>
              <a:off x="872493" y="302304"/>
              <a:ext cx="10856146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5" name="Pentagon 24">
              <a:extLst>
                <a:ext uri="{FF2B5EF4-FFF2-40B4-BE49-F238E27FC236}">
                  <a16:creationId xmlns:a16="http://schemas.microsoft.com/office/drawing/2014/main" id="{1EBD59C1-B428-F644-8D15-0A4F9082998F}"/>
                </a:ext>
              </a:extLst>
            </p:cNvPr>
            <p:cNvSpPr/>
            <p:nvPr userDrawn="1"/>
          </p:nvSpPr>
          <p:spPr>
            <a:xfrm>
              <a:off x="1" y="302303"/>
              <a:ext cx="872492" cy="706299"/>
            </a:xfrm>
            <a:prstGeom prst="homePlat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itle 1">
              <a:extLst>
                <a:ext uri="{FF2B5EF4-FFF2-40B4-BE49-F238E27FC236}">
                  <a16:creationId xmlns:a16="http://schemas.microsoft.com/office/drawing/2014/main" id="{FD4EA790-A347-CF43-820E-9D63F742BE0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2304"/>
              <a:ext cx="6506733" cy="706300"/>
            </a:xfrm>
            <a:prstGeom prst="rect">
              <a:avLst/>
            </a:prstGeom>
          </p:spPr>
          <p:txBody>
            <a:bodyPr vert="horz" lIns="108000" tIns="45720" rIns="91440" bIns="7200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>
                  <a:solidFill>
                    <a:schemeClr val="tx1"/>
                  </a:solidFill>
                </a:rPr>
                <a:t>Vaccination service update</a:t>
              </a:r>
            </a:p>
          </p:txBody>
        </p:sp>
        <p:pic>
          <p:nvPicPr>
            <p:cNvPr id="27" name="Picture 26" descr="Shape, icon&#10;&#10;Description automatically generated">
              <a:extLst>
                <a:ext uri="{FF2B5EF4-FFF2-40B4-BE49-F238E27FC236}">
                  <a16:creationId xmlns:a16="http://schemas.microsoft.com/office/drawing/2014/main" id="{D5029520-5F0A-834A-92B0-6F76A0E57A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84046" y="404367"/>
              <a:ext cx="504402" cy="5021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38468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4" y="451511"/>
            <a:ext cx="10715854" cy="3561689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944" y="4460973"/>
            <a:ext cx="1071585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35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4" y="609600"/>
            <a:ext cx="1036706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5340" y="3632200"/>
            <a:ext cx="10367062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944" y="4470400"/>
            <a:ext cx="10367062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20267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09063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4048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04793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1833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43" y="1931988"/>
            <a:ext cx="10715853" cy="247033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943" y="4527448"/>
            <a:ext cx="1071585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73661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2457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510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282" y="537328"/>
            <a:ext cx="10334716" cy="3094872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9944" y="4013200"/>
            <a:ext cx="1041105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946" y="4527448"/>
            <a:ext cx="1041105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68861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57657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16818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440998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5376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411" y="518474"/>
            <a:ext cx="10707387" cy="3113726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9944" y="4013200"/>
            <a:ext cx="1071794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946" y="4527448"/>
            <a:ext cx="1071794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73663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2459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99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451511"/>
            <a:ext cx="11068465" cy="118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3" y="1828801"/>
            <a:ext cx="11068464" cy="4212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73662" y="6041362"/>
            <a:ext cx="911939" cy="365125"/>
          </a:xfrm>
        </p:spPr>
        <p:txBody>
          <a:bodyPr/>
          <a:lstStyle/>
          <a:p>
            <a:fld id="{55C6B4A9-1611-4792-9094-5F34BCA07E0B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717666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2458" y="6041362"/>
            <a:ext cx="683339" cy="365125"/>
          </a:xfrm>
        </p:spPr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022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254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58339" y="2325000"/>
            <a:ext cx="7989200" cy="220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C2684"/>
              </a:buClr>
              <a:buSzPts val="5200"/>
              <a:buFont typeface="Franklin Gothic"/>
              <a:buNone/>
              <a:defRPr sz="6933" b="1">
                <a:solidFill>
                  <a:srgbClr val="5C2684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Font typeface="Franklin Gothic"/>
              <a:buNone/>
              <a:defRPr sz="6933">
                <a:latin typeface="Franklin Gothic"/>
                <a:ea typeface="Franklin Gothic"/>
                <a:cs typeface="Franklin Gothic"/>
                <a:sym typeface="Franklin Gothic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6629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>
            <a:extLst>
              <a:ext uri="{FF2B5EF4-FFF2-40B4-BE49-F238E27FC236}">
                <a16:creationId xmlns:a16="http://schemas.microsoft.com/office/drawing/2014/main" id="{C813B01F-8E7A-C94D-9F04-73ED3EC0FA5E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318B6D-D742-E54C-8304-DF7E31AECB6F}"/>
              </a:ext>
            </a:extLst>
          </p:cNvPr>
          <p:cNvSpPr/>
          <p:nvPr userDrawn="1"/>
        </p:nvSpPr>
        <p:spPr>
          <a:xfrm>
            <a:off x="6626614" y="3971870"/>
            <a:ext cx="5163332" cy="24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4537A1-D560-1C41-A728-35715758CEC2}"/>
              </a:ext>
            </a:extLst>
          </p:cNvPr>
          <p:cNvSpPr/>
          <p:nvPr userDrawn="1"/>
        </p:nvSpPr>
        <p:spPr>
          <a:xfrm>
            <a:off x="6626614" y="1223318"/>
            <a:ext cx="5156122" cy="24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1" y="1667783"/>
            <a:ext cx="5298862" cy="4770087"/>
          </a:xfrm>
        </p:spPr>
        <p:txBody>
          <a:bodyPr lIns="108000" tIns="0" bIns="108000"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3163043-D75C-7D43-BEAE-672B7369DD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626614" y="1667782"/>
            <a:ext cx="5148870" cy="2021536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D924FA0-07E2-0F40-ACA3-BBA7843EF7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B712919-F9D2-A24E-A67B-8695DD1CF75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81951" y="1223320"/>
            <a:ext cx="5298863" cy="318335"/>
          </a:xfrm>
        </p:spPr>
        <p:txBody>
          <a:bodyPr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Overview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32FB45E5-5D30-A246-96DC-D7BF5F5EA06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6614" y="1223320"/>
            <a:ext cx="515612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Key Data</a:t>
            </a:r>
          </a:p>
        </p:txBody>
      </p:sp>
      <p:sp>
        <p:nvSpPr>
          <p:cNvPr id="19" name="Content Placeholder 13">
            <a:extLst>
              <a:ext uri="{FF2B5EF4-FFF2-40B4-BE49-F238E27FC236}">
                <a16:creationId xmlns:a16="http://schemas.microsoft.com/office/drawing/2014/main" id="{ADC1BA95-7AB5-E04B-A1FC-8FA8C5D55FE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619414" y="4432099"/>
            <a:ext cx="5156070" cy="2005771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B311FF1-07F6-384F-99D1-17E3ADC35ABD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619414" y="3971870"/>
            <a:ext cx="516333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Next steps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033E66D-F74F-A442-A9FD-7012C60D4BFE}"/>
              </a:ext>
            </a:extLst>
          </p:cNvPr>
          <p:cNvGrpSpPr/>
          <p:nvPr userDrawn="1"/>
        </p:nvGrpSpPr>
        <p:grpSpPr>
          <a:xfrm>
            <a:off x="1" y="302303"/>
            <a:ext cx="11728638" cy="718639"/>
            <a:chOff x="1" y="302303"/>
            <a:chExt cx="11728638" cy="718639"/>
          </a:xfrm>
        </p:grpSpPr>
        <p:sp>
          <p:nvSpPr>
            <p:cNvPr id="32" name="Pentagon 6">
              <a:extLst>
                <a:ext uri="{FF2B5EF4-FFF2-40B4-BE49-F238E27FC236}">
                  <a16:creationId xmlns:a16="http://schemas.microsoft.com/office/drawing/2014/main" id="{5A261FFE-082D-D044-984C-CC1C6B6FCF15}"/>
                </a:ext>
              </a:extLst>
            </p:cNvPr>
            <p:cNvSpPr/>
            <p:nvPr userDrawn="1"/>
          </p:nvSpPr>
          <p:spPr>
            <a:xfrm>
              <a:off x="872493" y="302304"/>
              <a:ext cx="10856146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3" name="Pentagon 32">
              <a:extLst>
                <a:ext uri="{FF2B5EF4-FFF2-40B4-BE49-F238E27FC236}">
                  <a16:creationId xmlns:a16="http://schemas.microsoft.com/office/drawing/2014/main" id="{2AC91F66-3B4F-944E-8246-547D5585A13F}"/>
                </a:ext>
              </a:extLst>
            </p:cNvPr>
            <p:cNvSpPr/>
            <p:nvPr userDrawn="1"/>
          </p:nvSpPr>
          <p:spPr>
            <a:xfrm>
              <a:off x="1" y="302303"/>
              <a:ext cx="872492" cy="706299"/>
            </a:xfrm>
            <a:prstGeom prst="homePlat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itle 1">
              <a:extLst>
                <a:ext uri="{FF2B5EF4-FFF2-40B4-BE49-F238E27FC236}">
                  <a16:creationId xmlns:a16="http://schemas.microsoft.com/office/drawing/2014/main" id="{A0446C3C-6589-5842-BCBC-F1F1F497E36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2304"/>
              <a:ext cx="6506733" cy="706300"/>
            </a:xfrm>
            <a:prstGeom prst="rect">
              <a:avLst/>
            </a:prstGeom>
          </p:spPr>
          <p:txBody>
            <a:bodyPr vert="horz" lIns="108000" tIns="45720" rIns="91440" bIns="7200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>
                  <a:solidFill>
                    <a:schemeClr val="tx1"/>
                  </a:solidFill>
                </a:rPr>
                <a:t>Vaccination service update</a:t>
              </a:r>
            </a:p>
          </p:txBody>
        </p:sp>
        <p:pic>
          <p:nvPicPr>
            <p:cNvPr id="35" name="Picture 34" descr="Shape, icon&#10;&#10;Description automatically generated">
              <a:extLst>
                <a:ext uri="{FF2B5EF4-FFF2-40B4-BE49-F238E27FC236}">
                  <a16:creationId xmlns:a16="http://schemas.microsoft.com/office/drawing/2014/main" id="{8A79D0B2-0D08-BD47-9E79-73876250D7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84046" y="404367"/>
              <a:ext cx="504402" cy="5021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780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>
            <a:extLst>
              <a:ext uri="{FF2B5EF4-FFF2-40B4-BE49-F238E27FC236}">
                <a16:creationId xmlns:a16="http://schemas.microsoft.com/office/drawing/2014/main" id="{C813B01F-8E7A-C94D-9F04-73ED3EC0FA5E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4E6A82-ADE7-7E44-A6EC-D27040528A96}"/>
              </a:ext>
            </a:extLst>
          </p:cNvPr>
          <p:cNvSpPr/>
          <p:nvPr userDrawn="1"/>
        </p:nvSpPr>
        <p:spPr>
          <a:xfrm>
            <a:off x="8406971" y="1223637"/>
            <a:ext cx="3420000" cy="521298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3181EA7-DEE5-504C-9E6F-52E6C35A3944}"/>
              </a:ext>
            </a:extLst>
          </p:cNvPr>
          <p:cNvSpPr/>
          <p:nvPr userDrawn="1"/>
        </p:nvSpPr>
        <p:spPr>
          <a:xfrm>
            <a:off x="4694457" y="1217524"/>
            <a:ext cx="3420000" cy="5211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0" y="1673717"/>
            <a:ext cx="3420000" cy="4762901"/>
          </a:xfrm>
        </p:spPr>
        <p:txBody>
          <a:bodyPr lIns="108000" tIns="0" bIns="108000"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3163043-D75C-7D43-BEAE-672B7369DD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94458" y="1683550"/>
            <a:ext cx="3420000" cy="4745306"/>
          </a:xfrm>
          <a:solidFill>
            <a:schemeClr val="bg1"/>
          </a:solidFill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Content Placeholder 13">
            <a:extLst>
              <a:ext uri="{FF2B5EF4-FFF2-40B4-BE49-F238E27FC236}">
                <a16:creationId xmlns:a16="http://schemas.microsoft.com/office/drawing/2014/main" id="{865F71F2-E8AB-034A-8DF1-AEC547E24AF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06971" y="1677438"/>
            <a:ext cx="3420000" cy="4759180"/>
          </a:xfrm>
          <a:noFill/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D924FA0-07E2-0F40-ACA3-BBA7843EF7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67642CF6-062B-AA45-A0E8-ABC55C1CDB64}"/>
              </a:ext>
            </a:extLst>
          </p:cNvPr>
          <p:cNvGrpSpPr/>
          <p:nvPr userDrawn="1"/>
        </p:nvGrpSpPr>
        <p:grpSpPr>
          <a:xfrm>
            <a:off x="1" y="302303"/>
            <a:ext cx="11728638" cy="718639"/>
            <a:chOff x="1" y="302303"/>
            <a:chExt cx="11728638" cy="718639"/>
          </a:xfrm>
        </p:grpSpPr>
        <p:sp>
          <p:nvSpPr>
            <p:cNvPr id="33" name="Pentagon 6">
              <a:extLst>
                <a:ext uri="{FF2B5EF4-FFF2-40B4-BE49-F238E27FC236}">
                  <a16:creationId xmlns:a16="http://schemas.microsoft.com/office/drawing/2014/main" id="{3CEB346F-A8BB-4843-9BF7-559ED9B14A61}"/>
                </a:ext>
              </a:extLst>
            </p:cNvPr>
            <p:cNvSpPr/>
            <p:nvPr userDrawn="1"/>
          </p:nvSpPr>
          <p:spPr>
            <a:xfrm>
              <a:off x="872493" y="302304"/>
              <a:ext cx="10856146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4" name="Pentagon 33">
              <a:extLst>
                <a:ext uri="{FF2B5EF4-FFF2-40B4-BE49-F238E27FC236}">
                  <a16:creationId xmlns:a16="http://schemas.microsoft.com/office/drawing/2014/main" id="{7AB061CB-9E02-BF4F-B719-312410E25090}"/>
                </a:ext>
              </a:extLst>
            </p:cNvPr>
            <p:cNvSpPr/>
            <p:nvPr userDrawn="1"/>
          </p:nvSpPr>
          <p:spPr>
            <a:xfrm>
              <a:off x="1" y="302303"/>
              <a:ext cx="872492" cy="706299"/>
            </a:xfrm>
            <a:prstGeom prst="homePlat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7338AD4A-745F-F042-8A88-A1340695C11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1" y="302304"/>
              <a:ext cx="6506733" cy="706300"/>
            </a:xfrm>
            <a:prstGeom prst="rect">
              <a:avLst/>
            </a:prstGeom>
          </p:spPr>
          <p:txBody>
            <a:bodyPr vert="horz" lIns="108000" tIns="45720" rIns="91440" bIns="7200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>
                  <a:solidFill>
                    <a:schemeClr val="tx1"/>
                  </a:solidFill>
                </a:rPr>
                <a:t>COVID Vaccination Service</a:t>
              </a:r>
            </a:p>
          </p:txBody>
        </p:sp>
        <p:pic>
          <p:nvPicPr>
            <p:cNvPr id="36" name="Picture 35" descr="Shape, icon&#10;&#10;Description automatically generated">
              <a:extLst>
                <a:ext uri="{FF2B5EF4-FFF2-40B4-BE49-F238E27FC236}">
                  <a16:creationId xmlns:a16="http://schemas.microsoft.com/office/drawing/2014/main" id="{0AD64458-A015-BE45-95C9-EA5EC893AC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84046" y="404367"/>
              <a:ext cx="504402" cy="50217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A399E00-2E48-420E-8FD0-A5225CE0EF47}"/>
              </a:ext>
            </a:extLst>
          </p:cNvPr>
          <p:cNvSpPr txBox="1"/>
          <p:nvPr userDrawn="1"/>
        </p:nvSpPr>
        <p:spPr>
          <a:xfrm>
            <a:off x="981943" y="119219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BD8D75-4D2F-448C-93ED-29E6DBBB9E8D}"/>
              </a:ext>
            </a:extLst>
          </p:cNvPr>
          <p:cNvSpPr txBox="1"/>
          <p:nvPr userDrawn="1"/>
        </p:nvSpPr>
        <p:spPr>
          <a:xfrm>
            <a:off x="4694457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Key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9AB11D-FE57-4F54-8669-29EF29C6B646}"/>
              </a:ext>
            </a:extLst>
          </p:cNvPr>
          <p:cNvSpPr txBox="1"/>
          <p:nvPr userDrawn="1"/>
        </p:nvSpPr>
        <p:spPr>
          <a:xfrm>
            <a:off x="8406971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99341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>
            <a:extLst>
              <a:ext uri="{FF2B5EF4-FFF2-40B4-BE49-F238E27FC236}">
                <a16:creationId xmlns:a16="http://schemas.microsoft.com/office/drawing/2014/main" id="{7AE053C1-0B76-0442-BE4A-E6DDBF3D1DDF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19AFA25-8CB0-A34F-AE1A-594E02354098}"/>
              </a:ext>
            </a:extLst>
          </p:cNvPr>
          <p:cNvGrpSpPr/>
          <p:nvPr userDrawn="1"/>
        </p:nvGrpSpPr>
        <p:grpSpPr>
          <a:xfrm>
            <a:off x="1" y="300563"/>
            <a:ext cx="11728638" cy="718638"/>
            <a:chOff x="1" y="300563"/>
            <a:chExt cx="11728638" cy="718638"/>
          </a:xfrm>
        </p:grpSpPr>
        <p:sp>
          <p:nvSpPr>
            <p:cNvPr id="11" name="Pentagon 6">
              <a:extLst>
                <a:ext uri="{FF2B5EF4-FFF2-40B4-BE49-F238E27FC236}">
                  <a16:creationId xmlns:a16="http://schemas.microsoft.com/office/drawing/2014/main" id="{022DF9F5-EDD5-1546-90A5-8CBDD9A4B4E8}"/>
                </a:ext>
              </a:extLst>
            </p:cNvPr>
            <p:cNvSpPr/>
            <p:nvPr userDrawn="1"/>
          </p:nvSpPr>
          <p:spPr>
            <a:xfrm>
              <a:off x="862719" y="300563"/>
              <a:ext cx="10865920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Pentagon 8">
              <a:extLst>
                <a:ext uri="{FF2B5EF4-FFF2-40B4-BE49-F238E27FC236}">
                  <a16:creationId xmlns:a16="http://schemas.microsoft.com/office/drawing/2014/main" id="{89750828-C94B-1545-92F9-E60813B8190E}"/>
                </a:ext>
              </a:extLst>
            </p:cNvPr>
            <p:cNvSpPr/>
            <p:nvPr userDrawn="1"/>
          </p:nvSpPr>
          <p:spPr>
            <a:xfrm>
              <a:off x="1" y="300563"/>
              <a:ext cx="872492" cy="706300"/>
            </a:xfrm>
            <a:prstGeom prst="homePlat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itle 1">
              <a:extLst>
                <a:ext uri="{FF2B5EF4-FFF2-40B4-BE49-F238E27FC236}">
                  <a16:creationId xmlns:a16="http://schemas.microsoft.com/office/drawing/2014/main" id="{FA25FD90-B327-D14B-95CE-C0FF3B76630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0" y="300563"/>
              <a:ext cx="6579061" cy="706300"/>
            </a:xfrm>
            <a:prstGeom prst="rect">
              <a:avLst/>
            </a:prstGeom>
          </p:spPr>
          <p:txBody>
            <a:bodyPr vert="horz" lIns="108000" tIns="45720" rIns="10800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Elective Waiting Times update</a:t>
              </a: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94E028C-AAB8-C944-B94F-071A2D2E703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91178" y="400157"/>
              <a:ext cx="490139" cy="507113"/>
            </a:xfrm>
            <a:prstGeom prst="rect">
              <a:avLst/>
            </a:prstGeom>
          </p:spPr>
        </p:pic>
      </p:grp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0" y="1223320"/>
            <a:ext cx="10793533" cy="5206803"/>
          </a:xfrm>
        </p:spPr>
        <p:txBody>
          <a:bodyPr lIns="108000" tIns="108000" bIns="108000"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40D7861-930A-384A-AE3D-6F1914E8CD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90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7EE14979-F98B-1C49-A1C7-710D0E4EB2CA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950" y="1223320"/>
            <a:ext cx="7332862" cy="5206803"/>
          </a:xfrm>
        </p:spPr>
        <p:txBody>
          <a:bodyPr lIns="108000" tIns="108000" bIns="108000"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3163043-D75C-7D43-BEAE-672B7369DD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665084" y="1223004"/>
            <a:ext cx="3110400" cy="5206803"/>
          </a:xfrm>
          <a:solidFill>
            <a:schemeClr val="bg1"/>
          </a:solidFill>
        </p:spPr>
        <p:txBody>
          <a:bodyPr lIns="144000" tIns="144000" rIns="144000" bIns="144000"/>
          <a:lstStyle>
            <a:lvl1pPr marL="0" indent="0">
              <a:buNone/>
              <a:defRPr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59091B3-9613-9644-833A-D8C5EA5033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73F291EC-4849-7C48-933E-14EAF2680700}"/>
              </a:ext>
            </a:extLst>
          </p:cNvPr>
          <p:cNvGrpSpPr/>
          <p:nvPr userDrawn="1"/>
        </p:nvGrpSpPr>
        <p:grpSpPr>
          <a:xfrm>
            <a:off x="1" y="300563"/>
            <a:ext cx="11728638" cy="718638"/>
            <a:chOff x="1" y="300563"/>
            <a:chExt cx="11728638" cy="718638"/>
          </a:xfrm>
        </p:grpSpPr>
        <p:sp>
          <p:nvSpPr>
            <p:cNvPr id="24" name="Pentagon 6">
              <a:extLst>
                <a:ext uri="{FF2B5EF4-FFF2-40B4-BE49-F238E27FC236}">
                  <a16:creationId xmlns:a16="http://schemas.microsoft.com/office/drawing/2014/main" id="{573221DD-7DA2-A640-A39D-501D9289F38E}"/>
                </a:ext>
              </a:extLst>
            </p:cNvPr>
            <p:cNvSpPr/>
            <p:nvPr userDrawn="1"/>
          </p:nvSpPr>
          <p:spPr>
            <a:xfrm>
              <a:off x="862719" y="300563"/>
              <a:ext cx="10865920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5" name="Pentagon 24">
              <a:extLst>
                <a:ext uri="{FF2B5EF4-FFF2-40B4-BE49-F238E27FC236}">
                  <a16:creationId xmlns:a16="http://schemas.microsoft.com/office/drawing/2014/main" id="{14E1A53D-DA30-7C46-91A1-C5A3DD053970}"/>
                </a:ext>
              </a:extLst>
            </p:cNvPr>
            <p:cNvSpPr/>
            <p:nvPr userDrawn="1"/>
          </p:nvSpPr>
          <p:spPr>
            <a:xfrm>
              <a:off x="1" y="300563"/>
              <a:ext cx="872492" cy="706300"/>
            </a:xfrm>
            <a:prstGeom prst="homePlat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itle 1">
              <a:extLst>
                <a:ext uri="{FF2B5EF4-FFF2-40B4-BE49-F238E27FC236}">
                  <a16:creationId xmlns:a16="http://schemas.microsoft.com/office/drawing/2014/main" id="{6CEF94A9-30C2-A749-8358-61DA0516D2F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0" y="300563"/>
              <a:ext cx="6579061" cy="706300"/>
            </a:xfrm>
            <a:prstGeom prst="rect">
              <a:avLst/>
            </a:prstGeom>
          </p:spPr>
          <p:txBody>
            <a:bodyPr vert="horz" lIns="108000" tIns="45720" rIns="10800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Waiting times update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9CE180FF-AC3E-8E40-B469-080EC6F41D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91178" y="400157"/>
              <a:ext cx="490139" cy="5071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155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7A8E50B1-A984-CA4D-B11F-2F14533D992A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7551" y="1666147"/>
            <a:ext cx="5313261" cy="4770087"/>
          </a:xfrm>
        </p:spPr>
        <p:txBody>
          <a:bodyPr lIns="108000" tIns="0" bIns="108000"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10215EF-75C7-B643-816A-56B16B8077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11E7026-197F-6841-8914-AD819093E86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67553" y="1224652"/>
            <a:ext cx="5313261" cy="318335"/>
          </a:xfrm>
        </p:spPr>
        <p:txBody>
          <a:bodyPr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Overview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78ACE32-06DC-194C-AF00-5FD532F0F789}"/>
              </a:ext>
            </a:extLst>
          </p:cNvPr>
          <p:cNvSpPr/>
          <p:nvPr userDrawn="1"/>
        </p:nvSpPr>
        <p:spPr>
          <a:xfrm>
            <a:off x="6626614" y="3971870"/>
            <a:ext cx="5163332" cy="246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C9C9483-34B3-5F4C-B9AF-B35490A41827}"/>
              </a:ext>
            </a:extLst>
          </p:cNvPr>
          <p:cNvSpPr/>
          <p:nvPr userDrawn="1"/>
        </p:nvSpPr>
        <p:spPr>
          <a:xfrm>
            <a:off x="6626614" y="1223318"/>
            <a:ext cx="5156122" cy="24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Content Placeholder 13">
            <a:extLst>
              <a:ext uri="{FF2B5EF4-FFF2-40B4-BE49-F238E27FC236}">
                <a16:creationId xmlns:a16="http://schemas.microsoft.com/office/drawing/2014/main" id="{D84FD633-BD26-F045-9AB5-0EF424CA8EC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626614" y="1667782"/>
            <a:ext cx="5148870" cy="2021536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42821885-CD34-8249-8EA2-EEB4231BD98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6614" y="1223320"/>
            <a:ext cx="515612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Key Data</a:t>
            </a:r>
          </a:p>
        </p:txBody>
      </p:sp>
      <p:sp>
        <p:nvSpPr>
          <p:cNvPr id="41" name="Content Placeholder 13">
            <a:extLst>
              <a:ext uri="{FF2B5EF4-FFF2-40B4-BE49-F238E27FC236}">
                <a16:creationId xmlns:a16="http://schemas.microsoft.com/office/drawing/2014/main" id="{785E8262-460F-4548-8A6F-DACB5E98C6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619414" y="4432099"/>
            <a:ext cx="5156070" cy="2005771"/>
          </a:xfrm>
          <a:noFill/>
        </p:spPr>
        <p:txBody>
          <a:bodyPr lIns="108000" tIns="0" rIns="10800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5B1173C9-F885-E54D-83A6-91FC76FF13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619414" y="3971870"/>
            <a:ext cx="5163332" cy="318335"/>
          </a:xfrm>
        </p:spPr>
        <p:txBody>
          <a:bodyPr lIns="108000" tIns="108000" rIns="108000" bIns="0" anchor="b" anchorCtr="0"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Next steps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E035E6D-053C-3A46-82C0-3E2291DA4C41}"/>
              </a:ext>
            </a:extLst>
          </p:cNvPr>
          <p:cNvGrpSpPr/>
          <p:nvPr userDrawn="1"/>
        </p:nvGrpSpPr>
        <p:grpSpPr>
          <a:xfrm>
            <a:off x="1" y="300563"/>
            <a:ext cx="11728638" cy="718638"/>
            <a:chOff x="1" y="300563"/>
            <a:chExt cx="11728638" cy="718638"/>
          </a:xfrm>
        </p:grpSpPr>
        <p:sp>
          <p:nvSpPr>
            <p:cNvPr id="45" name="Pentagon 6">
              <a:extLst>
                <a:ext uri="{FF2B5EF4-FFF2-40B4-BE49-F238E27FC236}">
                  <a16:creationId xmlns:a16="http://schemas.microsoft.com/office/drawing/2014/main" id="{AC2CF25F-1027-9743-9559-EA0371B379FA}"/>
                </a:ext>
              </a:extLst>
            </p:cNvPr>
            <p:cNvSpPr/>
            <p:nvPr userDrawn="1"/>
          </p:nvSpPr>
          <p:spPr>
            <a:xfrm>
              <a:off x="862719" y="300563"/>
              <a:ext cx="10865920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6" name="Pentagon 45">
              <a:extLst>
                <a:ext uri="{FF2B5EF4-FFF2-40B4-BE49-F238E27FC236}">
                  <a16:creationId xmlns:a16="http://schemas.microsoft.com/office/drawing/2014/main" id="{9A57E3D6-06FF-4147-8A28-7A80249D6A53}"/>
                </a:ext>
              </a:extLst>
            </p:cNvPr>
            <p:cNvSpPr/>
            <p:nvPr userDrawn="1"/>
          </p:nvSpPr>
          <p:spPr>
            <a:xfrm>
              <a:off x="1" y="300563"/>
              <a:ext cx="872492" cy="706300"/>
            </a:xfrm>
            <a:prstGeom prst="homePlat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itle 1">
              <a:extLst>
                <a:ext uri="{FF2B5EF4-FFF2-40B4-BE49-F238E27FC236}">
                  <a16:creationId xmlns:a16="http://schemas.microsoft.com/office/drawing/2014/main" id="{0175C301-16AF-5E42-9A2E-83C3A27813C4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0" y="300563"/>
              <a:ext cx="6579061" cy="706300"/>
            </a:xfrm>
            <a:prstGeom prst="rect">
              <a:avLst/>
            </a:prstGeom>
          </p:spPr>
          <p:txBody>
            <a:bodyPr vert="horz" lIns="108000" tIns="45720" rIns="10800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Waiting times update</a:t>
              </a: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B011BE20-A6CC-784E-B99E-DD0A14E0B5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91178" y="400157"/>
              <a:ext cx="490139" cy="5071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662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7A8E50B1-A984-CA4D-B11F-2F14533D992A}"/>
              </a:ext>
            </a:extLst>
          </p:cNvPr>
          <p:cNvSpPr/>
          <p:nvPr userDrawn="1"/>
        </p:nvSpPr>
        <p:spPr>
          <a:xfrm rot="10800000">
            <a:off x="452486" y="-22696"/>
            <a:ext cx="11739512" cy="6912055"/>
          </a:xfrm>
          <a:custGeom>
            <a:avLst/>
            <a:gdLst>
              <a:gd name="connsiteX0" fmla="*/ 0 w 10397613"/>
              <a:gd name="connsiteY0" fmla="*/ 0 h 6843252"/>
              <a:gd name="connsiteX1" fmla="*/ 0 w 10397613"/>
              <a:gd name="connsiteY1" fmla="*/ 6843252 h 6843252"/>
              <a:gd name="connsiteX2" fmla="*/ 9261987 w 10397613"/>
              <a:gd name="connsiteY2" fmla="*/ 6843252 h 6843252"/>
              <a:gd name="connsiteX3" fmla="*/ 10176387 w 10397613"/>
              <a:gd name="connsiteY3" fmla="*/ 4837471 h 6843252"/>
              <a:gd name="connsiteX4" fmla="*/ 10397613 w 10397613"/>
              <a:gd name="connsiteY4" fmla="*/ 3274142 h 6843252"/>
              <a:gd name="connsiteX5" fmla="*/ 9851923 w 10397613"/>
              <a:gd name="connsiteY5" fmla="*/ 14748 h 6843252"/>
              <a:gd name="connsiteX6" fmla="*/ 0 w 10397613"/>
              <a:gd name="connsiteY6" fmla="*/ 0 h 6843252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76387 w 10397613"/>
              <a:gd name="connsiteY3" fmla="*/ 4840544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397613"/>
              <a:gd name="connsiteY0" fmla="*/ 3073 h 6846325"/>
              <a:gd name="connsiteX1" fmla="*/ 0 w 10397613"/>
              <a:gd name="connsiteY1" fmla="*/ 6846325 h 6846325"/>
              <a:gd name="connsiteX2" fmla="*/ 9261987 w 10397613"/>
              <a:gd name="connsiteY2" fmla="*/ 6846325 h 6846325"/>
              <a:gd name="connsiteX3" fmla="*/ 10191755 w 10397613"/>
              <a:gd name="connsiteY3" fmla="*/ 4813708 h 6846325"/>
              <a:gd name="connsiteX4" fmla="*/ 10397613 w 10397613"/>
              <a:gd name="connsiteY4" fmla="*/ 3277215 h 6846325"/>
              <a:gd name="connsiteX5" fmla="*/ 9869783 w 10397613"/>
              <a:gd name="connsiteY5" fmla="*/ 0 h 6846325"/>
              <a:gd name="connsiteX6" fmla="*/ 0 w 10397613"/>
              <a:gd name="connsiteY6" fmla="*/ 3073 h 6846325"/>
              <a:gd name="connsiteX0" fmla="*/ 0 w 10424507"/>
              <a:gd name="connsiteY0" fmla="*/ 3073 h 6846325"/>
              <a:gd name="connsiteX1" fmla="*/ 0 w 10424507"/>
              <a:gd name="connsiteY1" fmla="*/ 6846325 h 6846325"/>
              <a:gd name="connsiteX2" fmla="*/ 9261987 w 10424507"/>
              <a:gd name="connsiteY2" fmla="*/ 6846325 h 6846325"/>
              <a:gd name="connsiteX3" fmla="*/ 10191755 w 10424507"/>
              <a:gd name="connsiteY3" fmla="*/ 4813708 h 6846325"/>
              <a:gd name="connsiteX4" fmla="*/ 10424507 w 10424507"/>
              <a:gd name="connsiteY4" fmla="*/ 3284883 h 6846325"/>
              <a:gd name="connsiteX5" fmla="*/ 9869783 w 10424507"/>
              <a:gd name="connsiteY5" fmla="*/ 0 h 6846325"/>
              <a:gd name="connsiteX6" fmla="*/ 0 w 10424507"/>
              <a:gd name="connsiteY6" fmla="*/ 3073 h 6846325"/>
              <a:gd name="connsiteX0" fmla="*/ 0 w 10424507"/>
              <a:gd name="connsiteY0" fmla="*/ 0 h 6843252"/>
              <a:gd name="connsiteX1" fmla="*/ 0 w 10424507"/>
              <a:gd name="connsiteY1" fmla="*/ 6843252 h 6843252"/>
              <a:gd name="connsiteX2" fmla="*/ 9261987 w 10424507"/>
              <a:gd name="connsiteY2" fmla="*/ 6843252 h 6843252"/>
              <a:gd name="connsiteX3" fmla="*/ 10191755 w 10424507"/>
              <a:gd name="connsiteY3" fmla="*/ 4810635 h 6843252"/>
              <a:gd name="connsiteX4" fmla="*/ 10424507 w 10424507"/>
              <a:gd name="connsiteY4" fmla="*/ 3281810 h 6843252"/>
              <a:gd name="connsiteX5" fmla="*/ 9888993 w 10424507"/>
              <a:gd name="connsiteY5" fmla="*/ 761 h 6843252"/>
              <a:gd name="connsiteX6" fmla="*/ 0 w 10424507"/>
              <a:gd name="connsiteY6" fmla="*/ 0 h 6843252"/>
              <a:gd name="connsiteX0" fmla="*/ 0 w 10424507"/>
              <a:gd name="connsiteY0" fmla="*/ 0 h 6850919"/>
              <a:gd name="connsiteX1" fmla="*/ 0 w 10424507"/>
              <a:gd name="connsiteY1" fmla="*/ 6843252 h 6850919"/>
              <a:gd name="connsiteX2" fmla="*/ 9254303 w 10424507"/>
              <a:gd name="connsiteY2" fmla="*/ 6850919 h 6850919"/>
              <a:gd name="connsiteX3" fmla="*/ 10191755 w 10424507"/>
              <a:gd name="connsiteY3" fmla="*/ 4810635 h 6850919"/>
              <a:gd name="connsiteX4" fmla="*/ 10424507 w 10424507"/>
              <a:gd name="connsiteY4" fmla="*/ 3281810 h 6850919"/>
              <a:gd name="connsiteX5" fmla="*/ 9888993 w 10424507"/>
              <a:gd name="connsiteY5" fmla="*/ 761 h 6850919"/>
              <a:gd name="connsiteX6" fmla="*/ 0 w 10424507"/>
              <a:gd name="connsiteY6" fmla="*/ 0 h 6850919"/>
              <a:gd name="connsiteX0" fmla="*/ 0 w 10458098"/>
              <a:gd name="connsiteY0" fmla="*/ 0 h 6850919"/>
              <a:gd name="connsiteX1" fmla="*/ 0 w 10458098"/>
              <a:gd name="connsiteY1" fmla="*/ 6843252 h 6850919"/>
              <a:gd name="connsiteX2" fmla="*/ 9254303 w 10458098"/>
              <a:gd name="connsiteY2" fmla="*/ 6850919 h 6850919"/>
              <a:gd name="connsiteX3" fmla="*/ 10191755 w 10458098"/>
              <a:gd name="connsiteY3" fmla="*/ 4810635 h 6850919"/>
              <a:gd name="connsiteX4" fmla="*/ 10458098 w 10458098"/>
              <a:gd name="connsiteY4" fmla="*/ 3281810 h 6850919"/>
              <a:gd name="connsiteX5" fmla="*/ 9888993 w 10458098"/>
              <a:gd name="connsiteY5" fmla="*/ 761 h 6850919"/>
              <a:gd name="connsiteX6" fmla="*/ 0 w 10458098"/>
              <a:gd name="connsiteY6" fmla="*/ 0 h 6850919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191755 w 10458098"/>
              <a:gd name="connsiteY3" fmla="*/ 4838093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78377"/>
              <a:gd name="connsiteX1" fmla="*/ 0 w 10458098"/>
              <a:gd name="connsiteY1" fmla="*/ 6870710 h 6878377"/>
              <a:gd name="connsiteX2" fmla="*/ 9254303 w 10458098"/>
              <a:gd name="connsiteY2" fmla="*/ 6878377 h 6878377"/>
              <a:gd name="connsiteX3" fmla="*/ 10334518 w 10458098"/>
              <a:gd name="connsiteY3" fmla="*/ 4828687 h 6878377"/>
              <a:gd name="connsiteX4" fmla="*/ 10458098 w 10458098"/>
              <a:gd name="connsiteY4" fmla="*/ 3309268 h 6878377"/>
              <a:gd name="connsiteX5" fmla="*/ 10157723 w 10458098"/>
              <a:gd name="connsiteY5" fmla="*/ 0 h 6878377"/>
              <a:gd name="connsiteX6" fmla="*/ 0 w 10458098"/>
              <a:gd name="connsiteY6" fmla="*/ 27458 h 6878377"/>
              <a:gd name="connsiteX0" fmla="*/ 0 w 10458098"/>
              <a:gd name="connsiteY0" fmla="*/ 27458 h 6897190"/>
              <a:gd name="connsiteX1" fmla="*/ 0 w 10458098"/>
              <a:gd name="connsiteY1" fmla="*/ 6870710 h 6897190"/>
              <a:gd name="connsiteX2" fmla="*/ 9816958 w 10458098"/>
              <a:gd name="connsiteY2" fmla="*/ 6897190 h 6897190"/>
              <a:gd name="connsiteX3" fmla="*/ 10334518 w 10458098"/>
              <a:gd name="connsiteY3" fmla="*/ 4828687 h 6897190"/>
              <a:gd name="connsiteX4" fmla="*/ 10458098 w 10458098"/>
              <a:gd name="connsiteY4" fmla="*/ 3309268 h 6897190"/>
              <a:gd name="connsiteX5" fmla="*/ 10157723 w 10458098"/>
              <a:gd name="connsiteY5" fmla="*/ 0 h 6897190"/>
              <a:gd name="connsiteX6" fmla="*/ 0 w 10458098"/>
              <a:gd name="connsiteY6" fmla="*/ 27458 h 68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8098" h="6897190">
                <a:moveTo>
                  <a:pt x="0" y="27458"/>
                </a:moveTo>
                <a:lnTo>
                  <a:pt x="0" y="6870710"/>
                </a:lnTo>
                <a:lnTo>
                  <a:pt x="9816958" y="6897190"/>
                </a:lnTo>
                <a:lnTo>
                  <a:pt x="10334518" y="4828687"/>
                </a:lnTo>
                <a:lnTo>
                  <a:pt x="10458098" y="3309268"/>
                </a:lnTo>
                <a:lnTo>
                  <a:pt x="10157723" y="0"/>
                </a:lnTo>
                <a:lnTo>
                  <a:pt x="0" y="27458"/>
                </a:lnTo>
                <a:close/>
              </a:path>
            </a:pathLst>
          </a:custGeom>
          <a:solidFill>
            <a:schemeClr val="bg2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5964" y="1681521"/>
            <a:ext cx="3420003" cy="4748602"/>
          </a:xfrm>
        </p:spPr>
        <p:txBody>
          <a:bodyPr lIns="108000" tIns="0" rIns="108000" bIns="108000"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10215EF-75C7-B643-816A-56B16B8077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493" y="6089030"/>
            <a:ext cx="640000" cy="640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DDBFDFE9-0542-7140-AA7B-613E5F49605F}"/>
              </a:ext>
            </a:extLst>
          </p:cNvPr>
          <p:cNvSpPr/>
          <p:nvPr userDrawn="1"/>
        </p:nvSpPr>
        <p:spPr>
          <a:xfrm>
            <a:off x="8406971" y="1223637"/>
            <a:ext cx="3420000" cy="521298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2531CE-C048-CC47-AAE9-F5ED0C20C0F9}"/>
              </a:ext>
            </a:extLst>
          </p:cNvPr>
          <p:cNvSpPr/>
          <p:nvPr userDrawn="1"/>
        </p:nvSpPr>
        <p:spPr>
          <a:xfrm>
            <a:off x="4694457" y="1217524"/>
            <a:ext cx="3420000" cy="5211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13">
            <a:extLst>
              <a:ext uri="{FF2B5EF4-FFF2-40B4-BE49-F238E27FC236}">
                <a16:creationId xmlns:a16="http://schemas.microsoft.com/office/drawing/2014/main" id="{FFF960DE-147B-734B-8C5B-E31059D7462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94458" y="1683550"/>
            <a:ext cx="3420000" cy="4745306"/>
          </a:xfrm>
          <a:solidFill>
            <a:schemeClr val="bg1"/>
          </a:solidFill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Content Placeholder 13">
            <a:extLst>
              <a:ext uri="{FF2B5EF4-FFF2-40B4-BE49-F238E27FC236}">
                <a16:creationId xmlns:a16="http://schemas.microsoft.com/office/drawing/2014/main" id="{43C2C0AB-360A-404E-848A-01431D2B21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06971" y="1677438"/>
            <a:ext cx="3420000" cy="4759180"/>
          </a:xfrm>
          <a:noFill/>
        </p:spPr>
        <p:txBody>
          <a:bodyPr lIns="108000" tIns="0" rIns="108000" bIns="10800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1A74E64-468C-A14E-A033-1AF69412EC9D}"/>
              </a:ext>
            </a:extLst>
          </p:cNvPr>
          <p:cNvGrpSpPr/>
          <p:nvPr userDrawn="1"/>
        </p:nvGrpSpPr>
        <p:grpSpPr>
          <a:xfrm>
            <a:off x="1" y="300563"/>
            <a:ext cx="11728638" cy="718638"/>
            <a:chOff x="1" y="300563"/>
            <a:chExt cx="11728638" cy="718638"/>
          </a:xfrm>
        </p:grpSpPr>
        <p:sp>
          <p:nvSpPr>
            <p:cNvPr id="38" name="Pentagon 6">
              <a:extLst>
                <a:ext uri="{FF2B5EF4-FFF2-40B4-BE49-F238E27FC236}">
                  <a16:creationId xmlns:a16="http://schemas.microsoft.com/office/drawing/2014/main" id="{DA477FF8-E89B-9C49-BB96-C5459E8E5A29}"/>
                </a:ext>
              </a:extLst>
            </p:cNvPr>
            <p:cNvSpPr/>
            <p:nvPr userDrawn="1"/>
          </p:nvSpPr>
          <p:spPr>
            <a:xfrm>
              <a:off x="862719" y="300563"/>
              <a:ext cx="10865920" cy="718638"/>
            </a:xfrm>
            <a:custGeom>
              <a:avLst/>
              <a:gdLst>
                <a:gd name="connsiteX0" fmla="*/ 0 w 9707168"/>
                <a:gd name="connsiteY0" fmla="*/ 0 h 902525"/>
                <a:gd name="connsiteX1" fmla="*/ 9255906 w 9707168"/>
                <a:gd name="connsiteY1" fmla="*/ 0 h 902525"/>
                <a:gd name="connsiteX2" fmla="*/ 9707168 w 9707168"/>
                <a:gd name="connsiteY2" fmla="*/ 451263 h 902525"/>
                <a:gd name="connsiteX3" fmla="*/ 9255906 w 9707168"/>
                <a:gd name="connsiteY3" fmla="*/ 902525 h 902525"/>
                <a:gd name="connsiteX4" fmla="*/ 0 w 9707168"/>
                <a:gd name="connsiteY4" fmla="*/ 902525 h 902525"/>
                <a:gd name="connsiteX5" fmla="*/ 0 w 9707168"/>
                <a:gd name="connsiteY5" fmla="*/ 0 h 902525"/>
                <a:gd name="connsiteX0" fmla="*/ 0 w 9255906"/>
                <a:gd name="connsiteY0" fmla="*/ 0 h 902525"/>
                <a:gd name="connsiteX1" fmla="*/ 9255906 w 9255906"/>
                <a:gd name="connsiteY1" fmla="*/ 0 h 902525"/>
                <a:gd name="connsiteX2" fmla="*/ 9255906 w 9255906"/>
                <a:gd name="connsiteY2" fmla="*/ 902525 h 902525"/>
                <a:gd name="connsiteX3" fmla="*/ 0 w 9255906"/>
                <a:gd name="connsiteY3" fmla="*/ 902525 h 902525"/>
                <a:gd name="connsiteX4" fmla="*/ 0 w 9255906"/>
                <a:gd name="connsiteY4" fmla="*/ 0 h 902525"/>
                <a:gd name="connsiteX0" fmla="*/ 0 w 9255906"/>
                <a:gd name="connsiteY0" fmla="*/ 0 h 918291"/>
                <a:gd name="connsiteX1" fmla="*/ 9255906 w 9255906"/>
                <a:gd name="connsiteY1" fmla="*/ 0 h 918291"/>
                <a:gd name="connsiteX2" fmla="*/ 8987892 w 9255906"/>
                <a:gd name="connsiteY2" fmla="*/ 918291 h 918291"/>
                <a:gd name="connsiteX3" fmla="*/ 0 w 9255906"/>
                <a:gd name="connsiteY3" fmla="*/ 902525 h 918291"/>
                <a:gd name="connsiteX4" fmla="*/ 0 w 9255906"/>
                <a:gd name="connsiteY4" fmla="*/ 0 h 91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5906" h="918291">
                  <a:moveTo>
                    <a:pt x="0" y="0"/>
                  </a:moveTo>
                  <a:lnTo>
                    <a:pt x="9255906" y="0"/>
                  </a:lnTo>
                  <a:lnTo>
                    <a:pt x="8987892" y="918291"/>
                  </a:lnTo>
                  <a:lnTo>
                    <a:pt x="0" y="902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9" name="Pentagon 38">
              <a:extLst>
                <a:ext uri="{FF2B5EF4-FFF2-40B4-BE49-F238E27FC236}">
                  <a16:creationId xmlns:a16="http://schemas.microsoft.com/office/drawing/2014/main" id="{C17A67F0-1DD3-4A48-A345-C43D7ACE3AB7}"/>
                </a:ext>
              </a:extLst>
            </p:cNvPr>
            <p:cNvSpPr/>
            <p:nvPr userDrawn="1"/>
          </p:nvSpPr>
          <p:spPr>
            <a:xfrm>
              <a:off x="1" y="300563"/>
              <a:ext cx="872492" cy="706300"/>
            </a:xfrm>
            <a:prstGeom prst="homePlat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itle 1">
              <a:extLst>
                <a:ext uri="{FF2B5EF4-FFF2-40B4-BE49-F238E27FC236}">
                  <a16:creationId xmlns:a16="http://schemas.microsoft.com/office/drawing/2014/main" id="{ACEDFEB5-F4D0-6C45-9850-CC0F556BBA0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81950" y="300563"/>
              <a:ext cx="6579061" cy="706300"/>
            </a:xfrm>
            <a:prstGeom prst="rect">
              <a:avLst/>
            </a:prstGeom>
          </p:spPr>
          <p:txBody>
            <a:bodyPr vert="horz" lIns="108000" tIns="45720" rIns="108000" bIns="45720" rtlCol="0" anchor="ctr" anchorCtr="0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GB" sz="3200" b="1" i="0" u="none" strike="noStrike" kern="120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rPr>
                <a:t>Elective Waiting Times</a:t>
              </a:r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9C6793CF-6F09-3B48-AF8A-7B9B7E491D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91178" y="400157"/>
              <a:ext cx="490139" cy="507113"/>
            </a:xfrm>
            <a:prstGeom prst="rect">
              <a:avLst/>
            </a:prstGeom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38B9DDD-C31E-40E3-8339-C7AF5AE53C0C}"/>
              </a:ext>
            </a:extLst>
          </p:cNvPr>
          <p:cNvSpPr txBox="1"/>
          <p:nvPr userDrawn="1"/>
        </p:nvSpPr>
        <p:spPr>
          <a:xfrm>
            <a:off x="981943" y="119219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F776D3-2E6F-46AF-8B16-9E185DB93B84}"/>
              </a:ext>
            </a:extLst>
          </p:cNvPr>
          <p:cNvSpPr txBox="1"/>
          <p:nvPr userDrawn="1"/>
        </p:nvSpPr>
        <p:spPr>
          <a:xfrm>
            <a:off x="4694457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latin typeface="Calibri" panose="020F0502020204030204" pitchFamily="34" charset="0"/>
                <a:cs typeface="Calibri" panose="020F0502020204030204" pitchFamily="34" charset="0"/>
              </a:rPr>
              <a:t>Key 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159296-29B2-4EDC-A588-B1738A2CB958}"/>
              </a:ext>
            </a:extLst>
          </p:cNvPr>
          <p:cNvSpPr txBox="1"/>
          <p:nvPr userDrawn="1"/>
        </p:nvSpPr>
        <p:spPr>
          <a:xfrm>
            <a:off x="8406971" y="1217524"/>
            <a:ext cx="34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24865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C1D0C6E5-9048-884E-878E-D339F359F6C9}"/>
              </a:ext>
            </a:extLst>
          </p:cNvPr>
          <p:cNvGrpSpPr/>
          <p:nvPr userDrawn="1"/>
        </p:nvGrpSpPr>
        <p:grpSpPr>
          <a:xfrm rot="10800000">
            <a:off x="-2" y="-154"/>
            <a:ext cx="1178352" cy="6866622"/>
            <a:chOff x="10257905" y="-8467"/>
            <a:chExt cx="1930921" cy="6866468"/>
          </a:xfrm>
        </p:grpSpPr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A862E257-2100-EF42-83DB-F08A4CFE560E}"/>
                </a:ext>
              </a:extLst>
            </p:cNvPr>
            <p:cNvSpPr/>
            <p:nvPr/>
          </p:nvSpPr>
          <p:spPr>
            <a:xfrm>
              <a:off x="10257905" y="4013201"/>
              <a:ext cx="1930920" cy="284480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6F90F7E2-4FF6-E145-88FE-E5F5A78FB6FA}"/>
                </a:ext>
              </a:extLst>
            </p:cNvPr>
            <p:cNvSpPr/>
            <p:nvPr/>
          </p:nvSpPr>
          <p:spPr>
            <a:xfrm>
              <a:off x="10898730" y="-8467"/>
              <a:ext cx="129009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26466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B0A2A66-4F0A-9845-92AB-F91D087E4DA7}"/>
                </a:ext>
              </a:extLst>
            </p:cNvPr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alpha val="7424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C4178A1-B04A-F848-9F17-A36620AAB176}"/>
                </a:ext>
              </a:extLst>
            </p:cNvPr>
            <p:cNvSpPr/>
            <p:nvPr/>
          </p:nvSpPr>
          <p:spPr>
            <a:xfrm>
              <a:off x="11477105" y="-8467"/>
              <a:ext cx="711719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27">
              <a:extLst>
                <a:ext uri="{FF2B5EF4-FFF2-40B4-BE49-F238E27FC236}">
                  <a16:creationId xmlns:a16="http://schemas.microsoft.com/office/drawing/2014/main" id="{B4A4A15B-62F6-104C-A11E-37664A2A4FAF}"/>
                </a:ext>
              </a:extLst>
            </p:cNvPr>
            <p:cNvSpPr/>
            <p:nvPr/>
          </p:nvSpPr>
          <p:spPr>
            <a:xfrm>
              <a:off x="11305309" y="3589867"/>
              <a:ext cx="883516" cy="3268133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9944" y="320215"/>
            <a:ext cx="10484724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943" y="1828801"/>
            <a:ext cx="10484723" cy="421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1328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42532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9944" y="6041362"/>
            <a:ext cx="682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5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https://www.england.nhs.uk/publication/diagnostics-recovery-and-renewal-report-of-the-independent-review-of-diagnostic-services-for-nhs-england/" TargetMode="Externa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CA0FAE-FD52-FE43-B300-21CDBF8856F1}"/>
              </a:ext>
            </a:extLst>
          </p:cNvPr>
          <p:cNvCxnSpPr>
            <a:cxnSpLocks/>
          </p:cNvCxnSpPr>
          <p:nvPr/>
        </p:nvCxnSpPr>
        <p:spPr>
          <a:xfrm>
            <a:off x="1026695" y="3938539"/>
            <a:ext cx="6164218" cy="0"/>
          </a:xfrm>
          <a:prstGeom prst="line">
            <a:avLst/>
          </a:prstGeom>
          <a:ln w="53975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04C6603-F1A3-4374-A4E2-6CC59EF86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6695" y="2292237"/>
            <a:ext cx="9209258" cy="1646302"/>
          </a:xfrm>
        </p:spPr>
        <p:txBody>
          <a:bodyPr/>
          <a:lstStyle/>
          <a:p>
            <a:pPr algn="l"/>
            <a:r>
              <a:rPr lang="en-GB" sz="4400" b="1"/>
              <a:t>Community Diagnostic Hubs briefing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6A05B0-6595-4F85-B8DD-6DCD5FC3D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695" y="4132502"/>
            <a:ext cx="3474284" cy="794601"/>
          </a:xfrm>
        </p:spPr>
        <p:txBody>
          <a:bodyPr lIns="90000" anchor="ctr" anchorCtr="0">
            <a:normAutofit/>
          </a:bodyPr>
          <a:lstStyle/>
          <a:p>
            <a:pPr algn="l"/>
            <a:r>
              <a:rPr lang="en-GB" sz="3200" b="1">
                <a:solidFill>
                  <a:schemeClr val="accent2"/>
                </a:solidFill>
                <a:latin typeface="Trebuchet MS" panose="020B0703020202090204" pitchFamily="34" charset="0"/>
              </a:rPr>
              <a:t>September</a:t>
            </a:r>
            <a:r>
              <a:rPr lang="en-GB" sz="2400" b="1">
                <a:solidFill>
                  <a:schemeClr val="accent2"/>
                </a:solidFill>
              </a:rPr>
              <a:t> </a:t>
            </a:r>
            <a:r>
              <a:rPr lang="en-GB" sz="3600" b="1">
                <a:solidFill>
                  <a:schemeClr val="accent2"/>
                </a:solidFill>
              </a:rPr>
              <a:t>2021</a:t>
            </a:r>
            <a:endParaRPr lang="en-GB" sz="24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9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8C1058-8E96-EC42-837B-D4D1C09D7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677120"/>
            <a:ext cx="3696359" cy="4750914"/>
          </a:xfrm>
        </p:spPr>
        <p:txBody>
          <a:bodyPr vert="horz" lIns="108000" tIns="0" rIns="108000" bIns="108000" rtlCol="0" anchor="t">
            <a:normAutofit fontScale="92500" lnSpcReduction="20000"/>
          </a:bodyPr>
          <a:lstStyle/>
          <a:p>
            <a:pPr fontAlgn="base"/>
            <a:r>
              <a:rPr lang="en-GB" sz="1600">
                <a:latin typeface="Calibri"/>
                <a:cs typeface="Calibri"/>
              </a:rPr>
              <a:t>The proposal is to transform diagnostic services through the introduction of Community Diagnostic Hubs (CDHs) based on national recommendation: </a:t>
            </a:r>
            <a:r>
              <a:rPr lang="en-GB" sz="1600" u="sng">
                <a:solidFill>
                  <a:schemeClr val="accent3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Richards’ Review of Diagnostic Capacity</a:t>
            </a:r>
            <a:r>
              <a:rPr lang="en-GB" sz="1600" u="sng">
                <a:solidFill>
                  <a:schemeClr val="accent3"/>
                </a:solidFill>
                <a:latin typeface="Calibri"/>
                <a:cs typeface="Calibri"/>
              </a:rPr>
              <a:t>.</a:t>
            </a:r>
            <a:r>
              <a:rPr lang="en-GB" sz="1600">
                <a:solidFill>
                  <a:schemeClr val="accent3"/>
                </a:solidFill>
                <a:latin typeface="Calibri"/>
                <a:cs typeface="Calibri"/>
              </a:rPr>
              <a:t> </a:t>
            </a:r>
          </a:p>
          <a:p>
            <a:pPr fontAlgn="base"/>
            <a:r>
              <a:rPr lang="en-GB" sz="1600">
                <a:latin typeface="Calibri"/>
                <a:cs typeface="Calibri"/>
              </a:rPr>
              <a:t>It will see elective diagnostics delivered away from acute hospital sites and separately from urgent diagnostic scans - reducing waiting times and risk of cancellation, improving patient experience and outcomes. </a:t>
            </a:r>
          </a:p>
          <a:p>
            <a:pPr fontAlgn="base"/>
            <a:r>
              <a:rPr lang="en-GB" sz="1600">
                <a:latin typeface="Calibri"/>
                <a:cs typeface="Calibri"/>
              </a:rPr>
              <a:t>STW has been successful in being allocated £4.5 million of capital funding to develop and open a pilot CDH in the TF1/TF3 Telford. This could open by the end of Q1/Q2 2022.  </a:t>
            </a:r>
          </a:p>
          <a:p>
            <a:pPr fontAlgn="base"/>
            <a:r>
              <a:rPr lang="en-GB" sz="1600">
                <a:latin typeface="Calibri"/>
                <a:cs typeface="Calibri"/>
              </a:rPr>
              <a:t>The capital funding is backed up by an initial revenue fund of more than £2.4 million to support staffing, leasing and expected requirements.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6A795-13B7-144E-B791-A655AF15C8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94458" y="1683550"/>
            <a:ext cx="3420000" cy="4745306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Clr>
                <a:schemeClr val="accent5"/>
              </a:buClr>
              <a:buFont typeface="Wingdings 3" panose="05040102010807070707" pitchFamily="18" charset="2"/>
              <a:buChar char="u"/>
            </a:pPr>
            <a:r>
              <a:rPr lang="en-GB" b="0" dirty="0"/>
              <a:t>Why this location? Hadley is within 10% of most deprived areas in England and Wales – high health inequalities  </a:t>
            </a:r>
          </a:p>
          <a:p>
            <a:pPr marL="285750" indent="-285750">
              <a:buClr>
                <a:schemeClr val="accent5"/>
              </a:buClr>
              <a:buFont typeface="Wingdings 3" panose="05040102010807070707" pitchFamily="18" charset="2"/>
              <a:buChar char="u"/>
            </a:pPr>
            <a:r>
              <a:rPr lang="en-GB" b="0" dirty="0"/>
              <a:t>Early engagement work has taken place – with nearly 1,300 responses to a recent questionnaire: </a:t>
            </a:r>
          </a:p>
          <a:p>
            <a:pPr marL="628650" lvl="1" indent="-268288">
              <a:buClr>
                <a:schemeClr val="accent5"/>
              </a:buClr>
              <a:buFont typeface="Wingdings 3" panose="05040102010807070707" pitchFamily="18" charset="2"/>
              <a:buChar char="u"/>
            </a:pPr>
            <a:r>
              <a:rPr lang="en-GB" b="0" dirty="0"/>
              <a:t>Four out of five (80%) agreeing that there was a need for </a:t>
            </a:r>
            <a:r>
              <a:rPr lang="en-GB" b="0" dirty="0" err="1"/>
              <a:t>CDHs</a:t>
            </a:r>
            <a:r>
              <a:rPr lang="en-GB" b="0" dirty="0"/>
              <a:t> in Shropshire, Telford and Wrekin </a:t>
            </a:r>
          </a:p>
          <a:p>
            <a:pPr marL="628650" lvl="1" indent="-268288">
              <a:buClr>
                <a:schemeClr val="accent5"/>
              </a:buClr>
              <a:buFont typeface="Wingdings 3" panose="05040102010807070707" pitchFamily="18" charset="2"/>
              <a:buChar char="u"/>
            </a:pPr>
            <a:r>
              <a:rPr lang="en-GB" b="0" dirty="0"/>
              <a:t>82% of people agree the NHS should invest in </a:t>
            </a:r>
            <a:r>
              <a:rPr lang="en-GB" b="0" dirty="0" err="1"/>
              <a:t>CDHs</a:t>
            </a:r>
            <a:r>
              <a:rPr lang="en-GB" b="0" dirty="0"/>
              <a:t> </a:t>
            </a:r>
          </a:p>
          <a:p>
            <a:pPr marL="628650" lvl="1" indent="-268288">
              <a:buClr>
                <a:schemeClr val="accent5"/>
              </a:buClr>
              <a:buFont typeface="Wingdings 3" panose="05040102010807070707" pitchFamily="18" charset="2"/>
              <a:buChar char="u"/>
            </a:pPr>
            <a:r>
              <a:rPr lang="en-GB" b="0" dirty="0"/>
              <a:t>76% of people stating that it would make it easier for patients to access services </a:t>
            </a:r>
          </a:p>
          <a:p>
            <a:pPr marL="628650" lvl="1" indent="-268288">
              <a:buClr>
                <a:schemeClr val="accent5"/>
              </a:buClr>
              <a:buFont typeface="Wingdings 3" panose="05040102010807070707" pitchFamily="18" charset="2"/>
              <a:buChar char="u"/>
            </a:pPr>
            <a:r>
              <a:rPr lang="en-GB" b="0" dirty="0"/>
              <a:t>Despite the extremely positive reaction to </a:t>
            </a:r>
            <a:r>
              <a:rPr lang="en-GB" b="0" dirty="0" err="1"/>
              <a:t>CDHs</a:t>
            </a:r>
            <a:r>
              <a:rPr lang="en-GB" b="0" dirty="0"/>
              <a:t> there were some concerns expressed namely that there were not enough qualified staff for the service.</a:t>
            </a:r>
          </a:p>
          <a:p>
            <a:pPr marL="285750" indent="-285750">
              <a:buClr>
                <a:schemeClr val="accent5"/>
              </a:buClr>
              <a:buFont typeface="Wingdings 3" panose="05040102010807070707" pitchFamily="18" charset="2"/>
              <a:buChar char="u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0772C-A4BF-DE4F-89C1-123C7893E87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06971" y="1677438"/>
            <a:ext cx="3420000" cy="4759180"/>
          </a:xfrm>
        </p:spPr>
        <p:txBody>
          <a:bodyPr vert="horz" lIns="108000" tIns="0" rIns="108000" bIns="108000" rtlCol="0" anchor="t">
            <a:normAutofit/>
          </a:bodyPr>
          <a:lstStyle/>
          <a:p>
            <a:pPr marL="285750" indent="-285750">
              <a:buClr>
                <a:schemeClr val="bg1"/>
              </a:buClr>
              <a:buFont typeface="Wingdings 3" panose="05040102010807070707" pitchFamily="18" charset="2"/>
              <a:buChar char="u"/>
            </a:pPr>
            <a:r>
              <a:rPr lang="en-GB" sz="1500" b="0" dirty="0">
                <a:solidFill>
                  <a:schemeClr val="bg1"/>
                </a:solidFill>
                <a:latin typeface="Calibri"/>
                <a:cs typeface="Calibri"/>
              </a:rPr>
              <a:t>Develop detailed drawings for new CDH</a:t>
            </a:r>
          </a:p>
          <a:p>
            <a:pPr marL="285750" indent="-285750">
              <a:buClr>
                <a:srgbClr val="FFFFFF"/>
              </a:buClr>
              <a:buFont typeface="Wingdings 3" panose="05040102010807070707" pitchFamily="18" charset="2"/>
              <a:buChar char="u"/>
            </a:pPr>
            <a:r>
              <a:rPr lang="en-GB" sz="1500" b="0" dirty="0">
                <a:solidFill>
                  <a:schemeClr val="bg1"/>
                </a:solidFill>
                <a:latin typeface="Calibri"/>
                <a:cs typeface="Calibri"/>
              </a:rPr>
              <a:t>Initiate work on building before end of calendar year 2021</a:t>
            </a:r>
          </a:p>
          <a:p>
            <a:pPr marL="285750" indent="-285750">
              <a:buClr>
                <a:srgbClr val="FFFFFF"/>
              </a:buClr>
              <a:buFont typeface="Wingdings 3" panose="05040102010807070707" pitchFamily="18" charset="2"/>
              <a:buChar char="u"/>
            </a:pPr>
            <a:r>
              <a:rPr lang="en-GB" sz="1500" b="0" dirty="0">
                <a:solidFill>
                  <a:schemeClr val="bg1"/>
                </a:solidFill>
                <a:latin typeface="Calibri"/>
                <a:cs typeface="Calibri"/>
              </a:rPr>
              <a:t>A new Royal Shrewsbury Hospital pod, separating elective from urgent scans, currently being built. </a:t>
            </a:r>
            <a:endParaRPr lang="en-GB" sz="1500" b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FFFF"/>
              </a:buClr>
              <a:buFont typeface="Wingdings 3" panose="05040102010807070707" pitchFamily="18" charset="2"/>
              <a:buChar char="u"/>
            </a:pPr>
            <a:r>
              <a:rPr lang="en-GB" sz="1500" b="0" dirty="0">
                <a:solidFill>
                  <a:schemeClr val="bg1"/>
                </a:solidFill>
                <a:latin typeface="Calibri"/>
                <a:cs typeface="Calibri"/>
              </a:rPr>
              <a:t>Funding is in place and this is scheduled to open in  September/October.</a:t>
            </a: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 typeface="Wingdings 3" panose="05040102010807070707" pitchFamily="18" charset="2"/>
              <a:buChar char="u"/>
            </a:pPr>
            <a:r>
              <a:rPr lang="en-GB" sz="1500" b="0" dirty="0">
                <a:solidFill>
                  <a:schemeClr val="bg1"/>
                </a:solidFill>
                <a:latin typeface="Calibri"/>
                <a:cs typeface="Calibri"/>
              </a:rPr>
              <a:t>Subject to public engagement, we are  proposing to site three further </a:t>
            </a:r>
            <a:r>
              <a:rPr lang="en-GB" sz="1500" b="0" dirty="0" err="1">
                <a:solidFill>
                  <a:schemeClr val="bg1"/>
                </a:solidFill>
                <a:latin typeface="Calibri"/>
                <a:cs typeface="Calibri"/>
              </a:rPr>
              <a:t>CDHs</a:t>
            </a:r>
            <a:r>
              <a:rPr lang="en-GB" sz="1500" b="0" dirty="0">
                <a:solidFill>
                  <a:schemeClr val="bg1"/>
                </a:solidFill>
                <a:latin typeface="Calibri"/>
                <a:cs typeface="Calibri"/>
              </a:rPr>
              <a:t> in </a:t>
            </a:r>
            <a:r>
              <a:rPr lang="en-GB" sz="1500" b="0" dirty="0" err="1">
                <a:solidFill>
                  <a:schemeClr val="bg1"/>
                </a:solidFill>
                <a:latin typeface="Calibri"/>
                <a:cs typeface="Calibri"/>
              </a:rPr>
              <a:t>STW</a:t>
            </a:r>
            <a:r>
              <a:rPr lang="en-GB" sz="1500" b="0" dirty="0">
                <a:solidFill>
                  <a:schemeClr val="bg1"/>
                </a:solidFill>
                <a:latin typeface="Calibri"/>
                <a:cs typeface="Calibri"/>
              </a:rPr>
              <a:t>  over the next 4-5 years (Shrewsbury, North Shropshire and South Shropshire).</a:t>
            </a:r>
          </a:p>
          <a:p>
            <a:pPr marL="285750" indent="-285750">
              <a:buClr>
                <a:schemeClr val="bg1"/>
              </a:buClr>
              <a:buFont typeface="Wingdings 3" panose="05040102010807070707" pitchFamily="18" charset="2"/>
              <a:buChar char="u"/>
            </a:pPr>
            <a:endParaRPr lang="en-GB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24FABEF7-4944-514C-84BD-85BB23501B06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08000" tIns="45720" rIns="91440" bIns="45720" rtlCol="0" anchor="ctr" anchorCtr="0">
            <a:normAutofit/>
          </a:bodyPr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GB" sz="3600"/>
              <a:t>Community Diagnostic Hubs</a:t>
            </a:r>
            <a:endParaRPr lang="en-GB" sz="3600" b="1" i="0" u="none" strike="noStrike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255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 txBox="1">
            <a:spLocks/>
          </p:cNvSpPr>
          <p:nvPr/>
        </p:nvSpPr>
        <p:spPr>
          <a:xfrm>
            <a:off x="777112" y="1087214"/>
            <a:ext cx="10737556" cy="5450571"/>
          </a:xfrm>
          <a:prstGeom prst="rect">
            <a:avLst/>
          </a:prstGeom>
        </p:spPr>
        <p:txBody>
          <a:bodyPr wrap="square" numCol="1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6213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SzPct val="100000"/>
              <a:buFont typeface="Open Sans" panose="020B0606030504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242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Open Sans" panose="020B0606030504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6100" indent="-193675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Open Sans" panose="020B0606030504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2313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Open Sans" panose="020B0606030504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en-GB" sz="1600">
                <a:solidFill>
                  <a:prstClr val="black"/>
                </a:solidFill>
                <a:latin typeface="Calibri" panose="020F0502020204030204" pitchFamily="34" charset="0"/>
                <a:cs typeface="DokChampa" panose="020B0604020202020204" pitchFamily="34" charset="-34"/>
              </a:rPr>
              <a:t>1) Satisfaction with current testing services is good, but some criticism of Imaging and Heart and Lung testing</a:t>
            </a: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  <a:latin typeface="Calibri" panose="020F0502020204030204" pitchFamily="34" charset="0"/>
                <a:cs typeface="DokChampa" panose="020B0604020202020204" pitchFamily="34" charset="-34"/>
              </a:rPr>
              <a:t>Blood Testing and Imaging Testing were the highest rated health services measured in the survey</a:t>
            </a: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  <a:latin typeface="Calibri" panose="020F0502020204030204" pitchFamily="34" charset="0"/>
                <a:cs typeface="DokChampa" panose="020B0604020202020204" pitchFamily="34" charset="-34"/>
              </a:rPr>
              <a:t>However, almost a fifth of services users rated Imaging Testing (19%) and Heart and Lung testing (21%) as </a:t>
            </a:r>
            <a:r>
              <a:rPr lang="en-GB" sz="1400" i="1">
                <a:solidFill>
                  <a:prstClr val="black"/>
                </a:solidFill>
                <a:latin typeface="Calibri" panose="020F0502020204030204" pitchFamily="34" charset="0"/>
                <a:cs typeface="DokChampa" panose="020B0604020202020204" pitchFamily="34" charset="-34"/>
              </a:rPr>
              <a:t>poor </a:t>
            </a:r>
            <a:r>
              <a:rPr lang="en-GB" sz="1400">
                <a:solidFill>
                  <a:prstClr val="black"/>
                </a:solidFill>
                <a:latin typeface="Calibri" panose="020F0502020204030204" pitchFamily="34" charset="0"/>
                <a:cs typeface="DokChampa" panose="020B0604020202020204" pitchFamily="34" charset="-34"/>
              </a:rPr>
              <a:t>suggesting that there are some issues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60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en-GB" sz="1600">
                <a:latin typeface="Calibri" panose="020F0502020204030204" pitchFamily="34" charset="0"/>
              </a:rPr>
              <a:t>2) Community Diagnostic Hubs were well received by participants</a:t>
            </a: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Three quarters (73%) rated CDHs as </a:t>
            </a:r>
            <a:r>
              <a:rPr lang="en-GB" sz="1400" i="1">
                <a:latin typeface="Calibri" panose="020F0502020204030204" pitchFamily="34" charset="0"/>
              </a:rPr>
              <a:t>good, very good </a:t>
            </a:r>
            <a:r>
              <a:rPr lang="en-GB" sz="1400">
                <a:latin typeface="Calibri" panose="020F0502020204030204" pitchFamily="34" charset="0"/>
              </a:rPr>
              <a:t>or </a:t>
            </a:r>
            <a:r>
              <a:rPr lang="en-GB" sz="1400" i="1">
                <a:latin typeface="Calibri" panose="020F0502020204030204" pitchFamily="34" charset="0"/>
              </a:rPr>
              <a:t>excellent</a:t>
            </a: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Over three quarters (79%) stated that CDHs would </a:t>
            </a:r>
            <a:r>
              <a:rPr lang="en-GB" sz="1400" i="1">
                <a:latin typeface="Calibri" panose="020F0502020204030204" pitchFamily="34" charset="0"/>
              </a:rPr>
              <a:t>improve testing services</a:t>
            </a: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Over four our of five (82%) agreed that CDHs were </a:t>
            </a:r>
            <a:r>
              <a:rPr lang="en-GB" sz="1400" i="1">
                <a:latin typeface="Calibri" panose="020F0502020204030204" pitchFamily="34" charset="0"/>
              </a:rPr>
              <a:t>something that the NHS should be investing in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60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en-GB" sz="1600">
                <a:latin typeface="Calibri" panose="020F0502020204030204" pitchFamily="34" charset="0"/>
              </a:rPr>
              <a:t>3) Positive opinion of Community Diagnostic Hubs was shared by all sub-groups</a:t>
            </a: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Positive opinion of CDHs was shared among all sub-groups, with all sub-groups holding positive opinions of CDHs (e.g. by sex, age, social grade, area of deprivation etc.)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20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en-GB" sz="1600">
                <a:latin typeface="Calibri" panose="020F0502020204030204" pitchFamily="34" charset="0"/>
              </a:rPr>
              <a:t>4) Community Diagnostic Hubs meet key service improvement needs</a:t>
            </a:r>
            <a:endParaRPr lang="en-GB" sz="1200">
              <a:latin typeface="Calibri" panose="020F0502020204030204" pitchFamily="34" charset="0"/>
            </a:endParaRP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The principal improvements to current testing services were improvements to: </a:t>
            </a:r>
            <a:r>
              <a:rPr lang="en-GB" sz="1400" i="1">
                <a:latin typeface="Calibri" panose="020F0502020204030204" pitchFamily="34" charset="0"/>
              </a:rPr>
              <a:t>waiting times to get a test </a:t>
            </a:r>
            <a:r>
              <a:rPr lang="en-GB" sz="1400">
                <a:latin typeface="Calibri" panose="020F0502020204030204" pitchFamily="34" charset="0"/>
              </a:rPr>
              <a:t>(53%), </a:t>
            </a:r>
            <a:r>
              <a:rPr lang="en-GB" sz="1400" i="1">
                <a:latin typeface="Calibri" panose="020F0502020204030204" pitchFamily="34" charset="0"/>
              </a:rPr>
              <a:t>time taken to get test results</a:t>
            </a:r>
            <a:r>
              <a:rPr lang="en-GB" sz="1400">
                <a:latin typeface="Calibri" panose="020F0502020204030204" pitchFamily="34" charset="0"/>
              </a:rPr>
              <a:t> (31%) and </a:t>
            </a:r>
            <a:r>
              <a:rPr lang="en-GB" sz="1400" i="1">
                <a:latin typeface="Calibri" panose="020F0502020204030204" pitchFamily="34" charset="0"/>
              </a:rPr>
              <a:t>more locations where tests are offered </a:t>
            </a:r>
            <a:r>
              <a:rPr lang="en-GB" sz="1400">
                <a:latin typeface="Calibri" panose="020F0502020204030204" pitchFamily="34" charset="0"/>
              </a:rPr>
              <a:t>(28%).  All benefits that are potentially offered by </a:t>
            </a:r>
            <a:r>
              <a:rPr lang="en-GB" sz="1400" err="1">
                <a:latin typeface="Calibri" panose="020F0502020204030204" pitchFamily="34" charset="0"/>
              </a:rPr>
              <a:t>CDHs</a:t>
            </a:r>
            <a:r>
              <a:rPr lang="en-GB" sz="1400">
                <a:latin typeface="Calibri" panose="020F0502020204030204" pitchFamily="34" charset="0"/>
              </a:rPr>
              <a:t>.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400"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5) Community Diagnostic Hubs are expected to increase capacity and improve services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76% stated that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CDHs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will improve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number of tests that can be carried out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75% stated that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CDHs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will improve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waiting time to get a test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64% stated that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CDHs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will improve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number of cancelled tests</a:t>
            </a: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>
              <a:latin typeface="Calibri" panose="020F0502020204030204" pitchFamily="34" charset="0"/>
            </a:endParaRPr>
          </a:p>
          <a:p>
            <a:pPr marL="461963" lvl="1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200"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2B428F-A2AC-49D2-AA96-361C0260F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Engagement Activity – 10 Key Findings</a:t>
            </a:r>
          </a:p>
        </p:txBody>
      </p:sp>
    </p:spTree>
    <p:extLst>
      <p:ext uri="{BB962C8B-B14F-4D97-AF65-F5344CB8AC3E}">
        <p14:creationId xmlns:p14="http://schemas.microsoft.com/office/powerpoint/2010/main" val="185548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 txBox="1">
            <a:spLocks/>
          </p:cNvSpPr>
          <p:nvPr/>
        </p:nvSpPr>
        <p:spPr>
          <a:xfrm>
            <a:off x="857962" y="1008193"/>
            <a:ext cx="10656705" cy="5583736"/>
          </a:xfrm>
          <a:prstGeom prst="rect">
            <a:avLst/>
          </a:prstGeom>
        </p:spPr>
        <p:txBody>
          <a:bodyPr wrap="square" lIns="91440" tIns="45720" rIns="91440" bIns="45720" numCol="1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6213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SzPct val="100000"/>
              <a:buFont typeface="Open Sans" panose="020B0606030504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242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Open Sans" panose="020B0606030504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6100" indent="-193675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Open Sans" panose="020B0606030504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2313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Open Sans" panose="020B0606030504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en-GB" sz="1600">
                <a:latin typeface="Calibri" panose="020F0502020204030204" pitchFamily="34" charset="0"/>
              </a:rPr>
              <a:t>6) Community Diagnostic Hubs will help make services more accessible</a:t>
            </a: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Three quarters (76%) thought that CDHs will make it </a:t>
            </a:r>
            <a:r>
              <a:rPr lang="en-GB" sz="1400" i="1">
                <a:latin typeface="Calibri" panose="020F0502020204030204" pitchFamily="34" charset="0"/>
              </a:rPr>
              <a:t>easier</a:t>
            </a:r>
            <a:r>
              <a:rPr lang="en-GB" sz="1400">
                <a:latin typeface="Calibri" panose="020F0502020204030204" pitchFamily="34" charset="0"/>
              </a:rPr>
              <a:t> to access services</a:t>
            </a: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CDHs were thought to help accessibility to all populations, but particularly those with chronic health conditions (69% </a:t>
            </a:r>
            <a:r>
              <a:rPr lang="en-GB" sz="1400" i="1">
                <a:latin typeface="Calibri" panose="020F0502020204030204" pitchFamily="34" charset="0"/>
              </a:rPr>
              <a:t>easier</a:t>
            </a:r>
            <a:r>
              <a:rPr lang="en-GB" sz="1400">
                <a:latin typeface="Calibri" panose="020F0502020204030204" pitchFamily="34" charset="0"/>
              </a:rPr>
              <a:t>) , the elderly (68%) and people with disabilities (65%)</a:t>
            </a:r>
          </a:p>
          <a:p>
            <a:pPr marL="175895"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en-GB" sz="1600">
                <a:latin typeface="Calibri" panose="020F0502020204030204" pitchFamily="34" charset="0"/>
              </a:rPr>
              <a:t>7) There are some concerns about how Community Diagnostic Hubs will be staffed</a:t>
            </a: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Three quarters (75%) agreed that the NHS would have </a:t>
            </a:r>
            <a:r>
              <a:rPr lang="en-GB" sz="1400" i="1">
                <a:latin typeface="Calibri" panose="020F0502020204030204" pitchFamily="34" charset="0"/>
              </a:rPr>
              <a:t>to employ more specialist testing staff</a:t>
            </a: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Three quarters (73%) agreed that the NHS would have </a:t>
            </a:r>
            <a:r>
              <a:rPr lang="en-GB" sz="1400" i="1">
                <a:latin typeface="Calibri" panose="020F0502020204030204" pitchFamily="34" charset="0"/>
              </a:rPr>
              <a:t>to employ </a:t>
            </a:r>
            <a:r>
              <a:rPr lang="en-GB" sz="1400">
                <a:latin typeface="Calibri" panose="020F0502020204030204" pitchFamily="34" charset="0"/>
              </a:rPr>
              <a:t>more </a:t>
            </a:r>
            <a:r>
              <a:rPr lang="en-GB" sz="1400" i="1">
                <a:latin typeface="Calibri" panose="020F0502020204030204" pitchFamily="34" charset="0"/>
              </a:rPr>
              <a:t>nurses</a:t>
            </a:r>
          </a:p>
          <a:p>
            <a:pPr marL="175895"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en-GB" sz="1600">
                <a:latin typeface="Calibri" panose="020F0502020204030204" pitchFamily="34" charset="0"/>
              </a:rPr>
              <a:t>8) There is potential for Community Diagnostic Hubs to extend the services offered</a:t>
            </a:r>
          </a:p>
          <a:p>
            <a:pPr marL="171450" indent="-1714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/>
                <a:cs typeface="Calibri"/>
              </a:rPr>
              <a:t>Over two thirds (71%) agreed that CDHs have the potential </a:t>
            </a:r>
            <a:r>
              <a:rPr lang="en-GB" sz="1400" i="1">
                <a:latin typeface="Calibri"/>
                <a:cs typeface="Calibri"/>
              </a:rPr>
              <a:t>to offer services that reflect local needs</a:t>
            </a:r>
            <a:r>
              <a:rPr lang="en-GB" sz="1400">
                <a:latin typeface="Calibri"/>
                <a:cs typeface="Calibri"/>
              </a:rPr>
              <a:t>.</a:t>
            </a:r>
          </a:p>
          <a:p>
            <a:pPr marL="171450" indent="-1714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>
                <a:latin typeface="Calibri"/>
                <a:cs typeface="Calibri"/>
              </a:rPr>
              <a:t>Two thirds stated that they would like </a:t>
            </a:r>
            <a:r>
              <a:rPr lang="en-GB" sz="1400" i="1">
                <a:latin typeface="Calibri"/>
                <a:cs typeface="Calibri"/>
              </a:rPr>
              <a:t>breast screening </a:t>
            </a:r>
            <a:r>
              <a:rPr lang="en-GB" sz="1400">
                <a:latin typeface="Calibri"/>
                <a:cs typeface="Calibri"/>
              </a:rPr>
              <a:t>included at CDHs and over half (57%) wanted </a:t>
            </a:r>
            <a:r>
              <a:rPr lang="en-GB" sz="1400" i="1">
                <a:latin typeface="Calibri"/>
                <a:cs typeface="Calibri"/>
              </a:rPr>
              <a:t>mental health services </a:t>
            </a:r>
            <a:r>
              <a:rPr lang="en-GB" sz="1400">
                <a:latin typeface="Calibri"/>
                <a:cs typeface="Calibri"/>
              </a:rPr>
              <a:t>to be included</a:t>
            </a:r>
          </a:p>
          <a:p>
            <a:pPr marL="171450" indent="-1714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9) NHS staff were also positive towards Community Diagnostic Hubs, but had some concerns about staffing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Three quarters (76%) of NHS staff stated that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CDHs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 would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improve testing services</a:t>
            </a:r>
            <a:endParaRPr lang="en-GB" sz="1400" b="0" i="1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Two thirds (66%) of NHS staff expressed a concern that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there would not be enough qualified staff for the service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10) Opinion about the pilot location varied by where respondents lived – any location must be car friendly</a:t>
            </a: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Opinion of the Hadley and Hortonwood location was sensitive to the location of the respondent.</a:t>
            </a:r>
            <a:r>
              <a:rPr lang="en-GB" sz="1400">
                <a:latin typeface="Calibri"/>
                <a:cs typeface="Calibri"/>
              </a:rPr>
              <a:t> 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Respondents living in postcode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TF1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 were the most positive (66%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a good location 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for the pilot CDH)</a:t>
            </a:r>
            <a:endParaRPr lang="en-GB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Respondents would be willing to travel 21 minutes on average to get to a CDH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Four out of five (82%) stated that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ease of car parking 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was important about any CDH location and three out of five (62%) stated that the </a:t>
            </a: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cost of car parking 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was important</a:t>
            </a:r>
          </a:p>
          <a:p>
            <a:pPr marL="171450" indent="-17145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marL="175895"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5895" lvl="1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GB" sz="120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D452D4-FEA5-4850-A073-75DFE489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Engagement Activity – 10 Key Findings continued..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507788" y="6042025"/>
            <a:ext cx="684212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7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6D0462-524F-46A0-BA0A-6E359B869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45EBC7-3F40-45AD-BEA6-9C3FCA28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812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C9570F-48A5-4CF1-BBF1-F4A39618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DFC137-BEF3-4EBA-8825-F7D25899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8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7281A0A-6C94-4F57-9AC0-E51974BBB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622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STW STP Colour Schem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A9CE"/>
      </a:accent1>
      <a:accent2>
        <a:srgbClr val="005EB8"/>
      </a:accent2>
      <a:accent3>
        <a:srgbClr val="003087"/>
      </a:accent3>
      <a:accent4>
        <a:srgbClr val="78BE20"/>
      </a:accent4>
      <a:accent5>
        <a:srgbClr val="ED8B00"/>
      </a:accent5>
      <a:accent6>
        <a:srgbClr val="AE2573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66FD29984EFE4DB93574C6D9BD3785" ma:contentTypeVersion="15" ma:contentTypeDescription="Create a new document." ma:contentTypeScope="" ma:versionID="5891a851e8bdbab4ba1a89480be38a40">
  <xsd:schema xmlns:xsd="http://www.w3.org/2001/XMLSchema" xmlns:xs="http://www.w3.org/2001/XMLSchema" xmlns:p="http://schemas.microsoft.com/office/2006/metadata/properties" xmlns:ns1="http://schemas.microsoft.com/sharepoint/v3" xmlns:ns2="40e28a1e-619e-45d7-9705-62cdf4a3c4df" xmlns:ns3="60bd91e6-1c00-477a-97d8-8116f91f6a06" targetNamespace="http://schemas.microsoft.com/office/2006/metadata/properties" ma:root="true" ma:fieldsID="794f28887ee9296600828ad5e06fd487" ns1:_="" ns2:_="" ns3:_="">
    <xsd:import namespace="http://schemas.microsoft.com/sharepoint/v3"/>
    <xsd:import namespace="40e28a1e-619e-45d7-9705-62cdf4a3c4df"/>
    <xsd:import namespace="60bd91e6-1c00-477a-97d8-8116f91f6a06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e28a1e-619e-45d7-9705-62cdf4a3c4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d91e6-1c00-477a-97d8-8116f91f6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7c6d912-2f4b-44f9-95b6-5151cdd711b0}" ma:internalName="TaxCatchAll" ma:showField="CatchAllData" ma:web="60bd91e6-1c00-477a-97d8-8116f91f6a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60bd91e6-1c00-477a-97d8-8116f91f6a06" xsi:nil="true"/>
    <lcf76f155ced4ddcb4097134ff3c332f xmlns="40e28a1e-619e-45d7-9705-62cdf4a3c4d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C24AF4-FB3E-46D8-B7E7-1F6F92DBD1C3}"/>
</file>

<file path=customXml/itemProps2.xml><?xml version="1.0" encoding="utf-8"?>
<ds:datastoreItem xmlns:ds="http://schemas.openxmlformats.org/officeDocument/2006/customXml" ds:itemID="{9D9FDD1E-D0C0-467A-BBF4-30A12A37B94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AB4E3C46-F4CA-44A9-86D4-997EE2705D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946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</vt:lpstr>
      <vt:lpstr>Open Sans</vt:lpstr>
      <vt:lpstr>Trebuchet MS</vt:lpstr>
      <vt:lpstr>Wingdings 3</vt:lpstr>
      <vt:lpstr>Facet</vt:lpstr>
      <vt:lpstr>Community Diagnostic Hubs briefing</vt:lpstr>
      <vt:lpstr>Community Diagnostic Hubs</vt:lpstr>
      <vt:lpstr>Engagement Activity – 10 Key Findings</vt:lpstr>
      <vt:lpstr>Engagement Activity – 10 Key Findings continued..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Diagnostic Hubs briefing</dc:title>
  <dc:creator>BOAMPONG, Edna (NHS SHROPSHIRE, TELFORD AND WREKIN CCG)</dc:creator>
  <cp:lastModifiedBy>BOAMPONG, Edna (NHS SHROPSHIRE, TELFORD AND WREKIN CCG)</cp:lastModifiedBy>
  <cp:revision>3</cp:revision>
  <dcterms:created xsi:type="dcterms:W3CDTF">2021-09-02T14:03:17Z</dcterms:created>
  <dcterms:modified xsi:type="dcterms:W3CDTF">2021-10-13T08:26:40Z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0x010100CC66FD29984EFE4DB93574C6D9BD3785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