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7" r:id="rId5"/>
    <p:sldId id="276" r:id="rId6"/>
    <p:sldId id="1625" r:id="rId7"/>
    <p:sldId id="1626" r:id="rId8"/>
    <p:sldId id="1624" r:id="rId9"/>
    <p:sldId id="16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AMPONG, Edna (NHS SHROPSHIRE, TELFORD AND WREKIN CCG)" initials="BE(STAW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EF614-F754-BCBB-4F18-A50DB11004F8}" v="11" dt="2022-05-27T08:16:4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94674"/>
  </p:normalViewPr>
  <p:slideViewPr>
    <p:cSldViewPr snapToGrid="0">
      <p:cViewPr varScale="1">
        <p:scale>
          <a:sx n="64" d="100"/>
          <a:sy n="64" d="100"/>
        </p:scale>
        <p:origin x="7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ING, Kate (NHS SHROPSHIRE, TELFORD AND WREKIN CCG)" userId="S::kate.manning7@nhs.net::9f13b801-0f20-4f2a-9179-03f5f4a05d95" providerId="AD" clId="Web-{456EF614-F754-BCBB-4F18-A50DB11004F8}"/>
    <pc:docChg chg="modSld">
      <pc:chgData name="MANNING, Kate (NHS SHROPSHIRE, TELFORD AND WREKIN CCG)" userId="S::kate.manning7@nhs.net::9f13b801-0f20-4f2a-9179-03f5f4a05d95" providerId="AD" clId="Web-{456EF614-F754-BCBB-4F18-A50DB11004F8}" dt="2022-05-27T08:16:47.171" v="9" actId="20577"/>
      <pc:docMkLst>
        <pc:docMk/>
      </pc:docMkLst>
      <pc:sldChg chg="modSp">
        <pc:chgData name="MANNING, Kate (NHS SHROPSHIRE, TELFORD AND WREKIN CCG)" userId="S::kate.manning7@nhs.net::9f13b801-0f20-4f2a-9179-03f5f4a05d95" providerId="AD" clId="Web-{456EF614-F754-BCBB-4F18-A50DB11004F8}" dt="2022-05-27T08:16:47.171" v="9" actId="20577"/>
        <pc:sldMkLst>
          <pc:docMk/>
          <pc:sldMk cId="3496812245" sldId="1622"/>
        </pc:sldMkLst>
        <pc:spChg chg="mod">
          <ac:chgData name="MANNING, Kate (NHS SHROPSHIRE, TELFORD AND WREKIN CCG)" userId="S::kate.manning7@nhs.net::9f13b801-0f20-4f2a-9179-03f5f4a05d95" providerId="AD" clId="Web-{456EF614-F754-BCBB-4F18-A50DB11004F8}" dt="2022-05-27T08:16:47.171" v="9" actId="20577"/>
          <ac:spMkLst>
            <pc:docMk/>
            <pc:sldMk cId="3496812245" sldId="1622"/>
            <ac:spMk id="36" creationId="{91011F7E-57D2-9C4E-9896-4198D0F3FB86}"/>
          </ac:spMkLst>
        </pc:spChg>
        <pc:spChg chg="mod">
          <ac:chgData name="MANNING, Kate (NHS SHROPSHIRE, TELFORD AND WREKIN CCG)" userId="S::kate.manning7@nhs.net::9f13b801-0f20-4f2a-9179-03f5f4a05d95" providerId="AD" clId="Web-{456EF614-F754-BCBB-4F18-A50DB11004F8}" dt="2022-05-27T08:16:46.030" v="5" actId="1076"/>
          <ac:spMkLst>
            <pc:docMk/>
            <pc:sldMk cId="3496812245" sldId="1622"/>
            <ac:spMk id="65" creationId="{D2F84CBA-3C67-0541-B1EC-52E74E6C7E3D}"/>
          </ac:spMkLst>
        </pc:spChg>
      </pc:sldChg>
    </pc:docChg>
  </pc:docChgLst>
  <pc:docChgLst>
    <pc:chgData name="MANNING, Kate (NHS SHROPSHIRE, TELFORD AND WREKIN CCG)" userId="9f13b801-0f20-4f2a-9179-03f5f4a05d95" providerId="ADAL" clId="{4BE9B0EF-5E7A-442D-9E67-8EDB34E05FC5}"/>
    <pc:docChg chg="modSld">
      <pc:chgData name="MANNING, Kate (NHS SHROPSHIRE, TELFORD AND WREKIN CCG)" userId="9f13b801-0f20-4f2a-9179-03f5f4a05d95" providerId="ADAL" clId="{4BE9B0EF-5E7A-442D-9E67-8EDB34E05FC5}" dt="2022-05-26T15:03:28.066" v="24" actId="20577"/>
      <pc:docMkLst>
        <pc:docMk/>
      </pc:docMkLst>
      <pc:sldChg chg="modSp mod">
        <pc:chgData name="MANNING, Kate (NHS SHROPSHIRE, TELFORD AND WREKIN CCG)" userId="9f13b801-0f20-4f2a-9179-03f5f4a05d95" providerId="ADAL" clId="{4BE9B0EF-5E7A-442D-9E67-8EDB34E05FC5}" dt="2022-05-26T15:03:28.066" v="24" actId="20577"/>
        <pc:sldMkLst>
          <pc:docMk/>
          <pc:sldMk cId="2982550518" sldId="276"/>
        </pc:sldMkLst>
        <pc:spChg chg="mod">
          <ac:chgData name="MANNING, Kate (NHS SHROPSHIRE, TELFORD AND WREKIN CCG)" userId="9f13b801-0f20-4f2a-9179-03f5f4a05d95" providerId="ADAL" clId="{4BE9B0EF-5E7A-442D-9E67-8EDB34E05FC5}" dt="2022-05-26T15:03:28.066" v="24" actId="20577"/>
          <ac:spMkLst>
            <pc:docMk/>
            <pc:sldMk cId="2982550518" sldId="276"/>
            <ac:spMk id="4" creationId="{B100772C-A4BF-DE4F-89C1-123C7893E8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5FC9-368F-4868-8C8E-5F4206D11F8F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FF23-B2F4-43E0-B6FB-E59533A6E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9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580" y="2404534"/>
            <a:ext cx="8348561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580" y="4050833"/>
            <a:ext cx="8348561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007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581" y="6041362"/>
            <a:ext cx="63177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2803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5100-BFC8-4A37-9985-10860F092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7580" y="495114"/>
            <a:ext cx="7605114" cy="13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50D0FDC-4CB8-EF4B-894B-03E043CD9E18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320"/>
            <a:ext cx="10793533" cy="5205031"/>
          </a:xfrm>
        </p:spPr>
        <p:txBody>
          <a:bodyPr lIns="108000" tIns="108000" bIns="108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E7A429-4653-E34F-8C17-DBC742134537}"/>
              </a:ext>
            </a:extLst>
          </p:cNvPr>
          <p:cNvGrpSpPr/>
          <p:nvPr userDrawn="1"/>
        </p:nvGrpSpPr>
        <p:grpSpPr>
          <a:xfrm>
            <a:off x="1" y="307308"/>
            <a:ext cx="11738411" cy="711332"/>
            <a:chOff x="1" y="307308"/>
            <a:chExt cx="11738411" cy="711332"/>
          </a:xfrm>
        </p:grpSpPr>
        <p:sp>
          <p:nvSpPr>
            <p:cNvPr id="11" name="Pentagon 6">
              <a:extLst>
                <a:ext uri="{FF2B5EF4-FFF2-40B4-BE49-F238E27FC236}">
                  <a16:creationId xmlns:a16="http://schemas.microsoft.com/office/drawing/2014/main" id="{591810DF-D1B4-6E45-B127-C37CD5CBEB53}"/>
                </a:ext>
              </a:extLst>
            </p:cNvPr>
            <p:cNvSpPr/>
            <p:nvPr userDrawn="1"/>
          </p:nvSpPr>
          <p:spPr>
            <a:xfrm>
              <a:off x="872492" y="307308"/>
              <a:ext cx="10865920" cy="711332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9750828-C94B-1545-92F9-E60813B8190E}"/>
                </a:ext>
              </a:extLst>
            </p:cNvPr>
            <p:cNvSpPr/>
            <p:nvPr userDrawn="1"/>
          </p:nvSpPr>
          <p:spPr>
            <a:xfrm>
              <a:off x="1" y="307308"/>
              <a:ext cx="872490" cy="6991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A25FD90-B327-D14B-95CE-C0FF3B7663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8"/>
              <a:ext cx="9794906" cy="699118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Hospital Transformation Programme update</a:t>
              </a:r>
            </a:p>
          </p:txBody>
        </p:sp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916210F-A414-6649-AF25-C24397527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199" y="405889"/>
              <a:ext cx="416096" cy="5019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6F517-DF89-4142-8C7A-C8A3B78B3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DE0B065-13CB-EF4C-AC4F-8A6095EE6DA5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004"/>
            <a:ext cx="7332861" cy="5207119"/>
          </a:xfrm>
        </p:spPr>
        <p:txBody>
          <a:bodyPr lIns="108000" tIns="108000" bIns="108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65082" y="1223004"/>
            <a:ext cx="3110400" cy="5206803"/>
          </a:xfrm>
          <a:solidFill>
            <a:schemeClr val="bg1"/>
          </a:solidFill>
        </p:spPr>
        <p:txBody>
          <a:bodyPr lIns="144000" tIns="144000" rIns="144000" bIns="144000"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40CA73-EDD2-2647-81FA-5E8A9D5E6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08A9EC-3212-424D-94DE-F4A07D4CC33F}"/>
              </a:ext>
            </a:extLst>
          </p:cNvPr>
          <p:cNvGrpSpPr/>
          <p:nvPr userDrawn="1"/>
        </p:nvGrpSpPr>
        <p:grpSpPr>
          <a:xfrm>
            <a:off x="1" y="307308"/>
            <a:ext cx="11738411" cy="711332"/>
            <a:chOff x="1" y="307308"/>
            <a:chExt cx="11738411" cy="711332"/>
          </a:xfrm>
        </p:grpSpPr>
        <p:sp>
          <p:nvSpPr>
            <p:cNvPr id="11" name="Pentagon 6">
              <a:extLst>
                <a:ext uri="{FF2B5EF4-FFF2-40B4-BE49-F238E27FC236}">
                  <a16:creationId xmlns:a16="http://schemas.microsoft.com/office/drawing/2014/main" id="{AD923431-FF20-7A48-B779-7D8DC7C9993C}"/>
                </a:ext>
              </a:extLst>
            </p:cNvPr>
            <p:cNvSpPr/>
            <p:nvPr userDrawn="1"/>
          </p:nvSpPr>
          <p:spPr>
            <a:xfrm>
              <a:off x="872492" y="307308"/>
              <a:ext cx="10865920" cy="711332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8" name="Pentagon 17">
              <a:extLst>
                <a:ext uri="{FF2B5EF4-FFF2-40B4-BE49-F238E27FC236}">
                  <a16:creationId xmlns:a16="http://schemas.microsoft.com/office/drawing/2014/main" id="{BD196356-046B-DC42-875D-B0E79691B4DE}"/>
                </a:ext>
              </a:extLst>
            </p:cNvPr>
            <p:cNvSpPr/>
            <p:nvPr userDrawn="1"/>
          </p:nvSpPr>
          <p:spPr>
            <a:xfrm>
              <a:off x="1" y="307308"/>
              <a:ext cx="872490" cy="6991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1889F699-BF57-2C4B-9EA8-15836B46BF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8"/>
              <a:ext cx="9794906" cy="699118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Hospital Transformation Programme update</a:t>
              </a:r>
            </a:p>
          </p:txBody>
        </p: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356FAC1-76AD-C546-84D6-B8CE2460C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8199" y="405889"/>
              <a:ext cx="416096" cy="501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2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57FD3CC-63EF-3D47-AE78-3C0687A6860D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552" y="1666147"/>
            <a:ext cx="5306060" cy="4770087"/>
          </a:xfrm>
        </p:spPr>
        <p:txBody>
          <a:bodyPr lIns="108000" tIns="0" bIns="108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37C565-9B0E-BA4B-8432-7A1D22868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F88B6C3-D18E-2C49-802D-F2A85E3AF51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67554" y="1224652"/>
            <a:ext cx="5306058" cy="318335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Overview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168F65-220D-944B-B26E-88E3008F23C3}"/>
              </a:ext>
            </a:extLst>
          </p:cNvPr>
          <p:cNvGrpSpPr/>
          <p:nvPr userDrawn="1"/>
        </p:nvGrpSpPr>
        <p:grpSpPr>
          <a:xfrm>
            <a:off x="1" y="307308"/>
            <a:ext cx="11738411" cy="711332"/>
            <a:chOff x="1" y="307308"/>
            <a:chExt cx="11738411" cy="711332"/>
          </a:xfrm>
        </p:grpSpPr>
        <p:sp>
          <p:nvSpPr>
            <p:cNvPr id="25" name="Pentagon 6">
              <a:extLst>
                <a:ext uri="{FF2B5EF4-FFF2-40B4-BE49-F238E27FC236}">
                  <a16:creationId xmlns:a16="http://schemas.microsoft.com/office/drawing/2014/main" id="{1462E689-379E-BC46-AB41-BC36D6A6AB04}"/>
                </a:ext>
              </a:extLst>
            </p:cNvPr>
            <p:cNvSpPr/>
            <p:nvPr userDrawn="1"/>
          </p:nvSpPr>
          <p:spPr>
            <a:xfrm>
              <a:off x="872492" y="307308"/>
              <a:ext cx="10865920" cy="711332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B8A0AF75-84D6-6247-A4DF-D2CA785BEC3C}"/>
                </a:ext>
              </a:extLst>
            </p:cNvPr>
            <p:cNvSpPr/>
            <p:nvPr userDrawn="1"/>
          </p:nvSpPr>
          <p:spPr>
            <a:xfrm>
              <a:off x="1" y="307308"/>
              <a:ext cx="872490" cy="6991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BE8C634D-B3A1-014B-B9E5-8458039C30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8"/>
              <a:ext cx="9794906" cy="699118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Hospital Transformation Programme update</a:t>
              </a:r>
            </a:p>
          </p:txBody>
        </p:sp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DB7A662-124E-D240-8050-342BDBC9D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8199" y="405889"/>
              <a:ext cx="416096" cy="50195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0D4A58-4EC6-6B45-8F7F-FBB1EB963FFB}"/>
              </a:ext>
            </a:extLst>
          </p:cNvPr>
          <p:cNvSpPr/>
          <p:nvPr userDrawn="1"/>
        </p:nvSpPr>
        <p:spPr>
          <a:xfrm>
            <a:off x="6626614" y="3971870"/>
            <a:ext cx="5163332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B8926A-C28F-0C41-9370-18B9BEDE8678}"/>
              </a:ext>
            </a:extLst>
          </p:cNvPr>
          <p:cNvSpPr/>
          <p:nvPr userDrawn="1"/>
        </p:nvSpPr>
        <p:spPr>
          <a:xfrm>
            <a:off x="6626614" y="1223318"/>
            <a:ext cx="5156122" cy="24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6A0C6D32-A988-D940-9758-CD995DA92B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614" y="1667782"/>
            <a:ext cx="5148870" cy="2021536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2CDB762-CC86-674D-A4B2-AD1FBDB3DDB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6614" y="1223320"/>
            <a:ext cx="515612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Key Data</a:t>
            </a:r>
          </a:p>
        </p:txBody>
      </p:sp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E174E56F-9E1B-3548-85DE-B7F2742426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414" y="4432099"/>
            <a:ext cx="5156070" cy="2005771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6732C4B-D1B4-434B-838F-956B55367C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19414" y="3971870"/>
            <a:ext cx="516333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7741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57FD3CC-63EF-3D47-AE78-3C0687A6860D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5962" y="1677438"/>
            <a:ext cx="3435982" cy="4750597"/>
          </a:xfrm>
          <a:noFill/>
        </p:spPr>
        <p:txBody>
          <a:bodyPr lIns="108000" tIns="0" rIns="108000" bIns="108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37C565-9B0E-BA4B-8432-7A1D22868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BF56BC-F95F-D643-B9CF-C68D9CC96315}"/>
              </a:ext>
            </a:extLst>
          </p:cNvPr>
          <p:cNvGrpSpPr/>
          <p:nvPr userDrawn="1"/>
        </p:nvGrpSpPr>
        <p:grpSpPr>
          <a:xfrm>
            <a:off x="1" y="307308"/>
            <a:ext cx="11738411" cy="711332"/>
            <a:chOff x="1" y="307308"/>
            <a:chExt cx="11738411" cy="711332"/>
          </a:xfrm>
        </p:grpSpPr>
        <p:sp>
          <p:nvSpPr>
            <p:cNvPr id="25" name="Pentagon 6">
              <a:extLst>
                <a:ext uri="{FF2B5EF4-FFF2-40B4-BE49-F238E27FC236}">
                  <a16:creationId xmlns:a16="http://schemas.microsoft.com/office/drawing/2014/main" id="{DF2B942D-BD42-AC48-BE8E-0E70AE12B123}"/>
                </a:ext>
              </a:extLst>
            </p:cNvPr>
            <p:cNvSpPr/>
            <p:nvPr userDrawn="1"/>
          </p:nvSpPr>
          <p:spPr>
            <a:xfrm>
              <a:off x="872492" y="307308"/>
              <a:ext cx="10865920" cy="711332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791496B0-28DB-D44B-B05B-6CE09691563F}"/>
                </a:ext>
              </a:extLst>
            </p:cNvPr>
            <p:cNvSpPr/>
            <p:nvPr userDrawn="1"/>
          </p:nvSpPr>
          <p:spPr>
            <a:xfrm>
              <a:off x="1" y="307308"/>
              <a:ext cx="872490" cy="6991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270DD907-7CDF-4943-9E8F-6FB4C6FD15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8"/>
              <a:ext cx="9794906" cy="699118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Hospital Transformation Programme</a:t>
              </a:r>
            </a:p>
          </p:txBody>
        </p:sp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3E718DA-B708-7F41-AE17-B6F91CDDB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8199" y="405889"/>
              <a:ext cx="416096" cy="50195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DBA3D29-256A-2B49-AC6D-4021635EB38F}"/>
              </a:ext>
            </a:extLst>
          </p:cNvPr>
          <p:cNvSpPr/>
          <p:nvPr userDrawn="1"/>
        </p:nvSpPr>
        <p:spPr>
          <a:xfrm>
            <a:off x="8406971" y="1223637"/>
            <a:ext cx="3420000" cy="5212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EC1939-3467-7D44-A414-DD37A6F4A3D6}"/>
              </a:ext>
            </a:extLst>
          </p:cNvPr>
          <p:cNvSpPr/>
          <p:nvPr userDrawn="1"/>
        </p:nvSpPr>
        <p:spPr>
          <a:xfrm>
            <a:off x="4694457" y="1217524"/>
            <a:ext cx="3420000" cy="521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7B6D570D-C128-3845-944B-3FB894C4DA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4458" y="1683550"/>
            <a:ext cx="3420000" cy="4745306"/>
          </a:xfrm>
          <a:solidFill>
            <a:schemeClr val="bg1"/>
          </a:solidFill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13">
            <a:extLst>
              <a:ext uri="{FF2B5EF4-FFF2-40B4-BE49-F238E27FC236}">
                <a16:creationId xmlns:a16="http://schemas.microsoft.com/office/drawing/2014/main" id="{964A5997-D61E-E244-8FE8-D5F38965CD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1" y="1677438"/>
            <a:ext cx="3420000" cy="4759180"/>
          </a:xfrm>
          <a:noFill/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EEA4CF-4F8D-4F08-893E-0C11FCA1611E}"/>
              </a:ext>
            </a:extLst>
          </p:cNvPr>
          <p:cNvSpPr txBox="1"/>
          <p:nvPr userDrawn="1"/>
        </p:nvSpPr>
        <p:spPr>
          <a:xfrm>
            <a:off x="981943" y="119219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4F78D-C465-4A38-AA53-FF5CA925357E}"/>
              </a:ext>
            </a:extLst>
          </p:cNvPr>
          <p:cNvSpPr txBox="1"/>
          <p:nvPr userDrawn="1"/>
        </p:nvSpPr>
        <p:spPr>
          <a:xfrm>
            <a:off x="4694457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Key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CA2157-E44B-4C65-A9B5-DEF5C219C55C}"/>
              </a:ext>
            </a:extLst>
          </p:cNvPr>
          <p:cNvSpPr txBox="1"/>
          <p:nvPr userDrawn="1"/>
        </p:nvSpPr>
        <p:spPr>
          <a:xfrm>
            <a:off x="8406971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6601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795170A-7BF4-334C-832D-D752007156A4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2" y="1223320"/>
            <a:ext cx="10793532" cy="5206803"/>
          </a:xfrm>
        </p:spPr>
        <p:txBody>
          <a:bodyPr lIns="108000" tIns="108000" bIns="108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2F3824-060F-694C-9C13-65F8F6B4EE8A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11" name="Pentagon 6">
              <a:extLst>
                <a:ext uri="{FF2B5EF4-FFF2-40B4-BE49-F238E27FC236}">
                  <a16:creationId xmlns:a16="http://schemas.microsoft.com/office/drawing/2014/main" id="{591810DF-D1B4-6E45-B127-C37CD5CBEB53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9750828-C94B-1545-92F9-E60813B8190E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A25FD90-B327-D14B-95CE-C0FF3B7663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9"/>
              <a:ext cx="7238239" cy="700884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Mental health update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FEFB334E-4A64-5A4A-8B30-B92561D2F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3827" y="406139"/>
              <a:ext cx="364838" cy="50322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17E5CC-81DF-BF4D-BCA8-8F6F9E557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61ACED5-CE94-FA4D-8189-83767C5A05B4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03650"/>
            <a:ext cx="7332861" cy="5224702"/>
          </a:xfrm>
        </p:spPr>
        <p:txBody>
          <a:bodyPr lIns="108000" tIns="108000" bIns="108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29114" y="1203650"/>
            <a:ext cx="3110400" cy="5226157"/>
          </a:xfrm>
          <a:solidFill>
            <a:schemeClr val="bg1"/>
          </a:solidFill>
        </p:spPr>
        <p:txBody>
          <a:bodyPr lIns="144000" tIns="144000" rIns="144000" bIns="144000"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4179F0-2A37-454E-B2B5-4DE3F5C99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F7D546-18CC-6842-B381-A69F73414DAA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11" name="Pentagon 6">
              <a:extLst>
                <a:ext uri="{FF2B5EF4-FFF2-40B4-BE49-F238E27FC236}">
                  <a16:creationId xmlns:a16="http://schemas.microsoft.com/office/drawing/2014/main" id="{B4CF646D-9C7F-D24A-AABB-C98BDDDB0A7A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C2766ED8-01E7-6C44-BCC7-66C2A8696137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021E3319-89D9-F54B-8F64-DC28FC4588E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9"/>
              <a:ext cx="7238239" cy="700884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Mental health update</a:t>
              </a: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7B27279B-5939-D54E-97DE-5476394E8D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827" y="406139"/>
              <a:ext cx="364838" cy="503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29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ED18AC1-2F09-B144-BDE5-1EA52C0B5351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552" y="1653903"/>
            <a:ext cx="5306060" cy="4774447"/>
          </a:xfrm>
        </p:spPr>
        <p:txBody>
          <a:bodyPr lIns="108000" tIns="0" rIns="108000" bIns="108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596CC-FF29-8A47-B8BF-ADA6F7422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BD0636A-C2B3-C249-A817-924A6823918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67554" y="1224652"/>
            <a:ext cx="5306058" cy="318335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Overview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E58292-1D9E-1642-A55F-576AFD8ED904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23" name="Pentagon 6">
              <a:extLst>
                <a:ext uri="{FF2B5EF4-FFF2-40B4-BE49-F238E27FC236}">
                  <a16:creationId xmlns:a16="http://schemas.microsoft.com/office/drawing/2014/main" id="{BBD1B6A4-60F4-8147-9309-A9FDED406F65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73340767-9CB9-E348-87D8-E1D7598A4699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1209F7B3-380F-D143-9DD1-3B0DBEC52BE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9"/>
              <a:ext cx="7238239" cy="700884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Mental health update</a:t>
              </a: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9109A3E3-55A8-C944-868B-9C423757F8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827" y="406139"/>
              <a:ext cx="364838" cy="5032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97409-E2B9-334D-9D6C-2D6709F9F678}"/>
              </a:ext>
            </a:extLst>
          </p:cNvPr>
          <p:cNvSpPr/>
          <p:nvPr userDrawn="1"/>
        </p:nvSpPr>
        <p:spPr>
          <a:xfrm>
            <a:off x="6626614" y="3971870"/>
            <a:ext cx="5163332" cy="246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8A57A-13D6-394E-B4F1-1BAE89BC70B6}"/>
              </a:ext>
            </a:extLst>
          </p:cNvPr>
          <p:cNvSpPr/>
          <p:nvPr userDrawn="1"/>
        </p:nvSpPr>
        <p:spPr>
          <a:xfrm>
            <a:off x="6626614" y="1223318"/>
            <a:ext cx="5156122" cy="24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AF014F5D-74AF-9D45-BCB3-12902C297C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614" y="1667782"/>
            <a:ext cx="5148870" cy="2021536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5A741C-73B7-8A42-949C-70CC9B089E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6614" y="1223320"/>
            <a:ext cx="515612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Key Data</a:t>
            </a:r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19FEBD81-E67E-8E47-A553-65A281769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414" y="4432099"/>
            <a:ext cx="5156070" cy="2005771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9CF8C09-4C30-6C4B-85C7-9DC78188BE0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19414" y="3971870"/>
            <a:ext cx="516333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2925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ED18AC1-2F09-B144-BDE5-1EA52C0B5351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5960" y="1677437"/>
            <a:ext cx="3441600" cy="4752000"/>
          </a:xfrm>
        </p:spPr>
        <p:txBody>
          <a:bodyPr lIns="108000" tIns="0" rIns="108000" bIns="108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596CC-FF29-8A47-B8BF-ADA6F7422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70026-9244-8C49-B43B-E953049D0C35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23" name="Pentagon 6">
              <a:extLst>
                <a:ext uri="{FF2B5EF4-FFF2-40B4-BE49-F238E27FC236}">
                  <a16:creationId xmlns:a16="http://schemas.microsoft.com/office/drawing/2014/main" id="{C188FB6B-8358-5E47-A57A-2F1D4005BD47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118F6A10-27E1-7F43-870C-79A470442DBC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72919700-0829-BA47-AA9F-9752122374C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7309"/>
              <a:ext cx="7238239" cy="700884"/>
            </a:xfrm>
            <a:prstGeom prst="rect">
              <a:avLst/>
            </a:prstGeom>
          </p:spPr>
          <p:txBody>
            <a:bodyPr vert="horz" lIns="108000" tIns="45720" rIns="9144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Mental Health</a:t>
              </a: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EC2F96E4-1F1C-F74C-B479-494DA8006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827" y="406139"/>
              <a:ext cx="364838" cy="5032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37C064-A27B-004A-A7DC-F470431574C6}"/>
              </a:ext>
            </a:extLst>
          </p:cNvPr>
          <p:cNvSpPr/>
          <p:nvPr userDrawn="1"/>
        </p:nvSpPr>
        <p:spPr>
          <a:xfrm>
            <a:off x="8406971" y="1223637"/>
            <a:ext cx="3420000" cy="5212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63C2C2-CC27-E646-855B-AE0CE1AA9525}"/>
              </a:ext>
            </a:extLst>
          </p:cNvPr>
          <p:cNvSpPr/>
          <p:nvPr userDrawn="1"/>
        </p:nvSpPr>
        <p:spPr>
          <a:xfrm>
            <a:off x="4694457" y="1217524"/>
            <a:ext cx="3420000" cy="521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1D67AD60-7428-B64A-8F53-43FCD8FA6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4458" y="1683550"/>
            <a:ext cx="3420000" cy="4745306"/>
          </a:xfrm>
          <a:solidFill>
            <a:schemeClr val="bg1"/>
          </a:solidFill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71C48C06-6594-0D43-B91A-6FE434A9B4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1" y="1677438"/>
            <a:ext cx="3420000" cy="4759180"/>
          </a:xfrm>
          <a:noFill/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B5AF3-3F46-47F9-A808-BA64C9D3C407}"/>
              </a:ext>
            </a:extLst>
          </p:cNvPr>
          <p:cNvSpPr txBox="1"/>
          <p:nvPr userDrawn="1"/>
        </p:nvSpPr>
        <p:spPr>
          <a:xfrm>
            <a:off x="981943" y="119219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51CC7-5DE9-4F17-B363-AC8D08021CDB}"/>
              </a:ext>
            </a:extLst>
          </p:cNvPr>
          <p:cNvSpPr txBox="1"/>
          <p:nvPr userDrawn="1"/>
        </p:nvSpPr>
        <p:spPr>
          <a:xfrm>
            <a:off x="4694457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Key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8F932A-EBC6-4DC7-8BF9-A4759E3742FA}"/>
              </a:ext>
            </a:extLst>
          </p:cNvPr>
          <p:cNvSpPr txBox="1"/>
          <p:nvPr userDrawn="1"/>
        </p:nvSpPr>
        <p:spPr>
          <a:xfrm>
            <a:off x="8406971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5342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364133F-F584-5A49-9BF5-333888E9D1A6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D29713-00BD-954F-B1EF-E8400DD81E53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15" name="Pentagon 6">
              <a:extLst>
                <a:ext uri="{FF2B5EF4-FFF2-40B4-BE49-F238E27FC236}">
                  <a16:creationId xmlns:a16="http://schemas.microsoft.com/office/drawing/2014/main" id="{807575D7-E4C6-0145-AB1E-381999F022EE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B9F78723-7608-1948-98CE-029ABFA444FD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A1BB7E-B753-6946-A35D-DC9734C25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188291" y="404739"/>
              <a:ext cx="506023" cy="506023"/>
            </a:xfrm>
            <a:prstGeom prst="rect">
              <a:avLst/>
            </a:prstGeom>
          </p:spPr>
        </p:pic>
      </p:grp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6D029AC5-49AC-FC4D-B3B7-10C6E73AC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49" y="320215"/>
            <a:ext cx="10532719" cy="687978"/>
          </a:xfrm>
          <a:prstGeom prst="rect">
            <a:avLst/>
          </a:prstGeom>
        </p:spPr>
        <p:txBody>
          <a:bodyPr vert="horz" lIns="91440" tIns="10800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sz="3200" b="1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Additional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320"/>
            <a:ext cx="10793533" cy="5206803"/>
          </a:xfrm>
        </p:spPr>
        <p:txBody>
          <a:bodyPr lIns="108000" tIns="108000" bIns="108000"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630D9D-3988-7F41-BDA3-F58AAEEFA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093718B-1E5B-DE48-83A5-0DEBDE7619ED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320"/>
            <a:ext cx="10532717" cy="5206803"/>
          </a:xfrm>
        </p:spPr>
        <p:txBody>
          <a:bodyPr lIns="108000" tIns="108000" bIns="108000"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3FC31E-E29C-7647-AB36-E8D24D9A6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455CE7A-36F6-D947-8C24-6CA5C509B802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25" name="Pentagon 6">
              <a:extLst>
                <a:ext uri="{FF2B5EF4-FFF2-40B4-BE49-F238E27FC236}">
                  <a16:creationId xmlns:a16="http://schemas.microsoft.com/office/drawing/2014/main" id="{0CE1115C-4CE0-4746-A040-0108BAB021C7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50CD76BF-DAA9-1445-9F11-37C2D5E27A5C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D154C6-89E9-3C44-83C0-2E855B08B8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88291" y="404739"/>
              <a:ext cx="506023" cy="506023"/>
            </a:xfrm>
            <a:prstGeom prst="rect">
              <a:avLst/>
            </a:prstGeom>
          </p:spPr>
        </p:pic>
      </p:grp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D1EA4E53-09C1-6F42-A5D6-938321CC7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49" y="320215"/>
            <a:ext cx="10532719" cy="687978"/>
          </a:xfrm>
          <a:prstGeom prst="rect">
            <a:avLst/>
          </a:prstGeom>
        </p:spPr>
        <p:txBody>
          <a:bodyPr vert="horz" lIns="91440" tIns="10800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sz="3200" b="1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Additional updates</a:t>
            </a:r>
          </a:p>
        </p:txBody>
      </p:sp>
    </p:spTree>
    <p:extLst>
      <p:ext uri="{BB962C8B-B14F-4D97-AF65-F5344CB8AC3E}">
        <p14:creationId xmlns:p14="http://schemas.microsoft.com/office/powerpoint/2010/main" val="25826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5FB9E68-5E02-6241-B9B1-7952F57D0692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A683E2-6C64-2C46-81A7-4D41139D083E}"/>
              </a:ext>
            </a:extLst>
          </p:cNvPr>
          <p:cNvGrpSpPr/>
          <p:nvPr userDrawn="1"/>
        </p:nvGrpSpPr>
        <p:grpSpPr>
          <a:xfrm>
            <a:off x="1" y="302303"/>
            <a:ext cx="11728638" cy="718639"/>
            <a:chOff x="1" y="302303"/>
            <a:chExt cx="11728638" cy="718639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5E314A3-F96F-5943-A21F-CC5112DDFAA8}"/>
                </a:ext>
              </a:extLst>
            </p:cNvPr>
            <p:cNvSpPr/>
            <p:nvPr userDrawn="1"/>
          </p:nvSpPr>
          <p:spPr>
            <a:xfrm>
              <a:off x="872493" y="302304"/>
              <a:ext cx="10856146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9750828-C94B-1545-92F9-E60813B8190E}"/>
                </a:ext>
              </a:extLst>
            </p:cNvPr>
            <p:cNvSpPr/>
            <p:nvPr userDrawn="1"/>
          </p:nvSpPr>
          <p:spPr>
            <a:xfrm>
              <a:off x="1" y="302303"/>
              <a:ext cx="872492" cy="706299"/>
            </a:xfrm>
            <a:prstGeom prst="homePlat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A25FD90-B327-D14B-95CE-C0FF3B7663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2304"/>
              <a:ext cx="6506733" cy="706300"/>
            </a:xfrm>
            <a:prstGeom prst="rect">
              <a:avLst/>
            </a:prstGeom>
          </p:spPr>
          <p:txBody>
            <a:bodyPr vert="horz" lIns="108000" tIns="45720" rIns="91440" bIns="7200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>
                  <a:solidFill>
                    <a:schemeClr val="tx1"/>
                  </a:solidFill>
                </a:rPr>
                <a:t>Vaccination service update</a:t>
              </a:r>
            </a:p>
          </p:txBody>
        </p:sp>
        <p:pic>
          <p:nvPicPr>
            <p:cNvPr id="12" name="Picture 11" descr="Shape, icon&#10;&#10;Description automatically generated">
              <a:extLst>
                <a:ext uri="{FF2B5EF4-FFF2-40B4-BE49-F238E27FC236}">
                  <a16:creationId xmlns:a16="http://schemas.microsoft.com/office/drawing/2014/main" id="{0B3D6691-B8C8-EF40-8119-788C0920DE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4046" y="404367"/>
              <a:ext cx="504402" cy="50217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320"/>
            <a:ext cx="10793533" cy="5214550"/>
          </a:xfrm>
        </p:spPr>
        <p:txBody>
          <a:bodyPr lIns="108000" tIns="108000" rIns="108000" bIns="108000"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69170-65B9-5645-A34B-E2B884F327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3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E5E26-92F8-0343-BE75-DA384C57C1CD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552" y="1667781"/>
            <a:ext cx="5306060" cy="4762341"/>
          </a:xfrm>
        </p:spPr>
        <p:txBody>
          <a:bodyPr lIns="108000" tIns="0" bIns="108000"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172010-2C96-D14B-AE26-86A9E1F3A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927AB9-DD10-CA46-8452-0F442BCDDB1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67281" y="1224652"/>
            <a:ext cx="5313533" cy="318335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Overview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FB94F9-E03A-5D46-AF97-254210BF4E5B}"/>
              </a:ext>
            </a:extLst>
          </p:cNvPr>
          <p:cNvSpPr/>
          <p:nvPr userDrawn="1"/>
        </p:nvSpPr>
        <p:spPr>
          <a:xfrm>
            <a:off x="6626614" y="3971870"/>
            <a:ext cx="5163332" cy="246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053B98-8C65-E146-84F9-CBF49777DD4F}"/>
              </a:ext>
            </a:extLst>
          </p:cNvPr>
          <p:cNvSpPr/>
          <p:nvPr userDrawn="1"/>
        </p:nvSpPr>
        <p:spPr>
          <a:xfrm>
            <a:off x="6626614" y="1223318"/>
            <a:ext cx="5156122" cy="24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D426B931-5FD9-B749-B86A-B5F6777E12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614" y="1667782"/>
            <a:ext cx="5148870" cy="2021536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5F73E6C-D424-F84D-8467-F14095BEBFB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6614" y="1223320"/>
            <a:ext cx="515612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Key Data</a:t>
            </a:r>
          </a:p>
        </p:txBody>
      </p:sp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3C877175-1322-1A4D-A21B-045B22DC0C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414" y="4432099"/>
            <a:ext cx="5156070" cy="2005771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BEDFB51-DEEE-7149-92F5-7A5FDAC23FA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19414" y="3971870"/>
            <a:ext cx="516333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steps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FF7602-EF7A-0146-857E-4EA7EFCFBC01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38" name="Pentagon 6">
              <a:extLst>
                <a:ext uri="{FF2B5EF4-FFF2-40B4-BE49-F238E27FC236}">
                  <a16:creationId xmlns:a16="http://schemas.microsoft.com/office/drawing/2014/main" id="{F4F8BC36-1293-424D-B351-191A500CD828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Pentagon 38">
              <a:extLst>
                <a:ext uri="{FF2B5EF4-FFF2-40B4-BE49-F238E27FC236}">
                  <a16:creationId xmlns:a16="http://schemas.microsoft.com/office/drawing/2014/main" id="{8CF969AA-2D2B-4641-9DE1-31C292AFABDF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32FA271-926C-D143-A331-39335F543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88291" y="404739"/>
              <a:ext cx="506023" cy="506023"/>
            </a:xfrm>
            <a:prstGeom prst="rect">
              <a:avLst/>
            </a:prstGeom>
          </p:spPr>
        </p:pic>
      </p:grp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C73C88C4-DC49-AB46-A8F0-D3AC6303C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49" y="320215"/>
            <a:ext cx="10532719" cy="687978"/>
          </a:xfrm>
          <a:prstGeom prst="rect">
            <a:avLst/>
          </a:prstGeom>
        </p:spPr>
        <p:txBody>
          <a:bodyPr vert="horz" lIns="91440" tIns="10800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sz="3200" b="1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Additional updates</a:t>
            </a:r>
          </a:p>
        </p:txBody>
      </p:sp>
    </p:spTree>
    <p:extLst>
      <p:ext uri="{BB962C8B-B14F-4D97-AF65-F5344CB8AC3E}">
        <p14:creationId xmlns:p14="http://schemas.microsoft.com/office/powerpoint/2010/main" val="404121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E5E26-92F8-0343-BE75-DA384C57C1CD}"/>
              </a:ext>
            </a:extLst>
          </p:cNvPr>
          <p:cNvSpPr/>
          <p:nvPr userDrawn="1"/>
        </p:nvSpPr>
        <p:spPr>
          <a:xfrm rot="10800000">
            <a:off x="452487" y="-2203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5959" y="1677120"/>
            <a:ext cx="3441600" cy="4750914"/>
          </a:xfrm>
        </p:spPr>
        <p:txBody>
          <a:bodyPr lIns="108000" tIns="0" rIns="108000" bIns="108000"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172010-2C96-D14B-AE26-86A9E1F3A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959C0A5-9449-034D-BD24-EA22D4AD5D2D}"/>
              </a:ext>
            </a:extLst>
          </p:cNvPr>
          <p:cNvSpPr/>
          <p:nvPr userDrawn="1"/>
        </p:nvSpPr>
        <p:spPr>
          <a:xfrm>
            <a:off x="8406971" y="1223637"/>
            <a:ext cx="3420000" cy="52129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2339AE-8206-784D-B4FB-0A7156D5863C}"/>
              </a:ext>
            </a:extLst>
          </p:cNvPr>
          <p:cNvSpPr/>
          <p:nvPr userDrawn="1"/>
        </p:nvSpPr>
        <p:spPr>
          <a:xfrm>
            <a:off x="4694457" y="1217524"/>
            <a:ext cx="3420000" cy="521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49E35E3E-102F-EC4E-922D-B7DE22704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4458" y="1683550"/>
            <a:ext cx="3420000" cy="4745306"/>
          </a:xfrm>
          <a:solidFill>
            <a:schemeClr val="bg1"/>
          </a:solidFill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13">
            <a:extLst>
              <a:ext uri="{FF2B5EF4-FFF2-40B4-BE49-F238E27FC236}">
                <a16:creationId xmlns:a16="http://schemas.microsoft.com/office/drawing/2014/main" id="{38ECB196-4D48-0149-BE1C-0D2B913A50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1" y="1677438"/>
            <a:ext cx="3420000" cy="4759180"/>
          </a:xfrm>
          <a:noFill/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655D54-82FA-D149-B4ED-837584F90F8B}"/>
              </a:ext>
            </a:extLst>
          </p:cNvPr>
          <p:cNvGrpSpPr/>
          <p:nvPr userDrawn="1"/>
        </p:nvGrpSpPr>
        <p:grpSpPr>
          <a:xfrm>
            <a:off x="1" y="307309"/>
            <a:ext cx="11720518" cy="713128"/>
            <a:chOff x="1" y="307309"/>
            <a:chExt cx="11720518" cy="713128"/>
          </a:xfrm>
        </p:grpSpPr>
        <p:sp>
          <p:nvSpPr>
            <p:cNvPr id="43" name="Pentagon 6">
              <a:extLst>
                <a:ext uri="{FF2B5EF4-FFF2-40B4-BE49-F238E27FC236}">
                  <a16:creationId xmlns:a16="http://schemas.microsoft.com/office/drawing/2014/main" id="{57510873-D0EC-DB4C-84EE-87B581DBD65B}"/>
                </a:ext>
              </a:extLst>
            </p:cNvPr>
            <p:cNvSpPr/>
            <p:nvPr userDrawn="1"/>
          </p:nvSpPr>
          <p:spPr>
            <a:xfrm>
              <a:off x="854599" y="307309"/>
              <a:ext cx="10865920" cy="71312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Pentagon 43">
              <a:extLst>
                <a:ext uri="{FF2B5EF4-FFF2-40B4-BE49-F238E27FC236}">
                  <a16:creationId xmlns:a16="http://schemas.microsoft.com/office/drawing/2014/main" id="{58E93C58-55FA-364C-B7FC-ABFF22E0A885}"/>
                </a:ext>
              </a:extLst>
            </p:cNvPr>
            <p:cNvSpPr/>
            <p:nvPr userDrawn="1"/>
          </p:nvSpPr>
          <p:spPr>
            <a:xfrm>
              <a:off x="1" y="307309"/>
              <a:ext cx="872490" cy="700884"/>
            </a:xfrm>
            <a:prstGeom prst="homePlat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D23618C-FE38-2F44-8618-3A9F446B8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88291" y="404739"/>
              <a:ext cx="506023" cy="506023"/>
            </a:xfrm>
            <a:prstGeom prst="rect">
              <a:avLst/>
            </a:prstGeom>
          </p:spPr>
        </p:pic>
      </p:grpSp>
      <p:sp>
        <p:nvSpPr>
          <p:cNvPr id="46" name="Title Placeholder 1">
            <a:extLst>
              <a:ext uri="{FF2B5EF4-FFF2-40B4-BE49-F238E27FC236}">
                <a16:creationId xmlns:a16="http://schemas.microsoft.com/office/drawing/2014/main" id="{51C4E545-F87B-494B-8877-6FF48758F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49" y="320215"/>
            <a:ext cx="10532719" cy="687978"/>
          </a:xfrm>
          <a:prstGeom prst="rect">
            <a:avLst/>
          </a:prstGeom>
        </p:spPr>
        <p:txBody>
          <a:bodyPr vert="horz" lIns="91440" tIns="10800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sz="3200" b="1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Additional updates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0C226-4898-4291-85A4-F18DE36F925F}"/>
              </a:ext>
            </a:extLst>
          </p:cNvPr>
          <p:cNvSpPr txBox="1"/>
          <p:nvPr userDrawn="1"/>
        </p:nvSpPr>
        <p:spPr>
          <a:xfrm>
            <a:off x="981943" y="119219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1499E3-09C4-4D38-A1DB-ECAEF09672AD}"/>
              </a:ext>
            </a:extLst>
          </p:cNvPr>
          <p:cNvSpPr txBox="1"/>
          <p:nvPr userDrawn="1"/>
        </p:nvSpPr>
        <p:spPr>
          <a:xfrm>
            <a:off x="4694457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Key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25F131-6A6D-4663-B6DB-F7FFC142D1D3}"/>
              </a:ext>
            </a:extLst>
          </p:cNvPr>
          <p:cNvSpPr txBox="1"/>
          <p:nvPr userDrawn="1"/>
        </p:nvSpPr>
        <p:spPr>
          <a:xfrm>
            <a:off x="8406971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5260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451513"/>
            <a:ext cx="10715856" cy="118950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9943" y="1904213"/>
            <a:ext cx="10715855" cy="4137149"/>
          </a:xfrm>
        </p:spPr>
        <p:txBody>
          <a:bodyPr lIns="10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96C1B-03D4-AD47-B040-2D5086855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8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1828801"/>
            <a:ext cx="10715854" cy="2085905"/>
          </a:xfrm>
        </p:spPr>
        <p:txBody>
          <a:bodyPr lIns="108000"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9944" y="4117633"/>
            <a:ext cx="10715854" cy="963413"/>
          </a:xfrm>
        </p:spPr>
        <p:txBody>
          <a:bodyPr lIns="10800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ABF8D-DD1B-5C43-B5D0-CCD573D50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3" y="451511"/>
            <a:ext cx="10715855" cy="1189503"/>
          </a:xfrm>
        </p:spPr>
        <p:txBody>
          <a:bodyPr lIns="1080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238" y="1904214"/>
            <a:ext cx="5249560" cy="41371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6239" y="1904215"/>
            <a:ext cx="5249559" cy="41371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3" y="451511"/>
            <a:ext cx="10715856" cy="11895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2" y="1904213"/>
            <a:ext cx="52119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942" y="2612074"/>
            <a:ext cx="5211913" cy="3429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3890" y="1904213"/>
            <a:ext cx="5211907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3892" y="2612074"/>
            <a:ext cx="5211906" cy="3429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73662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62458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1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451511"/>
            <a:ext cx="10715854" cy="1189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7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3" y="1904214"/>
            <a:ext cx="4277347" cy="872855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5658" y="1904214"/>
            <a:ext cx="6060140" cy="4137147"/>
          </a:xfrm>
        </p:spPr>
        <p:txBody>
          <a:bodyPr lIns="10800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943" y="2956178"/>
            <a:ext cx="4277347" cy="308518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7E93EA-2B90-3143-8C2E-674C826E4BFA}"/>
              </a:ext>
            </a:extLst>
          </p:cNvPr>
          <p:cNvSpPr txBox="1">
            <a:spLocks/>
          </p:cNvSpPr>
          <p:nvPr userDrawn="1"/>
        </p:nvSpPr>
        <p:spPr>
          <a:xfrm>
            <a:off x="1029944" y="451511"/>
            <a:ext cx="10715854" cy="10470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056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4800600"/>
            <a:ext cx="1071585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9943" y="609600"/>
            <a:ext cx="1071585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944" y="5367338"/>
            <a:ext cx="1071585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73661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62457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7C4F535-B282-E740-A395-55B00A5F2920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223320"/>
            <a:ext cx="7332862" cy="5206803"/>
          </a:xfrm>
        </p:spPr>
        <p:txBody>
          <a:bodyPr lIns="108000" tIns="108000" bIns="108000"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65084" y="1223320"/>
            <a:ext cx="3110400" cy="5206487"/>
          </a:xfrm>
          <a:solidFill>
            <a:schemeClr val="bg1"/>
          </a:solidFill>
        </p:spPr>
        <p:txBody>
          <a:bodyPr lIns="144000" tIns="108000" rIns="144000" bIns="144000"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361696-F6FD-CA45-AEB6-97EE7EAF8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CB35FF-63A9-654C-8AB1-42F57B5FE788}"/>
              </a:ext>
            </a:extLst>
          </p:cNvPr>
          <p:cNvGrpSpPr/>
          <p:nvPr userDrawn="1"/>
        </p:nvGrpSpPr>
        <p:grpSpPr>
          <a:xfrm>
            <a:off x="1" y="302303"/>
            <a:ext cx="11728638" cy="718639"/>
            <a:chOff x="1" y="302303"/>
            <a:chExt cx="11728638" cy="718639"/>
          </a:xfrm>
        </p:grpSpPr>
        <p:sp>
          <p:nvSpPr>
            <p:cNvPr id="24" name="Pentagon 6">
              <a:extLst>
                <a:ext uri="{FF2B5EF4-FFF2-40B4-BE49-F238E27FC236}">
                  <a16:creationId xmlns:a16="http://schemas.microsoft.com/office/drawing/2014/main" id="{F2C0B4CA-B3EA-314D-ADC9-F5943BD00196}"/>
                </a:ext>
              </a:extLst>
            </p:cNvPr>
            <p:cNvSpPr/>
            <p:nvPr userDrawn="1"/>
          </p:nvSpPr>
          <p:spPr>
            <a:xfrm>
              <a:off x="872493" y="302304"/>
              <a:ext cx="10856146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1EBD59C1-B428-F644-8D15-0A4F9082998F}"/>
                </a:ext>
              </a:extLst>
            </p:cNvPr>
            <p:cNvSpPr/>
            <p:nvPr userDrawn="1"/>
          </p:nvSpPr>
          <p:spPr>
            <a:xfrm>
              <a:off x="1" y="302303"/>
              <a:ext cx="872492" cy="706299"/>
            </a:xfrm>
            <a:prstGeom prst="homePlat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FD4EA790-A347-CF43-820E-9D63F742BE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2304"/>
              <a:ext cx="6506733" cy="706300"/>
            </a:xfrm>
            <a:prstGeom prst="rect">
              <a:avLst/>
            </a:prstGeom>
          </p:spPr>
          <p:txBody>
            <a:bodyPr vert="horz" lIns="108000" tIns="45720" rIns="91440" bIns="7200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>
                  <a:solidFill>
                    <a:schemeClr val="tx1"/>
                  </a:solidFill>
                </a:rPr>
                <a:t>Vaccination service update</a:t>
              </a:r>
            </a:p>
          </p:txBody>
        </p:sp>
        <p:pic>
          <p:nvPicPr>
            <p:cNvPr id="27" name="Picture 26" descr="Shape, icon&#10;&#10;Description automatically generated">
              <a:extLst>
                <a:ext uri="{FF2B5EF4-FFF2-40B4-BE49-F238E27FC236}">
                  <a16:creationId xmlns:a16="http://schemas.microsoft.com/office/drawing/2014/main" id="{D5029520-5F0A-834A-92B0-6F76A0E57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4046" y="404367"/>
              <a:ext cx="504402" cy="502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846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451511"/>
            <a:ext cx="10715854" cy="356168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4" y="4460973"/>
            <a:ext cx="1071585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4" y="609600"/>
            <a:ext cx="1036706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5340" y="3632200"/>
            <a:ext cx="1036706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4" y="4470400"/>
            <a:ext cx="10367062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20267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9063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48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04793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833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3" y="1931988"/>
            <a:ext cx="10715853" cy="247033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3" y="4527448"/>
            <a:ext cx="1071585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1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7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1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82" y="537328"/>
            <a:ext cx="10334716" cy="3094872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9944" y="4013200"/>
            <a:ext cx="1041105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6" y="4527448"/>
            <a:ext cx="104110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68861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57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6818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40998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376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411" y="518474"/>
            <a:ext cx="10707387" cy="3113726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9944" y="4013200"/>
            <a:ext cx="1071794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6" y="4527448"/>
            <a:ext cx="1071794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3" y="6041362"/>
            <a:ext cx="91193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9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51511"/>
            <a:ext cx="11068465" cy="1189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28801"/>
            <a:ext cx="11068464" cy="4212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73662" y="6041362"/>
            <a:ext cx="911939" cy="365125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71766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2458" y="6041362"/>
            <a:ext cx="683339" cy="365125"/>
          </a:xfrm>
        </p:spPr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2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813B01F-8E7A-C94D-9F04-73ED3EC0FA5E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18B6D-D742-E54C-8304-DF7E31AECB6F}"/>
              </a:ext>
            </a:extLst>
          </p:cNvPr>
          <p:cNvSpPr/>
          <p:nvPr userDrawn="1"/>
        </p:nvSpPr>
        <p:spPr>
          <a:xfrm>
            <a:off x="6626614" y="3971870"/>
            <a:ext cx="5163332" cy="24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537A1-D560-1C41-A728-35715758CEC2}"/>
              </a:ext>
            </a:extLst>
          </p:cNvPr>
          <p:cNvSpPr/>
          <p:nvPr userDrawn="1"/>
        </p:nvSpPr>
        <p:spPr>
          <a:xfrm>
            <a:off x="6626614" y="1223318"/>
            <a:ext cx="5156122" cy="24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1" y="1667783"/>
            <a:ext cx="5298862" cy="4770087"/>
          </a:xfrm>
        </p:spPr>
        <p:txBody>
          <a:bodyPr lIns="108000" tIns="0" bIns="108000"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614" y="1667782"/>
            <a:ext cx="5148870" cy="2021536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924FA0-07E2-0F40-ACA3-BBA7843EF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B712919-F9D2-A24E-A67B-8695DD1CF75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81951" y="1223320"/>
            <a:ext cx="5298863" cy="318335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Overview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2FB45E5-5D30-A246-96DC-D7BF5F5EA0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6614" y="1223320"/>
            <a:ext cx="515612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Key Data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ADC1BA95-7AB5-E04B-A1FC-8FA8C5D55F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414" y="4432099"/>
            <a:ext cx="5156070" cy="2005771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B311FF1-07F6-384F-99D1-17E3ADC35AB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19414" y="3971870"/>
            <a:ext cx="516333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steps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33E66D-F74F-A442-A9FD-7012C60D4BFE}"/>
              </a:ext>
            </a:extLst>
          </p:cNvPr>
          <p:cNvGrpSpPr/>
          <p:nvPr userDrawn="1"/>
        </p:nvGrpSpPr>
        <p:grpSpPr>
          <a:xfrm>
            <a:off x="1" y="302303"/>
            <a:ext cx="11728638" cy="718639"/>
            <a:chOff x="1" y="302303"/>
            <a:chExt cx="11728638" cy="718639"/>
          </a:xfrm>
        </p:grpSpPr>
        <p:sp>
          <p:nvSpPr>
            <p:cNvPr id="32" name="Pentagon 6">
              <a:extLst>
                <a:ext uri="{FF2B5EF4-FFF2-40B4-BE49-F238E27FC236}">
                  <a16:creationId xmlns:a16="http://schemas.microsoft.com/office/drawing/2014/main" id="{5A261FFE-082D-D044-984C-CC1C6B6FCF15}"/>
                </a:ext>
              </a:extLst>
            </p:cNvPr>
            <p:cNvSpPr/>
            <p:nvPr userDrawn="1"/>
          </p:nvSpPr>
          <p:spPr>
            <a:xfrm>
              <a:off x="872493" y="302304"/>
              <a:ext cx="10856146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2AC91F66-3B4F-944E-8246-547D5585A13F}"/>
                </a:ext>
              </a:extLst>
            </p:cNvPr>
            <p:cNvSpPr/>
            <p:nvPr userDrawn="1"/>
          </p:nvSpPr>
          <p:spPr>
            <a:xfrm>
              <a:off x="1" y="302303"/>
              <a:ext cx="872492" cy="706299"/>
            </a:xfrm>
            <a:prstGeom prst="homePlat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A0446C3C-6589-5842-BCBC-F1F1F497E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2304"/>
              <a:ext cx="6506733" cy="706300"/>
            </a:xfrm>
            <a:prstGeom prst="rect">
              <a:avLst/>
            </a:prstGeom>
          </p:spPr>
          <p:txBody>
            <a:bodyPr vert="horz" lIns="108000" tIns="45720" rIns="91440" bIns="7200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>
                  <a:solidFill>
                    <a:schemeClr val="tx1"/>
                  </a:solidFill>
                </a:rPr>
                <a:t>Vaccination service update</a:t>
              </a:r>
            </a:p>
          </p:txBody>
        </p:sp>
        <p:pic>
          <p:nvPicPr>
            <p:cNvPr id="35" name="Picture 34" descr="Shape, icon&#10;&#10;Description automatically generated">
              <a:extLst>
                <a:ext uri="{FF2B5EF4-FFF2-40B4-BE49-F238E27FC236}">
                  <a16:creationId xmlns:a16="http://schemas.microsoft.com/office/drawing/2014/main" id="{8A79D0B2-0D08-BD47-9E79-73876250D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4046" y="404367"/>
              <a:ext cx="504402" cy="502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8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813B01F-8E7A-C94D-9F04-73ED3EC0FA5E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E6A82-ADE7-7E44-A6EC-D27040528A96}"/>
              </a:ext>
            </a:extLst>
          </p:cNvPr>
          <p:cNvSpPr/>
          <p:nvPr userDrawn="1"/>
        </p:nvSpPr>
        <p:spPr>
          <a:xfrm>
            <a:off x="8406971" y="1223637"/>
            <a:ext cx="3420000" cy="5212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81EA7-DEE5-504C-9E6F-52E6C35A3944}"/>
              </a:ext>
            </a:extLst>
          </p:cNvPr>
          <p:cNvSpPr/>
          <p:nvPr userDrawn="1"/>
        </p:nvSpPr>
        <p:spPr>
          <a:xfrm>
            <a:off x="4694457" y="1217524"/>
            <a:ext cx="3420000" cy="521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0" y="1673717"/>
            <a:ext cx="3420000" cy="4762901"/>
          </a:xfrm>
        </p:spPr>
        <p:txBody>
          <a:bodyPr lIns="108000" tIns="0" bIns="108000"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4458" y="1683550"/>
            <a:ext cx="3420000" cy="4745306"/>
          </a:xfrm>
          <a:solidFill>
            <a:schemeClr val="bg1"/>
          </a:solidFill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5F71F2-E8AB-034A-8DF1-AEC547E24A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1" y="1677438"/>
            <a:ext cx="3420000" cy="4759180"/>
          </a:xfrm>
          <a:noFill/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924FA0-07E2-0F40-ACA3-BBA7843EF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7642CF6-062B-AA45-A0E8-ABC55C1CDB64}"/>
              </a:ext>
            </a:extLst>
          </p:cNvPr>
          <p:cNvGrpSpPr/>
          <p:nvPr userDrawn="1"/>
        </p:nvGrpSpPr>
        <p:grpSpPr>
          <a:xfrm>
            <a:off x="1" y="302303"/>
            <a:ext cx="11728638" cy="718639"/>
            <a:chOff x="1" y="302303"/>
            <a:chExt cx="11728638" cy="718639"/>
          </a:xfrm>
        </p:grpSpPr>
        <p:sp>
          <p:nvSpPr>
            <p:cNvPr id="33" name="Pentagon 6">
              <a:extLst>
                <a:ext uri="{FF2B5EF4-FFF2-40B4-BE49-F238E27FC236}">
                  <a16:creationId xmlns:a16="http://schemas.microsoft.com/office/drawing/2014/main" id="{3CEB346F-A8BB-4843-9BF7-559ED9B14A61}"/>
                </a:ext>
              </a:extLst>
            </p:cNvPr>
            <p:cNvSpPr/>
            <p:nvPr userDrawn="1"/>
          </p:nvSpPr>
          <p:spPr>
            <a:xfrm>
              <a:off x="872493" y="302304"/>
              <a:ext cx="10856146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Pentagon 33">
              <a:extLst>
                <a:ext uri="{FF2B5EF4-FFF2-40B4-BE49-F238E27FC236}">
                  <a16:creationId xmlns:a16="http://schemas.microsoft.com/office/drawing/2014/main" id="{7AB061CB-9E02-BF4F-B719-312410E25090}"/>
                </a:ext>
              </a:extLst>
            </p:cNvPr>
            <p:cNvSpPr/>
            <p:nvPr userDrawn="1"/>
          </p:nvSpPr>
          <p:spPr>
            <a:xfrm>
              <a:off x="1" y="302303"/>
              <a:ext cx="872492" cy="706299"/>
            </a:xfrm>
            <a:prstGeom prst="homePlat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7338AD4A-745F-F042-8A88-A1340695C11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1" y="302304"/>
              <a:ext cx="6506733" cy="706300"/>
            </a:xfrm>
            <a:prstGeom prst="rect">
              <a:avLst/>
            </a:prstGeom>
          </p:spPr>
          <p:txBody>
            <a:bodyPr vert="horz" lIns="108000" tIns="45720" rIns="91440" bIns="7200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>
                  <a:solidFill>
                    <a:schemeClr val="tx1"/>
                  </a:solidFill>
                </a:rPr>
                <a:t>COVID Vaccination Service</a:t>
              </a:r>
            </a:p>
          </p:txBody>
        </p:sp>
        <p:pic>
          <p:nvPicPr>
            <p:cNvPr id="36" name="Picture 35" descr="Shape, icon&#10;&#10;Description automatically generated">
              <a:extLst>
                <a:ext uri="{FF2B5EF4-FFF2-40B4-BE49-F238E27FC236}">
                  <a16:creationId xmlns:a16="http://schemas.microsoft.com/office/drawing/2014/main" id="{0AD64458-A015-BE45-95C9-EA5EC893A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4046" y="404367"/>
              <a:ext cx="504402" cy="5021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399E00-2E48-420E-8FD0-A5225CE0EF47}"/>
              </a:ext>
            </a:extLst>
          </p:cNvPr>
          <p:cNvSpPr txBox="1"/>
          <p:nvPr userDrawn="1"/>
        </p:nvSpPr>
        <p:spPr>
          <a:xfrm>
            <a:off x="981943" y="119219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D8D75-4D2F-448C-93ED-29E6DBBB9E8D}"/>
              </a:ext>
            </a:extLst>
          </p:cNvPr>
          <p:cNvSpPr txBox="1"/>
          <p:nvPr userDrawn="1"/>
        </p:nvSpPr>
        <p:spPr>
          <a:xfrm>
            <a:off x="4694457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Key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AB11D-FE57-4F54-8669-29EF29C6B646}"/>
              </a:ext>
            </a:extLst>
          </p:cNvPr>
          <p:cNvSpPr txBox="1"/>
          <p:nvPr userDrawn="1"/>
        </p:nvSpPr>
        <p:spPr>
          <a:xfrm>
            <a:off x="8406971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99341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AE053C1-0B76-0442-BE4A-E6DDBF3D1DDF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9AFA25-8CB0-A34F-AE1A-594E02354098}"/>
              </a:ext>
            </a:extLst>
          </p:cNvPr>
          <p:cNvGrpSpPr/>
          <p:nvPr userDrawn="1"/>
        </p:nvGrpSpPr>
        <p:grpSpPr>
          <a:xfrm>
            <a:off x="1" y="300563"/>
            <a:ext cx="11728638" cy="718638"/>
            <a:chOff x="1" y="300563"/>
            <a:chExt cx="11728638" cy="718638"/>
          </a:xfrm>
        </p:grpSpPr>
        <p:sp>
          <p:nvSpPr>
            <p:cNvPr id="11" name="Pentagon 6">
              <a:extLst>
                <a:ext uri="{FF2B5EF4-FFF2-40B4-BE49-F238E27FC236}">
                  <a16:creationId xmlns:a16="http://schemas.microsoft.com/office/drawing/2014/main" id="{022DF9F5-EDD5-1546-90A5-8CBDD9A4B4E8}"/>
                </a:ext>
              </a:extLst>
            </p:cNvPr>
            <p:cNvSpPr/>
            <p:nvPr userDrawn="1"/>
          </p:nvSpPr>
          <p:spPr>
            <a:xfrm>
              <a:off x="862719" y="300563"/>
              <a:ext cx="10865920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9750828-C94B-1545-92F9-E60813B8190E}"/>
                </a:ext>
              </a:extLst>
            </p:cNvPr>
            <p:cNvSpPr/>
            <p:nvPr userDrawn="1"/>
          </p:nvSpPr>
          <p:spPr>
            <a:xfrm>
              <a:off x="1" y="300563"/>
              <a:ext cx="872492" cy="706300"/>
            </a:xfrm>
            <a:prstGeom prst="homePlat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A25FD90-B327-D14B-95CE-C0FF3B7663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0" y="300563"/>
              <a:ext cx="6579061" cy="706300"/>
            </a:xfrm>
            <a:prstGeom prst="rect">
              <a:avLst/>
            </a:prstGeom>
          </p:spPr>
          <p:txBody>
            <a:bodyPr vert="horz" lIns="108000" tIns="45720" rIns="10800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Elective Waiting Times update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4E028C-AAB8-C944-B94F-071A2D2E7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1178" y="400157"/>
              <a:ext cx="490139" cy="5071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0" y="1223320"/>
            <a:ext cx="10793533" cy="5206803"/>
          </a:xfrm>
        </p:spPr>
        <p:txBody>
          <a:bodyPr lIns="108000" tIns="108000" bIns="108000"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0D7861-930A-384A-AE3D-6F1914E8C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EE14979-F98B-1C49-A1C7-710D0E4EB2CA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1950" y="1223320"/>
            <a:ext cx="7332862" cy="5206803"/>
          </a:xfrm>
        </p:spPr>
        <p:txBody>
          <a:bodyPr lIns="108000" tIns="108000" bIns="108000"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63043-D75C-7D43-BEAE-672B7369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65084" y="1223004"/>
            <a:ext cx="3110400" cy="5206803"/>
          </a:xfrm>
          <a:solidFill>
            <a:schemeClr val="bg1"/>
          </a:solidFill>
        </p:spPr>
        <p:txBody>
          <a:bodyPr lIns="144000" tIns="144000" rIns="144000" bIns="144000"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9091B3-9613-9644-833A-D8C5EA503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3F291EC-4849-7C48-933E-14EAF2680700}"/>
              </a:ext>
            </a:extLst>
          </p:cNvPr>
          <p:cNvGrpSpPr/>
          <p:nvPr userDrawn="1"/>
        </p:nvGrpSpPr>
        <p:grpSpPr>
          <a:xfrm>
            <a:off x="1" y="300563"/>
            <a:ext cx="11728638" cy="718638"/>
            <a:chOff x="1" y="300563"/>
            <a:chExt cx="11728638" cy="718638"/>
          </a:xfrm>
        </p:grpSpPr>
        <p:sp>
          <p:nvSpPr>
            <p:cNvPr id="24" name="Pentagon 6">
              <a:extLst>
                <a:ext uri="{FF2B5EF4-FFF2-40B4-BE49-F238E27FC236}">
                  <a16:creationId xmlns:a16="http://schemas.microsoft.com/office/drawing/2014/main" id="{573221DD-7DA2-A640-A39D-501D9289F38E}"/>
                </a:ext>
              </a:extLst>
            </p:cNvPr>
            <p:cNvSpPr/>
            <p:nvPr userDrawn="1"/>
          </p:nvSpPr>
          <p:spPr>
            <a:xfrm>
              <a:off x="862719" y="300563"/>
              <a:ext cx="10865920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14E1A53D-DA30-7C46-91A1-C5A3DD053970}"/>
                </a:ext>
              </a:extLst>
            </p:cNvPr>
            <p:cNvSpPr/>
            <p:nvPr userDrawn="1"/>
          </p:nvSpPr>
          <p:spPr>
            <a:xfrm>
              <a:off x="1" y="300563"/>
              <a:ext cx="872492" cy="706300"/>
            </a:xfrm>
            <a:prstGeom prst="homePlat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6CEF94A9-30C2-A749-8358-61DA0516D2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0" y="300563"/>
              <a:ext cx="6579061" cy="706300"/>
            </a:xfrm>
            <a:prstGeom prst="rect">
              <a:avLst/>
            </a:prstGeom>
          </p:spPr>
          <p:txBody>
            <a:bodyPr vert="horz" lIns="108000" tIns="45720" rIns="10800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Waiting times update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E180FF-AC3E-8E40-B469-080EC6F41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1178" y="400157"/>
              <a:ext cx="490139" cy="507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55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8E50B1-A984-CA4D-B11F-2F14533D992A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551" y="1666147"/>
            <a:ext cx="5313261" cy="4770087"/>
          </a:xfrm>
        </p:spPr>
        <p:txBody>
          <a:bodyPr lIns="108000" tIns="0" bIns="108000"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0215EF-75C7-B643-816A-56B16B807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1E7026-197F-6841-8914-AD819093E8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67553" y="1224652"/>
            <a:ext cx="5313261" cy="318335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Overview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ACE32-06DC-194C-AF00-5FD532F0F789}"/>
              </a:ext>
            </a:extLst>
          </p:cNvPr>
          <p:cNvSpPr/>
          <p:nvPr userDrawn="1"/>
        </p:nvSpPr>
        <p:spPr>
          <a:xfrm>
            <a:off x="6626614" y="3971870"/>
            <a:ext cx="5163332" cy="246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9C9483-34B3-5F4C-B9AF-B35490A41827}"/>
              </a:ext>
            </a:extLst>
          </p:cNvPr>
          <p:cNvSpPr/>
          <p:nvPr userDrawn="1"/>
        </p:nvSpPr>
        <p:spPr>
          <a:xfrm>
            <a:off x="6626614" y="1223318"/>
            <a:ext cx="5156122" cy="24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D84FD633-BD26-F045-9AB5-0EF424CA8E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6614" y="1667782"/>
            <a:ext cx="5148870" cy="2021536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2821885-CD34-8249-8EA2-EEB4231BD98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6614" y="1223320"/>
            <a:ext cx="515612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Key Data</a:t>
            </a:r>
          </a:p>
        </p:txBody>
      </p:sp>
      <p:sp>
        <p:nvSpPr>
          <p:cNvPr id="41" name="Content Placeholder 13">
            <a:extLst>
              <a:ext uri="{FF2B5EF4-FFF2-40B4-BE49-F238E27FC236}">
                <a16:creationId xmlns:a16="http://schemas.microsoft.com/office/drawing/2014/main" id="{785E8262-460F-4548-8A6F-DACB5E98C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414" y="4432099"/>
            <a:ext cx="5156070" cy="2005771"/>
          </a:xfrm>
          <a:noFill/>
        </p:spPr>
        <p:txBody>
          <a:bodyPr lIns="108000" tIns="0" rIns="10800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B1173C9-F885-E54D-83A6-91FC76FF13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19414" y="3971870"/>
            <a:ext cx="5163332" cy="318335"/>
          </a:xfrm>
        </p:spPr>
        <p:txBody>
          <a:bodyPr lIns="108000" tIns="108000" rIns="10800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steps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035E6D-053C-3A46-82C0-3E2291DA4C41}"/>
              </a:ext>
            </a:extLst>
          </p:cNvPr>
          <p:cNvGrpSpPr/>
          <p:nvPr userDrawn="1"/>
        </p:nvGrpSpPr>
        <p:grpSpPr>
          <a:xfrm>
            <a:off x="1" y="300563"/>
            <a:ext cx="11728638" cy="718638"/>
            <a:chOff x="1" y="300563"/>
            <a:chExt cx="11728638" cy="718638"/>
          </a:xfrm>
        </p:grpSpPr>
        <p:sp>
          <p:nvSpPr>
            <p:cNvPr id="45" name="Pentagon 6">
              <a:extLst>
                <a:ext uri="{FF2B5EF4-FFF2-40B4-BE49-F238E27FC236}">
                  <a16:creationId xmlns:a16="http://schemas.microsoft.com/office/drawing/2014/main" id="{AC2CF25F-1027-9743-9559-EA0371B379FA}"/>
                </a:ext>
              </a:extLst>
            </p:cNvPr>
            <p:cNvSpPr/>
            <p:nvPr userDrawn="1"/>
          </p:nvSpPr>
          <p:spPr>
            <a:xfrm>
              <a:off x="862719" y="300563"/>
              <a:ext cx="10865920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9A57E3D6-06FF-4147-8A28-7A80249D6A53}"/>
                </a:ext>
              </a:extLst>
            </p:cNvPr>
            <p:cNvSpPr/>
            <p:nvPr userDrawn="1"/>
          </p:nvSpPr>
          <p:spPr>
            <a:xfrm>
              <a:off x="1" y="300563"/>
              <a:ext cx="872492" cy="706300"/>
            </a:xfrm>
            <a:prstGeom prst="homePlat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0175C301-16AF-5E42-9A2E-83C3A27813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0" y="300563"/>
              <a:ext cx="6579061" cy="706300"/>
            </a:xfrm>
            <a:prstGeom prst="rect">
              <a:avLst/>
            </a:prstGeom>
          </p:spPr>
          <p:txBody>
            <a:bodyPr vert="horz" lIns="108000" tIns="45720" rIns="10800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Waiting times update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11BE20-A6CC-784E-B99E-DD0A14E0B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1178" y="400157"/>
              <a:ext cx="490139" cy="507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62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8E50B1-A984-CA4D-B11F-2F14533D992A}"/>
              </a:ext>
            </a:extLst>
          </p:cNvPr>
          <p:cNvSpPr/>
          <p:nvPr userDrawn="1"/>
        </p:nvSpPr>
        <p:spPr>
          <a:xfrm rot="10800000">
            <a:off x="452486" y="-22696"/>
            <a:ext cx="11739512" cy="6912055"/>
          </a:xfrm>
          <a:custGeom>
            <a:avLst/>
            <a:gdLst>
              <a:gd name="connsiteX0" fmla="*/ 0 w 10397613"/>
              <a:gd name="connsiteY0" fmla="*/ 0 h 6843252"/>
              <a:gd name="connsiteX1" fmla="*/ 0 w 10397613"/>
              <a:gd name="connsiteY1" fmla="*/ 6843252 h 6843252"/>
              <a:gd name="connsiteX2" fmla="*/ 9261987 w 10397613"/>
              <a:gd name="connsiteY2" fmla="*/ 6843252 h 6843252"/>
              <a:gd name="connsiteX3" fmla="*/ 10176387 w 10397613"/>
              <a:gd name="connsiteY3" fmla="*/ 4837471 h 6843252"/>
              <a:gd name="connsiteX4" fmla="*/ 10397613 w 10397613"/>
              <a:gd name="connsiteY4" fmla="*/ 3274142 h 6843252"/>
              <a:gd name="connsiteX5" fmla="*/ 9851923 w 10397613"/>
              <a:gd name="connsiteY5" fmla="*/ 14748 h 6843252"/>
              <a:gd name="connsiteX6" fmla="*/ 0 w 10397613"/>
              <a:gd name="connsiteY6" fmla="*/ 0 h 6843252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76387 w 10397613"/>
              <a:gd name="connsiteY3" fmla="*/ 4840544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397613"/>
              <a:gd name="connsiteY0" fmla="*/ 3073 h 6846325"/>
              <a:gd name="connsiteX1" fmla="*/ 0 w 10397613"/>
              <a:gd name="connsiteY1" fmla="*/ 6846325 h 6846325"/>
              <a:gd name="connsiteX2" fmla="*/ 9261987 w 10397613"/>
              <a:gd name="connsiteY2" fmla="*/ 6846325 h 6846325"/>
              <a:gd name="connsiteX3" fmla="*/ 10191755 w 10397613"/>
              <a:gd name="connsiteY3" fmla="*/ 4813708 h 6846325"/>
              <a:gd name="connsiteX4" fmla="*/ 10397613 w 10397613"/>
              <a:gd name="connsiteY4" fmla="*/ 3277215 h 6846325"/>
              <a:gd name="connsiteX5" fmla="*/ 9869783 w 10397613"/>
              <a:gd name="connsiteY5" fmla="*/ 0 h 6846325"/>
              <a:gd name="connsiteX6" fmla="*/ 0 w 10397613"/>
              <a:gd name="connsiteY6" fmla="*/ 3073 h 6846325"/>
              <a:gd name="connsiteX0" fmla="*/ 0 w 10424507"/>
              <a:gd name="connsiteY0" fmla="*/ 3073 h 6846325"/>
              <a:gd name="connsiteX1" fmla="*/ 0 w 10424507"/>
              <a:gd name="connsiteY1" fmla="*/ 6846325 h 6846325"/>
              <a:gd name="connsiteX2" fmla="*/ 9261987 w 10424507"/>
              <a:gd name="connsiteY2" fmla="*/ 6846325 h 6846325"/>
              <a:gd name="connsiteX3" fmla="*/ 10191755 w 10424507"/>
              <a:gd name="connsiteY3" fmla="*/ 4813708 h 6846325"/>
              <a:gd name="connsiteX4" fmla="*/ 10424507 w 10424507"/>
              <a:gd name="connsiteY4" fmla="*/ 3284883 h 6846325"/>
              <a:gd name="connsiteX5" fmla="*/ 9869783 w 10424507"/>
              <a:gd name="connsiteY5" fmla="*/ 0 h 6846325"/>
              <a:gd name="connsiteX6" fmla="*/ 0 w 10424507"/>
              <a:gd name="connsiteY6" fmla="*/ 3073 h 6846325"/>
              <a:gd name="connsiteX0" fmla="*/ 0 w 10424507"/>
              <a:gd name="connsiteY0" fmla="*/ 0 h 6843252"/>
              <a:gd name="connsiteX1" fmla="*/ 0 w 10424507"/>
              <a:gd name="connsiteY1" fmla="*/ 6843252 h 6843252"/>
              <a:gd name="connsiteX2" fmla="*/ 9261987 w 10424507"/>
              <a:gd name="connsiteY2" fmla="*/ 6843252 h 6843252"/>
              <a:gd name="connsiteX3" fmla="*/ 10191755 w 10424507"/>
              <a:gd name="connsiteY3" fmla="*/ 4810635 h 6843252"/>
              <a:gd name="connsiteX4" fmla="*/ 10424507 w 10424507"/>
              <a:gd name="connsiteY4" fmla="*/ 3281810 h 6843252"/>
              <a:gd name="connsiteX5" fmla="*/ 9888993 w 10424507"/>
              <a:gd name="connsiteY5" fmla="*/ 761 h 6843252"/>
              <a:gd name="connsiteX6" fmla="*/ 0 w 10424507"/>
              <a:gd name="connsiteY6" fmla="*/ 0 h 6843252"/>
              <a:gd name="connsiteX0" fmla="*/ 0 w 10424507"/>
              <a:gd name="connsiteY0" fmla="*/ 0 h 6850919"/>
              <a:gd name="connsiteX1" fmla="*/ 0 w 10424507"/>
              <a:gd name="connsiteY1" fmla="*/ 6843252 h 6850919"/>
              <a:gd name="connsiteX2" fmla="*/ 9254303 w 10424507"/>
              <a:gd name="connsiteY2" fmla="*/ 6850919 h 6850919"/>
              <a:gd name="connsiteX3" fmla="*/ 10191755 w 10424507"/>
              <a:gd name="connsiteY3" fmla="*/ 4810635 h 6850919"/>
              <a:gd name="connsiteX4" fmla="*/ 10424507 w 10424507"/>
              <a:gd name="connsiteY4" fmla="*/ 3281810 h 6850919"/>
              <a:gd name="connsiteX5" fmla="*/ 9888993 w 10424507"/>
              <a:gd name="connsiteY5" fmla="*/ 761 h 6850919"/>
              <a:gd name="connsiteX6" fmla="*/ 0 w 10424507"/>
              <a:gd name="connsiteY6" fmla="*/ 0 h 6850919"/>
              <a:gd name="connsiteX0" fmla="*/ 0 w 10458098"/>
              <a:gd name="connsiteY0" fmla="*/ 0 h 6850919"/>
              <a:gd name="connsiteX1" fmla="*/ 0 w 10458098"/>
              <a:gd name="connsiteY1" fmla="*/ 6843252 h 6850919"/>
              <a:gd name="connsiteX2" fmla="*/ 9254303 w 10458098"/>
              <a:gd name="connsiteY2" fmla="*/ 6850919 h 6850919"/>
              <a:gd name="connsiteX3" fmla="*/ 10191755 w 10458098"/>
              <a:gd name="connsiteY3" fmla="*/ 4810635 h 6850919"/>
              <a:gd name="connsiteX4" fmla="*/ 10458098 w 10458098"/>
              <a:gd name="connsiteY4" fmla="*/ 3281810 h 6850919"/>
              <a:gd name="connsiteX5" fmla="*/ 9888993 w 10458098"/>
              <a:gd name="connsiteY5" fmla="*/ 761 h 6850919"/>
              <a:gd name="connsiteX6" fmla="*/ 0 w 10458098"/>
              <a:gd name="connsiteY6" fmla="*/ 0 h 6850919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191755 w 10458098"/>
              <a:gd name="connsiteY3" fmla="*/ 4838093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78377"/>
              <a:gd name="connsiteX1" fmla="*/ 0 w 10458098"/>
              <a:gd name="connsiteY1" fmla="*/ 6870710 h 6878377"/>
              <a:gd name="connsiteX2" fmla="*/ 9254303 w 10458098"/>
              <a:gd name="connsiteY2" fmla="*/ 6878377 h 6878377"/>
              <a:gd name="connsiteX3" fmla="*/ 10334518 w 10458098"/>
              <a:gd name="connsiteY3" fmla="*/ 4828687 h 6878377"/>
              <a:gd name="connsiteX4" fmla="*/ 10458098 w 10458098"/>
              <a:gd name="connsiteY4" fmla="*/ 3309268 h 6878377"/>
              <a:gd name="connsiteX5" fmla="*/ 10157723 w 10458098"/>
              <a:gd name="connsiteY5" fmla="*/ 0 h 6878377"/>
              <a:gd name="connsiteX6" fmla="*/ 0 w 10458098"/>
              <a:gd name="connsiteY6" fmla="*/ 27458 h 6878377"/>
              <a:gd name="connsiteX0" fmla="*/ 0 w 10458098"/>
              <a:gd name="connsiteY0" fmla="*/ 27458 h 6897190"/>
              <a:gd name="connsiteX1" fmla="*/ 0 w 10458098"/>
              <a:gd name="connsiteY1" fmla="*/ 6870710 h 6897190"/>
              <a:gd name="connsiteX2" fmla="*/ 9816958 w 10458098"/>
              <a:gd name="connsiteY2" fmla="*/ 6897190 h 6897190"/>
              <a:gd name="connsiteX3" fmla="*/ 10334518 w 10458098"/>
              <a:gd name="connsiteY3" fmla="*/ 4828687 h 6897190"/>
              <a:gd name="connsiteX4" fmla="*/ 10458098 w 10458098"/>
              <a:gd name="connsiteY4" fmla="*/ 3309268 h 6897190"/>
              <a:gd name="connsiteX5" fmla="*/ 10157723 w 10458098"/>
              <a:gd name="connsiteY5" fmla="*/ 0 h 6897190"/>
              <a:gd name="connsiteX6" fmla="*/ 0 w 10458098"/>
              <a:gd name="connsiteY6" fmla="*/ 27458 h 68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8098" h="6897190">
                <a:moveTo>
                  <a:pt x="0" y="27458"/>
                </a:moveTo>
                <a:lnTo>
                  <a:pt x="0" y="6870710"/>
                </a:lnTo>
                <a:lnTo>
                  <a:pt x="9816958" y="6897190"/>
                </a:lnTo>
                <a:lnTo>
                  <a:pt x="10334518" y="4828687"/>
                </a:lnTo>
                <a:lnTo>
                  <a:pt x="10458098" y="3309268"/>
                </a:lnTo>
                <a:lnTo>
                  <a:pt x="10157723" y="0"/>
                </a:lnTo>
                <a:lnTo>
                  <a:pt x="0" y="27458"/>
                </a:lnTo>
                <a:close/>
              </a:path>
            </a:pathLst>
          </a:cu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5964" y="1681521"/>
            <a:ext cx="3420003" cy="4748602"/>
          </a:xfrm>
        </p:spPr>
        <p:txBody>
          <a:bodyPr lIns="108000" tIns="0" rIns="108000" bIns="108000"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0215EF-75C7-B643-816A-56B16B807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493" y="6089030"/>
            <a:ext cx="640000" cy="640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DBFDFE9-0542-7140-AA7B-613E5F49605F}"/>
              </a:ext>
            </a:extLst>
          </p:cNvPr>
          <p:cNvSpPr/>
          <p:nvPr userDrawn="1"/>
        </p:nvSpPr>
        <p:spPr>
          <a:xfrm>
            <a:off x="8406971" y="1223637"/>
            <a:ext cx="3420000" cy="5212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2531CE-C048-CC47-AAE9-F5ED0C20C0F9}"/>
              </a:ext>
            </a:extLst>
          </p:cNvPr>
          <p:cNvSpPr/>
          <p:nvPr userDrawn="1"/>
        </p:nvSpPr>
        <p:spPr>
          <a:xfrm>
            <a:off x="4694457" y="1217524"/>
            <a:ext cx="3420000" cy="521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FFF960DE-147B-734B-8C5B-E31059D746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4458" y="1683550"/>
            <a:ext cx="3420000" cy="4745306"/>
          </a:xfrm>
          <a:solidFill>
            <a:schemeClr val="bg1"/>
          </a:solidFill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13">
            <a:extLst>
              <a:ext uri="{FF2B5EF4-FFF2-40B4-BE49-F238E27FC236}">
                <a16:creationId xmlns:a16="http://schemas.microsoft.com/office/drawing/2014/main" id="{43C2C0AB-360A-404E-848A-01431D2B21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1" y="1677438"/>
            <a:ext cx="3420000" cy="4759180"/>
          </a:xfrm>
          <a:noFill/>
        </p:spPr>
        <p:txBody>
          <a:bodyPr lIns="108000" tIns="0" rIns="108000" b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74E64-468C-A14E-A033-1AF69412EC9D}"/>
              </a:ext>
            </a:extLst>
          </p:cNvPr>
          <p:cNvGrpSpPr/>
          <p:nvPr userDrawn="1"/>
        </p:nvGrpSpPr>
        <p:grpSpPr>
          <a:xfrm>
            <a:off x="1" y="300563"/>
            <a:ext cx="11728638" cy="718638"/>
            <a:chOff x="1" y="300563"/>
            <a:chExt cx="11728638" cy="718638"/>
          </a:xfrm>
        </p:grpSpPr>
        <p:sp>
          <p:nvSpPr>
            <p:cNvPr id="38" name="Pentagon 6">
              <a:extLst>
                <a:ext uri="{FF2B5EF4-FFF2-40B4-BE49-F238E27FC236}">
                  <a16:creationId xmlns:a16="http://schemas.microsoft.com/office/drawing/2014/main" id="{DA477FF8-E89B-9C49-BB96-C5459E8E5A29}"/>
                </a:ext>
              </a:extLst>
            </p:cNvPr>
            <p:cNvSpPr/>
            <p:nvPr userDrawn="1"/>
          </p:nvSpPr>
          <p:spPr>
            <a:xfrm>
              <a:off x="862719" y="300563"/>
              <a:ext cx="10865920" cy="718638"/>
            </a:xfrm>
            <a:custGeom>
              <a:avLst/>
              <a:gdLst>
                <a:gd name="connsiteX0" fmla="*/ 0 w 9707168"/>
                <a:gd name="connsiteY0" fmla="*/ 0 h 902525"/>
                <a:gd name="connsiteX1" fmla="*/ 9255906 w 9707168"/>
                <a:gd name="connsiteY1" fmla="*/ 0 h 902525"/>
                <a:gd name="connsiteX2" fmla="*/ 9707168 w 9707168"/>
                <a:gd name="connsiteY2" fmla="*/ 451263 h 902525"/>
                <a:gd name="connsiteX3" fmla="*/ 9255906 w 9707168"/>
                <a:gd name="connsiteY3" fmla="*/ 902525 h 902525"/>
                <a:gd name="connsiteX4" fmla="*/ 0 w 9707168"/>
                <a:gd name="connsiteY4" fmla="*/ 902525 h 902525"/>
                <a:gd name="connsiteX5" fmla="*/ 0 w 9707168"/>
                <a:gd name="connsiteY5" fmla="*/ 0 h 902525"/>
                <a:gd name="connsiteX0" fmla="*/ 0 w 9255906"/>
                <a:gd name="connsiteY0" fmla="*/ 0 h 902525"/>
                <a:gd name="connsiteX1" fmla="*/ 9255906 w 9255906"/>
                <a:gd name="connsiteY1" fmla="*/ 0 h 902525"/>
                <a:gd name="connsiteX2" fmla="*/ 9255906 w 9255906"/>
                <a:gd name="connsiteY2" fmla="*/ 902525 h 902525"/>
                <a:gd name="connsiteX3" fmla="*/ 0 w 9255906"/>
                <a:gd name="connsiteY3" fmla="*/ 902525 h 902525"/>
                <a:gd name="connsiteX4" fmla="*/ 0 w 9255906"/>
                <a:gd name="connsiteY4" fmla="*/ 0 h 902525"/>
                <a:gd name="connsiteX0" fmla="*/ 0 w 9255906"/>
                <a:gd name="connsiteY0" fmla="*/ 0 h 918291"/>
                <a:gd name="connsiteX1" fmla="*/ 9255906 w 9255906"/>
                <a:gd name="connsiteY1" fmla="*/ 0 h 918291"/>
                <a:gd name="connsiteX2" fmla="*/ 8987892 w 9255906"/>
                <a:gd name="connsiteY2" fmla="*/ 918291 h 918291"/>
                <a:gd name="connsiteX3" fmla="*/ 0 w 9255906"/>
                <a:gd name="connsiteY3" fmla="*/ 902525 h 918291"/>
                <a:gd name="connsiteX4" fmla="*/ 0 w 9255906"/>
                <a:gd name="connsiteY4" fmla="*/ 0 h 91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06" h="918291">
                  <a:moveTo>
                    <a:pt x="0" y="0"/>
                  </a:moveTo>
                  <a:lnTo>
                    <a:pt x="9255906" y="0"/>
                  </a:lnTo>
                  <a:lnTo>
                    <a:pt x="8987892" y="918291"/>
                  </a:lnTo>
                  <a:lnTo>
                    <a:pt x="0" y="90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Pentagon 38">
              <a:extLst>
                <a:ext uri="{FF2B5EF4-FFF2-40B4-BE49-F238E27FC236}">
                  <a16:creationId xmlns:a16="http://schemas.microsoft.com/office/drawing/2014/main" id="{C17A67F0-1DD3-4A48-A345-C43D7ACE3AB7}"/>
                </a:ext>
              </a:extLst>
            </p:cNvPr>
            <p:cNvSpPr/>
            <p:nvPr userDrawn="1"/>
          </p:nvSpPr>
          <p:spPr>
            <a:xfrm>
              <a:off x="1" y="300563"/>
              <a:ext cx="872492" cy="706300"/>
            </a:xfrm>
            <a:prstGeom prst="homePlat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ACEDFEB5-F4D0-6C45-9850-CC0F556BBA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950" y="300563"/>
              <a:ext cx="6579061" cy="706300"/>
            </a:xfrm>
            <a:prstGeom prst="rect">
              <a:avLst/>
            </a:prstGeom>
          </p:spPr>
          <p:txBody>
            <a:bodyPr vert="horz" lIns="108000" tIns="45720" rIns="108000" bIns="45720" rtlCol="0" anchor="ctr" anchorCtr="0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3200" b="1" i="0" u="none" strike="noStrike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rPr>
                <a:t>Elective Waiting Times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C6793CF-6F09-3B48-AF8A-7B9B7E491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1178" y="400157"/>
              <a:ext cx="490139" cy="50711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38B9DDD-C31E-40E3-8339-C7AF5AE53C0C}"/>
              </a:ext>
            </a:extLst>
          </p:cNvPr>
          <p:cNvSpPr txBox="1"/>
          <p:nvPr userDrawn="1"/>
        </p:nvSpPr>
        <p:spPr>
          <a:xfrm>
            <a:off x="981943" y="119219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776D3-2E6F-46AF-8B16-9E185DB93B84}"/>
              </a:ext>
            </a:extLst>
          </p:cNvPr>
          <p:cNvSpPr txBox="1"/>
          <p:nvPr userDrawn="1"/>
        </p:nvSpPr>
        <p:spPr>
          <a:xfrm>
            <a:off x="4694457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Key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159296-29B2-4EDC-A588-B1738A2CB958}"/>
              </a:ext>
            </a:extLst>
          </p:cNvPr>
          <p:cNvSpPr txBox="1"/>
          <p:nvPr userDrawn="1"/>
        </p:nvSpPr>
        <p:spPr>
          <a:xfrm>
            <a:off x="8406971" y="1217524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486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0C6E5-9048-884E-878E-D339F359F6C9}"/>
              </a:ext>
            </a:extLst>
          </p:cNvPr>
          <p:cNvGrpSpPr/>
          <p:nvPr userDrawn="1"/>
        </p:nvGrpSpPr>
        <p:grpSpPr>
          <a:xfrm rot="10800000">
            <a:off x="-2" y="-154"/>
            <a:ext cx="1178352" cy="6866622"/>
            <a:chOff x="10257905" y="-8467"/>
            <a:chExt cx="1930921" cy="6866468"/>
          </a:xfrm>
        </p:grpSpPr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862E257-2100-EF42-83DB-F08A4CFE560E}"/>
                </a:ext>
              </a:extLst>
            </p:cNvPr>
            <p:cNvSpPr/>
            <p:nvPr/>
          </p:nvSpPr>
          <p:spPr>
            <a:xfrm>
              <a:off x="10257905" y="4013201"/>
              <a:ext cx="1930920" cy="28448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6F90F7E2-4FF6-E145-88FE-E5F5A78FB6FA}"/>
                </a:ext>
              </a:extLst>
            </p:cNvPr>
            <p:cNvSpPr/>
            <p:nvPr/>
          </p:nvSpPr>
          <p:spPr>
            <a:xfrm>
              <a:off x="10898730" y="-8467"/>
              <a:ext cx="129009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26466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B0A2A66-4F0A-9845-92AB-F91D087E4DA7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alpha val="7424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C4178A1-B04A-F848-9F17-A36620AAB176}"/>
                </a:ext>
              </a:extLst>
            </p:cNvPr>
            <p:cNvSpPr/>
            <p:nvPr/>
          </p:nvSpPr>
          <p:spPr>
            <a:xfrm>
              <a:off x="11477105" y="-8467"/>
              <a:ext cx="711719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27">
              <a:extLst>
                <a:ext uri="{FF2B5EF4-FFF2-40B4-BE49-F238E27FC236}">
                  <a16:creationId xmlns:a16="http://schemas.microsoft.com/office/drawing/2014/main" id="{B4A4A15B-62F6-104C-A11E-37664A2A4FAF}"/>
                </a:ext>
              </a:extLst>
            </p:cNvPr>
            <p:cNvSpPr/>
            <p:nvPr/>
          </p:nvSpPr>
          <p:spPr>
            <a:xfrm>
              <a:off x="11305309" y="3589867"/>
              <a:ext cx="883516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9944" y="320215"/>
            <a:ext cx="104847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43" y="1828801"/>
            <a:ext cx="10484723" cy="421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1328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2532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944" y="6041362"/>
            <a:ext cx="682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cooper36@nh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publication/diagnostics-recovery-and-renewal-report-of-the-independent-review-of-diagnostic-services-for-nhs-england/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A0FAE-FD52-FE43-B300-21CDBF8856F1}"/>
              </a:ext>
            </a:extLst>
          </p:cNvPr>
          <p:cNvCxnSpPr>
            <a:cxnSpLocks/>
          </p:cNvCxnSpPr>
          <p:nvPr/>
        </p:nvCxnSpPr>
        <p:spPr>
          <a:xfrm>
            <a:off x="1026695" y="3938539"/>
            <a:ext cx="6164218" cy="0"/>
          </a:xfrm>
          <a:prstGeom prst="line">
            <a:avLst/>
          </a:prstGeom>
          <a:ln w="53975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4C6603-F1A3-4374-A4E2-6CC59EF86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695" y="2292237"/>
            <a:ext cx="9209258" cy="1646302"/>
          </a:xfrm>
        </p:spPr>
        <p:txBody>
          <a:bodyPr/>
          <a:lstStyle/>
          <a:p>
            <a:pPr algn="l"/>
            <a:r>
              <a:rPr lang="en-GB" sz="4400" b="1" dirty="0"/>
              <a:t>Community Diagnostic Centres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A05B0-6595-4F85-B8DD-6DCD5FC3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695" y="4132502"/>
            <a:ext cx="3474284" cy="794601"/>
          </a:xfrm>
        </p:spPr>
        <p:txBody>
          <a:bodyPr lIns="90000" anchor="ctr" anchorCtr="0">
            <a:normAutofit/>
          </a:bodyPr>
          <a:lstStyle/>
          <a:p>
            <a:pPr algn="l"/>
            <a:r>
              <a:rPr lang="en-GB" sz="32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May 2022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913" y="5788356"/>
            <a:ext cx="6096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For more information contact </a:t>
            </a:r>
            <a:r>
              <a:rPr lang="en-GB" dirty="0">
                <a:solidFill>
                  <a:schemeClr val="accent2"/>
                </a:solidFill>
                <a:hlinkClick r:id="rId2"/>
              </a:rPr>
              <a:t>george.cooper36@nhs.net</a:t>
            </a:r>
            <a:r>
              <a:rPr lang="en-GB" dirty="0">
                <a:solidFill>
                  <a:schemeClr val="accent2"/>
                </a:solidFill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19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C1058-8E96-EC42-837B-D4D1C09D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7120"/>
            <a:ext cx="3696359" cy="4750914"/>
          </a:xfrm>
        </p:spPr>
        <p:txBody>
          <a:bodyPr vert="horz" lIns="108000" tIns="0" rIns="108000" bIns="108000" rtlCol="0" anchor="t">
            <a:noAutofit/>
          </a:bodyPr>
          <a:lstStyle/>
          <a:p>
            <a:pPr fontAlgn="base"/>
            <a:r>
              <a:rPr lang="en-GB" sz="1300" dirty="0">
                <a:solidFill>
                  <a:schemeClr val="tx1"/>
                </a:solidFill>
                <a:latin typeface="Calibri"/>
                <a:cs typeface="Calibri"/>
              </a:rPr>
              <a:t>The proposal is to transform diagnostic services through the introduction of Community Diagnostic Centres (CDCs), previously known as  Community Diagnostic Hubs,  based on a national recommendation following </a:t>
            </a:r>
            <a:r>
              <a:rPr lang="en-GB" sz="1300" u="sng" dirty="0">
                <a:solidFill>
                  <a:schemeClr val="accent3"/>
                </a:solidFill>
                <a:latin typeface="Calibri"/>
                <a:cs typeface="Calibri"/>
                <a:hlinkClick r:id="rId2"/>
              </a:rPr>
              <a:t>Sir Mike Richards' review of diagnostic capacity</a:t>
            </a:r>
            <a:r>
              <a:rPr lang="en-GB" sz="1300" dirty="0">
                <a:solidFill>
                  <a:schemeClr val="tx1"/>
                </a:solidFill>
                <a:latin typeface="Calibri"/>
                <a:cs typeface="Calibri"/>
              </a:rPr>
              <a:t> (2020).</a:t>
            </a:r>
            <a:r>
              <a:rPr lang="en-GB" sz="1300" dirty="0">
                <a:solidFill>
                  <a:schemeClr val="accent3"/>
                </a:solidFill>
                <a:latin typeface="Calibri"/>
                <a:cs typeface="Calibri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alibri"/>
                <a:cs typeface="Calibri"/>
              </a:rPr>
              <a:t>It will see elective diagnostic tests delivered away from acute hospital sites and separately from urgent diagnostic scans. Reducing waiting times for non-urgent tests  and risk of cancellation, improving patient experience and outcomes.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alibri"/>
                <a:cs typeface="Calibri"/>
              </a:rPr>
              <a:t>STW has been successful in being allocated £4.5 million of capital funding to develop and open a pilot CDC in the Telford area. This is set to open by the end of the year (2022). 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alibri"/>
                <a:cs typeface="Calibri"/>
              </a:rPr>
              <a:t>The capital funding is backed up by an initial revenue fund of more than £2.4 million to support staffing, leasing and expected requirements.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A795-13B7-144E-B791-A655AF15C8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08187" y="1663430"/>
            <a:ext cx="3385227" cy="5073700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Why Telford? Telford is within 10% of the most deprived areas in England and Wales meaning it is a location with high health inequalities  </a:t>
            </a:r>
          </a:p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Early engagement work has taken place, with nearly 1,300 responses to our questionnaire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Four out of five (80%) agreed that there is a need for CDCs in Shropshire, Telford and Wrekin 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82% of people agreed the NHS should invest in CDCs 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76% of people stated that it would make it easier for patients to access services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b="0" dirty="0">
              <a:solidFill>
                <a:schemeClr val="tx1"/>
              </a:solidFill>
            </a:endParaRPr>
          </a:p>
          <a:p>
            <a:pPr marL="171450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000" b="0" dirty="0">
                <a:solidFill>
                  <a:schemeClr val="tx1"/>
                </a:solidFill>
              </a:rPr>
              <a:t>Proposed services and equipment in our 1</a:t>
            </a:r>
            <a:r>
              <a:rPr lang="en-GB" sz="2000" b="0" baseline="30000" dirty="0">
                <a:solidFill>
                  <a:schemeClr val="tx1"/>
                </a:solidFill>
              </a:rPr>
              <a:t>st</a:t>
            </a:r>
            <a:r>
              <a:rPr lang="en-GB" sz="2000" b="0" dirty="0">
                <a:solidFill>
                  <a:schemeClr val="tx1"/>
                </a:solidFill>
              </a:rPr>
              <a:t> CDC include 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CT (a series of X-ray images taken from different angles around the body)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Non Obstetric Ultrasound Scans (non-invasive scans) 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X-Ray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ECG (Electrocardiograms)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Clinic  rooms</a:t>
            </a:r>
          </a:p>
          <a:p>
            <a:pPr marL="628650" lvl="1" indent="-268288">
              <a:lnSpc>
                <a:spcPct val="120000"/>
              </a:lnSpc>
              <a:buClr>
                <a:schemeClr val="accent5"/>
              </a:buClr>
              <a:buFont typeface="Wingdings 3" panose="05040102010807070707" pitchFamily="18" charset="2"/>
              <a:buChar char="u"/>
            </a:pPr>
            <a:r>
              <a:rPr lang="en-GB" sz="2100" dirty="0">
                <a:solidFill>
                  <a:schemeClr val="tx1"/>
                </a:solidFill>
              </a:rPr>
              <a:t>Phlebotomy (blood tests) with some on site point of care sample analysis.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0772C-A4BF-DE4F-89C1-123C7893E8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6970" y="1517515"/>
            <a:ext cx="3587234" cy="5219614"/>
          </a:xfrm>
        </p:spPr>
        <p:txBody>
          <a:bodyPr vert="horz" lIns="108000" tIns="0" rIns="108000" bIns="10800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u"/>
            </a:pPr>
            <a:r>
              <a:rPr lang="en-GB" sz="1400" b="0" dirty="0">
                <a:solidFill>
                  <a:schemeClr val="bg1"/>
                </a:solidFill>
                <a:latin typeface="Calibri"/>
                <a:cs typeface="Calibri"/>
              </a:rPr>
              <a:t>Working groups are meeting regularly including: Workforce; Estates; Digital; Clinical (pathways design).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u"/>
            </a:pPr>
            <a:r>
              <a:rPr lang="en-GB" sz="1400" b="0" dirty="0">
                <a:solidFill>
                  <a:schemeClr val="bg1"/>
                </a:solidFill>
                <a:latin typeface="Calibri"/>
                <a:cs typeface="Calibri"/>
              </a:rPr>
              <a:t>The CDC will be sited in the TF3 area of Telford (Stafford Park 1</a:t>
            </a:r>
            <a:r>
              <a:rPr lang="en-GB" sz="1400" b="0">
                <a:solidFill>
                  <a:schemeClr val="bg1"/>
                </a:solidFill>
                <a:latin typeface="Calibri"/>
                <a:cs typeface="Calibri"/>
              </a:rPr>
              <a:t>) .</a:t>
            </a:r>
          </a:p>
          <a:p>
            <a:pPr marL="285750" indent="-285750">
              <a:buClr>
                <a:schemeClr val="bg1"/>
              </a:buClr>
              <a:buFont typeface="Wingdings 3" panose="05040102010807070707" pitchFamily="18" charset="2"/>
              <a:buChar char="u"/>
            </a:pPr>
            <a:r>
              <a:rPr lang="en-GB" sz="1400" b="0" dirty="0">
                <a:solidFill>
                  <a:prstClr val="white"/>
                </a:solidFill>
                <a:latin typeface="Calibri"/>
                <a:cs typeface="Calibri"/>
              </a:rPr>
              <a:t>Development of the first CDC is well underway, including: agreeing the lease for a property, securing utilities, preparing the interior, procuring equipment; and staff recruitment plans.</a:t>
            </a:r>
            <a:endParaRPr lang="en-GB" sz="1400" b="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FFFFFF"/>
              </a:buClr>
              <a:buFont typeface="Wingdings 3" panose="05040102010807070707" pitchFamily="18" charset="2"/>
              <a:buChar char="u"/>
            </a:pPr>
            <a:r>
              <a:rPr lang="en-GB" sz="1400" b="0" dirty="0">
                <a:solidFill>
                  <a:schemeClr val="bg1"/>
                </a:solidFill>
                <a:latin typeface="Calibri"/>
                <a:cs typeface="Calibri"/>
              </a:rPr>
              <a:t>A new diagnostic suite is </a:t>
            </a:r>
            <a:r>
              <a:rPr lang="en-GB" sz="1400" b="0" dirty="0" err="1">
                <a:solidFill>
                  <a:schemeClr val="bg1"/>
                </a:solidFill>
                <a:latin typeface="Calibri"/>
                <a:cs typeface="Calibri"/>
              </a:rPr>
              <a:t>aslo</a:t>
            </a:r>
            <a:r>
              <a:rPr lang="en-GB" sz="1400" b="0" dirty="0">
                <a:solidFill>
                  <a:schemeClr val="bg1"/>
                </a:solidFill>
                <a:latin typeface="Calibri"/>
                <a:cs typeface="Calibri"/>
              </a:rPr>
              <a:t> being built on the Royal Shrewsbury Hospital site, the first step in separating elective from urgent scans.</a:t>
            </a:r>
          </a:p>
          <a:p>
            <a:pPr marL="285750" indent="-285750">
              <a:buClr>
                <a:srgbClr val="FFFFFF"/>
              </a:buClr>
              <a:buFont typeface="Wingdings 3" panose="05040102010807070707" pitchFamily="18" charset="2"/>
              <a:buChar char="u"/>
            </a:pPr>
            <a:r>
              <a:rPr lang="en-GB" sz="1400" b="0" dirty="0">
                <a:solidFill>
                  <a:schemeClr val="bg1"/>
                </a:solidFill>
                <a:latin typeface="Calibri"/>
                <a:cs typeface="Calibri"/>
              </a:rPr>
              <a:t>Subject to engagement, we are  proposing to site three further CDCs in the county  over the next few years (Shrewsbury, North Shropshire and South Shropshire).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24FABEF7-4944-514C-84BD-85BB235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8000" tIns="45720" rIns="91440" bIns="45720" rtlCol="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z="3600" dirty="0"/>
              <a:t>Community Diagnostic Centres</a:t>
            </a:r>
            <a:endParaRPr lang="en-GB" sz="3600" b="1" i="0" u="none" strike="noStrike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255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5202271F-7A65-A14F-880B-EAAE3B94E4B0}"/>
              </a:ext>
            </a:extLst>
          </p:cNvPr>
          <p:cNvSpPr txBox="1"/>
          <p:nvPr/>
        </p:nvSpPr>
        <p:spPr>
          <a:xfrm>
            <a:off x="1048427" y="118962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 April 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ED59F-57CA-8542-99B5-459DF8A42A28}"/>
              </a:ext>
            </a:extLst>
          </p:cNvPr>
          <p:cNvSpPr txBox="1"/>
          <p:nvPr/>
        </p:nvSpPr>
        <p:spPr>
          <a:xfrm>
            <a:off x="7082053" y="160209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July 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B73F8D-1909-1D45-ADA7-9CBC091EE409}"/>
              </a:ext>
            </a:extLst>
          </p:cNvPr>
          <p:cNvSpPr txBox="1"/>
          <p:nvPr/>
        </p:nvSpPr>
        <p:spPr>
          <a:xfrm>
            <a:off x="3899215" y="1432816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May 221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F84CBA-3C67-0541-B1EC-52E74E6C7E3D}"/>
              </a:ext>
            </a:extLst>
          </p:cNvPr>
          <p:cNvSpPr txBox="1"/>
          <p:nvPr/>
        </p:nvSpPr>
        <p:spPr>
          <a:xfrm>
            <a:off x="4938202" y="300704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Sept 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11F7E-57D2-9C4E-9896-4198D0F3FB86}"/>
              </a:ext>
            </a:extLst>
          </p:cNvPr>
          <p:cNvSpPr txBox="1"/>
          <p:nvPr/>
        </p:nvSpPr>
        <p:spPr>
          <a:xfrm>
            <a:off x="9647838" y="4587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2022 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AA7C39-3DA2-B440-9216-4B8101E2A529}"/>
              </a:ext>
            </a:extLst>
          </p:cNvPr>
          <p:cNvSpPr/>
          <p:nvPr/>
        </p:nvSpPr>
        <p:spPr>
          <a:xfrm flipH="1">
            <a:off x="2569792" y="3110630"/>
            <a:ext cx="2103242" cy="8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gency FB" panose="020B0503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4B5FCF-8839-AE4A-A01A-B3184BEEC4CD}"/>
              </a:ext>
            </a:extLst>
          </p:cNvPr>
          <p:cNvSpPr txBox="1"/>
          <p:nvPr/>
        </p:nvSpPr>
        <p:spPr>
          <a:xfrm>
            <a:off x="4655161" y="493055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2021 - 22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02271F-7A65-A14F-880B-EAAE3B94E4B0}"/>
              </a:ext>
            </a:extLst>
          </p:cNvPr>
          <p:cNvSpPr txBox="1"/>
          <p:nvPr/>
        </p:nvSpPr>
        <p:spPr>
          <a:xfrm>
            <a:off x="6228934" y="3532228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 Nov 2021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F84CBA-3C67-0541-B1EC-52E74E6C7E3D}"/>
              </a:ext>
            </a:extLst>
          </p:cNvPr>
          <p:cNvSpPr txBox="1"/>
          <p:nvPr/>
        </p:nvSpPr>
        <p:spPr>
          <a:xfrm>
            <a:off x="6929073" y="47070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Dec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Early Engagement (nearly 1,300 responses to our survey)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9" y="1282502"/>
            <a:ext cx="7054850" cy="3263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56" y="4396963"/>
            <a:ext cx="3478278" cy="223936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90" y="3598065"/>
            <a:ext cx="7283450" cy="3105150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08" y="1189628"/>
            <a:ext cx="4063022" cy="26811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39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5202271F-7A65-A14F-880B-EAAE3B94E4B0}"/>
              </a:ext>
            </a:extLst>
          </p:cNvPr>
          <p:cNvSpPr txBox="1"/>
          <p:nvPr/>
        </p:nvSpPr>
        <p:spPr>
          <a:xfrm>
            <a:off x="1048427" y="1189628"/>
            <a:ext cx="10459394" cy="569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Satisfaction with current testing services is good, but some criticism of Imaging and Heart and Lung testing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Diagnostic Hubs were well received by participants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opinion of Community Diagnostic Hubs was shared across all groups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Diagnostic Hubs meet key service improvement needs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Diagnostic Hubs are expected to increase capacity and improve services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Diagnostic Hubs will help make services more accessible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concerns about how Community Diagnostic Hubs will be staffed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potential for Community Diagnostic Hubs to extend the services offered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NHS staff were also positive towards Community Diagnostic Hubs, but had some concerns about staffing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chemeClr val="accent5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 about the pilot location varied by where respondents lived – any location must be car friendly</a:t>
            </a:r>
          </a:p>
          <a:p>
            <a:pPr lvl="0">
              <a:spcBef>
                <a:spcPct val="20000"/>
              </a:spcBef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11F7E-57D2-9C4E-9896-4198D0F3FB86}"/>
              </a:ext>
            </a:extLst>
          </p:cNvPr>
          <p:cNvSpPr txBox="1"/>
          <p:nvPr/>
        </p:nvSpPr>
        <p:spPr>
          <a:xfrm>
            <a:off x="9647838" y="4587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2022 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AA7C39-3DA2-B440-9216-4B8101E2A529}"/>
              </a:ext>
            </a:extLst>
          </p:cNvPr>
          <p:cNvSpPr/>
          <p:nvPr/>
        </p:nvSpPr>
        <p:spPr>
          <a:xfrm flipH="1">
            <a:off x="2569792" y="3110630"/>
            <a:ext cx="2103242" cy="8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gency FB" panose="020B0503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107674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29F8-39B7-294B-BB26-E17B0ACA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Benefits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D32B6-81EC-FF4D-A5FB-873F02FA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Dedicated community diagnostic  sites to support patients separate to the acute hospitals</a:t>
            </a:r>
          </a:p>
          <a:p>
            <a:pPr>
              <a:lnSpc>
                <a:spcPct val="150000"/>
              </a:lnSpc>
            </a:pPr>
            <a:r>
              <a:rPr lang="en-US" dirty="0"/>
              <a:t>Additional capacity in the county</a:t>
            </a:r>
          </a:p>
          <a:p>
            <a:pPr>
              <a:lnSpc>
                <a:spcPct val="150000"/>
              </a:lnSpc>
            </a:pPr>
            <a:r>
              <a:rPr lang="en-US" dirty="0"/>
              <a:t>Additional support to cancer pathways </a:t>
            </a:r>
          </a:p>
          <a:p>
            <a:pPr>
              <a:lnSpc>
                <a:spcPct val="150000"/>
              </a:lnSpc>
            </a:pPr>
            <a:r>
              <a:rPr lang="en-US" dirty="0"/>
              <a:t>Extra capacity to help meet the increased demand for diagnostics magnified by the pandemic</a:t>
            </a:r>
          </a:p>
          <a:p>
            <a:pPr>
              <a:lnSpc>
                <a:spcPct val="150000"/>
              </a:lnSpc>
            </a:pPr>
            <a:r>
              <a:rPr lang="en-US" dirty="0"/>
              <a:t>Reduce the number of people needing to visit acute hospital environments</a:t>
            </a:r>
          </a:p>
          <a:p>
            <a:pPr>
              <a:lnSpc>
                <a:spcPct val="150000"/>
              </a:lnSpc>
            </a:pPr>
            <a:r>
              <a:rPr lang="en-US" dirty="0"/>
              <a:t>Separation of Acute &amp; Elective Diagnostics</a:t>
            </a:r>
          </a:p>
          <a:p>
            <a:pPr>
              <a:lnSpc>
                <a:spcPct val="150000"/>
              </a:lnSpc>
            </a:pPr>
            <a:r>
              <a:rPr lang="en-US" dirty="0"/>
              <a:t>Separation from the acute hospitals will help keep CDC locations free from COVID </a:t>
            </a:r>
          </a:p>
          <a:p>
            <a:pPr>
              <a:lnSpc>
                <a:spcPct val="150000"/>
              </a:lnSpc>
            </a:pPr>
            <a:r>
              <a:rPr lang="en-US" dirty="0"/>
              <a:t>One site which will eventually support all imaging and key diagnostics tests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5EBC7-3F40-45AD-BEA6-9C3FCA28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CDC Road Map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BCAB4-F105-E449-B63D-04E81A3D4A52}"/>
              </a:ext>
            </a:extLst>
          </p:cNvPr>
          <p:cNvGrpSpPr/>
          <p:nvPr/>
        </p:nvGrpSpPr>
        <p:grpSpPr>
          <a:xfrm>
            <a:off x="632301" y="2341624"/>
            <a:ext cx="11032730" cy="3849702"/>
            <a:chOff x="-289900" y="2307183"/>
            <a:chExt cx="10422235" cy="384970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D2C63DB-7A40-5B4F-AD43-5F4238293E19}"/>
                </a:ext>
              </a:extLst>
            </p:cNvPr>
            <p:cNvSpPr/>
            <p:nvPr/>
          </p:nvSpPr>
          <p:spPr>
            <a:xfrm rot="6000961">
              <a:off x="3403897" y="-892401"/>
              <a:ext cx="3034642" cy="10422235"/>
            </a:xfrm>
            <a:custGeom>
              <a:avLst/>
              <a:gdLst>
                <a:gd name="connsiteX0" fmla="*/ 231140 w 1931500"/>
                <a:gd name="connsiteY0" fmla="*/ 6076166 h 6076166"/>
                <a:gd name="connsiteX1" fmla="*/ 168517 w 1931500"/>
                <a:gd name="connsiteY1" fmla="*/ 5713611 h 6076166"/>
                <a:gd name="connsiteX2" fmla="*/ 380140 w 1931500"/>
                <a:gd name="connsiteY2" fmla="*/ 2759294 h 6076166"/>
                <a:gd name="connsiteX3" fmla="*/ 1577765 w 1931500"/>
                <a:gd name="connsiteY3" fmla="*/ 3506956 h 6076166"/>
                <a:gd name="connsiteX4" fmla="*/ 1535017 w 1931500"/>
                <a:gd name="connsiteY4" fmla="*/ 663561 h 6076166"/>
                <a:gd name="connsiteX5" fmla="*/ 1555983 w 1931500"/>
                <a:gd name="connsiteY5" fmla="*/ 680563 h 6076166"/>
                <a:gd name="connsiteX6" fmla="*/ 1452314 w 1931500"/>
                <a:gd name="connsiteY6" fmla="*/ 593901 h 6076166"/>
                <a:gd name="connsiteX7" fmla="*/ 1607386 w 1931500"/>
                <a:gd name="connsiteY7" fmla="*/ 0 h 6076166"/>
                <a:gd name="connsiteX8" fmla="*/ 1917530 w 1931500"/>
                <a:gd name="connsiteY8" fmla="*/ 982797 h 6076166"/>
                <a:gd name="connsiteX9" fmla="*/ 1825488 w 1931500"/>
                <a:gd name="connsiteY9" fmla="*/ 905854 h 6076166"/>
                <a:gd name="connsiteX10" fmla="*/ 1835316 w 1931500"/>
                <a:gd name="connsiteY10" fmla="*/ 1006791 h 6076166"/>
                <a:gd name="connsiteX11" fmla="*/ 1778358 w 1931500"/>
                <a:gd name="connsiteY11" fmla="*/ 3684322 h 6076166"/>
                <a:gd name="connsiteX12" fmla="*/ 421734 w 1931500"/>
                <a:gd name="connsiteY12" fmla="*/ 2898970 h 6076166"/>
                <a:gd name="connsiteX13" fmla="*/ 289070 w 1931500"/>
                <a:gd name="connsiteY13" fmla="*/ 6065935 h 6076166"/>
                <a:gd name="connsiteX0" fmla="*/ 231140 w 1931500"/>
                <a:gd name="connsiteY0" fmla="*/ 6168884 h 6168884"/>
                <a:gd name="connsiteX1" fmla="*/ 168517 w 1931500"/>
                <a:gd name="connsiteY1" fmla="*/ 5806329 h 6168884"/>
                <a:gd name="connsiteX2" fmla="*/ 380140 w 1931500"/>
                <a:gd name="connsiteY2" fmla="*/ 2852012 h 6168884"/>
                <a:gd name="connsiteX3" fmla="*/ 1577765 w 1931500"/>
                <a:gd name="connsiteY3" fmla="*/ 3599674 h 6168884"/>
                <a:gd name="connsiteX4" fmla="*/ 1535017 w 1931500"/>
                <a:gd name="connsiteY4" fmla="*/ 756279 h 6168884"/>
                <a:gd name="connsiteX5" fmla="*/ 1555983 w 1931500"/>
                <a:gd name="connsiteY5" fmla="*/ 773281 h 6168884"/>
                <a:gd name="connsiteX6" fmla="*/ 1452314 w 1931500"/>
                <a:gd name="connsiteY6" fmla="*/ 686619 h 6168884"/>
                <a:gd name="connsiteX7" fmla="*/ 1630411 w 1931500"/>
                <a:gd name="connsiteY7" fmla="*/ 0 h 6168884"/>
                <a:gd name="connsiteX8" fmla="*/ 1917530 w 1931500"/>
                <a:gd name="connsiteY8" fmla="*/ 1075515 h 6168884"/>
                <a:gd name="connsiteX9" fmla="*/ 1825488 w 1931500"/>
                <a:gd name="connsiteY9" fmla="*/ 998572 h 6168884"/>
                <a:gd name="connsiteX10" fmla="*/ 1835316 w 1931500"/>
                <a:gd name="connsiteY10" fmla="*/ 1099509 h 6168884"/>
                <a:gd name="connsiteX11" fmla="*/ 1778358 w 1931500"/>
                <a:gd name="connsiteY11" fmla="*/ 3777040 h 6168884"/>
                <a:gd name="connsiteX12" fmla="*/ 421734 w 1931500"/>
                <a:gd name="connsiteY12" fmla="*/ 2991688 h 6168884"/>
                <a:gd name="connsiteX13" fmla="*/ 289070 w 1931500"/>
                <a:gd name="connsiteY13" fmla="*/ 6158653 h 6168884"/>
                <a:gd name="connsiteX14" fmla="*/ 231140 w 1931500"/>
                <a:gd name="connsiteY14" fmla="*/ 6168884 h 6168884"/>
                <a:gd name="connsiteX0" fmla="*/ 231140 w 1931500"/>
                <a:gd name="connsiteY0" fmla="*/ 6129949 h 6129949"/>
                <a:gd name="connsiteX1" fmla="*/ 168517 w 1931500"/>
                <a:gd name="connsiteY1" fmla="*/ 5767394 h 6129949"/>
                <a:gd name="connsiteX2" fmla="*/ 380140 w 1931500"/>
                <a:gd name="connsiteY2" fmla="*/ 2813077 h 6129949"/>
                <a:gd name="connsiteX3" fmla="*/ 1577765 w 1931500"/>
                <a:gd name="connsiteY3" fmla="*/ 3560739 h 6129949"/>
                <a:gd name="connsiteX4" fmla="*/ 1535017 w 1931500"/>
                <a:gd name="connsiteY4" fmla="*/ 717344 h 6129949"/>
                <a:gd name="connsiteX5" fmla="*/ 1555983 w 1931500"/>
                <a:gd name="connsiteY5" fmla="*/ 734346 h 6129949"/>
                <a:gd name="connsiteX6" fmla="*/ 1452314 w 1931500"/>
                <a:gd name="connsiteY6" fmla="*/ 647684 h 6129949"/>
                <a:gd name="connsiteX7" fmla="*/ 1645611 w 1931500"/>
                <a:gd name="connsiteY7" fmla="*/ 0 h 6129949"/>
                <a:gd name="connsiteX8" fmla="*/ 1917530 w 1931500"/>
                <a:gd name="connsiteY8" fmla="*/ 1036580 h 6129949"/>
                <a:gd name="connsiteX9" fmla="*/ 1825488 w 1931500"/>
                <a:gd name="connsiteY9" fmla="*/ 959637 h 6129949"/>
                <a:gd name="connsiteX10" fmla="*/ 1835316 w 1931500"/>
                <a:gd name="connsiteY10" fmla="*/ 1060574 h 6129949"/>
                <a:gd name="connsiteX11" fmla="*/ 1778358 w 1931500"/>
                <a:gd name="connsiteY11" fmla="*/ 3738105 h 6129949"/>
                <a:gd name="connsiteX12" fmla="*/ 421734 w 1931500"/>
                <a:gd name="connsiteY12" fmla="*/ 2952753 h 6129949"/>
                <a:gd name="connsiteX13" fmla="*/ 289070 w 1931500"/>
                <a:gd name="connsiteY13" fmla="*/ 6119718 h 6129949"/>
                <a:gd name="connsiteX14" fmla="*/ 231140 w 1931500"/>
                <a:gd name="connsiteY14" fmla="*/ 6129949 h 6129949"/>
                <a:gd name="connsiteX0" fmla="*/ 231140 w 1931500"/>
                <a:gd name="connsiteY0" fmla="*/ 6164602 h 6164602"/>
                <a:gd name="connsiteX1" fmla="*/ 168517 w 1931500"/>
                <a:gd name="connsiteY1" fmla="*/ 5802047 h 6164602"/>
                <a:gd name="connsiteX2" fmla="*/ 380140 w 1931500"/>
                <a:gd name="connsiteY2" fmla="*/ 2847730 h 6164602"/>
                <a:gd name="connsiteX3" fmla="*/ 1577765 w 1931500"/>
                <a:gd name="connsiteY3" fmla="*/ 3595392 h 6164602"/>
                <a:gd name="connsiteX4" fmla="*/ 1535017 w 1931500"/>
                <a:gd name="connsiteY4" fmla="*/ 751997 h 6164602"/>
                <a:gd name="connsiteX5" fmla="*/ 1555983 w 1931500"/>
                <a:gd name="connsiteY5" fmla="*/ 768999 h 6164602"/>
                <a:gd name="connsiteX6" fmla="*/ 1452314 w 1931500"/>
                <a:gd name="connsiteY6" fmla="*/ 682337 h 6164602"/>
                <a:gd name="connsiteX7" fmla="*/ 1655908 w 1931500"/>
                <a:gd name="connsiteY7" fmla="*/ 0 h 6164602"/>
                <a:gd name="connsiteX8" fmla="*/ 1917530 w 1931500"/>
                <a:gd name="connsiteY8" fmla="*/ 1071233 h 6164602"/>
                <a:gd name="connsiteX9" fmla="*/ 1825488 w 1931500"/>
                <a:gd name="connsiteY9" fmla="*/ 994290 h 6164602"/>
                <a:gd name="connsiteX10" fmla="*/ 1835316 w 1931500"/>
                <a:gd name="connsiteY10" fmla="*/ 1095227 h 6164602"/>
                <a:gd name="connsiteX11" fmla="*/ 1778358 w 1931500"/>
                <a:gd name="connsiteY11" fmla="*/ 3772758 h 6164602"/>
                <a:gd name="connsiteX12" fmla="*/ 421734 w 1931500"/>
                <a:gd name="connsiteY12" fmla="*/ 2987406 h 6164602"/>
                <a:gd name="connsiteX13" fmla="*/ 289070 w 1931500"/>
                <a:gd name="connsiteY13" fmla="*/ 6154371 h 6164602"/>
                <a:gd name="connsiteX14" fmla="*/ 231140 w 1931500"/>
                <a:gd name="connsiteY14" fmla="*/ 6164602 h 6164602"/>
                <a:gd name="connsiteX0" fmla="*/ 231140 w 1931500"/>
                <a:gd name="connsiteY0" fmla="*/ 6159686 h 6159686"/>
                <a:gd name="connsiteX1" fmla="*/ 168517 w 1931500"/>
                <a:gd name="connsiteY1" fmla="*/ 5797131 h 6159686"/>
                <a:gd name="connsiteX2" fmla="*/ 380140 w 1931500"/>
                <a:gd name="connsiteY2" fmla="*/ 2842814 h 6159686"/>
                <a:gd name="connsiteX3" fmla="*/ 1577765 w 1931500"/>
                <a:gd name="connsiteY3" fmla="*/ 3590476 h 6159686"/>
                <a:gd name="connsiteX4" fmla="*/ 1535017 w 1931500"/>
                <a:gd name="connsiteY4" fmla="*/ 747081 h 6159686"/>
                <a:gd name="connsiteX5" fmla="*/ 1555983 w 1931500"/>
                <a:gd name="connsiteY5" fmla="*/ 764083 h 6159686"/>
                <a:gd name="connsiteX6" fmla="*/ 1452314 w 1931500"/>
                <a:gd name="connsiteY6" fmla="*/ 677421 h 6159686"/>
                <a:gd name="connsiteX7" fmla="*/ 1662933 w 1931500"/>
                <a:gd name="connsiteY7" fmla="*/ 0 h 6159686"/>
                <a:gd name="connsiteX8" fmla="*/ 1917530 w 1931500"/>
                <a:gd name="connsiteY8" fmla="*/ 1066317 h 6159686"/>
                <a:gd name="connsiteX9" fmla="*/ 1825488 w 1931500"/>
                <a:gd name="connsiteY9" fmla="*/ 989374 h 6159686"/>
                <a:gd name="connsiteX10" fmla="*/ 1835316 w 1931500"/>
                <a:gd name="connsiteY10" fmla="*/ 1090311 h 6159686"/>
                <a:gd name="connsiteX11" fmla="*/ 1778358 w 1931500"/>
                <a:gd name="connsiteY11" fmla="*/ 3767842 h 6159686"/>
                <a:gd name="connsiteX12" fmla="*/ 421734 w 1931500"/>
                <a:gd name="connsiteY12" fmla="*/ 2982490 h 6159686"/>
                <a:gd name="connsiteX13" fmla="*/ 289070 w 1931500"/>
                <a:gd name="connsiteY13" fmla="*/ 6149455 h 6159686"/>
                <a:gd name="connsiteX14" fmla="*/ 231140 w 1931500"/>
                <a:gd name="connsiteY14" fmla="*/ 6159686 h 6159686"/>
                <a:gd name="connsiteX0" fmla="*/ 231140 w 1931500"/>
                <a:gd name="connsiteY0" fmla="*/ 6159686 h 6159686"/>
                <a:gd name="connsiteX1" fmla="*/ 168517 w 1931500"/>
                <a:gd name="connsiteY1" fmla="*/ 5797131 h 6159686"/>
                <a:gd name="connsiteX2" fmla="*/ 380140 w 1931500"/>
                <a:gd name="connsiteY2" fmla="*/ 2842814 h 6159686"/>
                <a:gd name="connsiteX3" fmla="*/ 1577765 w 1931500"/>
                <a:gd name="connsiteY3" fmla="*/ 3590476 h 6159686"/>
                <a:gd name="connsiteX4" fmla="*/ 1535017 w 1931500"/>
                <a:gd name="connsiteY4" fmla="*/ 747081 h 6159686"/>
                <a:gd name="connsiteX5" fmla="*/ 1555983 w 1931500"/>
                <a:gd name="connsiteY5" fmla="*/ 764083 h 6159686"/>
                <a:gd name="connsiteX6" fmla="*/ 1452314 w 1931500"/>
                <a:gd name="connsiteY6" fmla="*/ 677421 h 6159686"/>
                <a:gd name="connsiteX7" fmla="*/ 1662933 w 1931500"/>
                <a:gd name="connsiteY7" fmla="*/ 0 h 6159686"/>
                <a:gd name="connsiteX8" fmla="*/ 1917530 w 1931500"/>
                <a:gd name="connsiteY8" fmla="*/ 1066317 h 6159686"/>
                <a:gd name="connsiteX9" fmla="*/ 1825488 w 1931500"/>
                <a:gd name="connsiteY9" fmla="*/ 989374 h 6159686"/>
                <a:gd name="connsiteX10" fmla="*/ 1835316 w 1931500"/>
                <a:gd name="connsiteY10" fmla="*/ 1090311 h 6159686"/>
                <a:gd name="connsiteX11" fmla="*/ 1778358 w 1931500"/>
                <a:gd name="connsiteY11" fmla="*/ 3767842 h 6159686"/>
                <a:gd name="connsiteX12" fmla="*/ 421734 w 1931500"/>
                <a:gd name="connsiteY12" fmla="*/ 2982490 h 6159686"/>
                <a:gd name="connsiteX13" fmla="*/ 289070 w 1931500"/>
                <a:gd name="connsiteY13" fmla="*/ 6149455 h 6159686"/>
                <a:gd name="connsiteX14" fmla="*/ 231140 w 1931500"/>
                <a:gd name="connsiteY14" fmla="*/ 6159686 h 6159686"/>
                <a:gd name="connsiteX0" fmla="*/ 233125 w 1931500"/>
                <a:gd name="connsiteY0" fmla="*/ 6170924 h 6170924"/>
                <a:gd name="connsiteX1" fmla="*/ 168517 w 1931500"/>
                <a:gd name="connsiteY1" fmla="*/ 5797131 h 6170924"/>
                <a:gd name="connsiteX2" fmla="*/ 380140 w 1931500"/>
                <a:gd name="connsiteY2" fmla="*/ 2842814 h 6170924"/>
                <a:gd name="connsiteX3" fmla="*/ 1577765 w 1931500"/>
                <a:gd name="connsiteY3" fmla="*/ 3590476 h 6170924"/>
                <a:gd name="connsiteX4" fmla="*/ 1535017 w 1931500"/>
                <a:gd name="connsiteY4" fmla="*/ 747081 h 6170924"/>
                <a:gd name="connsiteX5" fmla="*/ 1555983 w 1931500"/>
                <a:gd name="connsiteY5" fmla="*/ 764083 h 6170924"/>
                <a:gd name="connsiteX6" fmla="*/ 1452314 w 1931500"/>
                <a:gd name="connsiteY6" fmla="*/ 677421 h 6170924"/>
                <a:gd name="connsiteX7" fmla="*/ 1662933 w 1931500"/>
                <a:gd name="connsiteY7" fmla="*/ 0 h 6170924"/>
                <a:gd name="connsiteX8" fmla="*/ 1917530 w 1931500"/>
                <a:gd name="connsiteY8" fmla="*/ 1066317 h 6170924"/>
                <a:gd name="connsiteX9" fmla="*/ 1825488 w 1931500"/>
                <a:gd name="connsiteY9" fmla="*/ 989374 h 6170924"/>
                <a:gd name="connsiteX10" fmla="*/ 1835316 w 1931500"/>
                <a:gd name="connsiteY10" fmla="*/ 1090311 h 6170924"/>
                <a:gd name="connsiteX11" fmla="*/ 1778358 w 1931500"/>
                <a:gd name="connsiteY11" fmla="*/ 3767842 h 6170924"/>
                <a:gd name="connsiteX12" fmla="*/ 421734 w 1931500"/>
                <a:gd name="connsiteY12" fmla="*/ 2982490 h 6170924"/>
                <a:gd name="connsiteX13" fmla="*/ 289070 w 1931500"/>
                <a:gd name="connsiteY13" fmla="*/ 6149455 h 6170924"/>
                <a:gd name="connsiteX14" fmla="*/ 233125 w 1931500"/>
                <a:gd name="connsiteY14" fmla="*/ 6170924 h 6170924"/>
                <a:gd name="connsiteX0" fmla="*/ 233125 w 1931500"/>
                <a:gd name="connsiteY0" fmla="*/ 6170924 h 6170924"/>
                <a:gd name="connsiteX1" fmla="*/ 168517 w 1931500"/>
                <a:gd name="connsiteY1" fmla="*/ 5797131 h 6170924"/>
                <a:gd name="connsiteX2" fmla="*/ 380140 w 1931500"/>
                <a:gd name="connsiteY2" fmla="*/ 2842814 h 6170924"/>
                <a:gd name="connsiteX3" fmla="*/ 1577765 w 1931500"/>
                <a:gd name="connsiteY3" fmla="*/ 3590476 h 6170924"/>
                <a:gd name="connsiteX4" fmla="*/ 1535017 w 1931500"/>
                <a:gd name="connsiteY4" fmla="*/ 747081 h 6170924"/>
                <a:gd name="connsiteX5" fmla="*/ 1555983 w 1931500"/>
                <a:gd name="connsiteY5" fmla="*/ 764083 h 6170924"/>
                <a:gd name="connsiteX6" fmla="*/ 1452314 w 1931500"/>
                <a:gd name="connsiteY6" fmla="*/ 677421 h 6170924"/>
                <a:gd name="connsiteX7" fmla="*/ 1662933 w 1931500"/>
                <a:gd name="connsiteY7" fmla="*/ 0 h 6170924"/>
                <a:gd name="connsiteX8" fmla="*/ 1917530 w 1931500"/>
                <a:gd name="connsiteY8" fmla="*/ 1066317 h 6170924"/>
                <a:gd name="connsiteX9" fmla="*/ 1825488 w 1931500"/>
                <a:gd name="connsiteY9" fmla="*/ 989374 h 6170924"/>
                <a:gd name="connsiteX10" fmla="*/ 1835316 w 1931500"/>
                <a:gd name="connsiteY10" fmla="*/ 1090311 h 6170924"/>
                <a:gd name="connsiteX11" fmla="*/ 1778358 w 1931500"/>
                <a:gd name="connsiteY11" fmla="*/ 3767842 h 6170924"/>
                <a:gd name="connsiteX12" fmla="*/ 421734 w 1931500"/>
                <a:gd name="connsiteY12" fmla="*/ 2982490 h 6170924"/>
                <a:gd name="connsiteX13" fmla="*/ 291055 w 1931500"/>
                <a:gd name="connsiteY13" fmla="*/ 6160692 h 6170924"/>
                <a:gd name="connsiteX14" fmla="*/ 233125 w 1931500"/>
                <a:gd name="connsiteY14" fmla="*/ 6170924 h 61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1500" h="6170924">
                  <a:moveTo>
                    <a:pt x="233125" y="6170924"/>
                  </a:moveTo>
                  <a:lnTo>
                    <a:pt x="168517" y="5797131"/>
                  </a:lnTo>
                  <a:cubicBezTo>
                    <a:pt x="-74160" y="4291199"/>
                    <a:pt x="-95977" y="2773203"/>
                    <a:pt x="380140" y="2842814"/>
                  </a:cubicBezTo>
                  <a:cubicBezTo>
                    <a:pt x="750312" y="2892645"/>
                    <a:pt x="1197088" y="4288971"/>
                    <a:pt x="1577765" y="3590476"/>
                  </a:cubicBezTo>
                  <a:cubicBezTo>
                    <a:pt x="1885295" y="2797297"/>
                    <a:pt x="1582275" y="1216983"/>
                    <a:pt x="1535017" y="747081"/>
                  </a:cubicBezTo>
                  <a:lnTo>
                    <a:pt x="1555983" y="764083"/>
                  </a:lnTo>
                  <a:lnTo>
                    <a:pt x="1452314" y="677421"/>
                  </a:lnTo>
                  <a:lnTo>
                    <a:pt x="1662933" y="0"/>
                  </a:lnTo>
                  <a:lnTo>
                    <a:pt x="1917530" y="1066317"/>
                  </a:lnTo>
                  <a:lnTo>
                    <a:pt x="1825488" y="989374"/>
                  </a:lnTo>
                  <a:lnTo>
                    <a:pt x="1835316" y="1090311"/>
                  </a:lnTo>
                  <a:cubicBezTo>
                    <a:pt x="1894824" y="1700224"/>
                    <a:pt x="2045046" y="3292502"/>
                    <a:pt x="1778358" y="3767842"/>
                  </a:cubicBezTo>
                  <a:cubicBezTo>
                    <a:pt x="1210643" y="4692524"/>
                    <a:pt x="844557" y="3213298"/>
                    <a:pt x="421734" y="2982490"/>
                  </a:cubicBezTo>
                  <a:cubicBezTo>
                    <a:pt x="-138860" y="2815561"/>
                    <a:pt x="72262" y="5225645"/>
                    <a:pt x="291055" y="6160692"/>
                  </a:cubicBezTo>
                  <a:lnTo>
                    <a:pt x="233125" y="61709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754099-3D1B-A647-9FCF-CB733B5955B2}"/>
                </a:ext>
              </a:extLst>
            </p:cNvPr>
            <p:cNvSpPr/>
            <p:nvPr/>
          </p:nvSpPr>
          <p:spPr>
            <a:xfrm rot="10800000">
              <a:off x="-9523" y="2307183"/>
              <a:ext cx="9106588" cy="3849702"/>
            </a:xfrm>
            <a:custGeom>
              <a:avLst/>
              <a:gdLst>
                <a:gd name="connsiteX0" fmla="*/ 0 w 2239063"/>
                <a:gd name="connsiteY0" fmla="*/ 0 h 709784"/>
                <a:gd name="connsiteX1" fmla="*/ 1178638 w 2239063"/>
                <a:gd name="connsiteY1" fmla="*/ 709268 h 709784"/>
                <a:gd name="connsiteX2" fmla="*/ 2239063 w 2239063"/>
                <a:gd name="connsiteY2" fmla="*/ 90397 h 709784"/>
                <a:gd name="connsiteX0" fmla="*/ 0 w 2239063"/>
                <a:gd name="connsiteY0" fmla="*/ 0 h 709784"/>
                <a:gd name="connsiteX1" fmla="*/ 1178638 w 2239063"/>
                <a:gd name="connsiteY1" fmla="*/ 709268 h 709784"/>
                <a:gd name="connsiteX2" fmla="*/ 2239063 w 2239063"/>
                <a:gd name="connsiteY2" fmla="*/ 90397 h 709784"/>
                <a:gd name="connsiteX0" fmla="*/ 0 w 2239063"/>
                <a:gd name="connsiteY0" fmla="*/ 0 h 720199"/>
                <a:gd name="connsiteX1" fmla="*/ 1182115 w 2239063"/>
                <a:gd name="connsiteY1" fmla="*/ 719699 h 720199"/>
                <a:gd name="connsiteX2" fmla="*/ 2239063 w 2239063"/>
                <a:gd name="connsiteY2" fmla="*/ 90397 h 720199"/>
                <a:gd name="connsiteX0" fmla="*/ 0 w 2239063"/>
                <a:gd name="connsiteY0" fmla="*/ 0 h 720001"/>
                <a:gd name="connsiteX1" fmla="*/ 1182115 w 2239063"/>
                <a:gd name="connsiteY1" fmla="*/ 719699 h 720001"/>
                <a:gd name="connsiteX2" fmla="*/ 2239063 w 2239063"/>
                <a:gd name="connsiteY2" fmla="*/ 90397 h 720001"/>
                <a:gd name="connsiteX0" fmla="*/ 0 w 2239063"/>
                <a:gd name="connsiteY0" fmla="*/ 0 h 720013"/>
                <a:gd name="connsiteX1" fmla="*/ 1182115 w 2239063"/>
                <a:gd name="connsiteY1" fmla="*/ 719699 h 720013"/>
                <a:gd name="connsiteX2" fmla="*/ 2239063 w 2239063"/>
                <a:gd name="connsiteY2" fmla="*/ 90397 h 720013"/>
                <a:gd name="connsiteX0" fmla="*/ 0 w 2239063"/>
                <a:gd name="connsiteY0" fmla="*/ 0 h 713067"/>
                <a:gd name="connsiteX1" fmla="*/ 1185592 w 2239063"/>
                <a:gd name="connsiteY1" fmla="*/ 712746 h 713067"/>
                <a:gd name="connsiteX2" fmla="*/ 2239063 w 2239063"/>
                <a:gd name="connsiteY2" fmla="*/ 90397 h 713067"/>
                <a:gd name="connsiteX0" fmla="*/ 0 w 2239063"/>
                <a:gd name="connsiteY0" fmla="*/ 0 h 706121"/>
                <a:gd name="connsiteX1" fmla="*/ 1182116 w 2239063"/>
                <a:gd name="connsiteY1" fmla="*/ 705792 h 706121"/>
                <a:gd name="connsiteX2" fmla="*/ 2239063 w 2239063"/>
                <a:gd name="connsiteY2" fmla="*/ 90397 h 706121"/>
                <a:gd name="connsiteX0" fmla="*/ 0 w 4991788"/>
                <a:gd name="connsiteY0" fmla="*/ 0 h 1496696"/>
                <a:gd name="connsiteX1" fmla="*/ 3934841 w 4991788"/>
                <a:gd name="connsiteY1" fmla="*/ 1496367 h 1496696"/>
                <a:gd name="connsiteX2" fmla="*/ 4991788 w 4991788"/>
                <a:gd name="connsiteY2" fmla="*/ 880972 h 1496696"/>
                <a:gd name="connsiteX0" fmla="*/ 0 w 4991788"/>
                <a:gd name="connsiteY0" fmla="*/ 0 h 990520"/>
                <a:gd name="connsiteX1" fmla="*/ 1820291 w 4991788"/>
                <a:gd name="connsiteY1" fmla="*/ 677217 h 990520"/>
                <a:gd name="connsiteX2" fmla="*/ 4991788 w 4991788"/>
                <a:gd name="connsiteY2" fmla="*/ 880972 h 990520"/>
                <a:gd name="connsiteX0" fmla="*/ 0 w 4477438"/>
                <a:gd name="connsiteY0" fmla="*/ 0 h 1581070"/>
                <a:gd name="connsiteX1" fmla="*/ 1305941 w 4477438"/>
                <a:gd name="connsiteY1" fmla="*/ 1267767 h 1581070"/>
                <a:gd name="connsiteX2" fmla="*/ 4477438 w 4477438"/>
                <a:gd name="connsiteY2" fmla="*/ 1471522 h 1581070"/>
                <a:gd name="connsiteX0" fmla="*/ 0 w 4477438"/>
                <a:gd name="connsiteY0" fmla="*/ 0 h 1560799"/>
                <a:gd name="connsiteX1" fmla="*/ 410591 w 4477438"/>
                <a:gd name="connsiteY1" fmla="*/ 1096317 h 1560799"/>
                <a:gd name="connsiteX2" fmla="*/ 4477438 w 4477438"/>
                <a:gd name="connsiteY2" fmla="*/ 1471522 h 1560799"/>
                <a:gd name="connsiteX0" fmla="*/ 0 w 4477438"/>
                <a:gd name="connsiteY0" fmla="*/ 0 h 1488533"/>
                <a:gd name="connsiteX1" fmla="*/ 410591 w 4477438"/>
                <a:gd name="connsiteY1" fmla="*/ 1096317 h 1488533"/>
                <a:gd name="connsiteX2" fmla="*/ 4477438 w 4477438"/>
                <a:gd name="connsiteY2" fmla="*/ 1471522 h 1488533"/>
                <a:gd name="connsiteX0" fmla="*/ 0 w 4477438"/>
                <a:gd name="connsiteY0" fmla="*/ 0 h 1496129"/>
                <a:gd name="connsiteX1" fmla="*/ 410591 w 4477438"/>
                <a:gd name="connsiteY1" fmla="*/ 1096317 h 1496129"/>
                <a:gd name="connsiteX2" fmla="*/ 4477438 w 4477438"/>
                <a:gd name="connsiteY2" fmla="*/ 1471522 h 1496129"/>
                <a:gd name="connsiteX0" fmla="*/ 0 w 4477438"/>
                <a:gd name="connsiteY0" fmla="*/ 0 h 1496701"/>
                <a:gd name="connsiteX1" fmla="*/ 410591 w 4477438"/>
                <a:gd name="connsiteY1" fmla="*/ 1096317 h 1496701"/>
                <a:gd name="connsiteX2" fmla="*/ 4477438 w 4477438"/>
                <a:gd name="connsiteY2" fmla="*/ 1471522 h 1496701"/>
                <a:gd name="connsiteX0" fmla="*/ 0 w 4486963"/>
                <a:gd name="connsiteY0" fmla="*/ 0 h 1478951"/>
                <a:gd name="connsiteX1" fmla="*/ 410591 w 4486963"/>
                <a:gd name="connsiteY1" fmla="*/ 1096317 h 1478951"/>
                <a:gd name="connsiteX2" fmla="*/ 4486963 w 4486963"/>
                <a:gd name="connsiteY2" fmla="*/ 1452472 h 1478951"/>
                <a:gd name="connsiteX0" fmla="*/ 0 w 4486963"/>
                <a:gd name="connsiteY0" fmla="*/ 0 h 1477651"/>
                <a:gd name="connsiteX1" fmla="*/ 401066 w 4486963"/>
                <a:gd name="connsiteY1" fmla="*/ 1077267 h 1477651"/>
                <a:gd name="connsiteX2" fmla="*/ 4486963 w 4486963"/>
                <a:gd name="connsiteY2" fmla="*/ 1452472 h 1477651"/>
                <a:gd name="connsiteX0" fmla="*/ 0 w 4486963"/>
                <a:gd name="connsiteY0" fmla="*/ 0 h 1481635"/>
                <a:gd name="connsiteX1" fmla="*/ 401066 w 4486963"/>
                <a:gd name="connsiteY1" fmla="*/ 1077267 h 1481635"/>
                <a:gd name="connsiteX2" fmla="*/ 4486963 w 4486963"/>
                <a:gd name="connsiteY2" fmla="*/ 1452472 h 1481635"/>
                <a:gd name="connsiteX0" fmla="*/ 0 w 4486963"/>
                <a:gd name="connsiteY0" fmla="*/ 0 h 1492257"/>
                <a:gd name="connsiteX1" fmla="*/ 401066 w 4486963"/>
                <a:gd name="connsiteY1" fmla="*/ 1077267 h 1492257"/>
                <a:gd name="connsiteX2" fmla="*/ 4486963 w 4486963"/>
                <a:gd name="connsiteY2" fmla="*/ 1452472 h 1492257"/>
                <a:gd name="connsiteX0" fmla="*/ 0 w 4486963"/>
                <a:gd name="connsiteY0" fmla="*/ 0 h 1492257"/>
                <a:gd name="connsiteX1" fmla="*/ 401066 w 4486963"/>
                <a:gd name="connsiteY1" fmla="*/ 1077267 h 1492257"/>
                <a:gd name="connsiteX2" fmla="*/ 4486963 w 4486963"/>
                <a:gd name="connsiteY2" fmla="*/ 1452472 h 1492257"/>
                <a:gd name="connsiteX0" fmla="*/ 322481 w 4809444"/>
                <a:gd name="connsiteY0" fmla="*/ 0 h 1492257"/>
                <a:gd name="connsiteX1" fmla="*/ 723547 w 4809444"/>
                <a:gd name="connsiteY1" fmla="*/ 1077267 h 1492257"/>
                <a:gd name="connsiteX2" fmla="*/ 4809444 w 4809444"/>
                <a:gd name="connsiteY2" fmla="*/ 1452472 h 1492257"/>
                <a:gd name="connsiteX0" fmla="*/ 559124 w 5046087"/>
                <a:gd name="connsiteY0" fmla="*/ 0 h 1492257"/>
                <a:gd name="connsiteX1" fmla="*/ 960190 w 5046087"/>
                <a:gd name="connsiteY1" fmla="*/ 1077267 h 1492257"/>
                <a:gd name="connsiteX2" fmla="*/ 5046087 w 5046087"/>
                <a:gd name="connsiteY2" fmla="*/ 1452472 h 1492257"/>
                <a:gd name="connsiteX0" fmla="*/ 574836 w 5061799"/>
                <a:gd name="connsiteY0" fmla="*/ 0 h 1492257"/>
                <a:gd name="connsiteX1" fmla="*/ 947327 w 5061799"/>
                <a:gd name="connsiteY1" fmla="*/ 1077267 h 1492257"/>
                <a:gd name="connsiteX2" fmla="*/ 5061799 w 5061799"/>
                <a:gd name="connsiteY2" fmla="*/ 1452472 h 1492257"/>
                <a:gd name="connsiteX0" fmla="*/ 574836 w 5061799"/>
                <a:gd name="connsiteY0" fmla="*/ 0 h 1487502"/>
                <a:gd name="connsiteX1" fmla="*/ 947327 w 5061799"/>
                <a:gd name="connsiteY1" fmla="*/ 1077267 h 1487502"/>
                <a:gd name="connsiteX2" fmla="*/ 5061799 w 5061799"/>
                <a:gd name="connsiteY2" fmla="*/ 1452472 h 1487502"/>
                <a:gd name="connsiteX0" fmla="*/ 552064 w 5039027"/>
                <a:gd name="connsiteY0" fmla="*/ 0 h 1487502"/>
                <a:gd name="connsiteX1" fmla="*/ 924555 w 5039027"/>
                <a:gd name="connsiteY1" fmla="*/ 1077267 h 1487502"/>
                <a:gd name="connsiteX2" fmla="*/ 5039027 w 5039027"/>
                <a:gd name="connsiteY2" fmla="*/ 1452472 h 1487502"/>
                <a:gd name="connsiteX0" fmla="*/ 552064 w 5039027"/>
                <a:gd name="connsiteY0" fmla="*/ 0 h 1486804"/>
                <a:gd name="connsiteX1" fmla="*/ 924555 w 5039027"/>
                <a:gd name="connsiteY1" fmla="*/ 1077267 h 1486804"/>
                <a:gd name="connsiteX2" fmla="*/ 5039027 w 5039027"/>
                <a:gd name="connsiteY2" fmla="*/ 1452472 h 1486804"/>
                <a:gd name="connsiteX0" fmla="*/ 567816 w 5054779"/>
                <a:gd name="connsiteY0" fmla="*/ 0 h 1486804"/>
                <a:gd name="connsiteX1" fmla="*/ 911732 w 5054779"/>
                <a:gd name="connsiteY1" fmla="*/ 1077267 h 1486804"/>
                <a:gd name="connsiteX2" fmla="*/ 5054779 w 5054779"/>
                <a:gd name="connsiteY2" fmla="*/ 1452472 h 1486804"/>
                <a:gd name="connsiteX0" fmla="*/ 507500 w 4994463"/>
                <a:gd name="connsiteY0" fmla="*/ 0 h 1486804"/>
                <a:gd name="connsiteX1" fmla="*/ 851416 w 4994463"/>
                <a:gd name="connsiteY1" fmla="*/ 1077267 h 1486804"/>
                <a:gd name="connsiteX2" fmla="*/ 4994463 w 4994463"/>
                <a:gd name="connsiteY2" fmla="*/ 1452472 h 1486804"/>
                <a:gd name="connsiteX0" fmla="*/ 518679 w 5005642"/>
                <a:gd name="connsiteY0" fmla="*/ 0 h 1486804"/>
                <a:gd name="connsiteX1" fmla="*/ 862595 w 5005642"/>
                <a:gd name="connsiteY1" fmla="*/ 1077267 h 1486804"/>
                <a:gd name="connsiteX2" fmla="*/ 5005642 w 5005642"/>
                <a:gd name="connsiteY2" fmla="*/ 1452472 h 1486804"/>
                <a:gd name="connsiteX0" fmla="*/ 528894 w 5015857"/>
                <a:gd name="connsiteY0" fmla="*/ 0 h 1486804"/>
                <a:gd name="connsiteX1" fmla="*/ 872810 w 5015857"/>
                <a:gd name="connsiteY1" fmla="*/ 1077267 h 1486804"/>
                <a:gd name="connsiteX2" fmla="*/ 5015857 w 5015857"/>
                <a:gd name="connsiteY2" fmla="*/ 1452472 h 1486804"/>
                <a:gd name="connsiteX0" fmla="*/ 528894 w 5015857"/>
                <a:gd name="connsiteY0" fmla="*/ 0 h 1486804"/>
                <a:gd name="connsiteX1" fmla="*/ 872810 w 5015857"/>
                <a:gd name="connsiteY1" fmla="*/ 1077267 h 1486804"/>
                <a:gd name="connsiteX2" fmla="*/ 5015857 w 5015857"/>
                <a:gd name="connsiteY2" fmla="*/ 1452472 h 1486804"/>
                <a:gd name="connsiteX0" fmla="*/ 358047 w 4845010"/>
                <a:gd name="connsiteY0" fmla="*/ 0 h 1486804"/>
                <a:gd name="connsiteX1" fmla="*/ 6312 w 4845010"/>
                <a:gd name="connsiteY1" fmla="*/ 194236 h 1486804"/>
                <a:gd name="connsiteX2" fmla="*/ 701963 w 4845010"/>
                <a:gd name="connsiteY2" fmla="*/ 1077267 h 1486804"/>
                <a:gd name="connsiteX3" fmla="*/ 4845010 w 4845010"/>
                <a:gd name="connsiteY3" fmla="*/ 1452472 h 1486804"/>
                <a:gd name="connsiteX0" fmla="*/ 1677149 w 4840137"/>
                <a:gd name="connsiteY0" fmla="*/ 0 h 3172729"/>
                <a:gd name="connsiteX1" fmla="*/ 1439 w 4840137"/>
                <a:gd name="connsiteY1" fmla="*/ 1880161 h 3172729"/>
                <a:gd name="connsiteX2" fmla="*/ 697090 w 4840137"/>
                <a:gd name="connsiteY2" fmla="*/ 2763192 h 3172729"/>
                <a:gd name="connsiteX3" fmla="*/ 4840137 w 4840137"/>
                <a:gd name="connsiteY3" fmla="*/ 3138397 h 3172729"/>
                <a:gd name="connsiteX0" fmla="*/ 844 w 7850132"/>
                <a:gd name="connsiteY0" fmla="*/ 0 h 3706129"/>
                <a:gd name="connsiteX1" fmla="*/ 3011434 w 7850132"/>
                <a:gd name="connsiteY1" fmla="*/ 2413561 h 3706129"/>
                <a:gd name="connsiteX2" fmla="*/ 3707085 w 7850132"/>
                <a:gd name="connsiteY2" fmla="*/ 3296592 h 3706129"/>
                <a:gd name="connsiteX3" fmla="*/ 7850132 w 7850132"/>
                <a:gd name="connsiteY3" fmla="*/ 3671797 h 3706129"/>
                <a:gd name="connsiteX0" fmla="*/ 596 w 9116709"/>
                <a:gd name="connsiteY0" fmla="*/ 0 h 3896629"/>
                <a:gd name="connsiteX1" fmla="*/ 4278011 w 9116709"/>
                <a:gd name="connsiteY1" fmla="*/ 2604061 h 3896629"/>
                <a:gd name="connsiteX2" fmla="*/ 4973662 w 9116709"/>
                <a:gd name="connsiteY2" fmla="*/ 3487092 h 3896629"/>
                <a:gd name="connsiteX3" fmla="*/ 9116709 w 9116709"/>
                <a:gd name="connsiteY3" fmla="*/ 3862297 h 3896629"/>
                <a:gd name="connsiteX0" fmla="*/ 604 w 9069092"/>
                <a:gd name="connsiteY0" fmla="*/ 0 h 3887104"/>
                <a:gd name="connsiteX1" fmla="*/ 4230394 w 9069092"/>
                <a:gd name="connsiteY1" fmla="*/ 2594536 h 3887104"/>
                <a:gd name="connsiteX2" fmla="*/ 4926045 w 9069092"/>
                <a:gd name="connsiteY2" fmla="*/ 3477567 h 3887104"/>
                <a:gd name="connsiteX3" fmla="*/ 9069092 w 9069092"/>
                <a:gd name="connsiteY3" fmla="*/ 3852772 h 3887104"/>
                <a:gd name="connsiteX0" fmla="*/ 602 w 9078615"/>
                <a:gd name="connsiteY0" fmla="*/ 0 h 3601354"/>
                <a:gd name="connsiteX1" fmla="*/ 4239917 w 9078615"/>
                <a:gd name="connsiteY1" fmla="*/ 2308786 h 3601354"/>
                <a:gd name="connsiteX2" fmla="*/ 4935568 w 9078615"/>
                <a:gd name="connsiteY2" fmla="*/ 3191817 h 3601354"/>
                <a:gd name="connsiteX3" fmla="*/ 9078615 w 9078615"/>
                <a:gd name="connsiteY3" fmla="*/ 3567022 h 3601354"/>
                <a:gd name="connsiteX0" fmla="*/ 595 w 9126233"/>
                <a:gd name="connsiteY0" fmla="*/ 0 h 3868054"/>
                <a:gd name="connsiteX1" fmla="*/ 4287535 w 9126233"/>
                <a:gd name="connsiteY1" fmla="*/ 2575486 h 3868054"/>
                <a:gd name="connsiteX2" fmla="*/ 4983186 w 9126233"/>
                <a:gd name="connsiteY2" fmla="*/ 3458517 h 3868054"/>
                <a:gd name="connsiteX3" fmla="*/ 9126233 w 9126233"/>
                <a:gd name="connsiteY3" fmla="*/ 3833722 h 3868054"/>
                <a:gd name="connsiteX0" fmla="*/ 327 w 9125965"/>
                <a:gd name="connsiteY0" fmla="*/ 0 h 3868054"/>
                <a:gd name="connsiteX1" fmla="*/ 4287267 w 9125965"/>
                <a:gd name="connsiteY1" fmla="*/ 2575486 h 3868054"/>
                <a:gd name="connsiteX2" fmla="*/ 4982918 w 9125965"/>
                <a:gd name="connsiteY2" fmla="*/ 3458517 h 3868054"/>
                <a:gd name="connsiteX3" fmla="*/ 9125965 w 9125965"/>
                <a:gd name="connsiteY3" fmla="*/ 3833722 h 3868054"/>
                <a:gd name="connsiteX0" fmla="*/ 0 w 9125638"/>
                <a:gd name="connsiteY0" fmla="*/ 0 h 3868054"/>
                <a:gd name="connsiteX1" fmla="*/ 4286940 w 9125638"/>
                <a:gd name="connsiteY1" fmla="*/ 257548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286940 w 9125638"/>
                <a:gd name="connsiteY1" fmla="*/ 257548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286940 w 9125638"/>
                <a:gd name="connsiteY1" fmla="*/ 257548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286940 w 9125638"/>
                <a:gd name="connsiteY1" fmla="*/ 257548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525065 w 9125638"/>
                <a:gd name="connsiteY1" fmla="*/ 244213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525065 w 9125638"/>
                <a:gd name="connsiteY1" fmla="*/ 244213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525065 w 9125638"/>
                <a:gd name="connsiteY1" fmla="*/ 244213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525065 w 9125638"/>
                <a:gd name="connsiteY1" fmla="*/ 244213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25638"/>
                <a:gd name="connsiteY0" fmla="*/ 0 h 3868054"/>
                <a:gd name="connsiteX1" fmla="*/ 4525065 w 9125638"/>
                <a:gd name="connsiteY1" fmla="*/ 2442136 h 3868054"/>
                <a:gd name="connsiteX2" fmla="*/ 4982591 w 9125638"/>
                <a:gd name="connsiteY2" fmla="*/ 3458517 h 3868054"/>
                <a:gd name="connsiteX3" fmla="*/ 9125638 w 9125638"/>
                <a:gd name="connsiteY3" fmla="*/ 3833722 h 3868054"/>
                <a:gd name="connsiteX0" fmla="*/ 0 w 9106588"/>
                <a:gd name="connsiteY0" fmla="*/ 0 h 3858529"/>
                <a:gd name="connsiteX1" fmla="*/ 4506015 w 9106588"/>
                <a:gd name="connsiteY1" fmla="*/ 2432611 h 3858529"/>
                <a:gd name="connsiteX2" fmla="*/ 4963541 w 9106588"/>
                <a:gd name="connsiteY2" fmla="*/ 3448992 h 3858529"/>
                <a:gd name="connsiteX3" fmla="*/ 9106588 w 9106588"/>
                <a:gd name="connsiteY3" fmla="*/ 3824197 h 3858529"/>
                <a:gd name="connsiteX0" fmla="*/ 0 w 9106588"/>
                <a:gd name="connsiteY0" fmla="*/ 93002 h 3951531"/>
                <a:gd name="connsiteX1" fmla="*/ 1267515 w 9106588"/>
                <a:gd name="connsiteY1" fmla="*/ 211037 h 3951531"/>
                <a:gd name="connsiteX2" fmla="*/ 4506015 w 9106588"/>
                <a:gd name="connsiteY2" fmla="*/ 2525613 h 3951531"/>
                <a:gd name="connsiteX3" fmla="*/ 4963541 w 9106588"/>
                <a:gd name="connsiteY3" fmla="*/ 3541994 h 3951531"/>
                <a:gd name="connsiteX4" fmla="*/ 9106588 w 9106588"/>
                <a:gd name="connsiteY4" fmla="*/ 3917199 h 3951531"/>
                <a:gd name="connsiteX0" fmla="*/ 0 w 9106588"/>
                <a:gd name="connsiteY0" fmla="*/ 47859 h 3906388"/>
                <a:gd name="connsiteX1" fmla="*/ 1267515 w 9106588"/>
                <a:gd name="connsiteY1" fmla="*/ 242094 h 3906388"/>
                <a:gd name="connsiteX2" fmla="*/ 4506015 w 9106588"/>
                <a:gd name="connsiteY2" fmla="*/ 2480470 h 3906388"/>
                <a:gd name="connsiteX3" fmla="*/ 4963541 w 9106588"/>
                <a:gd name="connsiteY3" fmla="*/ 3496851 h 3906388"/>
                <a:gd name="connsiteX4" fmla="*/ 9106588 w 9106588"/>
                <a:gd name="connsiteY4" fmla="*/ 3872056 h 3906388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506015 w 9106588"/>
                <a:gd name="connsiteY2" fmla="*/ 24326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620315 w 9106588"/>
                <a:gd name="connsiteY2" fmla="*/ 23564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620315 w 9106588"/>
                <a:gd name="connsiteY2" fmla="*/ 23564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8529"/>
                <a:gd name="connsiteX1" fmla="*/ 1267515 w 9106588"/>
                <a:gd name="connsiteY1" fmla="*/ 194235 h 3858529"/>
                <a:gd name="connsiteX2" fmla="*/ 4620315 w 9106588"/>
                <a:gd name="connsiteY2" fmla="*/ 2356411 h 3858529"/>
                <a:gd name="connsiteX3" fmla="*/ 4963541 w 9106588"/>
                <a:gd name="connsiteY3" fmla="*/ 3448992 h 3858529"/>
                <a:gd name="connsiteX4" fmla="*/ 9106588 w 9106588"/>
                <a:gd name="connsiteY4" fmla="*/ 3824197 h 3858529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20315 w 9106588"/>
                <a:gd name="connsiteY2" fmla="*/ 2356411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20315 w 9106588"/>
                <a:gd name="connsiteY2" fmla="*/ 2356411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20315 w 9106588"/>
                <a:gd name="connsiteY2" fmla="*/ 2356411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20315 w 9106588"/>
                <a:gd name="connsiteY2" fmla="*/ 2356411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57812"/>
                <a:gd name="connsiteX1" fmla="*/ 1267515 w 9106588"/>
                <a:gd name="connsiteY1" fmla="*/ 194235 h 3857812"/>
                <a:gd name="connsiteX2" fmla="*/ 4648890 w 9106588"/>
                <a:gd name="connsiteY2" fmla="*/ 2346886 h 3857812"/>
                <a:gd name="connsiteX3" fmla="*/ 4992116 w 9106588"/>
                <a:gd name="connsiteY3" fmla="*/ 3439467 h 3857812"/>
                <a:gd name="connsiteX4" fmla="*/ 9106588 w 9106588"/>
                <a:gd name="connsiteY4" fmla="*/ 3824197 h 3857812"/>
                <a:gd name="connsiteX0" fmla="*/ 0 w 9106588"/>
                <a:gd name="connsiteY0" fmla="*/ 0 h 3860643"/>
                <a:gd name="connsiteX1" fmla="*/ 1267515 w 9106588"/>
                <a:gd name="connsiteY1" fmla="*/ 194235 h 3860643"/>
                <a:gd name="connsiteX2" fmla="*/ 4648890 w 9106588"/>
                <a:gd name="connsiteY2" fmla="*/ 2346886 h 3860643"/>
                <a:gd name="connsiteX3" fmla="*/ 4992116 w 9106588"/>
                <a:gd name="connsiteY3" fmla="*/ 3439467 h 3860643"/>
                <a:gd name="connsiteX4" fmla="*/ 9106588 w 9106588"/>
                <a:gd name="connsiteY4" fmla="*/ 3824197 h 3860643"/>
                <a:gd name="connsiteX0" fmla="*/ 0 w 9106588"/>
                <a:gd name="connsiteY0" fmla="*/ 0 h 3850552"/>
                <a:gd name="connsiteX1" fmla="*/ 1267515 w 9106588"/>
                <a:gd name="connsiteY1" fmla="*/ 194235 h 3850552"/>
                <a:gd name="connsiteX2" fmla="*/ 4648890 w 9106588"/>
                <a:gd name="connsiteY2" fmla="*/ 2346886 h 3850552"/>
                <a:gd name="connsiteX3" fmla="*/ 4992116 w 9106588"/>
                <a:gd name="connsiteY3" fmla="*/ 3439467 h 3850552"/>
                <a:gd name="connsiteX4" fmla="*/ 9106588 w 9106588"/>
                <a:gd name="connsiteY4" fmla="*/ 3824197 h 3850552"/>
                <a:gd name="connsiteX0" fmla="*/ 0 w 9106588"/>
                <a:gd name="connsiteY0" fmla="*/ 0 h 3850552"/>
                <a:gd name="connsiteX1" fmla="*/ 1267515 w 9106588"/>
                <a:gd name="connsiteY1" fmla="*/ 194235 h 3850552"/>
                <a:gd name="connsiteX2" fmla="*/ 4648890 w 9106588"/>
                <a:gd name="connsiteY2" fmla="*/ 2346886 h 3850552"/>
                <a:gd name="connsiteX3" fmla="*/ 4992116 w 9106588"/>
                <a:gd name="connsiteY3" fmla="*/ 3439467 h 3850552"/>
                <a:gd name="connsiteX4" fmla="*/ 9106588 w 9106588"/>
                <a:gd name="connsiteY4" fmla="*/ 3824197 h 3850552"/>
                <a:gd name="connsiteX0" fmla="*/ 0 w 9106588"/>
                <a:gd name="connsiteY0" fmla="*/ 0 h 3841202"/>
                <a:gd name="connsiteX1" fmla="*/ 1267515 w 9106588"/>
                <a:gd name="connsiteY1" fmla="*/ 194235 h 3841202"/>
                <a:gd name="connsiteX2" fmla="*/ 4648890 w 9106588"/>
                <a:gd name="connsiteY2" fmla="*/ 2346886 h 3841202"/>
                <a:gd name="connsiteX3" fmla="*/ 4992116 w 9106588"/>
                <a:gd name="connsiteY3" fmla="*/ 3439467 h 3841202"/>
                <a:gd name="connsiteX4" fmla="*/ 9106588 w 9106588"/>
                <a:gd name="connsiteY4" fmla="*/ 3824197 h 3841202"/>
                <a:gd name="connsiteX0" fmla="*/ 0 w 9106588"/>
                <a:gd name="connsiteY0" fmla="*/ 0 h 3841695"/>
                <a:gd name="connsiteX1" fmla="*/ 1267515 w 9106588"/>
                <a:gd name="connsiteY1" fmla="*/ 194235 h 3841695"/>
                <a:gd name="connsiteX2" fmla="*/ 4648890 w 9106588"/>
                <a:gd name="connsiteY2" fmla="*/ 2346886 h 3841695"/>
                <a:gd name="connsiteX3" fmla="*/ 4992116 w 9106588"/>
                <a:gd name="connsiteY3" fmla="*/ 3439467 h 3841695"/>
                <a:gd name="connsiteX4" fmla="*/ 9106588 w 9106588"/>
                <a:gd name="connsiteY4" fmla="*/ 3824197 h 3841695"/>
                <a:gd name="connsiteX0" fmla="*/ 0 w 9106588"/>
                <a:gd name="connsiteY0" fmla="*/ 0 h 3843335"/>
                <a:gd name="connsiteX1" fmla="*/ 1267515 w 9106588"/>
                <a:gd name="connsiteY1" fmla="*/ 194235 h 3843335"/>
                <a:gd name="connsiteX2" fmla="*/ 4648890 w 9106588"/>
                <a:gd name="connsiteY2" fmla="*/ 2346886 h 3843335"/>
                <a:gd name="connsiteX3" fmla="*/ 4992116 w 9106588"/>
                <a:gd name="connsiteY3" fmla="*/ 3439467 h 3843335"/>
                <a:gd name="connsiteX4" fmla="*/ 9106588 w 9106588"/>
                <a:gd name="connsiteY4" fmla="*/ 3824197 h 3843335"/>
                <a:gd name="connsiteX0" fmla="*/ 0 w 9106588"/>
                <a:gd name="connsiteY0" fmla="*/ 0 h 3843335"/>
                <a:gd name="connsiteX1" fmla="*/ 1267515 w 9106588"/>
                <a:gd name="connsiteY1" fmla="*/ 194235 h 3843335"/>
                <a:gd name="connsiteX2" fmla="*/ 4648890 w 9106588"/>
                <a:gd name="connsiteY2" fmla="*/ 2346886 h 3843335"/>
                <a:gd name="connsiteX3" fmla="*/ 4992116 w 9106588"/>
                <a:gd name="connsiteY3" fmla="*/ 3439467 h 3843335"/>
                <a:gd name="connsiteX4" fmla="*/ 9106588 w 9106588"/>
                <a:gd name="connsiteY4" fmla="*/ 3824197 h 3843335"/>
                <a:gd name="connsiteX0" fmla="*/ 0 w 9106588"/>
                <a:gd name="connsiteY0" fmla="*/ 0 h 3843335"/>
                <a:gd name="connsiteX1" fmla="*/ 1267515 w 9106588"/>
                <a:gd name="connsiteY1" fmla="*/ 194235 h 3843335"/>
                <a:gd name="connsiteX2" fmla="*/ 4648890 w 9106588"/>
                <a:gd name="connsiteY2" fmla="*/ 2346886 h 3843335"/>
                <a:gd name="connsiteX3" fmla="*/ 4992116 w 9106588"/>
                <a:gd name="connsiteY3" fmla="*/ 3439467 h 3843335"/>
                <a:gd name="connsiteX4" fmla="*/ 9106588 w 9106588"/>
                <a:gd name="connsiteY4" fmla="*/ 3824197 h 3843335"/>
                <a:gd name="connsiteX0" fmla="*/ 0 w 9106588"/>
                <a:gd name="connsiteY0" fmla="*/ 0 h 3843335"/>
                <a:gd name="connsiteX1" fmla="*/ 1267515 w 9106588"/>
                <a:gd name="connsiteY1" fmla="*/ 194235 h 3843335"/>
                <a:gd name="connsiteX2" fmla="*/ 4648890 w 9106588"/>
                <a:gd name="connsiteY2" fmla="*/ 2346886 h 3843335"/>
                <a:gd name="connsiteX3" fmla="*/ 4992116 w 9106588"/>
                <a:gd name="connsiteY3" fmla="*/ 3439467 h 3843335"/>
                <a:gd name="connsiteX4" fmla="*/ 9106588 w 9106588"/>
                <a:gd name="connsiteY4" fmla="*/ 3824197 h 3843335"/>
                <a:gd name="connsiteX0" fmla="*/ 0 w 9106588"/>
                <a:gd name="connsiteY0" fmla="*/ 0 h 3841202"/>
                <a:gd name="connsiteX1" fmla="*/ 1267515 w 9106588"/>
                <a:gd name="connsiteY1" fmla="*/ 194235 h 3841202"/>
                <a:gd name="connsiteX2" fmla="*/ 4648890 w 9106588"/>
                <a:gd name="connsiteY2" fmla="*/ 2346886 h 3841202"/>
                <a:gd name="connsiteX3" fmla="*/ 4992116 w 9106588"/>
                <a:gd name="connsiteY3" fmla="*/ 3439467 h 3841202"/>
                <a:gd name="connsiteX4" fmla="*/ 9106588 w 9106588"/>
                <a:gd name="connsiteY4" fmla="*/ 3824197 h 3841202"/>
                <a:gd name="connsiteX0" fmla="*/ 0 w 9106588"/>
                <a:gd name="connsiteY0" fmla="*/ 0 h 3841202"/>
                <a:gd name="connsiteX1" fmla="*/ 1267515 w 9106588"/>
                <a:gd name="connsiteY1" fmla="*/ 194235 h 3841202"/>
                <a:gd name="connsiteX2" fmla="*/ 4648890 w 9106588"/>
                <a:gd name="connsiteY2" fmla="*/ 2346886 h 3841202"/>
                <a:gd name="connsiteX3" fmla="*/ 4982591 w 9106588"/>
                <a:gd name="connsiteY3" fmla="*/ 3439467 h 3841202"/>
                <a:gd name="connsiteX4" fmla="*/ 9106588 w 9106588"/>
                <a:gd name="connsiteY4" fmla="*/ 3824197 h 3841202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67515 w 9106588"/>
                <a:gd name="connsiteY1" fmla="*/ 194235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48890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58415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1724"/>
                <a:gd name="connsiteX1" fmla="*/ 1257990 w 9106588"/>
                <a:gd name="connsiteY1" fmla="*/ 203760 h 3841724"/>
                <a:gd name="connsiteX2" fmla="*/ 4658415 w 9106588"/>
                <a:gd name="connsiteY2" fmla="*/ 2346886 h 3841724"/>
                <a:gd name="connsiteX3" fmla="*/ 4973066 w 9106588"/>
                <a:gd name="connsiteY3" fmla="*/ 3448992 h 3841724"/>
                <a:gd name="connsiteX4" fmla="*/ 9106588 w 9106588"/>
                <a:gd name="connsiteY4" fmla="*/ 3824197 h 3841724"/>
                <a:gd name="connsiteX0" fmla="*/ 0 w 9106588"/>
                <a:gd name="connsiteY0" fmla="*/ 0 h 3840758"/>
                <a:gd name="connsiteX1" fmla="*/ 1257990 w 9106588"/>
                <a:gd name="connsiteY1" fmla="*/ 203760 h 3840758"/>
                <a:gd name="connsiteX2" fmla="*/ 4658415 w 9106588"/>
                <a:gd name="connsiteY2" fmla="*/ 2346886 h 3840758"/>
                <a:gd name="connsiteX3" fmla="*/ 4973066 w 9106588"/>
                <a:gd name="connsiteY3" fmla="*/ 3448992 h 3840758"/>
                <a:gd name="connsiteX4" fmla="*/ 9106588 w 9106588"/>
                <a:gd name="connsiteY4" fmla="*/ 3824197 h 3840758"/>
                <a:gd name="connsiteX0" fmla="*/ 0 w 9106588"/>
                <a:gd name="connsiteY0" fmla="*/ 0 h 3824197"/>
                <a:gd name="connsiteX1" fmla="*/ 1257990 w 9106588"/>
                <a:gd name="connsiteY1" fmla="*/ 203760 h 3824197"/>
                <a:gd name="connsiteX2" fmla="*/ 4658415 w 9106588"/>
                <a:gd name="connsiteY2" fmla="*/ 2346886 h 3824197"/>
                <a:gd name="connsiteX3" fmla="*/ 4973066 w 9106588"/>
                <a:gd name="connsiteY3" fmla="*/ 3448992 h 3824197"/>
                <a:gd name="connsiteX4" fmla="*/ 6896790 w 9106588"/>
                <a:gd name="connsiteY4" fmla="*/ 3728010 h 3824197"/>
                <a:gd name="connsiteX5" fmla="*/ 9106588 w 9106588"/>
                <a:gd name="connsiteY5" fmla="*/ 3824197 h 3824197"/>
                <a:gd name="connsiteX0" fmla="*/ 0 w 9106588"/>
                <a:gd name="connsiteY0" fmla="*/ 0 h 3824197"/>
                <a:gd name="connsiteX1" fmla="*/ 1257990 w 9106588"/>
                <a:gd name="connsiteY1" fmla="*/ 203760 h 3824197"/>
                <a:gd name="connsiteX2" fmla="*/ 4658415 w 9106588"/>
                <a:gd name="connsiteY2" fmla="*/ 2346886 h 3824197"/>
                <a:gd name="connsiteX3" fmla="*/ 4973066 w 9106588"/>
                <a:gd name="connsiteY3" fmla="*/ 3448992 h 3824197"/>
                <a:gd name="connsiteX4" fmla="*/ 6896790 w 9106588"/>
                <a:gd name="connsiteY4" fmla="*/ 3756585 h 3824197"/>
                <a:gd name="connsiteX5" fmla="*/ 9106588 w 9106588"/>
                <a:gd name="connsiteY5" fmla="*/ 3824197 h 3824197"/>
                <a:gd name="connsiteX0" fmla="*/ 0 w 9106588"/>
                <a:gd name="connsiteY0" fmla="*/ 0 h 3824197"/>
                <a:gd name="connsiteX1" fmla="*/ 1257990 w 9106588"/>
                <a:gd name="connsiteY1" fmla="*/ 203760 h 3824197"/>
                <a:gd name="connsiteX2" fmla="*/ 4658415 w 9106588"/>
                <a:gd name="connsiteY2" fmla="*/ 2346886 h 3824197"/>
                <a:gd name="connsiteX3" fmla="*/ 4973066 w 9106588"/>
                <a:gd name="connsiteY3" fmla="*/ 3448992 h 3824197"/>
                <a:gd name="connsiteX4" fmla="*/ 7011090 w 9106588"/>
                <a:gd name="connsiteY4" fmla="*/ 3766110 h 3824197"/>
                <a:gd name="connsiteX5" fmla="*/ 9106588 w 9106588"/>
                <a:gd name="connsiteY5" fmla="*/ 3824197 h 3824197"/>
                <a:gd name="connsiteX0" fmla="*/ 0 w 9106588"/>
                <a:gd name="connsiteY0" fmla="*/ 0 h 3837436"/>
                <a:gd name="connsiteX1" fmla="*/ 1257990 w 9106588"/>
                <a:gd name="connsiteY1" fmla="*/ 203760 h 3837436"/>
                <a:gd name="connsiteX2" fmla="*/ 4658415 w 9106588"/>
                <a:gd name="connsiteY2" fmla="*/ 2346886 h 3837436"/>
                <a:gd name="connsiteX3" fmla="*/ 4973066 w 9106588"/>
                <a:gd name="connsiteY3" fmla="*/ 3448992 h 3837436"/>
                <a:gd name="connsiteX4" fmla="*/ 7011090 w 9106588"/>
                <a:gd name="connsiteY4" fmla="*/ 3766110 h 3837436"/>
                <a:gd name="connsiteX5" fmla="*/ 9106588 w 9106588"/>
                <a:gd name="connsiteY5" fmla="*/ 3824197 h 3837436"/>
                <a:gd name="connsiteX0" fmla="*/ 0 w 9106588"/>
                <a:gd name="connsiteY0" fmla="*/ 0 h 3853459"/>
                <a:gd name="connsiteX1" fmla="*/ 1257990 w 9106588"/>
                <a:gd name="connsiteY1" fmla="*/ 203760 h 3853459"/>
                <a:gd name="connsiteX2" fmla="*/ 4658415 w 9106588"/>
                <a:gd name="connsiteY2" fmla="*/ 2346886 h 3853459"/>
                <a:gd name="connsiteX3" fmla="*/ 4973066 w 9106588"/>
                <a:gd name="connsiteY3" fmla="*/ 3448992 h 3853459"/>
                <a:gd name="connsiteX4" fmla="*/ 7011090 w 9106588"/>
                <a:gd name="connsiteY4" fmla="*/ 3766110 h 3853459"/>
                <a:gd name="connsiteX5" fmla="*/ 9106588 w 9106588"/>
                <a:gd name="connsiteY5" fmla="*/ 3843247 h 3853459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  <a:gd name="connsiteX0" fmla="*/ 0 w 9106588"/>
                <a:gd name="connsiteY0" fmla="*/ 0 h 3849702"/>
                <a:gd name="connsiteX1" fmla="*/ 1257990 w 9106588"/>
                <a:gd name="connsiteY1" fmla="*/ 203760 h 3849702"/>
                <a:gd name="connsiteX2" fmla="*/ 4658415 w 9106588"/>
                <a:gd name="connsiteY2" fmla="*/ 2346886 h 3849702"/>
                <a:gd name="connsiteX3" fmla="*/ 4973066 w 9106588"/>
                <a:gd name="connsiteY3" fmla="*/ 3448992 h 3849702"/>
                <a:gd name="connsiteX4" fmla="*/ 7011090 w 9106588"/>
                <a:gd name="connsiteY4" fmla="*/ 3766110 h 3849702"/>
                <a:gd name="connsiteX5" fmla="*/ 9106588 w 9106588"/>
                <a:gd name="connsiteY5" fmla="*/ 3843247 h 384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6588" h="3849702">
                  <a:moveTo>
                    <a:pt x="0" y="0"/>
                  </a:moveTo>
                  <a:cubicBezTo>
                    <a:pt x="258878" y="67298"/>
                    <a:pt x="602238" y="93600"/>
                    <a:pt x="1257990" y="203760"/>
                  </a:cubicBezTo>
                  <a:cubicBezTo>
                    <a:pt x="4895067" y="313920"/>
                    <a:pt x="7766686" y="1182127"/>
                    <a:pt x="4658415" y="2346886"/>
                  </a:cubicBezTo>
                  <a:cubicBezTo>
                    <a:pt x="3991834" y="2650255"/>
                    <a:pt x="3699891" y="3086886"/>
                    <a:pt x="4973066" y="3448992"/>
                  </a:cubicBezTo>
                  <a:cubicBezTo>
                    <a:pt x="5336603" y="3555354"/>
                    <a:pt x="6312645" y="3732151"/>
                    <a:pt x="7011090" y="3766110"/>
                  </a:cubicBezTo>
                  <a:cubicBezTo>
                    <a:pt x="7700010" y="3828644"/>
                    <a:pt x="8738288" y="3865316"/>
                    <a:pt x="9106588" y="3843247"/>
                  </a:cubicBezTo>
                </a:path>
              </a:pathLst>
            </a:custGeom>
            <a:noFill/>
            <a:ln w="25400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FA34A9-D4EC-6047-96FF-BF5DA252366A}"/>
              </a:ext>
            </a:extLst>
          </p:cNvPr>
          <p:cNvGrpSpPr/>
          <p:nvPr/>
        </p:nvGrpSpPr>
        <p:grpSpPr>
          <a:xfrm>
            <a:off x="9395721" y="4416712"/>
            <a:ext cx="1099011" cy="1273758"/>
            <a:chOff x="6183824" y="4609562"/>
            <a:chExt cx="1187956" cy="182782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D79781-45D1-DB48-9F1B-413DE465C367}"/>
                </a:ext>
              </a:extLst>
            </p:cNvPr>
            <p:cNvSpPr/>
            <p:nvPr/>
          </p:nvSpPr>
          <p:spPr>
            <a:xfrm>
              <a:off x="6183824" y="6351330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203A7D-92E5-B14E-8A41-77FFF94ED096}"/>
                </a:ext>
              </a:extLst>
            </p:cNvPr>
            <p:cNvGrpSpPr/>
            <p:nvPr/>
          </p:nvGrpSpPr>
          <p:grpSpPr>
            <a:xfrm>
              <a:off x="6220251" y="4609562"/>
              <a:ext cx="1151529" cy="1797406"/>
              <a:chOff x="5756856" y="3083341"/>
              <a:chExt cx="1463618" cy="2284544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707AF68-F925-924D-94CB-8A494465762D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E257DAA-F0B5-4141-8BF2-8BC33F12B4B2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D17EB9-FD77-2D4D-AD76-7DE90B7EE16B}"/>
              </a:ext>
            </a:extLst>
          </p:cNvPr>
          <p:cNvGrpSpPr/>
          <p:nvPr/>
        </p:nvGrpSpPr>
        <p:grpSpPr>
          <a:xfrm>
            <a:off x="4882842" y="2882814"/>
            <a:ext cx="973354" cy="1273797"/>
            <a:chOff x="2690296" y="3398949"/>
            <a:chExt cx="1191311" cy="1819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2852A7-98B6-FD4E-B640-5B78A228B0CF}"/>
                </a:ext>
              </a:extLst>
            </p:cNvPr>
            <p:cNvSpPr/>
            <p:nvPr/>
          </p:nvSpPr>
          <p:spPr>
            <a:xfrm>
              <a:off x="2690296" y="5132599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FC8406-CBC8-2D4D-A5B9-CE8BD01E3804}"/>
                </a:ext>
              </a:extLst>
            </p:cNvPr>
            <p:cNvGrpSpPr/>
            <p:nvPr/>
          </p:nvGrpSpPr>
          <p:grpSpPr>
            <a:xfrm>
              <a:off x="2730078" y="3398949"/>
              <a:ext cx="1151529" cy="1797406"/>
              <a:chOff x="5756856" y="3083341"/>
              <a:chExt cx="1463618" cy="2284544"/>
            </a:xfrm>
          </p:grpSpPr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7C9B8147-DA0C-A445-907A-ACF52A88EE25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7A51B951-7B6F-AB46-8133-AEDA42963EFE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284B33-F36C-EF4D-A206-1CE2A2062988}"/>
              </a:ext>
            </a:extLst>
          </p:cNvPr>
          <p:cNvGrpSpPr/>
          <p:nvPr/>
        </p:nvGrpSpPr>
        <p:grpSpPr>
          <a:xfrm>
            <a:off x="6925806" y="1480357"/>
            <a:ext cx="1016006" cy="1158573"/>
            <a:chOff x="5094856" y="1480356"/>
            <a:chExt cx="1064467" cy="16190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AA959F-A440-0044-B78F-DF3A32551796}"/>
                </a:ext>
              </a:extLst>
            </p:cNvPr>
            <p:cNvSpPr/>
            <p:nvPr/>
          </p:nvSpPr>
          <p:spPr>
            <a:xfrm>
              <a:off x="5094856" y="3013320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9DE43F-05F2-DA49-875F-2B20337F3CF9}"/>
                </a:ext>
              </a:extLst>
            </p:cNvPr>
            <p:cNvGrpSpPr/>
            <p:nvPr/>
          </p:nvGrpSpPr>
          <p:grpSpPr>
            <a:xfrm>
              <a:off x="5140271" y="1480356"/>
              <a:ext cx="1019052" cy="1590624"/>
              <a:chOff x="5756856" y="3083341"/>
              <a:chExt cx="1463618" cy="2284544"/>
            </a:xfrm>
          </p:grpSpPr>
          <p:sp>
            <p:nvSpPr>
              <p:cNvPr id="20" name="Rectangle 2">
                <a:extLst>
                  <a:ext uri="{FF2B5EF4-FFF2-40B4-BE49-F238E27FC236}">
                    <a16:creationId xmlns:a16="http://schemas.microsoft.com/office/drawing/2014/main" id="{B8486C11-7FB1-2D44-A1DF-D60551818373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C74D772-AB2C-BE40-AB2D-FD5409D5097F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29A33E-0347-6E4D-B4DA-F1FF72AB3CAA}"/>
              </a:ext>
            </a:extLst>
          </p:cNvPr>
          <p:cNvGrpSpPr/>
          <p:nvPr/>
        </p:nvGrpSpPr>
        <p:grpSpPr>
          <a:xfrm>
            <a:off x="3683902" y="1353557"/>
            <a:ext cx="1130803" cy="932858"/>
            <a:chOff x="2096461" y="1353555"/>
            <a:chExt cx="951539" cy="144149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A3A40D-D0E8-1949-A457-0A658C38CA31}"/>
                </a:ext>
              </a:extLst>
            </p:cNvPr>
            <p:cNvSpPr/>
            <p:nvPr/>
          </p:nvSpPr>
          <p:spPr>
            <a:xfrm>
              <a:off x="2096461" y="2708989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7B3B86-2FE6-0142-8DE8-513479809692}"/>
                </a:ext>
              </a:extLst>
            </p:cNvPr>
            <p:cNvGrpSpPr/>
            <p:nvPr/>
          </p:nvGrpSpPr>
          <p:grpSpPr>
            <a:xfrm>
              <a:off x="2147008" y="1353555"/>
              <a:ext cx="900992" cy="1406344"/>
              <a:chOff x="5756856" y="3083341"/>
              <a:chExt cx="1463618" cy="2284544"/>
            </a:xfrm>
          </p:grpSpPr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54190843-8CD0-F944-8EB9-87A69A5CB076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D2D4AF9-2956-6C43-8636-A8203CB540BF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68EC64-D778-2D4D-9F24-4DA67FE40E5E}"/>
              </a:ext>
            </a:extLst>
          </p:cNvPr>
          <p:cNvGrpSpPr/>
          <p:nvPr/>
        </p:nvGrpSpPr>
        <p:grpSpPr>
          <a:xfrm>
            <a:off x="924328" y="1091464"/>
            <a:ext cx="981054" cy="1044197"/>
            <a:chOff x="439848" y="1179420"/>
            <a:chExt cx="703152" cy="10441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78FFC5-6C9F-694A-AADB-68196A0E1416}"/>
                </a:ext>
              </a:extLst>
            </p:cNvPr>
            <p:cNvSpPr/>
            <p:nvPr/>
          </p:nvSpPr>
          <p:spPr>
            <a:xfrm>
              <a:off x="439848" y="2137556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E70895-CF9A-1841-9F3B-F6841DD8BB73}"/>
                </a:ext>
              </a:extLst>
            </p:cNvPr>
            <p:cNvGrpSpPr/>
            <p:nvPr/>
          </p:nvGrpSpPr>
          <p:grpSpPr>
            <a:xfrm>
              <a:off x="497440" y="1179420"/>
              <a:ext cx="645560" cy="1007644"/>
              <a:chOff x="5756856" y="3083341"/>
              <a:chExt cx="1463618" cy="2284544"/>
            </a:xfrm>
          </p:grpSpPr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10081B01-BFA0-2D41-AA8C-64D29F1239D3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74D589B-B2CD-8B4D-9635-FA4A84BD978F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02271F-7A65-A14F-880B-EAAE3B94E4B0}"/>
              </a:ext>
            </a:extLst>
          </p:cNvPr>
          <p:cNvSpPr txBox="1"/>
          <p:nvPr/>
        </p:nvSpPr>
        <p:spPr>
          <a:xfrm>
            <a:off x="1048427" y="118962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 April 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ED59F-57CA-8542-99B5-459DF8A42A28}"/>
              </a:ext>
            </a:extLst>
          </p:cNvPr>
          <p:cNvSpPr txBox="1"/>
          <p:nvPr/>
        </p:nvSpPr>
        <p:spPr>
          <a:xfrm>
            <a:off x="7082053" y="160209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July 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B73F8D-1909-1D45-ADA7-9CBC091EE409}"/>
              </a:ext>
            </a:extLst>
          </p:cNvPr>
          <p:cNvSpPr txBox="1"/>
          <p:nvPr/>
        </p:nvSpPr>
        <p:spPr>
          <a:xfrm>
            <a:off x="3899215" y="1432816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May 2021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F84CBA-3C67-0541-B1EC-52E74E6C7E3D}"/>
              </a:ext>
            </a:extLst>
          </p:cNvPr>
          <p:cNvSpPr txBox="1"/>
          <p:nvPr/>
        </p:nvSpPr>
        <p:spPr>
          <a:xfrm>
            <a:off x="4938202" y="300704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Sept 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11F7E-57D2-9C4E-9896-4198D0F3FB86}"/>
              </a:ext>
            </a:extLst>
          </p:cNvPr>
          <p:cNvSpPr txBox="1"/>
          <p:nvPr/>
        </p:nvSpPr>
        <p:spPr>
          <a:xfrm>
            <a:off x="9647838" y="4587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2022 +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8D116D-D728-9E47-948C-4E4F0290A5CE}"/>
              </a:ext>
            </a:extLst>
          </p:cNvPr>
          <p:cNvGrpSpPr/>
          <p:nvPr/>
        </p:nvGrpSpPr>
        <p:grpSpPr>
          <a:xfrm>
            <a:off x="2569793" y="2947838"/>
            <a:ext cx="2155289" cy="1631216"/>
            <a:chOff x="6614310" y="2153088"/>
            <a:chExt cx="1881000" cy="523943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AA7C39-3DA2-B440-9216-4B8101E2A529}"/>
                </a:ext>
              </a:extLst>
            </p:cNvPr>
            <p:cNvSpPr/>
            <p:nvPr/>
          </p:nvSpPr>
          <p:spPr>
            <a:xfrm flipH="1">
              <a:off x="6614310" y="2675981"/>
              <a:ext cx="18355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200" dirty="0">
                <a:latin typeface="Agency FB" panose="020B0503020202020204" pitchFamily="34" charset="0"/>
                <a:cs typeface="Andalus" panose="02020603050405020304" pitchFamily="18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49695-B7D2-7C4B-BE7C-6D3A3C4D79D1}"/>
                </a:ext>
              </a:extLst>
            </p:cNvPr>
            <p:cNvSpPr txBox="1"/>
            <p:nvPr/>
          </p:nvSpPr>
          <p:spPr>
            <a:xfrm flipH="1">
              <a:off x="6674965" y="2153088"/>
              <a:ext cx="1820345" cy="523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Financial award confirmed</a:t>
              </a:r>
            </a:p>
            <a:p>
              <a:pPr lvl="0"/>
              <a:r>
                <a:rPr lang="en-US" sz="1200" dirty="0">
                  <a:solidFill>
                    <a:prstClr val="black"/>
                  </a:solidFill>
                  <a:latin typeface="Agency FB" panose="020B0503020202020204" pitchFamily="34" charset="0"/>
                  <a:cs typeface="Andalus" panose="02020603050405020304" pitchFamily="18" charset="-78"/>
                </a:rPr>
                <a:t>NHSE/I confirm a capital investment of £4.5m and a revenue investment of £2.4m </a:t>
              </a:r>
            </a:p>
            <a:p>
              <a:endPara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  <a:p>
              <a:endPara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51E8875-A988-D74F-BA58-180C77923060}"/>
              </a:ext>
            </a:extLst>
          </p:cNvPr>
          <p:cNvSpPr txBox="1"/>
          <p:nvPr/>
        </p:nvSpPr>
        <p:spPr>
          <a:xfrm flipH="1">
            <a:off x="8041127" y="1480357"/>
            <a:ext cx="1848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OBC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Detailed OBC submitted detailing proposed planned pathways, activity, costings and potential further expansion.  </a:t>
            </a:r>
          </a:p>
          <a:p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9CC5B9-A643-B641-BECD-621810F4862B}"/>
              </a:ext>
            </a:extLst>
          </p:cNvPr>
          <p:cNvSpPr txBox="1"/>
          <p:nvPr/>
        </p:nvSpPr>
        <p:spPr>
          <a:xfrm flipH="1">
            <a:off x="4871441" y="1091464"/>
            <a:ext cx="1969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Outline Business Case (OBC)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Prepare OBC, including proposed location, planned pathways and costings. Public engagement planned and launched. </a:t>
            </a:r>
          </a:p>
          <a:p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CE9E62-090C-C14F-AE29-218CC3ECFB65}"/>
              </a:ext>
            </a:extLst>
          </p:cNvPr>
          <p:cNvSpPr txBox="1"/>
          <p:nvPr/>
        </p:nvSpPr>
        <p:spPr>
          <a:xfrm flipH="1">
            <a:off x="1973146" y="1056960"/>
            <a:ext cx="1749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Initial submission</a:t>
            </a:r>
          </a:p>
          <a:p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Initial submission to NHSE/I for year  one CDC</a:t>
            </a:r>
            <a:endParaRPr 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6AF4C-C4D5-7947-BBE3-27886150A1F2}"/>
              </a:ext>
            </a:extLst>
          </p:cNvPr>
          <p:cNvGrpSpPr/>
          <p:nvPr/>
        </p:nvGrpSpPr>
        <p:grpSpPr>
          <a:xfrm>
            <a:off x="4539313" y="4754167"/>
            <a:ext cx="1044374" cy="1383369"/>
            <a:chOff x="6183824" y="4609562"/>
            <a:chExt cx="1187956" cy="18278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B5B442-19D5-A742-B91A-A160DB17AC15}"/>
                </a:ext>
              </a:extLst>
            </p:cNvPr>
            <p:cNvSpPr/>
            <p:nvPr/>
          </p:nvSpPr>
          <p:spPr>
            <a:xfrm>
              <a:off x="6183824" y="6351330"/>
              <a:ext cx="177891" cy="86061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0AE165F-5102-2144-BC7A-AFDCF09A7E6A}"/>
                </a:ext>
              </a:extLst>
            </p:cNvPr>
            <p:cNvGrpSpPr/>
            <p:nvPr/>
          </p:nvGrpSpPr>
          <p:grpSpPr>
            <a:xfrm>
              <a:off x="6220251" y="4609562"/>
              <a:ext cx="1151529" cy="1797406"/>
              <a:chOff x="5756856" y="3083341"/>
              <a:chExt cx="1463618" cy="2284544"/>
            </a:xfrm>
          </p:grpSpPr>
          <p:sp>
            <p:nvSpPr>
              <p:cNvPr id="52" name="Rectangle 2">
                <a:extLst>
                  <a:ext uri="{FF2B5EF4-FFF2-40B4-BE49-F238E27FC236}">
                    <a16:creationId xmlns:a16="http://schemas.microsoft.com/office/drawing/2014/main" id="{F4BE69C9-3A8F-E94E-9FF1-A8C4F13AAC75}"/>
                  </a:ext>
                </a:extLst>
              </p:cNvPr>
              <p:cNvSpPr/>
              <p:nvPr/>
            </p:nvSpPr>
            <p:spPr>
              <a:xfrm>
                <a:off x="5926743" y="3083341"/>
                <a:ext cx="1293731" cy="1212695"/>
              </a:xfrm>
              <a:custGeom>
                <a:avLst/>
                <a:gdLst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0 w 1281165"/>
                  <a:gd name="connsiteY4" fmla="*/ 0 h 1276140"/>
                  <a:gd name="connsiteX0" fmla="*/ 0 w 1281165"/>
                  <a:gd name="connsiteY0" fmla="*/ 0 h 1276140"/>
                  <a:gd name="connsiteX1" fmla="*/ 1281165 w 1281165"/>
                  <a:gd name="connsiteY1" fmla="*/ 0 h 1276140"/>
                  <a:gd name="connsiteX2" fmla="*/ 1281165 w 1281165"/>
                  <a:gd name="connsiteY2" fmla="*/ 1276140 h 1276140"/>
                  <a:gd name="connsiteX3" fmla="*/ 0 w 1281165"/>
                  <a:gd name="connsiteY3" fmla="*/ 1276140 h 1276140"/>
                  <a:gd name="connsiteX4" fmla="*/ 235 w 1281165"/>
                  <a:gd name="connsiteY4" fmla="*/ 86005 h 1276140"/>
                  <a:gd name="connsiteX5" fmla="*/ 0 w 1281165"/>
                  <a:gd name="connsiteY5" fmla="*/ 0 h 1276140"/>
                  <a:gd name="connsiteX0" fmla="*/ 235 w 1281165"/>
                  <a:gd name="connsiteY0" fmla="*/ 202706 h 1392841"/>
                  <a:gd name="connsiteX1" fmla="*/ 1281165 w 1281165"/>
                  <a:gd name="connsiteY1" fmla="*/ 116701 h 1392841"/>
                  <a:gd name="connsiteX2" fmla="*/ 1281165 w 1281165"/>
                  <a:gd name="connsiteY2" fmla="*/ 1392841 h 1392841"/>
                  <a:gd name="connsiteX3" fmla="*/ 0 w 1281165"/>
                  <a:gd name="connsiteY3" fmla="*/ 1392841 h 1392841"/>
                  <a:gd name="connsiteX4" fmla="*/ 235 w 1281165"/>
                  <a:gd name="connsiteY4" fmla="*/ 202706 h 1392841"/>
                  <a:gd name="connsiteX0" fmla="*/ 235 w 1281165"/>
                  <a:gd name="connsiteY0" fmla="*/ 230131 h 1420266"/>
                  <a:gd name="connsiteX1" fmla="*/ 558560 w 1281165"/>
                  <a:gd name="connsiteY1" fmla="*/ 39276 h 1420266"/>
                  <a:gd name="connsiteX2" fmla="*/ 1281165 w 1281165"/>
                  <a:gd name="connsiteY2" fmla="*/ 144126 h 1420266"/>
                  <a:gd name="connsiteX3" fmla="*/ 1281165 w 1281165"/>
                  <a:gd name="connsiteY3" fmla="*/ 1420266 h 1420266"/>
                  <a:gd name="connsiteX4" fmla="*/ 0 w 1281165"/>
                  <a:gd name="connsiteY4" fmla="*/ 1420266 h 1420266"/>
                  <a:gd name="connsiteX5" fmla="*/ 235 w 1281165"/>
                  <a:gd name="connsiteY5" fmla="*/ 230131 h 1420266"/>
                  <a:gd name="connsiteX0" fmla="*/ 235 w 1281165"/>
                  <a:gd name="connsiteY0" fmla="*/ 192194 h 1382329"/>
                  <a:gd name="connsiteX1" fmla="*/ 561408 w 1281165"/>
                  <a:gd name="connsiteY1" fmla="*/ 103889 h 1382329"/>
                  <a:gd name="connsiteX2" fmla="*/ 1281165 w 1281165"/>
                  <a:gd name="connsiteY2" fmla="*/ 106189 h 1382329"/>
                  <a:gd name="connsiteX3" fmla="*/ 1281165 w 1281165"/>
                  <a:gd name="connsiteY3" fmla="*/ 1382329 h 1382329"/>
                  <a:gd name="connsiteX4" fmla="*/ 0 w 1281165"/>
                  <a:gd name="connsiteY4" fmla="*/ 1382329 h 1382329"/>
                  <a:gd name="connsiteX5" fmla="*/ 235 w 1281165"/>
                  <a:gd name="connsiteY5" fmla="*/ 192194 h 1382329"/>
                  <a:gd name="connsiteX0" fmla="*/ 235 w 1281165"/>
                  <a:gd name="connsiteY0" fmla="*/ 165074 h 1355209"/>
                  <a:gd name="connsiteX1" fmla="*/ 561408 w 1281165"/>
                  <a:gd name="connsiteY1" fmla="*/ 76769 h 1355209"/>
                  <a:gd name="connsiteX2" fmla="*/ 1281165 w 1281165"/>
                  <a:gd name="connsiteY2" fmla="*/ 79069 h 1355209"/>
                  <a:gd name="connsiteX3" fmla="*/ 1281165 w 1281165"/>
                  <a:gd name="connsiteY3" fmla="*/ 1355209 h 1355209"/>
                  <a:gd name="connsiteX4" fmla="*/ 0 w 1281165"/>
                  <a:gd name="connsiteY4" fmla="*/ 1355209 h 1355209"/>
                  <a:gd name="connsiteX5" fmla="*/ 235 w 1281165"/>
                  <a:gd name="connsiteY5" fmla="*/ 165074 h 1355209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26880 h 1317015"/>
                  <a:gd name="connsiteX1" fmla="*/ 561408 w 1281165"/>
                  <a:gd name="connsiteY1" fmla="*/ 38575 h 1317015"/>
                  <a:gd name="connsiteX2" fmla="*/ 1281165 w 1281165"/>
                  <a:gd name="connsiteY2" fmla="*/ 40875 h 1317015"/>
                  <a:gd name="connsiteX3" fmla="*/ 1281165 w 1281165"/>
                  <a:gd name="connsiteY3" fmla="*/ 1317015 h 1317015"/>
                  <a:gd name="connsiteX4" fmla="*/ 0 w 1281165"/>
                  <a:gd name="connsiteY4" fmla="*/ 1317015 h 1317015"/>
                  <a:gd name="connsiteX5" fmla="*/ 235 w 1281165"/>
                  <a:gd name="connsiteY5" fmla="*/ 126880 h 1317015"/>
                  <a:gd name="connsiteX0" fmla="*/ 235 w 1281165"/>
                  <a:gd name="connsiteY0" fmla="*/ 181142 h 1371277"/>
                  <a:gd name="connsiteX1" fmla="*/ 561408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235 w 1281165"/>
                  <a:gd name="connsiteY0" fmla="*/ 177432 h 1367567"/>
                  <a:gd name="connsiteX1" fmla="*/ 552862 w 1281165"/>
                  <a:gd name="connsiteY1" fmla="*/ 89127 h 1367567"/>
                  <a:gd name="connsiteX2" fmla="*/ 1281165 w 1281165"/>
                  <a:gd name="connsiteY2" fmla="*/ 91427 h 1367567"/>
                  <a:gd name="connsiteX3" fmla="*/ 1281165 w 1281165"/>
                  <a:gd name="connsiteY3" fmla="*/ 1367567 h 1367567"/>
                  <a:gd name="connsiteX4" fmla="*/ 0 w 1281165"/>
                  <a:gd name="connsiteY4" fmla="*/ 1367567 h 1367567"/>
                  <a:gd name="connsiteX5" fmla="*/ 235 w 1281165"/>
                  <a:gd name="connsiteY5" fmla="*/ 177432 h 1367567"/>
                  <a:gd name="connsiteX0" fmla="*/ 235 w 1281165"/>
                  <a:gd name="connsiteY0" fmla="*/ 178350 h 1368485"/>
                  <a:gd name="connsiteX1" fmla="*/ 552862 w 1281165"/>
                  <a:gd name="connsiteY1" fmla="*/ 90045 h 1368485"/>
                  <a:gd name="connsiteX2" fmla="*/ 1281165 w 1281165"/>
                  <a:gd name="connsiteY2" fmla="*/ 92345 h 1368485"/>
                  <a:gd name="connsiteX3" fmla="*/ 1281165 w 1281165"/>
                  <a:gd name="connsiteY3" fmla="*/ 1368485 h 1368485"/>
                  <a:gd name="connsiteX4" fmla="*/ 0 w 1281165"/>
                  <a:gd name="connsiteY4" fmla="*/ 1368485 h 1368485"/>
                  <a:gd name="connsiteX5" fmla="*/ 235 w 1281165"/>
                  <a:gd name="connsiteY5" fmla="*/ 178350 h 1368485"/>
                  <a:gd name="connsiteX0" fmla="*/ 235 w 1281165"/>
                  <a:gd name="connsiteY0" fmla="*/ 179274 h 1369409"/>
                  <a:gd name="connsiteX1" fmla="*/ 552862 w 1281165"/>
                  <a:gd name="connsiteY1" fmla="*/ 90969 h 1369409"/>
                  <a:gd name="connsiteX2" fmla="*/ 1281165 w 1281165"/>
                  <a:gd name="connsiteY2" fmla="*/ 93269 h 1369409"/>
                  <a:gd name="connsiteX3" fmla="*/ 1281165 w 1281165"/>
                  <a:gd name="connsiteY3" fmla="*/ 1369409 h 1369409"/>
                  <a:gd name="connsiteX4" fmla="*/ 0 w 1281165"/>
                  <a:gd name="connsiteY4" fmla="*/ 1369409 h 1369409"/>
                  <a:gd name="connsiteX5" fmla="*/ 235 w 1281165"/>
                  <a:gd name="connsiteY5" fmla="*/ 179274 h 1369409"/>
                  <a:gd name="connsiteX0" fmla="*/ 235 w 1281165"/>
                  <a:gd name="connsiteY0" fmla="*/ 181142 h 1371277"/>
                  <a:gd name="connsiteX1" fmla="*/ 552862 w 1281165"/>
                  <a:gd name="connsiteY1" fmla="*/ 92837 h 1371277"/>
                  <a:gd name="connsiteX2" fmla="*/ 1281165 w 1281165"/>
                  <a:gd name="connsiteY2" fmla="*/ 95137 h 1371277"/>
                  <a:gd name="connsiteX3" fmla="*/ 1281165 w 1281165"/>
                  <a:gd name="connsiteY3" fmla="*/ 1371277 h 1371277"/>
                  <a:gd name="connsiteX4" fmla="*/ 0 w 1281165"/>
                  <a:gd name="connsiteY4" fmla="*/ 1371277 h 1371277"/>
                  <a:gd name="connsiteX5" fmla="*/ 235 w 1281165"/>
                  <a:gd name="connsiteY5" fmla="*/ 181142 h 1371277"/>
                  <a:gd name="connsiteX0" fmla="*/ 95066 w 1375996"/>
                  <a:gd name="connsiteY0" fmla="*/ 181142 h 1427797"/>
                  <a:gd name="connsiteX1" fmla="*/ 647693 w 1375996"/>
                  <a:gd name="connsiteY1" fmla="*/ 92837 h 1427797"/>
                  <a:gd name="connsiteX2" fmla="*/ 1375996 w 1375996"/>
                  <a:gd name="connsiteY2" fmla="*/ 95137 h 1427797"/>
                  <a:gd name="connsiteX3" fmla="*/ 1375996 w 1375996"/>
                  <a:gd name="connsiteY3" fmla="*/ 1371277 h 1427797"/>
                  <a:gd name="connsiteX4" fmla="*/ 94831 w 1375996"/>
                  <a:gd name="connsiteY4" fmla="*/ 1371277 h 1427797"/>
                  <a:gd name="connsiteX5" fmla="*/ 95066 w 1375996"/>
                  <a:gd name="connsiteY5" fmla="*/ 1329128 h 1427797"/>
                  <a:gd name="connsiteX6" fmla="*/ 95066 w 1375996"/>
                  <a:gd name="connsiteY6" fmla="*/ 181142 h 1427797"/>
                  <a:gd name="connsiteX0" fmla="*/ 40927 w 1321857"/>
                  <a:gd name="connsiteY0" fmla="*/ 181142 h 1371277"/>
                  <a:gd name="connsiteX1" fmla="*/ 593554 w 1321857"/>
                  <a:gd name="connsiteY1" fmla="*/ 92837 h 1371277"/>
                  <a:gd name="connsiteX2" fmla="*/ 1321857 w 1321857"/>
                  <a:gd name="connsiteY2" fmla="*/ 95137 h 1371277"/>
                  <a:gd name="connsiteX3" fmla="*/ 1321857 w 1321857"/>
                  <a:gd name="connsiteY3" fmla="*/ 1371277 h 1371277"/>
                  <a:gd name="connsiteX4" fmla="*/ 40927 w 1321857"/>
                  <a:gd name="connsiteY4" fmla="*/ 1329128 h 1371277"/>
                  <a:gd name="connsiteX5" fmla="*/ 40927 w 1321857"/>
                  <a:gd name="connsiteY5" fmla="*/ 181142 h 1371277"/>
                  <a:gd name="connsiteX0" fmla="*/ 1679 w 1282609"/>
                  <a:gd name="connsiteY0" fmla="*/ 181142 h 1371277"/>
                  <a:gd name="connsiteX1" fmla="*/ 554306 w 1282609"/>
                  <a:gd name="connsiteY1" fmla="*/ 92837 h 1371277"/>
                  <a:gd name="connsiteX2" fmla="*/ 1282609 w 1282609"/>
                  <a:gd name="connsiteY2" fmla="*/ 95137 h 1371277"/>
                  <a:gd name="connsiteX3" fmla="*/ 1282609 w 1282609"/>
                  <a:gd name="connsiteY3" fmla="*/ 1371277 h 1371277"/>
                  <a:gd name="connsiteX4" fmla="*/ 1679 w 1282609"/>
                  <a:gd name="connsiteY4" fmla="*/ 1329128 h 1371277"/>
                  <a:gd name="connsiteX5" fmla="*/ 1679 w 1282609"/>
                  <a:gd name="connsiteY5" fmla="*/ 181142 h 1371277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590 w 1287520"/>
                  <a:gd name="connsiteY4" fmla="*/ 1327946 h 1370095"/>
                  <a:gd name="connsiteX5" fmla="*/ 893 w 1287520"/>
                  <a:gd name="connsiteY5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67464 w 1287520"/>
                  <a:gd name="connsiteY4" fmla="*/ 1347887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82369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7520"/>
                  <a:gd name="connsiteY0" fmla="*/ 182809 h 1370095"/>
                  <a:gd name="connsiteX1" fmla="*/ 559217 w 1287520"/>
                  <a:gd name="connsiteY1" fmla="*/ 91655 h 1370095"/>
                  <a:gd name="connsiteX2" fmla="*/ 1287520 w 1287520"/>
                  <a:gd name="connsiteY2" fmla="*/ 93955 h 1370095"/>
                  <a:gd name="connsiteX3" fmla="*/ 1287520 w 1287520"/>
                  <a:gd name="connsiteY3" fmla="*/ 1370095 h 1370095"/>
                  <a:gd name="connsiteX4" fmla="*/ 636130 w 1287520"/>
                  <a:gd name="connsiteY4" fmla="*/ 1268126 h 1370095"/>
                  <a:gd name="connsiteX5" fmla="*/ 6590 w 1287520"/>
                  <a:gd name="connsiteY5" fmla="*/ 1327946 h 1370095"/>
                  <a:gd name="connsiteX6" fmla="*/ 893 w 1287520"/>
                  <a:gd name="connsiteY6" fmla="*/ 182809 h 1370095"/>
                  <a:gd name="connsiteX0" fmla="*/ 893 w 1288459"/>
                  <a:gd name="connsiteY0" fmla="*/ 182809 h 1370095"/>
                  <a:gd name="connsiteX1" fmla="*/ 559217 w 1288459"/>
                  <a:gd name="connsiteY1" fmla="*/ 91655 h 1370095"/>
                  <a:gd name="connsiteX2" fmla="*/ 1287520 w 1288459"/>
                  <a:gd name="connsiteY2" fmla="*/ 93955 h 1370095"/>
                  <a:gd name="connsiteX3" fmla="*/ 1288459 w 1288459"/>
                  <a:gd name="connsiteY3" fmla="*/ 1236791 h 1370095"/>
                  <a:gd name="connsiteX4" fmla="*/ 1287520 w 1288459"/>
                  <a:gd name="connsiteY4" fmla="*/ 1370095 h 1370095"/>
                  <a:gd name="connsiteX5" fmla="*/ 636130 w 1288459"/>
                  <a:gd name="connsiteY5" fmla="*/ 1268126 h 1370095"/>
                  <a:gd name="connsiteX6" fmla="*/ 6590 w 1288459"/>
                  <a:gd name="connsiteY6" fmla="*/ 1327946 h 1370095"/>
                  <a:gd name="connsiteX7" fmla="*/ 893 w 1288459"/>
                  <a:gd name="connsiteY7" fmla="*/ 182809 h 1370095"/>
                  <a:gd name="connsiteX0" fmla="*/ 893 w 1331188"/>
                  <a:gd name="connsiteY0" fmla="*/ 182809 h 1370095"/>
                  <a:gd name="connsiteX1" fmla="*/ 559217 w 1331188"/>
                  <a:gd name="connsiteY1" fmla="*/ 91655 h 1370095"/>
                  <a:gd name="connsiteX2" fmla="*/ 1287520 w 1331188"/>
                  <a:gd name="connsiteY2" fmla="*/ 93955 h 1370095"/>
                  <a:gd name="connsiteX3" fmla="*/ 1331188 w 1331188"/>
                  <a:gd name="connsiteY3" fmla="*/ 1236791 h 1370095"/>
                  <a:gd name="connsiteX4" fmla="*/ 1287520 w 1331188"/>
                  <a:gd name="connsiteY4" fmla="*/ 1370095 h 1370095"/>
                  <a:gd name="connsiteX5" fmla="*/ 636130 w 1331188"/>
                  <a:gd name="connsiteY5" fmla="*/ 1268126 h 1370095"/>
                  <a:gd name="connsiteX6" fmla="*/ 6590 w 1331188"/>
                  <a:gd name="connsiteY6" fmla="*/ 1327946 h 1370095"/>
                  <a:gd name="connsiteX7" fmla="*/ 893 w 1331188"/>
                  <a:gd name="connsiteY7" fmla="*/ 182809 h 1370095"/>
                  <a:gd name="connsiteX0" fmla="*/ 893 w 1297004"/>
                  <a:gd name="connsiteY0" fmla="*/ 182809 h 1370095"/>
                  <a:gd name="connsiteX1" fmla="*/ 559217 w 1297004"/>
                  <a:gd name="connsiteY1" fmla="*/ 91655 h 1370095"/>
                  <a:gd name="connsiteX2" fmla="*/ 1287520 w 1297004"/>
                  <a:gd name="connsiteY2" fmla="*/ 93955 h 1370095"/>
                  <a:gd name="connsiteX3" fmla="*/ 1297004 w 1297004"/>
                  <a:gd name="connsiteY3" fmla="*/ 1236791 h 1370095"/>
                  <a:gd name="connsiteX4" fmla="*/ 1287520 w 1297004"/>
                  <a:gd name="connsiteY4" fmla="*/ 1370095 h 1370095"/>
                  <a:gd name="connsiteX5" fmla="*/ 636130 w 1297004"/>
                  <a:gd name="connsiteY5" fmla="*/ 1268126 h 1370095"/>
                  <a:gd name="connsiteX6" fmla="*/ 6590 w 1297004"/>
                  <a:gd name="connsiteY6" fmla="*/ 1327946 h 1370095"/>
                  <a:gd name="connsiteX7" fmla="*/ 893 w 1297004"/>
                  <a:gd name="connsiteY7" fmla="*/ 182809 h 1370095"/>
                  <a:gd name="connsiteX0" fmla="*/ 893 w 1297004"/>
                  <a:gd name="connsiteY0" fmla="*/ 182809 h 1327946"/>
                  <a:gd name="connsiteX1" fmla="*/ 559217 w 1297004"/>
                  <a:gd name="connsiteY1" fmla="*/ 91655 h 1327946"/>
                  <a:gd name="connsiteX2" fmla="*/ 1287520 w 1297004"/>
                  <a:gd name="connsiteY2" fmla="*/ 93955 h 1327946"/>
                  <a:gd name="connsiteX3" fmla="*/ 1297004 w 1297004"/>
                  <a:gd name="connsiteY3" fmla="*/ 1236791 h 1327946"/>
                  <a:gd name="connsiteX4" fmla="*/ 636130 w 1297004"/>
                  <a:gd name="connsiteY4" fmla="*/ 1268126 h 1327946"/>
                  <a:gd name="connsiteX5" fmla="*/ 6590 w 1297004"/>
                  <a:gd name="connsiteY5" fmla="*/ 1327946 h 1327946"/>
                  <a:gd name="connsiteX6" fmla="*/ 893 w 1297004"/>
                  <a:gd name="connsiteY6" fmla="*/ 182809 h 1327946"/>
                  <a:gd name="connsiteX0" fmla="*/ 893 w 1297004"/>
                  <a:gd name="connsiteY0" fmla="*/ 182809 h 1338800"/>
                  <a:gd name="connsiteX1" fmla="*/ 559217 w 1297004"/>
                  <a:gd name="connsiteY1" fmla="*/ 91655 h 1338800"/>
                  <a:gd name="connsiteX2" fmla="*/ 1287520 w 1297004"/>
                  <a:gd name="connsiteY2" fmla="*/ 93955 h 1338800"/>
                  <a:gd name="connsiteX3" fmla="*/ 1297004 w 1297004"/>
                  <a:gd name="connsiteY3" fmla="*/ 1236791 h 1338800"/>
                  <a:gd name="connsiteX4" fmla="*/ 636130 w 1297004"/>
                  <a:gd name="connsiteY4" fmla="*/ 1268126 h 1338800"/>
                  <a:gd name="connsiteX5" fmla="*/ 6590 w 1297004"/>
                  <a:gd name="connsiteY5" fmla="*/ 1327946 h 1338800"/>
                  <a:gd name="connsiteX6" fmla="*/ 893 w 1297004"/>
                  <a:gd name="connsiteY6" fmla="*/ 182809 h 1338800"/>
                  <a:gd name="connsiteX0" fmla="*/ 893 w 1297004"/>
                  <a:gd name="connsiteY0" fmla="*/ 182809 h 1418014"/>
                  <a:gd name="connsiteX1" fmla="*/ 559217 w 1297004"/>
                  <a:gd name="connsiteY1" fmla="*/ 91655 h 1418014"/>
                  <a:gd name="connsiteX2" fmla="*/ 1287520 w 1297004"/>
                  <a:gd name="connsiteY2" fmla="*/ 93955 h 1418014"/>
                  <a:gd name="connsiteX3" fmla="*/ 1297004 w 1297004"/>
                  <a:gd name="connsiteY3" fmla="*/ 1236791 h 1418014"/>
                  <a:gd name="connsiteX4" fmla="*/ 636130 w 1297004"/>
                  <a:gd name="connsiteY4" fmla="*/ 1268126 h 1418014"/>
                  <a:gd name="connsiteX5" fmla="*/ 6590 w 1297004"/>
                  <a:gd name="connsiteY5" fmla="*/ 1327946 h 1418014"/>
                  <a:gd name="connsiteX6" fmla="*/ 893 w 1297004"/>
                  <a:gd name="connsiteY6" fmla="*/ 182809 h 1418014"/>
                  <a:gd name="connsiteX0" fmla="*/ 893 w 1297004"/>
                  <a:gd name="connsiteY0" fmla="*/ 182809 h 1417039"/>
                  <a:gd name="connsiteX1" fmla="*/ 559217 w 1297004"/>
                  <a:gd name="connsiteY1" fmla="*/ 91655 h 1417039"/>
                  <a:gd name="connsiteX2" fmla="*/ 1287520 w 1297004"/>
                  <a:gd name="connsiteY2" fmla="*/ 93955 h 1417039"/>
                  <a:gd name="connsiteX3" fmla="*/ 1297004 w 1297004"/>
                  <a:gd name="connsiteY3" fmla="*/ 1236791 h 1417039"/>
                  <a:gd name="connsiteX4" fmla="*/ 636130 w 1297004"/>
                  <a:gd name="connsiteY4" fmla="*/ 1268126 h 1417039"/>
                  <a:gd name="connsiteX5" fmla="*/ 6590 w 1297004"/>
                  <a:gd name="connsiteY5" fmla="*/ 1327946 h 1417039"/>
                  <a:gd name="connsiteX6" fmla="*/ 893 w 1297004"/>
                  <a:gd name="connsiteY6" fmla="*/ 182809 h 141703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87520 w 1297004"/>
                  <a:gd name="connsiteY2" fmla="*/ 93955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2809 h 1416069"/>
                  <a:gd name="connsiteX1" fmla="*/ 559217 w 1297004"/>
                  <a:gd name="connsiteY1" fmla="*/ 91655 h 1416069"/>
                  <a:gd name="connsiteX2" fmla="*/ 1290369 w 1297004"/>
                  <a:gd name="connsiteY2" fmla="*/ 91107 h 1416069"/>
                  <a:gd name="connsiteX3" fmla="*/ 1297004 w 1297004"/>
                  <a:gd name="connsiteY3" fmla="*/ 1236791 h 1416069"/>
                  <a:gd name="connsiteX4" fmla="*/ 636130 w 1297004"/>
                  <a:gd name="connsiteY4" fmla="*/ 1268126 h 1416069"/>
                  <a:gd name="connsiteX5" fmla="*/ 6590 w 1297004"/>
                  <a:gd name="connsiteY5" fmla="*/ 1327946 h 1416069"/>
                  <a:gd name="connsiteX6" fmla="*/ 893 w 1297004"/>
                  <a:gd name="connsiteY6" fmla="*/ 182809 h 1416069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90369 w 1297004"/>
                  <a:gd name="connsiteY2" fmla="*/ 92978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893 w 1297004"/>
                  <a:gd name="connsiteY0" fmla="*/ 184680 h 1417940"/>
                  <a:gd name="connsiteX1" fmla="*/ 559217 w 1297004"/>
                  <a:gd name="connsiteY1" fmla="*/ 93526 h 1417940"/>
                  <a:gd name="connsiteX2" fmla="*/ 1287520 w 1297004"/>
                  <a:gd name="connsiteY2" fmla="*/ 90129 h 1417940"/>
                  <a:gd name="connsiteX3" fmla="*/ 1297004 w 1297004"/>
                  <a:gd name="connsiteY3" fmla="*/ 1238662 h 1417940"/>
                  <a:gd name="connsiteX4" fmla="*/ 636130 w 1297004"/>
                  <a:gd name="connsiteY4" fmla="*/ 1269997 h 1417940"/>
                  <a:gd name="connsiteX5" fmla="*/ 6590 w 1297004"/>
                  <a:gd name="connsiteY5" fmla="*/ 1329817 h 1417940"/>
                  <a:gd name="connsiteX6" fmla="*/ 893 w 1297004"/>
                  <a:gd name="connsiteY6" fmla="*/ 184680 h 1417940"/>
                  <a:gd name="connsiteX0" fmla="*/ 1112 w 1294842"/>
                  <a:gd name="connsiteY0" fmla="*/ 184680 h 1417940"/>
                  <a:gd name="connsiteX1" fmla="*/ 557055 w 1294842"/>
                  <a:gd name="connsiteY1" fmla="*/ 93526 h 1417940"/>
                  <a:gd name="connsiteX2" fmla="*/ 1285358 w 1294842"/>
                  <a:gd name="connsiteY2" fmla="*/ 90129 h 1417940"/>
                  <a:gd name="connsiteX3" fmla="*/ 1294842 w 1294842"/>
                  <a:gd name="connsiteY3" fmla="*/ 1238662 h 1417940"/>
                  <a:gd name="connsiteX4" fmla="*/ 633968 w 1294842"/>
                  <a:gd name="connsiteY4" fmla="*/ 1269997 h 1417940"/>
                  <a:gd name="connsiteX5" fmla="*/ 4428 w 1294842"/>
                  <a:gd name="connsiteY5" fmla="*/ 1329817 h 1417940"/>
                  <a:gd name="connsiteX6" fmla="*/ 1112 w 1294842"/>
                  <a:gd name="connsiteY6" fmla="*/ 184680 h 1417940"/>
                  <a:gd name="connsiteX0" fmla="*/ 1469 w 1292818"/>
                  <a:gd name="connsiteY0" fmla="*/ 184680 h 1417940"/>
                  <a:gd name="connsiteX1" fmla="*/ 555031 w 1292818"/>
                  <a:gd name="connsiteY1" fmla="*/ 93526 h 1417940"/>
                  <a:gd name="connsiteX2" fmla="*/ 1283334 w 1292818"/>
                  <a:gd name="connsiteY2" fmla="*/ 90129 h 1417940"/>
                  <a:gd name="connsiteX3" fmla="*/ 1292818 w 1292818"/>
                  <a:gd name="connsiteY3" fmla="*/ 1238662 h 1417940"/>
                  <a:gd name="connsiteX4" fmla="*/ 631944 w 1292818"/>
                  <a:gd name="connsiteY4" fmla="*/ 1269997 h 1417940"/>
                  <a:gd name="connsiteX5" fmla="*/ 2404 w 1292818"/>
                  <a:gd name="connsiteY5" fmla="*/ 1329817 h 1417940"/>
                  <a:gd name="connsiteX6" fmla="*/ 1469 w 1292818"/>
                  <a:gd name="connsiteY6" fmla="*/ 184680 h 1417940"/>
                  <a:gd name="connsiteX0" fmla="*/ 2154 w 1291121"/>
                  <a:gd name="connsiteY0" fmla="*/ 184680 h 1417940"/>
                  <a:gd name="connsiteX1" fmla="*/ 553334 w 1291121"/>
                  <a:gd name="connsiteY1" fmla="*/ 93526 h 1417940"/>
                  <a:gd name="connsiteX2" fmla="*/ 1281637 w 1291121"/>
                  <a:gd name="connsiteY2" fmla="*/ 90129 h 1417940"/>
                  <a:gd name="connsiteX3" fmla="*/ 1291121 w 1291121"/>
                  <a:gd name="connsiteY3" fmla="*/ 1238662 h 1417940"/>
                  <a:gd name="connsiteX4" fmla="*/ 630247 w 1291121"/>
                  <a:gd name="connsiteY4" fmla="*/ 1269997 h 1417940"/>
                  <a:gd name="connsiteX5" fmla="*/ 707 w 1291121"/>
                  <a:gd name="connsiteY5" fmla="*/ 1329817 h 1417940"/>
                  <a:gd name="connsiteX6" fmla="*/ 2154 w 1291121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1468 w 1292817"/>
                  <a:gd name="connsiteY0" fmla="*/ 184680 h 1417940"/>
                  <a:gd name="connsiteX1" fmla="*/ 555030 w 1292817"/>
                  <a:gd name="connsiteY1" fmla="*/ 93526 h 1417940"/>
                  <a:gd name="connsiteX2" fmla="*/ 1283333 w 1292817"/>
                  <a:gd name="connsiteY2" fmla="*/ 90129 h 1417940"/>
                  <a:gd name="connsiteX3" fmla="*/ 1292817 w 1292817"/>
                  <a:gd name="connsiteY3" fmla="*/ 1238662 h 1417940"/>
                  <a:gd name="connsiteX4" fmla="*/ 631943 w 1292817"/>
                  <a:gd name="connsiteY4" fmla="*/ 1269997 h 1417940"/>
                  <a:gd name="connsiteX5" fmla="*/ 2403 w 1292817"/>
                  <a:gd name="connsiteY5" fmla="*/ 1329817 h 1417940"/>
                  <a:gd name="connsiteX6" fmla="*/ 1468 w 1292817"/>
                  <a:gd name="connsiteY6" fmla="*/ 184680 h 1417940"/>
                  <a:gd name="connsiteX0" fmla="*/ 0 w 1291349"/>
                  <a:gd name="connsiteY0" fmla="*/ 184680 h 1417940"/>
                  <a:gd name="connsiteX1" fmla="*/ 553562 w 1291349"/>
                  <a:gd name="connsiteY1" fmla="*/ 93526 h 1417940"/>
                  <a:gd name="connsiteX2" fmla="*/ 1281865 w 1291349"/>
                  <a:gd name="connsiteY2" fmla="*/ 90129 h 1417940"/>
                  <a:gd name="connsiteX3" fmla="*/ 1291349 w 1291349"/>
                  <a:gd name="connsiteY3" fmla="*/ 1238662 h 1417940"/>
                  <a:gd name="connsiteX4" fmla="*/ 630475 w 1291349"/>
                  <a:gd name="connsiteY4" fmla="*/ 1269997 h 1417940"/>
                  <a:gd name="connsiteX5" fmla="*/ 935 w 1291349"/>
                  <a:gd name="connsiteY5" fmla="*/ 1329817 h 1417940"/>
                  <a:gd name="connsiteX6" fmla="*/ 0 w 1291349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3317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936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8080 w 1293731"/>
                  <a:gd name="connsiteY5" fmla="*/ 1329817 h 1417940"/>
                  <a:gd name="connsiteX6" fmla="*/ 0 w 1293731"/>
                  <a:gd name="connsiteY6" fmla="*/ 184680 h 1417940"/>
                  <a:gd name="connsiteX0" fmla="*/ 0 w 1293731"/>
                  <a:gd name="connsiteY0" fmla="*/ 184680 h 1417940"/>
                  <a:gd name="connsiteX1" fmla="*/ 555944 w 1293731"/>
                  <a:gd name="connsiteY1" fmla="*/ 93526 h 1417940"/>
                  <a:gd name="connsiteX2" fmla="*/ 1284247 w 1293731"/>
                  <a:gd name="connsiteY2" fmla="*/ 90129 h 1417940"/>
                  <a:gd name="connsiteX3" fmla="*/ 1293731 w 1293731"/>
                  <a:gd name="connsiteY3" fmla="*/ 1238662 h 1417940"/>
                  <a:gd name="connsiteX4" fmla="*/ 632857 w 1293731"/>
                  <a:gd name="connsiteY4" fmla="*/ 1269997 h 1417940"/>
                  <a:gd name="connsiteX5" fmla="*/ 5699 w 1293731"/>
                  <a:gd name="connsiteY5" fmla="*/ 1329817 h 1417940"/>
                  <a:gd name="connsiteX6" fmla="*/ 0 w 1293731"/>
                  <a:gd name="connsiteY6" fmla="*/ 184680 h 1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731" h="1417940">
                    <a:moveTo>
                      <a:pt x="0" y="184680"/>
                    </a:moveTo>
                    <a:cubicBezTo>
                      <a:pt x="175703" y="-51182"/>
                      <a:pt x="356699" y="-37419"/>
                      <a:pt x="555944" y="93526"/>
                    </a:cubicBezTo>
                    <a:cubicBezTo>
                      <a:pt x="812162" y="221622"/>
                      <a:pt x="1041324" y="432532"/>
                      <a:pt x="1284247" y="90129"/>
                    </a:cubicBezTo>
                    <a:cubicBezTo>
                      <a:pt x="1287408" y="471074"/>
                      <a:pt x="1290570" y="857717"/>
                      <a:pt x="1293731" y="1238662"/>
                    </a:cubicBezTo>
                    <a:cubicBezTo>
                      <a:pt x="1138958" y="1448508"/>
                      <a:pt x="955698" y="1493137"/>
                      <a:pt x="632857" y="1269997"/>
                    </a:cubicBezTo>
                    <a:cubicBezTo>
                      <a:pt x="309067" y="1073444"/>
                      <a:pt x="181363" y="1124718"/>
                      <a:pt x="5699" y="1329817"/>
                    </a:cubicBezTo>
                    <a:cubicBezTo>
                      <a:pt x="5738" y="1131461"/>
                      <a:pt x="3347" y="404971"/>
                      <a:pt x="0" y="1846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300EF6E4-112C-E948-B605-6CF5B662942B}"/>
                  </a:ext>
                </a:extLst>
              </p:cNvPr>
              <p:cNvSpPr/>
              <p:nvPr/>
            </p:nvSpPr>
            <p:spPr>
              <a:xfrm>
                <a:off x="5756856" y="3114207"/>
                <a:ext cx="132249" cy="2253678"/>
              </a:xfrm>
              <a:prstGeom prst="roundRect">
                <a:avLst>
                  <a:gd name="adj" fmla="val 38734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A4B5FCF-8839-AE4A-A01A-B3184BEEC4CD}"/>
              </a:ext>
            </a:extLst>
          </p:cNvPr>
          <p:cNvSpPr txBox="1"/>
          <p:nvPr/>
        </p:nvSpPr>
        <p:spPr>
          <a:xfrm>
            <a:off x="4655161" y="493055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2021 - 22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41BE6D-1C82-DA45-A439-DA2EFB08BCEA}"/>
              </a:ext>
            </a:extLst>
          </p:cNvPr>
          <p:cNvGrpSpPr/>
          <p:nvPr/>
        </p:nvGrpSpPr>
        <p:grpSpPr>
          <a:xfrm>
            <a:off x="2374561" y="5287109"/>
            <a:ext cx="2161874" cy="892552"/>
            <a:chOff x="6614310" y="2403425"/>
            <a:chExt cx="1848567" cy="89255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72F16A-C2FD-1A4D-A7BB-33F0378EF45C}"/>
                </a:ext>
              </a:extLst>
            </p:cNvPr>
            <p:cNvSpPr/>
            <p:nvPr/>
          </p:nvSpPr>
          <p:spPr>
            <a:xfrm flipH="1">
              <a:off x="6614310" y="2675981"/>
              <a:ext cx="18355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100" dirty="0">
                <a:latin typeface="Agency FB" panose="020B0503020202020204" pitchFamily="34" charset="0"/>
                <a:cs typeface="Andalus" panose="02020603050405020304" pitchFamily="18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96DFD9-EC3E-1442-ABFD-318D6A4B4C77}"/>
                </a:ext>
              </a:extLst>
            </p:cNvPr>
            <p:cNvSpPr txBox="1"/>
            <p:nvPr/>
          </p:nvSpPr>
          <p:spPr>
            <a:xfrm flipH="1">
              <a:off x="6614311" y="2403425"/>
              <a:ext cx="18485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CDC development</a:t>
              </a:r>
            </a:p>
            <a:p>
              <a:pPr lvl="0"/>
              <a:r>
                <a:rPr lang="en-US" sz="1200" dirty="0">
                  <a:solidFill>
                    <a:prstClr val="black"/>
                  </a:solidFill>
                  <a:latin typeface="Agency FB" panose="020B0503020202020204" pitchFamily="34" charset="0"/>
                  <a:cs typeface="Andalus" panose="02020603050405020304" pitchFamily="18" charset="-78"/>
                </a:rPr>
                <a:t>Initiate contractual agreements with Estates, </a:t>
              </a:r>
              <a:r>
                <a:rPr lang="en-US" sz="1200" dirty="0" err="1">
                  <a:solidFill>
                    <a:prstClr val="black"/>
                  </a:solidFill>
                  <a:latin typeface="Agency FB" panose="020B0503020202020204" pitchFamily="34" charset="0"/>
                  <a:cs typeface="Andalus" panose="02020603050405020304" pitchFamily="18" charset="-78"/>
                </a:rPr>
                <a:t>finalise</a:t>
              </a:r>
              <a:r>
                <a:rPr lang="en-US" sz="1200" dirty="0">
                  <a:solidFill>
                    <a:prstClr val="black"/>
                  </a:solidFill>
                  <a:latin typeface="Agency FB" panose="020B0503020202020204" pitchFamily="34" charset="0"/>
                  <a:cs typeface="Andalus" panose="02020603050405020304" pitchFamily="18" charset="-78"/>
                </a:rPr>
                <a:t> drawings, and undertake a tender exercise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157274C-9B05-5645-A492-425D10893E60}"/>
              </a:ext>
            </a:extLst>
          </p:cNvPr>
          <p:cNvSpPr txBox="1"/>
          <p:nvPr/>
        </p:nvSpPr>
        <p:spPr>
          <a:xfrm flipH="1">
            <a:off x="10569118" y="4261642"/>
            <a:ext cx="14946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Next phase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Continued development of the first CDC. Explore and </a:t>
            </a:r>
            <a:r>
              <a:rPr lang="en-US" sz="1200" dirty="0" err="1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analyse</a:t>
            </a:r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 data and feedback in readiness for years 2-5 CDC development</a:t>
            </a:r>
          </a:p>
          <a:p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32" y="3397081"/>
            <a:ext cx="1127666" cy="11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202271F-7A65-A14F-880B-EAAE3B94E4B0}"/>
              </a:ext>
            </a:extLst>
          </p:cNvPr>
          <p:cNvSpPr txBox="1"/>
          <p:nvPr/>
        </p:nvSpPr>
        <p:spPr>
          <a:xfrm>
            <a:off x="6228934" y="3532228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gency FB" panose="020B0503020202020204" pitchFamily="34" charset="0"/>
              </a:rPr>
              <a:t> Nov 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CE9E62-090C-C14F-AE29-218CC3ECFB65}"/>
              </a:ext>
            </a:extLst>
          </p:cNvPr>
          <p:cNvSpPr txBox="1"/>
          <p:nvPr/>
        </p:nvSpPr>
        <p:spPr>
          <a:xfrm flipH="1">
            <a:off x="7215744" y="3347564"/>
            <a:ext cx="1749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</a:rPr>
              <a:t>Planning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Identify and confirm a suitable site and develop the design. Planning for workforce and clinical pathway requirements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05" y="4564598"/>
            <a:ext cx="9747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2F84CBA-3C67-0541-B1EC-52E74E6C7E3D}"/>
              </a:ext>
            </a:extLst>
          </p:cNvPr>
          <p:cNvSpPr txBox="1"/>
          <p:nvPr/>
        </p:nvSpPr>
        <p:spPr>
          <a:xfrm>
            <a:off x="6929073" y="47070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gency FB" panose="020B0503020202020204" pitchFamily="34" charset="0"/>
              </a:rPr>
              <a:t>Dec 2021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96DFD9-EC3E-1442-ABFD-318D6A4B4C77}"/>
              </a:ext>
            </a:extLst>
          </p:cNvPr>
          <p:cNvSpPr txBox="1"/>
          <p:nvPr/>
        </p:nvSpPr>
        <p:spPr>
          <a:xfrm flipH="1">
            <a:off x="7941812" y="4595910"/>
            <a:ext cx="122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Onsite work </a:t>
            </a:r>
          </a:p>
          <a:p>
            <a:r>
              <a:rPr lang="en-US" sz="1200" dirty="0">
                <a:solidFill>
                  <a:prstClr val="black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Agree final design and start onsite work</a:t>
            </a:r>
          </a:p>
        </p:txBody>
      </p:sp>
    </p:spTree>
    <p:extLst>
      <p:ext uri="{BB962C8B-B14F-4D97-AF65-F5344CB8AC3E}">
        <p14:creationId xmlns:p14="http://schemas.microsoft.com/office/powerpoint/2010/main" val="3496812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TW STP Colour Schem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A9CE"/>
      </a:accent1>
      <a:accent2>
        <a:srgbClr val="005EB8"/>
      </a:accent2>
      <a:accent3>
        <a:srgbClr val="003087"/>
      </a:accent3>
      <a:accent4>
        <a:srgbClr val="78BE20"/>
      </a:accent4>
      <a:accent5>
        <a:srgbClr val="ED8B00"/>
      </a:accent5>
      <a:accent6>
        <a:srgbClr val="AE2573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6FD29984EFE4DB93574C6D9BD3785" ma:contentTypeVersion="15" ma:contentTypeDescription="Create a new document." ma:contentTypeScope="" ma:versionID="5891a851e8bdbab4ba1a89480be38a40">
  <xsd:schema xmlns:xsd="http://www.w3.org/2001/XMLSchema" xmlns:xs="http://www.w3.org/2001/XMLSchema" xmlns:p="http://schemas.microsoft.com/office/2006/metadata/properties" xmlns:ns1="http://schemas.microsoft.com/sharepoint/v3" xmlns:ns2="40e28a1e-619e-45d7-9705-62cdf4a3c4df" xmlns:ns3="60bd91e6-1c00-477a-97d8-8116f91f6a06" targetNamespace="http://schemas.microsoft.com/office/2006/metadata/properties" ma:root="true" ma:fieldsID="794f28887ee9296600828ad5e06fd487" ns1:_="" ns2:_="" ns3:_="">
    <xsd:import namespace="http://schemas.microsoft.com/sharepoint/v3"/>
    <xsd:import namespace="40e28a1e-619e-45d7-9705-62cdf4a3c4df"/>
    <xsd:import namespace="60bd91e6-1c00-477a-97d8-8116f91f6a0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28a1e-619e-45d7-9705-62cdf4a3c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d91e6-1c00-477a-97d8-8116f91f6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c6d912-2f4b-44f9-95b6-5151cdd711b0}" ma:internalName="TaxCatchAll" ma:showField="CatchAllData" ma:web="60bd91e6-1c00-477a-97d8-8116f91f6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0bd91e6-1c00-477a-97d8-8116f91f6a06" xsi:nil="true"/>
    <lcf76f155ced4ddcb4097134ff3c332f xmlns="40e28a1e-619e-45d7-9705-62cdf4a3c4d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A1AA8B-AF4D-4FE9-9910-38EC6C312927}"/>
</file>

<file path=customXml/itemProps2.xml><?xml version="1.0" encoding="utf-8"?>
<ds:datastoreItem xmlns:ds="http://schemas.openxmlformats.org/officeDocument/2006/customXml" ds:itemID="{9D9FDD1E-D0C0-467A-BBF4-30A12A37B944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78925d2d-a4a2-44fb-870f-d040f6ae0a0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a860088-b9d6-4810-bfca-fb37ce6318c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B4E3C46-F4CA-44A9-86D4-997EE2705D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10634</TotalTime>
  <Words>823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Community Diagnostic Centres briefing</vt:lpstr>
      <vt:lpstr>Community Diagnostic Centres</vt:lpstr>
      <vt:lpstr>Early Engagement (nearly 1,300 responses to our survey)</vt:lpstr>
      <vt:lpstr>Survey Findings</vt:lpstr>
      <vt:lpstr>CDC Benefits  </vt:lpstr>
      <vt:lpstr>CDC Road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Diagnostic Hubs briefing</dc:title>
  <dc:creator>BOAMPONG, Edna (NHS SHROPSHIRE, TELFORD AND WREKIN CCG)</dc:creator>
  <cp:lastModifiedBy>MANNING, Kate (NHS SHROPSHIRE, TELFORD AND WREKIN CCG)</cp:lastModifiedBy>
  <cp:revision>53</cp:revision>
  <dcterms:created xsi:type="dcterms:W3CDTF">2021-09-02T14:03:17Z</dcterms:created>
  <dcterms:modified xsi:type="dcterms:W3CDTF">2022-05-27T08:16:50Z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0x010100CC66FD29984EFE4DB93574C6D9BD3785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