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328" r:id="rId3"/>
    <p:sldId id="332" r:id="rId4"/>
    <p:sldId id="303" r:id="rId5"/>
    <p:sldId id="304" r:id="rId6"/>
    <p:sldId id="306" r:id="rId7"/>
    <p:sldId id="305" r:id="rId8"/>
    <p:sldId id="330" r:id="rId9"/>
    <p:sldId id="327" r:id="rId10"/>
    <p:sldId id="313" r:id="rId11"/>
    <p:sldId id="331" r:id="rId12"/>
    <p:sldId id="314" r:id="rId13"/>
    <p:sldId id="310" r:id="rId14"/>
    <p:sldId id="312" r:id="rId15"/>
    <p:sldId id="329" r:id="rId16"/>
    <p:sldId id="309" r:id="rId17"/>
    <p:sldId id="319" r:id="rId18"/>
    <p:sldId id="321" r:id="rId19"/>
    <p:sldId id="324" r:id="rId20"/>
    <p:sldId id="325" r:id="rId21"/>
    <p:sldId id="299" r:id="rId22"/>
    <p:sldId id="308" r:id="rId23"/>
    <p:sldId id="318" r:id="rId24"/>
    <p:sldId id="326" r:id="rId25"/>
    <p:sldId id="322" r:id="rId26"/>
    <p:sldId id="301" r:id="rId27"/>
    <p:sldId id="316" r:id="rId28"/>
    <p:sldId id="317" r:id="rId29"/>
    <p:sldId id="30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68"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Vicki (NHS SHROPSHIRE, TELFORD AND WREKIN ICB - M2L0M)" userId="58fc098a-d232-40e2-8bcd-9d898f22710f" providerId="ADAL" clId="{CD39CEC7-9AAB-4B77-B223-081AA2FF073C}"/>
    <pc:docChg chg="custSel modSld sldOrd">
      <pc:chgData name="JONES, Vicki (NHS SHROPSHIRE, TELFORD AND WREKIN ICB - M2L0M)" userId="58fc098a-d232-40e2-8bcd-9d898f22710f" providerId="ADAL" clId="{CD39CEC7-9AAB-4B77-B223-081AA2FF073C}" dt="2023-12-28T13:15:23.202" v="640"/>
      <pc:docMkLst>
        <pc:docMk/>
      </pc:docMkLst>
      <pc:sldChg chg="modSp mod">
        <pc:chgData name="JONES, Vicki (NHS SHROPSHIRE, TELFORD AND WREKIN ICB - M2L0M)" userId="58fc098a-d232-40e2-8bcd-9d898f22710f" providerId="ADAL" clId="{CD39CEC7-9AAB-4B77-B223-081AA2FF073C}" dt="2023-12-28T13:07:09.999" v="178" actId="20577"/>
        <pc:sldMkLst>
          <pc:docMk/>
          <pc:sldMk cId="3792599142" sldId="301"/>
        </pc:sldMkLst>
        <pc:spChg chg="mod">
          <ac:chgData name="JONES, Vicki (NHS SHROPSHIRE, TELFORD AND WREKIN ICB - M2L0M)" userId="58fc098a-d232-40e2-8bcd-9d898f22710f" providerId="ADAL" clId="{CD39CEC7-9AAB-4B77-B223-081AA2FF073C}" dt="2023-12-28T13:07:09.999" v="178" actId="20577"/>
          <ac:spMkLst>
            <pc:docMk/>
            <pc:sldMk cId="3792599142" sldId="301"/>
            <ac:spMk id="3" creationId="{97422C55-E69F-D11A-8EB6-2F4DC0C1B5B9}"/>
          </ac:spMkLst>
        </pc:spChg>
      </pc:sldChg>
      <pc:sldChg chg="modSp mod">
        <pc:chgData name="JONES, Vicki (NHS SHROPSHIRE, TELFORD AND WREKIN ICB - M2L0M)" userId="58fc098a-d232-40e2-8bcd-9d898f22710f" providerId="ADAL" clId="{CD39CEC7-9AAB-4B77-B223-081AA2FF073C}" dt="2023-12-28T13:07:28.169" v="202" actId="20577"/>
        <pc:sldMkLst>
          <pc:docMk/>
          <pc:sldMk cId="860808629" sldId="307"/>
        </pc:sldMkLst>
        <pc:spChg chg="mod">
          <ac:chgData name="JONES, Vicki (NHS SHROPSHIRE, TELFORD AND WREKIN ICB - M2L0M)" userId="58fc098a-d232-40e2-8bcd-9d898f22710f" providerId="ADAL" clId="{CD39CEC7-9AAB-4B77-B223-081AA2FF073C}" dt="2023-12-28T13:07:28.169" v="202" actId="20577"/>
          <ac:spMkLst>
            <pc:docMk/>
            <pc:sldMk cId="860808629" sldId="307"/>
            <ac:spMk id="4" creationId="{B720EB82-A7C8-404B-B4C3-8EA722F536E0}"/>
          </ac:spMkLst>
        </pc:spChg>
        <pc:spChg chg="mod">
          <ac:chgData name="JONES, Vicki (NHS SHROPSHIRE, TELFORD AND WREKIN ICB - M2L0M)" userId="58fc098a-d232-40e2-8bcd-9d898f22710f" providerId="ADAL" clId="{CD39CEC7-9AAB-4B77-B223-081AA2FF073C}" dt="2023-12-28T13:06:39.902" v="150" actId="113"/>
          <ac:spMkLst>
            <pc:docMk/>
            <pc:sldMk cId="860808629" sldId="307"/>
            <ac:spMk id="5" creationId="{34E78FEC-E411-41A3-FC6A-0A4A878E2A84}"/>
          </ac:spMkLst>
        </pc:spChg>
      </pc:sldChg>
      <pc:sldChg chg="modSp mod">
        <pc:chgData name="JONES, Vicki (NHS SHROPSHIRE, TELFORD AND WREKIN ICB - M2L0M)" userId="58fc098a-d232-40e2-8bcd-9d898f22710f" providerId="ADAL" clId="{CD39CEC7-9AAB-4B77-B223-081AA2FF073C}" dt="2023-12-28T13:07:17.734" v="181" actId="20577"/>
        <pc:sldMkLst>
          <pc:docMk/>
          <pc:sldMk cId="528211826" sldId="316"/>
        </pc:sldMkLst>
        <pc:spChg chg="mod">
          <ac:chgData name="JONES, Vicki (NHS SHROPSHIRE, TELFORD AND WREKIN ICB - M2L0M)" userId="58fc098a-d232-40e2-8bcd-9d898f22710f" providerId="ADAL" clId="{CD39CEC7-9AAB-4B77-B223-081AA2FF073C}" dt="2023-12-28T13:07:17.734" v="181" actId="20577"/>
          <ac:spMkLst>
            <pc:docMk/>
            <pc:sldMk cId="528211826" sldId="316"/>
            <ac:spMk id="3" creationId="{161B2FA0-FB83-5A43-1496-CF96D83D208D}"/>
          </ac:spMkLst>
        </pc:spChg>
      </pc:sldChg>
      <pc:sldChg chg="modSp mod">
        <pc:chgData name="JONES, Vicki (NHS SHROPSHIRE, TELFORD AND WREKIN ICB - M2L0M)" userId="58fc098a-d232-40e2-8bcd-9d898f22710f" providerId="ADAL" clId="{CD39CEC7-9AAB-4B77-B223-081AA2FF073C}" dt="2023-12-28T13:04:27.798" v="104" actId="27636"/>
        <pc:sldMkLst>
          <pc:docMk/>
          <pc:sldMk cId="938967229" sldId="321"/>
        </pc:sldMkLst>
        <pc:spChg chg="mod">
          <ac:chgData name="JONES, Vicki (NHS SHROPSHIRE, TELFORD AND WREKIN ICB - M2L0M)" userId="58fc098a-d232-40e2-8bcd-9d898f22710f" providerId="ADAL" clId="{CD39CEC7-9AAB-4B77-B223-081AA2FF073C}" dt="2023-12-28T13:04:27.798" v="104" actId="27636"/>
          <ac:spMkLst>
            <pc:docMk/>
            <pc:sldMk cId="938967229" sldId="321"/>
            <ac:spMk id="2" creationId="{D9354748-4CAB-A260-914F-E20023FEF763}"/>
          </ac:spMkLst>
        </pc:spChg>
        <pc:spChg chg="mod">
          <ac:chgData name="JONES, Vicki (NHS SHROPSHIRE, TELFORD AND WREKIN ICB - M2L0M)" userId="58fc098a-d232-40e2-8bcd-9d898f22710f" providerId="ADAL" clId="{CD39CEC7-9AAB-4B77-B223-081AA2FF073C}" dt="2023-12-28T13:02:59.232" v="100" actId="113"/>
          <ac:spMkLst>
            <pc:docMk/>
            <pc:sldMk cId="938967229" sldId="321"/>
            <ac:spMk id="3" creationId="{34B7356C-73F1-27FB-F32E-E762723D889B}"/>
          </ac:spMkLst>
        </pc:spChg>
      </pc:sldChg>
      <pc:sldChg chg="modSp mod">
        <pc:chgData name="JONES, Vicki (NHS SHROPSHIRE, TELFORD AND WREKIN ICB - M2L0M)" userId="58fc098a-d232-40e2-8bcd-9d898f22710f" providerId="ADAL" clId="{CD39CEC7-9AAB-4B77-B223-081AA2FF073C}" dt="2023-12-28T12:49:33.470" v="20" actId="20577"/>
        <pc:sldMkLst>
          <pc:docMk/>
          <pc:sldMk cId="1601102410" sldId="322"/>
        </pc:sldMkLst>
        <pc:spChg chg="mod">
          <ac:chgData name="JONES, Vicki (NHS SHROPSHIRE, TELFORD AND WREKIN ICB - M2L0M)" userId="58fc098a-d232-40e2-8bcd-9d898f22710f" providerId="ADAL" clId="{CD39CEC7-9AAB-4B77-B223-081AA2FF073C}" dt="2023-12-28T12:49:33.470" v="20" actId="20577"/>
          <ac:spMkLst>
            <pc:docMk/>
            <pc:sldMk cId="1601102410" sldId="322"/>
            <ac:spMk id="2" creationId="{3DA63910-9798-5D50-29C6-59B7EBFA74B3}"/>
          </ac:spMkLst>
        </pc:spChg>
      </pc:sldChg>
      <pc:sldChg chg="modSp mod">
        <pc:chgData name="JONES, Vicki (NHS SHROPSHIRE, TELFORD AND WREKIN ICB - M2L0M)" userId="58fc098a-d232-40e2-8bcd-9d898f22710f" providerId="ADAL" clId="{CD39CEC7-9AAB-4B77-B223-081AA2FF073C}" dt="2023-12-28T13:05:18.274" v="143" actId="27636"/>
        <pc:sldMkLst>
          <pc:docMk/>
          <pc:sldMk cId="445465713" sldId="324"/>
        </pc:sldMkLst>
        <pc:spChg chg="mod">
          <ac:chgData name="JONES, Vicki (NHS SHROPSHIRE, TELFORD AND WREKIN ICB - M2L0M)" userId="58fc098a-d232-40e2-8bcd-9d898f22710f" providerId="ADAL" clId="{CD39CEC7-9AAB-4B77-B223-081AA2FF073C}" dt="2023-12-28T13:05:18.274" v="143" actId="27636"/>
          <ac:spMkLst>
            <pc:docMk/>
            <pc:sldMk cId="445465713" sldId="324"/>
            <ac:spMk id="3" creationId="{F2F74E95-22AE-4DEB-0BCB-F5AECC238547}"/>
          </ac:spMkLst>
        </pc:spChg>
      </pc:sldChg>
      <pc:sldChg chg="modSp mod">
        <pc:chgData name="JONES, Vicki (NHS SHROPSHIRE, TELFORD AND WREKIN ICB - M2L0M)" userId="58fc098a-d232-40e2-8bcd-9d898f22710f" providerId="ADAL" clId="{CD39CEC7-9AAB-4B77-B223-081AA2FF073C}" dt="2023-12-28T13:05:37.830" v="146" actId="20577"/>
        <pc:sldMkLst>
          <pc:docMk/>
          <pc:sldMk cId="3349001452" sldId="326"/>
        </pc:sldMkLst>
        <pc:spChg chg="mod">
          <ac:chgData name="JONES, Vicki (NHS SHROPSHIRE, TELFORD AND WREKIN ICB - M2L0M)" userId="58fc098a-d232-40e2-8bcd-9d898f22710f" providerId="ADAL" clId="{CD39CEC7-9AAB-4B77-B223-081AA2FF073C}" dt="2023-12-28T13:05:37.830" v="146" actId="20577"/>
          <ac:spMkLst>
            <pc:docMk/>
            <pc:sldMk cId="3349001452" sldId="326"/>
            <ac:spMk id="8" creationId="{09067CEB-4920-4BC9-8313-4D39426AFB28}"/>
          </ac:spMkLst>
        </pc:spChg>
      </pc:sldChg>
      <pc:sldChg chg="modSp mod ord">
        <pc:chgData name="JONES, Vicki (NHS SHROPSHIRE, TELFORD AND WREKIN ICB - M2L0M)" userId="58fc098a-d232-40e2-8bcd-9d898f22710f" providerId="ADAL" clId="{CD39CEC7-9AAB-4B77-B223-081AA2FF073C}" dt="2023-12-28T13:15:23.202" v="640"/>
        <pc:sldMkLst>
          <pc:docMk/>
          <pc:sldMk cId="931601566" sldId="328"/>
        </pc:sldMkLst>
        <pc:spChg chg="mod">
          <ac:chgData name="JONES, Vicki (NHS SHROPSHIRE, TELFORD AND WREKIN ICB - M2L0M)" userId="58fc098a-d232-40e2-8bcd-9d898f22710f" providerId="ADAL" clId="{CD39CEC7-9AAB-4B77-B223-081AA2FF073C}" dt="2023-12-28T13:14:09.306" v="638" actId="20577"/>
          <ac:spMkLst>
            <pc:docMk/>
            <pc:sldMk cId="931601566" sldId="328"/>
            <ac:spMk id="7" creationId="{6E0995C0-BA0D-EEAA-0B55-45FE5EB3F183}"/>
          </ac:spMkLst>
        </pc:spChg>
        <pc:picChg chg="mod">
          <ac:chgData name="JONES, Vicki (NHS SHROPSHIRE, TELFORD AND WREKIN ICB - M2L0M)" userId="58fc098a-d232-40e2-8bcd-9d898f22710f" providerId="ADAL" clId="{CD39CEC7-9AAB-4B77-B223-081AA2FF073C}" dt="2023-12-28T13:08:07.271" v="208" actId="1076"/>
          <ac:picMkLst>
            <pc:docMk/>
            <pc:sldMk cId="931601566" sldId="328"/>
            <ac:picMk id="5" creationId="{40AC2DA0-6386-E504-458B-13D0D7E68C9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latin typeface="Arial" panose="020B0604020202020204" pitchFamily="34" charset="0"/>
                <a:cs typeface="Arial" panose="020B0604020202020204" pitchFamily="34" charset="0"/>
              </a:rPr>
              <a:t>Shropshire</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Children and Young People Waiting to be Seen</a:t>
            </a:r>
            <a:r>
              <a:rPr lang="en-US" baseline="0" dirty="0">
                <a:latin typeface="Arial" panose="020B0604020202020204" pitchFamily="34" charset="0"/>
                <a:cs typeface="Arial" panose="020B0604020202020204" pitchFamily="34" charset="0"/>
              </a:rPr>
              <a:t> </a:t>
            </a:r>
            <a:br>
              <a:rPr lang="en-US" baseline="0" dirty="0">
                <a:latin typeface="Arial" panose="020B0604020202020204" pitchFamily="34" charset="0"/>
                <a:cs typeface="Arial" panose="020B0604020202020204" pitchFamily="34" charset="0"/>
              </a:rPr>
            </a:br>
            <a:r>
              <a:rPr lang="en-US" baseline="0" dirty="0">
                <a:latin typeface="Arial" panose="020B0604020202020204" pitchFamily="34" charset="0"/>
                <a:cs typeface="Arial" panose="020B0604020202020204" pitchFamily="34" charset="0"/>
              </a:rPr>
              <a:t>Grouped by Weeks Waiting</a:t>
            </a:r>
            <a:endParaRPr lang="en-US" dirty="0">
              <a:latin typeface="Arial" panose="020B0604020202020204" pitchFamily="34" charset="0"/>
              <a:cs typeface="Arial" panose="020B0604020202020204" pitchFamily="34" charset="0"/>
            </a:endParaRPr>
          </a:p>
        </c:rich>
      </c:tx>
      <c:layout>
        <c:manualLayout>
          <c:xMode val="edge"/>
          <c:yMode val="edge"/>
          <c:x val="0.23617696695016949"/>
          <c:y val="2.726339232047147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'PTL - waiting 1st contact'!$A$22</c:f>
              <c:strCache>
                <c:ptCount val="1"/>
                <c:pt idx="0">
                  <c:v>BeeU ADHD</c:v>
                </c:pt>
              </c:strCache>
            </c:strRef>
          </c:tx>
          <c:spPr>
            <a:solidFill>
              <a:schemeClr val="accent1"/>
            </a:solidFill>
            <a:ln>
              <a:noFill/>
            </a:ln>
            <a:effectLst/>
          </c:spPr>
          <c:invertIfNegative val="0"/>
          <c:cat>
            <c:strRef>
              <c:f>'PTL - waiting 1st contact'!$B$21:$AM$21</c:f>
              <c:strCache>
                <c:ptCount val="38"/>
                <c:pt idx="0">
                  <c:v>1 Week</c:v>
                </c:pt>
                <c:pt idx="1">
                  <c:v>2 Weeks</c:v>
                </c:pt>
                <c:pt idx="2">
                  <c:v>3 Weeks</c:v>
                </c:pt>
                <c:pt idx="3">
                  <c:v>4 Weeks</c:v>
                </c:pt>
                <c:pt idx="4">
                  <c:v>5 Weeks</c:v>
                </c:pt>
                <c:pt idx="5">
                  <c:v>6 Weeks</c:v>
                </c:pt>
                <c:pt idx="6">
                  <c:v>7 Weeks</c:v>
                </c:pt>
                <c:pt idx="7">
                  <c:v>8 Weeks</c:v>
                </c:pt>
                <c:pt idx="8">
                  <c:v>9 Weeks</c:v>
                </c:pt>
                <c:pt idx="9">
                  <c:v>10 Weeks</c:v>
                </c:pt>
                <c:pt idx="10">
                  <c:v>11 Weeks</c:v>
                </c:pt>
                <c:pt idx="11">
                  <c:v>12 Weeks</c:v>
                </c:pt>
                <c:pt idx="12">
                  <c:v>13 Weeks</c:v>
                </c:pt>
                <c:pt idx="13">
                  <c:v>14 Weeks</c:v>
                </c:pt>
                <c:pt idx="14">
                  <c:v>15 Weeks</c:v>
                </c:pt>
                <c:pt idx="15">
                  <c:v>16 Weeks</c:v>
                </c:pt>
                <c:pt idx="16">
                  <c:v>17 Weeks</c:v>
                </c:pt>
                <c:pt idx="17">
                  <c:v>18 Weeks</c:v>
                </c:pt>
                <c:pt idx="18">
                  <c:v>19 Weeks</c:v>
                </c:pt>
                <c:pt idx="19">
                  <c:v>20 Weeks</c:v>
                </c:pt>
                <c:pt idx="20">
                  <c:v>21 Weeks</c:v>
                </c:pt>
                <c:pt idx="21">
                  <c:v>22 Weeks</c:v>
                </c:pt>
                <c:pt idx="22">
                  <c:v>23 Weeks</c:v>
                </c:pt>
                <c:pt idx="23">
                  <c:v>24 Weeks</c:v>
                </c:pt>
                <c:pt idx="24">
                  <c:v>25 Weeks</c:v>
                </c:pt>
                <c:pt idx="25">
                  <c:v>26 Weeks</c:v>
                </c:pt>
                <c:pt idx="26">
                  <c:v>27 Weeks</c:v>
                </c:pt>
                <c:pt idx="27">
                  <c:v>28 Weeks</c:v>
                </c:pt>
                <c:pt idx="28">
                  <c:v>29 Weeks</c:v>
                </c:pt>
                <c:pt idx="29">
                  <c:v>30-34 weeks</c:v>
                </c:pt>
                <c:pt idx="30">
                  <c:v>35-39 weeks</c:v>
                </c:pt>
                <c:pt idx="31">
                  <c:v>40-44 weeks</c:v>
                </c:pt>
                <c:pt idx="32">
                  <c:v>45-49 Weeks</c:v>
                </c:pt>
                <c:pt idx="33">
                  <c:v>50-54 Weeks</c:v>
                </c:pt>
                <c:pt idx="34">
                  <c:v>55-59 Weeks</c:v>
                </c:pt>
                <c:pt idx="35">
                  <c:v>60-64 Weeks</c:v>
                </c:pt>
                <c:pt idx="36">
                  <c:v>65-69 Weeks</c:v>
                </c:pt>
                <c:pt idx="37">
                  <c:v>70+ Weeks</c:v>
                </c:pt>
              </c:strCache>
            </c:strRef>
          </c:cat>
          <c:val>
            <c:numRef>
              <c:f>'PTL - waiting 1st contact'!$B$22:$AM$22</c:f>
            </c:numRef>
          </c:val>
          <c:extLst>
            <c:ext xmlns:c16="http://schemas.microsoft.com/office/drawing/2014/chart" uri="{C3380CC4-5D6E-409C-BE32-E72D297353CC}">
              <c16:uniqueId val="{00000000-6E7D-47F1-BF5F-5C03147A24D6}"/>
            </c:ext>
          </c:extLst>
        </c:ser>
        <c:ser>
          <c:idx val="1"/>
          <c:order val="1"/>
          <c:tx>
            <c:strRef>
              <c:f>'PTL - waiting 1st contact'!$A$23</c:f>
              <c:strCache>
                <c:ptCount val="1"/>
                <c:pt idx="0">
                  <c:v>BeeU ASD Assessment</c:v>
                </c:pt>
              </c:strCache>
            </c:strRef>
          </c:tx>
          <c:spPr>
            <a:solidFill>
              <a:schemeClr val="accent2"/>
            </a:solidFill>
            <a:ln>
              <a:noFill/>
            </a:ln>
            <a:effectLst/>
          </c:spPr>
          <c:invertIfNegative val="0"/>
          <c:cat>
            <c:strRef>
              <c:f>'PTL - waiting 1st contact'!$B$21:$AM$21</c:f>
              <c:strCache>
                <c:ptCount val="38"/>
                <c:pt idx="0">
                  <c:v>1 Week</c:v>
                </c:pt>
                <c:pt idx="1">
                  <c:v>2 Weeks</c:v>
                </c:pt>
                <c:pt idx="2">
                  <c:v>3 Weeks</c:v>
                </c:pt>
                <c:pt idx="3">
                  <c:v>4 Weeks</c:v>
                </c:pt>
                <c:pt idx="4">
                  <c:v>5 Weeks</c:v>
                </c:pt>
                <c:pt idx="5">
                  <c:v>6 Weeks</c:v>
                </c:pt>
                <c:pt idx="6">
                  <c:v>7 Weeks</c:v>
                </c:pt>
                <c:pt idx="7">
                  <c:v>8 Weeks</c:v>
                </c:pt>
                <c:pt idx="8">
                  <c:v>9 Weeks</c:v>
                </c:pt>
                <c:pt idx="9">
                  <c:v>10 Weeks</c:v>
                </c:pt>
                <c:pt idx="10">
                  <c:v>11 Weeks</c:v>
                </c:pt>
                <c:pt idx="11">
                  <c:v>12 Weeks</c:v>
                </c:pt>
                <c:pt idx="12">
                  <c:v>13 Weeks</c:v>
                </c:pt>
                <c:pt idx="13">
                  <c:v>14 Weeks</c:v>
                </c:pt>
                <c:pt idx="14">
                  <c:v>15 Weeks</c:v>
                </c:pt>
                <c:pt idx="15">
                  <c:v>16 Weeks</c:v>
                </c:pt>
                <c:pt idx="16">
                  <c:v>17 Weeks</c:v>
                </c:pt>
                <c:pt idx="17">
                  <c:v>18 Weeks</c:v>
                </c:pt>
                <c:pt idx="18">
                  <c:v>19 Weeks</c:v>
                </c:pt>
                <c:pt idx="19">
                  <c:v>20 Weeks</c:v>
                </c:pt>
                <c:pt idx="20">
                  <c:v>21 Weeks</c:v>
                </c:pt>
                <c:pt idx="21">
                  <c:v>22 Weeks</c:v>
                </c:pt>
                <c:pt idx="22">
                  <c:v>23 Weeks</c:v>
                </c:pt>
                <c:pt idx="23">
                  <c:v>24 Weeks</c:v>
                </c:pt>
                <c:pt idx="24">
                  <c:v>25 Weeks</c:v>
                </c:pt>
                <c:pt idx="25">
                  <c:v>26 Weeks</c:v>
                </c:pt>
                <c:pt idx="26">
                  <c:v>27 Weeks</c:v>
                </c:pt>
                <c:pt idx="27">
                  <c:v>28 Weeks</c:v>
                </c:pt>
                <c:pt idx="28">
                  <c:v>29 Weeks</c:v>
                </c:pt>
                <c:pt idx="29">
                  <c:v>30-34 weeks</c:v>
                </c:pt>
                <c:pt idx="30">
                  <c:v>35-39 weeks</c:v>
                </c:pt>
                <c:pt idx="31">
                  <c:v>40-44 weeks</c:v>
                </c:pt>
                <c:pt idx="32">
                  <c:v>45-49 Weeks</c:v>
                </c:pt>
                <c:pt idx="33">
                  <c:v>50-54 Weeks</c:v>
                </c:pt>
                <c:pt idx="34">
                  <c:v>55-59 Weeks</c:v>
                </c:pt>
                <c:pt idx="35">
                  <c:v>60-64 Weeks</c:v>
                </c:pt>
                <c:pt idx="36">
                  <c:v>65-69 Weeks</c:v>
                </c:pt>
                <c:pt idx="37">
                  <c:v>70+ Weeks</c:v>
                </c:pt>
              </c:strCache>
            </c:strRef>
          </c:cat>
          <c:val>
            <c:numRef>
              <c:f>'PTL - waiting 1st contact'!$B$23:$AM$23</c:f>
            </c:numRef>
          </c:val>
          <c:extLst>
            <c:ext xmlns:c16="http://schemas.microsoft.com/office/drawing/2014/chart" uri="{C3380CC4-5D6E-409C-BE32-E72D297353CC}">
              <c16:uniqueId val="{00000001-6E7D-47F1-BF5F-5C03147A24D6}"/>
            </c:ext>
          </c:extLst>
        </c:ser>
        <c:ser>
          <c:idx val="2"/>
          <c:order val="2"/>
          <c:tx>
            <c:strRef>
              <c:f>'PTL - waiting 1st contact'!$A$24</c:f>
              <c:strCache>
                <c:ptCount val="1"/>
                <c:pt idx="0">
                  <c:v>BeeU Assessment</c:v>
                </c:pt>
              </c:strCache>
            </c:strRef>
          </c:tx>
          <c:spPr>
            <a:solidFill>
              <a:schemeClr val="accent3"/>
            </a:solidFill>
            <a:ln>
              <a:noFill/>
            </a:ln>
            <a:effectLst/>
          </c:spPr>
          <c:invertIfNegative val="0"/>
          <c:cat>
            <c:strRef>
              <c:f>'PTL - waiting 1st contact'!$B$21:$AM$21</c:f>
              <c:strCache>
                <c:ptCount val="38"/>
                <c:pt idx="0">
                  <c:v>1 Week</c:v>
                </c:pt>
                <c:pt idx="1">
                  <c:v>2 Weeks</c:v>
                </c:pt>
                <c:pt idx="2">
                  <c:v>3 Weeks</c:v>
                </c:pt>
                <c:pt idx="3">
                  <c:v>4 Weeks</c:v>
                </c:pt>
                <c:pt idx="4">
                  <c:v>5 Weeks</c:v>
                </c:pt>
                <c:pt idx="5">
                  <c:v>6 Weeks</c:v>
                </c:pt>
                <c:pt idx="6">
                  <c:v>7 Weeks</c:v>
                </c:pt>
                <c:pt idx="7">
                  <c:v>8 Weeks</c:v>
                </c:pt>
                <c:pt idx="8">
                  <c:v>9 Weeks</c:v>
                </c:pt>
                <c:pt idx="9">
                  <c:v>10 Weeks</c:v>
                </c:pt>
                <c:pt idx="10">
                  <c:v>11 Weeks</c:v>
                </c:pt>
                <c:pt idx="11">
                  <c:v>12 Weeks</c:v>
                </c:pt>
                <c:pt idx="12">
                  <c:v>13 Weeks</c:v>
                </c:pt>
                <c:pt idx="13">
                  <c:v>14 Weeks</c:v>
                </c:pt>
                <c:pt idx="14">
                  <c:v>15 Weeks</c:v>
                </c:pt>
                <c:pt idx="15">
                  <c:v>16 Weeks</c:v>
                </c:pt>
                <c:pt idx="16">
                  <c:v>17 Weeks</c:v>
                </c:pt>
                <c:pt idx="17">
                  <c:v>18 Weeks</c:v>
                </c:pt>
                <c:pt idx="18">
                  <c:v>19 Weeks</c:v>
                </c:pt>
                <c:pt idx="19">
                  <c:v>20 Weeks</c:v>
                </c:pt>
                <c:pt idx="20">
                  <c:v>21 Weeks</c:v>
                </c:pt>
                <c:pt idx="21">
                  <c:v>22 Weeks</c:v>
                </c:pt>
                <c:pt idx="22">
                  <c:v>23 Weeks</c:v>
                </c:pt>
                <c:pt idx="23">
                  <c:v>24 Weeks</c:v>
                </c:pt>
                <c:pt idx="24">
                  <c:v>25 Weeks</c:v>
                </c:pt>
                <c:pt idx="25">
                  <c:v>26 Weeks</c:v>
                </c:pt>
                <c:pt idx="26">
                  <c:v>27 Weeks</c:v>
                </c:pt>
                <c:pt idx="27">
                  <c:v>28 Weeks</c:v>
                </c:pt>
                <c:pt idx="28">
                  <c:v>29 Weeks</c:v>
                </c:pt>
                <c:pt idx="29">
                  <c:v>30-34 weeks</c:v>
                </c:pt>
                <c:pt idx="30">
                  <c:v>35-39 weeks</c:v>
                </c:pt>
                <c:pt idx="31">
                  <c:v>40-44 weeks</c:v>
                </c:pt>
                <c:pt idx="32">
                  <c:v>45-49 Weeks</c:v>
                </c:pt>
                <c:pt idx="33">
                  <c:v>50-54 Weeks</c:v>
                </c:pt>
                <c:pt idx="34">
                  <c:v>55-59 Weeks</c:v>
                </c:pt>
                <c:pt idx="35">
                  <c:v>60-64 Weeks</c:v>
                </c:pt>
                <c:pt idx="36">
                  <c:v>65-69 Weeks</c:v>
                </c:pt>
                <c:pt idx="37">
                  <c:v>70+ Weeks</c:v>
                </c:pt>
              </c:strCache>
            </c:strRef>
          </c:cat>
          <c:val>
            <c:numRef>
              <c:f>'PTL - waiting 1st contact'!$B$24:$AM$24</c:f>
            </c:numRef>
          </c:val>
          <c:extLst>
            <c:ext xmlns:c16="http://schemas.microsoft.com/office/drawing/2014/chart" uri="{C3380CC4-5D6E-409C-BE32-E72D297353CC}">
              <c16:uniqueId val="{00000002-6E7D-47F1-BF5F-5C03147A24D6}"/>
            </c:ext>
          </c:extLst>
        </c:ser>
        <c:ser>
          <c:idx val="3"/>
          <c:order val="3"/>
          <c:tx>
            <c:strRef>
              <c:f>'PTL - waiting 1st contact'!$A$25</c:f>
              <c:strCache>
                <c:ptCount val="1"/>
                <c:pt idx="0">
                  <c:v>BeeU Core Mental Health Team</c:v>
                </c:pt>
              </c:strCache>
            </c:strRef>
          </c:tx>
          <c:spPr>
            <a:solidFill>
              <a:schemeClr val="accent4"/>
            </a:solidFill>
            <a:ln>
              <a:noFill/>
            </a:ln>
            <a:effectLst/>
          </c:spPr>
          <c:invertIfNegative val="0"/>
          <c:cat>
            <c:strRef>
              <c:f>'PTL - waiting 1st contact'!$B$21:$AM$21</c:f>
              <c:strCache>
                <c:ptCount val="38"/>
                <c:pt idx="0">
                  <c:v>1 Week</c:v>
                </c:pt>
                <c:pt idx="1">
                  <c:v>2 Weeks</c:v>
                </c:pt>
                <c:pt idx="2">
                  <c:v>3 Weeks</c:v>
                </c:pt>
                <c:pt idx="3">
                  <c:v>4 Weeks</c:v>
                </c:pt>
                <c:pt idx="4">
                  <c:v>5 Weeks</c:v>
                </c:pt>
                <c:pt idx="5">
                  <c:v>6 Weeks</c:v>
                </c:pt>
                <c:pt idx="6">
                  <c:v>7 Weeks</c:v>
                </c:pt>
                <c:pt idx="7">
                  <c:v>8 Weeks</c:v>
                </c:pt>
                <c:pt idx="8">
                  <c:v>9 Weeks</c:v>
                </c:pt>
                <c:pt idx="9">
                  <c:v>10 Weeks</c:v>
                </c:pt>
                <c:pt idx="10">
                  <c:v>11 Weeks</c:v>
                </c:pt>
                <c:pt idx="11">
                  <c:v>12 Weeks</c:v>
                </c:pt>
                <c:pt idx="12">
                  <c:v>13 Weeks</c:v>
                </c:pt>
                <c:pt idx="13">
                  <c:v>14 Weeks</c:v>
                </c:pt>
                <c:pt idx="14">
                  <c:v>15 Weeks</c:v>
                </c:pt>
                <c:pt idx="15">
                  <c:v>16 Weeks</c:v>
                </c:pt>
                <c:pt idx="16">
                  <c:v>17 Weeks</c:v>
                </c:pt>
                <c:pt idx="17">
                  <c:v>18 Weeks</c:v>
                </c:pt>
                <c:pt idx="18">
                  <c:v>19 Weeks</c:v>
                </c:pt>
                <c:pt idx="19">
                  <c:v>20 Weeks</c:v>
                </c:pt>
                <c:pt idx="20">
                  <c:v>21 Weeks</c:v>
                </c:pt>
                <c:pt idx="21">
                  <c:v>22 Weeks</c:v>
                </c:pt>
                <c:pt idx="22">
                  <c:v>23 Weeks</c:v>
                </c:pt>
                <c:pt idx="23">
                  <c:v>24 Weeks</c:v>
                </c:pt>
                <c:pt idx="24">
                  <c:v>25 Weeks</c:v>
                </c:pt>
                <c:pt idx="25">
                  <c:v>26 Weeks</c:v>
                </c:pt>
                <c:pt idx="26">
                  <c:v>27 Weeks</c:v>
                </c:pt>
                <c:pt idx="27">
                  <c:v>28 Weeks</c:v>
                </c:pt>
                <c:pt idx="28">
                  <c:v>29 Weeks</c:v>
                </c:pt>
                <c:pt idx="29">
                  <c:v>30-34 weeks</c:v>
                </c:pt>
                <c:pt idx="30">
                  <c:v>35-39 weeks</c:v>
                </c:pt>
                <c:pt idx="31">
                  <c:v>40-44 weeks</c:v>
                </c:pt>
                <c:pt idx="32">
                  <c:v>45-49 Weeks</c:v>
                </c:pt>
                <c:pt idx="33">
                  <c:v>50-54 Weeks</c:v>
                </c:pt>
                <c:pt idx="34">
                  <c:v>55-59 Weeks</c:v>
                </c:pt>
                <c:pt idx="35">
                  <c:v>60-64 Weeks</c:v>
                </c:pt>
                <c:pt idx="36">
                  <c:v>65-69 Weeks</c:v>
                </c:pt>
                <c:pt idx="37">
                  <c:v>70+ Weeks</c:v>
                </c:pt>
              </c:strCache>
            </c:strRef>
          </c:cat>
          <c:val>
            <c:numRef>
              <c:f>'PTL - waiting 1st contact'!$B$25:$AM$25</c:f>
            </c:numRef>
          </c:val>
          <c:extLst>
            <c:ext xmlns:c16="http://schemas.microsoft.com/office/drawing/2014/chart" uri="{C3380CC4-5D6E-409C-BE32-E72D297353CC}">
              <c16:uniqueId val="{00000003-6E7D-47F1-BF5F-5C03147A24D6}"/>
            </c:ext>
          </c:extLst>
        </c:ser>
        <c:ser>
          <c:idx val="4"/>
          <c:order val="4"/>
          <c:tx>
            <c:strRef>
              <c:f>'PTL - waiting 1st contact'!$A$26</c:f>
              <c:strCache>
                <c:ptCount val="1"/>
                <c:pt idx="0">
                  <c:v>BeeU Crisis and Home Treatment Team</c:v>
                </c:pt>
              </c:strCache>
            </c:strRef>
          </c:tx>
          <c:spPr>
            <a:solidFill>
              <a:schemeClr val="accent5"/>
            </a:solidFill>
            <a:ln>
              <a:noFill/>
            </a:ln>
            <a:effectLst/>
          </c:spPr>
          <c:invertIfNegative val="0"/>
          <c:cat>
            <c:strRef>
              <c:f>'PTL - waiting 1st contact'!$B$21:$AM$21</c:f>
              <c:strCache>
                <c:ptCount val="38"/>
                <c:pt idx="0">
                  <c:v>1 Week</c:v>
                </c:pt>
                <c:pt idx="1">
                  <c:v>2 Weeks</c:v>
                </c:pt>
                <c:pt idx="2">
                  <c:v>3 Weeks</c:v>
                </c:pt>
                <c:pt idx="3">
                  <c:v>4 Weeks</c:v>
                </c:pt>
                <c:pt idx="4">
                  <c:v>5 Weeks</c:v>
                </c:pt>
                <c:pt idx="5">
                  <c:v>6 Weeks</c:v>
                </c:pt>
                <c:pt idx="6">
                  <c:v>7 Weeks</c:v>
                </c:pt>
                <c:pt idx="7">
                  <c:v>8 Weeks</c:v>
                </c:pt>
                <c:pt idx="8">
                  <c:v>9 Weeks</c:v>
                </c:pt>
                <c:pt idx="9">
                  <c:v>10 Weeks</c:v>
                </c:pt>
                <c:pt idx="10">
                  <c:v>11 Weeks</c:v>
                </c:pt>
                <c:pt idx="11">
                  <c:v>12 Weeks</c:v>
                </c:pt>
                <c:pt idx="12">
                  <c:v>13 Weeks</c:v>
                </c:pt>
                <c:pt idx="13">
                  <c:v>14 Weeks</c:v>
                </c:pt>
                <c:pt idx="14">
                  <c:v>15 Weeks</c:v>
                </c:pt>
                <c:pt idx="15">
                  <c:v>16 Weeks</c:v>
                </c:pt>
                <c:pt idx="16">
                  <c:v>17 Weeks</c:v>
                </c:pt>
                <c:pt idx="17">
                  <c:v>18 Weeks</c:v>
                </c:pt>
                <c:pt idx="18">
                  <c:v>19 Weeks</c:v>
                </c:pt>
                <c:pt idx="19">
                  <c:v>20 Weeks</c:v>
                </c:pt>
                <c:pt idx="20">
                  <c:v>21 Weeks</c:v>
                </c:pt>
                <c:pt idx="21">
                  <c:v>22 Weeks</c:v>
                </c:pt>
                <c:pt idx="22">
                  <c:v>23 Weeks</c:v>
                </c:pt>
                <c:pt idx="23">
                  <c:v>24 Weeks</c:v>
                </c:pt>
                <c:pt idx="24">
                  <c:v>25 Weeks</c:v>
                </c:pt>
                <c:pt idx="25">
                  <c:v>26 Weeks</c:v>
                </c:pt>
                <c:pt idx="26">
                  <c:v>27 Weeks</c:v>
                </c:pt>
                <c:pt idx="27">
                  <c:v>28 Weeks</c:v>
                </c:pt>
                <c:pt idx="28">
                  <c:v>29 Weeks</c:v>
                </c:pt>
                <c:pt idx="29">
                  <c:v>30-34 weeks</c:v>
                </c:pt>
                <c:pt idx="30">
                  <c:v>35-39 weeks</c:v>
                </c:pt>
                <c:pt idx="31">
                  <c:v>40-44 weeks</c:v>
                </c:pt>
                <c:pt idx="32">
                  <c:v>45-49 Weeks</c:v>
                </c:pt>
                <c:pt idx="33">
                  <c:v>50-54 Weeks</c:v>
                </c:pt>
                <c:pt idx="34">
                  <c:v>55-59 Weeks</c:v>
                </c:pt>
                <c:pt idx="35">
                  <c:v>60-64 Weeks</c:v>
                </c:pt>
                <c:pt idx="36">
                  <c:v>65-69 Weeks</c:v>
                </c:pt>
                <c:pt idx="37">
                  <c:v>70+ Weeks</c:v>
                </c:pt>
              </c:strCache>
            </c:strRef>
          </c:cat>
          <c:val>
            <c:numRef>
              <c:f>'PTL - waiting 1st contact'!$B$26:$AM$26</c:f>
            </c:numRef>
          </c:val>
          <c:extLst>
            <c:ext xmlns:c16="http://schemas.microsoft.com/office/drawing/2014/chart" uri="{C3380CC4-5D6E-409C-BE32-E72D297353CC}">
              <c16:uniqueId val="{00000004-6E7D-47F1-BF5F-5C03147A24D6}"/>
            </c:ext>
          </c:extLst>
        </c:ser>
        <c:ser>
          <c:idx val="5"/>
          <c:order val="5"/>
          <c:tx>
            <c:strRef>
              <c:f>'PTL - waiting 1st contact'!$A$27</c:f>
              <c:strCache>
                <c:ptCount val="1"/>
                <c:pt idx="0">
                  <c:v>BeeU Eating Disorders</c:v>
                </c:pt>
              </c:strCache>
            </c:strRef>
          </c:tx>
          <c:spPr>
            <a:solidFill>
              <a:schemeClr val="accent6"/>
            </a:solidFill>
            <a:ln>
              <a:noFill/>
            </a:ln>
            <a:effectLst/>
          </c:spPr>
          <c:invertIfNegative val="0"/>
          <c:cat>
            <c:strRef>
              <c:f>'PTL - waiting 1st contact'!$B$21:$AM$21</c:f>
              <c:strCache>
                <c:ptCount val="38"/>
                <c:pt idx="0">
                  <c:v>1 Week</c:v>
                </c:pt>
                <c:pt idx="1">
                  <c:v>2 Weeks</c:v>
                </c:pt>
                <c:pt idx="2">
                  <c:v>3 Weeks</c:v>
                </c:pt>
                <c:pt idx="3">
                  <c:v>4 Weeks</c:v>
                </c:pt>
                <c:pt idx="4">
                  <c:v>5 Weeks</c:v>
                </c:pt>
                <c:pt idx="5">
                  <c:v>6 Weeks</c:v>
                </c:pt>
                <c:pt idx="6">
                  <c:v>7 Weeks</c:v>
                </c:pt>
                <c:pt idx="7">
                  <c:v>8 Weeks</c:v>
                </c:pt>
                <c:pt idx="8">
                  <c:v>9 Weeks</c:v>
                </c:pt>
                <c:pt idx="9">
                  <c:v>10 Weeks</c:v>
                </c:pt>
                <c:pt idx="10">
                  <c:v>11 Weeks</c:v>
                </c:pt>
                <c:pt idx="11">
                  <c:v>12 Weeks</c:v>
                </c:pt>
                <c:pt idx="12">
                  <c:v>13 Weeks</c:v>
                </c:pt>
                <c:pt idx="13">
                  <c:v>14 Weeks</c:v>
                </c:pt>
                <c:pt idx="14">
                  <c:v>15 Weeks</c:v>
                </c:pt>
                <c:pt idx="15">
                  <c:v>16 Weeks</c:v>
                </c:pt>
                <c:pt idx="16">
                  <c:v>17 Weeks</c:v>
                </c:pt>
                <c:pt idx="17">
                  <c:v>18 Weeks</c:v>
                </c:pt>
                <c:pt idx="18">
                  <c:v>19 Weeks</c:v>
                </c:pt>
                <c:pt idx="19">
                  <c:v>20 Weeks</c:v>
                </c:pt>
                <c:pt idx="20">
                  <c:v>21 Weeks</c:v>
                </c:pt>
                <c:pt idx="21">
                  <c:v>22 Weeks</c:v>
                </c:pt>
                <c:pt idx="22">
                  <c:v>23 Weeks</c:v>
                </c:pt>
                <c:pt idx="23">
                  <c:v>24 Weeks</c:v>
                </c:pt>
                <c:pt idx="24">
                  <c:v>25 Weeks</c:v>
                </c:pt>
                <c:pt idx="25">
                  <c:v>26 Weeks</c:v>
                </c:pt>
                <c:pt idx="26">
                  <c:v>27 Weeks</c:v>
                </c:pt>
                <c:pt idx="27">
                  <c:v>28 Weeks</c:v>
                </c:pt>
                <c:pt idx="28">
                  <c:v>29 Weeks</c:v>
                </c:pt>
                <c:pt idx="29">
                  <c:v>30-34 weeks</c:v>
                </c:pt>
                <c:pt idx="30">
                  <c:v>35-39 weeks</c:v>
                </c:pt>
                <c:pt idx="31">
                  <c:v>40-44 weeks</c:v>
                </c:pt>
                <c:pt idx="32">
                  <c:v>45-49 Weeks</c:v>
                </c:pt>
                <c:pt idx="33">
                  <c:v>50-54 Weeks</c:v>
                </c:pt>
                <c:pt idx="34">
                  <c:v>55-59 Weeks</c:v>
                </c:pt>
                <c:pt idx="35">
                  <c:v>60-64 Weeks</c:v>
                </c:pt>
                <c:pt idx="36">
                  <c:v>65-69 Weeks</c:v>
                </c:pt>
                <c:pt idx="37">
                  <c:v>70+ Weeks</c:v>
                </c:pt>
              </c:strCache>
            </c:strRef>
          </c:cat>
          <c:val>
            <c:numRef>
              <c:f>'PTL - waiting 1st contact'!$B$27:$AM$27</c:f>
            </c:numRef>
          </c:val>
          <c:extLst>
            <c:ext xmlns:c16="http://schemas.microsoft.com/office/drawing/2014/chart" uri="{C3380CC4-5D6E-409C-BE32-E72D297353CC}">
              <c16:uniqueId val="{00000005-6E7D-47F1-BF5F-5C03147A24D6}"/>
            </c:ext>
          </c:extLst>
        </c:ser>
        <c:ser>
          <c:idx val="6"/>
          <c:order val="6"/>
          <c:tx>
            <c:strRef>
              <c:f>'PTL - waiting 1st contact'!$A$28</c:f>
              <c:strCache>
                <c:ptCount val="1"/>
                <c:pt idx="0">
                  <c:v>BeeU Learning Disabilities</c:v>
                </c:pt>
              </c:strCache>
            </c:strRef>
          </c:tx>
          <c:spPr>
            <a:solidFill>
              <a:schemeClr val="accent1">
                <a:lumMod val="60000"/>
              </a:schemeClr>
            </a:solidFill>
            <a:ln>
              <a:noFill/>
            </a:ln>
            <a:effectLst/>
          </c:spPr>
          <c:invertIfNegative val="0"/>
          <c:cat>
            <c:strRef>
              <c:f>'PTL - waiting 1st contact'!$B$21:$AM$21</c:f>
              <c:strCache>
                <c:ptCount val="38"/>
                <c:pt idx="0">
                  <c:v>1 Week</c:v>
                </c:pt>
                <c:pt idx="1">
                  <c:v>2 Weeks</c:v>
                </c:pt>
                <c:pt idx="2">
                  <c:v>3 Weeks</c:v>
                </c:pt>
                <c:pt idx="3">
                  <c:v>4 Weeks</c:v>
                </c:pt>
                <c:pt idx="4">
                  <c:v>5 Weeks</c:v>
                </c:pt>
                <c:pt idx="5">
                  <c:v>6 Weeks</c:v>
                </c:pt>
                <c:pt idx="6">
                  <c:v>7 Weeks</c:v>
                </c:pt>
                <c:pt idx="7">
                  <c:v>8 Weeks</c:v>
                </c:pt>
                <c:pt idx="8">
                  <c:v>9 Weeks</c:v>
                </c:pt>
                <c:pt idx="9">
                  <c:v>10 Weeks</c:v>
                </c:pt>
                <c:pt idx="10">
                  <c:v>11 Weeks</c:v>
                </c:pt>
                <c:pt idx="11">
                  <c:v>12 Weeks</c:v>
                </c:pt>
                <c:pt idx="12">
                  <c:v>13 Weeks</c:v>
                </c:pt>
                <c:pt idx="13">
                  <c:v>14 Weeks</c:v>
                </c:pt>
                <c:pt idx="14">
                  <c:v>15 Weeks</c:v>
                </c:pt>
                <c:pt idx="15">
                  <c:v>16 Weeks</c:v>
                </c:pt>
                <c:pt idx="16">
                  <c:v>17 Weeks</c:v>
                </c:pt>
                <c:pt idx="17">
                  <c:v>18 Weeks</c:v>
                </c:pt>
                <c:pt idx="18">
                  <c:v>19 Weeks</c:v>
                </c:pt>
                <c:pt idx="19">
                  <c:v>20 Weeks</c:v>
                </c:pt>
                <c:pt idx="20">
                  <c:v>21 Weeks</c:v>
                </c:pt>
                <c:pt idx="21">
                  <c:v>22 Weeks</c:v>
                </c:pt>
                <c:pt idx="22">
                  <c:v>23 Weeks</c:v>
                </c:pt>
                <c:pt idx="23">
                  <c:v>24 Weeks</c:v>
                </c:pt>
                <c:pt idx="24">
                  <c:v>25 Weeks</c:v>
                </c:pt>
                <c:pt idx="25">
                  <c:v>26 Weeks</c:v>
                </c:pt>
                <c:pt idx="26">
                  <c:v>27 Weeks</c:v>
                </c:pt>
                <c:pt idx="27">
                  <c:v>28 Weeks</c:v>
                </c:pt>
                <c:pt idx="28">
                  <c:v>29 Weeks</c:v>
                </c:pt>
                <c:pt idx="29">
                  <c:v>30-34 weeks</c:v>
                </c:pt>
                <c:pt idx="30">
                  <c:v>35-39 weeks</c:v>
                </c:pt>
                <c:pt idx="31">
                  <c:v>40-44 weeks</c:v>
                </c:pt>
                <c:pt idx="32">
                  <c:v>45-49 Weeks</c:v>
                </c:pt>
                <c:pt idx="33">
                  <c:v>50-54 Weeks</c:v>
                </c:pt>
                <c:pt idx="34">
                  <c:v>55-59 Weeks</c:v>
                </c:pt>
                <c:pt idx="35">
                  <c:v>60-64 Weeks</c:v>
                </c:pt>
                <c:pt idx="36">
                  <c:v>65-69 Weeks</c:v>
                </c:pt>
                <c:pt idx="37">
                  <c:v>70+ Weeks</c:v>
                </c:pt>
              </c:strCache>
            </c:strRef>
          </c:cat>
          <c:val>
            <c:numRef>
              <c:f>'PTL - waiting 1st contact'!$B$28:$AM$28</c:f>
            </c:numRef>
          </c:val>
          <c:extLst>
            <c:ext xmlns:c16="http://schemas.microsoft.com/office/drawing/2014/chart" uri="{C3380CC4-5D6E-409C-BE32-E72D297353CC}">
              <c16:uniqueId val="{00000006-6E7D-47F1-BF5F-5C03147A24D6}"/>
            </c:ext>
          </c:extLst>
        </c:ser>
        <c:ser>
          <c:idx val="7"/>
          <c:order val="7"/>
          <c:tx>
            <c:strRef>
              <c:f>'PTL - waiting 1st contact'!$A$29</c:f>
              <c:strCache>
                <c:ptCount val="1"/>
                <c:pt idx="0">
                  <c:v>BeeU Medics</c:v>
                </c:pt>
              </c:strCache>
            </c:strRef>
          </c:tx>
          <c:spPr>
            <a:solidFill>
              <a:schemeClr val="accent2">
                <a:lumMod val="60000"/>
              </a:schemeClr>
            </a:solidFill>
            <a:ln>
              <a:noFill/>
            </a:ln>
            <a:effectLst/>
          </c:spPr>
          <c:invertIfNegative val="0"/>
          <c:cat>
            <c:strRef>
              <c:f>'PTL - waiting 1st contact'!$B$21:$AM$21</c:f>
              <c:strCache>
                <c:ptCount val="38"/>
                <c:pt idx="0">
                  <c:v>1 Week</c:v>
                </c:pt>
                <c:pt idx="1">
                  <c:v>2 Weeks</c:v>
                </c:pt>
                <c:pt idx="2">
                  <c:v>3 Weeks</c:v>
                </c:pt>
                <c:pt idx="3">
                  <c:v>4 Weeks</c:v>
                </c:pt>
                <c:pt idx="4">
                  <c:v>5 Weeks</c:v>
                </c:pt>
                <c:pt idx="5">
                  <c:v>6 Weeks</c:v>
                </c:pt>
                <c:pt idx="6">
                  <c:v>7 Weeks</c:v>
                </c:pt>
                <c:pt idx="7">
                  <c:v>8 Weeks</c:v>
                </c:pt>
                <c:pt idx="8">
                  <c:v>9 Weeks</c:v>
                </c:pt>
                <c:pt idx="9">
                  <c:v>10 Weeks</c:v>
                </c:pt>
                <c:pt idx="10">
                  <c:v>11 Weeks</c:v>
                </c:pt>
                <c:pt idx="11">
                  <c:v>12 Weeks</c:v>
                </c:pt>
                <c:pt idx="12">
                  <c:v>13 Weeks</c:v>
                </c:pt>
                <c:pt idx="13">
                  <c:v>14 Weeks</c:v>
                </c:pt>
                <c:pt idx="14">
                  <c:v>15 Weeks</c:v>
                </c:pt>
                <c:pt idx="15">
                  <c:v>16 Weeks</c:v>
                </c:pt>
                <c:pt idx="16">
                  <c:v>17 Weeks</c:v>
                </c:pt>
                <c:pt idx="17">
                  <c:v>18 Weeks</c:v>
                </c:pt>
                <c:pt idx="18">
                  <c:v>19 Weeks</c:v>
                </c:pt>
                <c:pt idx="19">
                  <c:v>20 Weeks</c:v>
                </c:pt>
                <c:pt idx="20">
                  <c:v>21 Weeks</c:v>
                </c:pt>
                <c:pt idx="21">
                  <c:v>22 Weeks</c:v>
                </c:pt>
                <c:pt idx="22">
                  <c:v>23 Weeks</c:v>
                </c:pt>
                <c:pt idx="23">
                  <c:v>24 Weeks</c:v>
                </c:pt>
                <c:pt idx="24">
                  <c:v>25 Weeks</c:v>
                </c:pt>
                <c:pt idx="25">
                  <c:v>26 Weeks</c:v>
                </c:pt>
                <c:pt idx="26">
                  <c:v>27 Weeks</c:v>
                </c:pt>
                <c:pt idx="27">
                  <c:v>28 Weeks</c:v>
                </c:pt>
                <c:pt idx="28">
                  <c:v>29 Weeks</c:v>
                </c:pt>
                <c:pt idx="29">
                  <c:v>30-34 weeks</c:v>
                </c:pt>
                <c:pt idx="30">
                  <c:v>35-39 weeks</c:v>
                </c:pt>
                <c:pt idx="31">
                  <c:v>40-44 weeks</c:v>
                </c:pt>
                <c:pt idx="32">
                  <c:v>45-49 Weeks</c:v>
                </c:pt>
                <c:pt idx="33">
                  <c:v>50-54 Weeks</c:v>
                </c:pt>
                <c:pt idx="34">
                  <c:v>55-59 Weeks</c:v>
                </c:pt>
                <c:pt idx="35">
                  <c:v>60-64 Weeks</c:v>
                </c:pt>
                <c:pt idx="36">
                  <c:v>65-69 Weeks</c:v>
                </c:pt>
                <c:pt idx="37">
                  <c:v>70+ Weeks</c:v>
                </c:pt>
              </c:strCache>
            </c:strRef>
          </c:cat>
          <c:val>
            <c:numRef>
              <c:f>'PTL - waiting 1st contact'!$B$29:$AM$29</c:f>
            </c:numRef>
          </c:val>
          <c:extLst>
            <c:ext xmlns:c16="http://schemas.microsoft.com/office/drawing/2014/chart" uri="{C3380CC4-5D6E-409C-BE32-E72D297353CC}">
              <c16:uniqueId val="{00000007-6E7D-47F1-BF5F-5C03147A24D6}"/>
            </c:ext>
          </c:extLst>
        </c:ser>
        <c:ser>
          <c:idx val="8"/>
          <c:order val="8"/>
          <c:tx>
            <c:strRef>
              <c:f>'PTL - waiting 1st contact'!$A$30</c:f>
              <c:strCache>
                <c:ptCount val="1"/>
                <c:pt idx="0">
                  <c:v>BeeU Physical Health Team</c:v>
                </c:pt>
              </c:strCache>
            </c:strRef>
          </c:tx>
          <c:spPr>
            <a:solidFill>
              <a:schemeClr val="accent3">
                <a:lumMod val="60000"/>
              </a:schemeClr>
            </a:solidFill>
            <a:ln>
              <a:noFill/>
            </a:ln>
            <a:effectLst/>
          </c:spPr>
          <c:invertIfNegative val="0"/>
          <c:cat>
            <c:strRef>
              <c:f>'PTL - waiting 1st contact'!$B$21:$AM$21</c:f>
              <c:strCache>
                <c:ptCount val="38"/>
                <c:pt idx="0">
                  <c:v>1 Week</c:v>
                </c:pt>
                <c:pt idx="1">
                  <c:v>2 Weeks</c:v>
                </c:pt>
                <c:pt idx="2">
                  <c:v>3 Weeks</c:v>
                </c:pt>
                <c:pt idx="3">
                  <c:v>4 Weeks</c:v>
                </c:pt>
                <c:pt idx="4">
                  <c:v>5 Weeks</c:v>
                </c:pt>
                <c:pt idx="5">
                  <c:v>6 Weeks</c:v>
                </c:pt>
                <c:pt idx="6">
                  <c:v>7 Weeks</c:v>
                </c:pt>
                <c:pt idx="7">
                  <c:v>8 Weeks</c:v>
                </c:pt>
                <c:pt idx="8">
                  <c:v>9 Weeks</c:v>
                </c:pt>
                <c:pt idx="9">
                  <c:v>10 Weeks</c:v>
                </c:pt>
                <c:pt idx="10">
                  <c:v>11 Weeks</c:v>
                </c:pt>
                <c:pt idx="11">
                  <c:v>12 Weeks</c:v>
                </c:pt>
                <c:pt idx="12">
                  <c:v>13 Weeks</c:v>
                </c:pt>
                <c:pt idx="13">
                  <c:v>14 Weeks</c:v>
                </c:pt>
                <c:pt idx="14">
                  <c:v>15 Weeks</c:v>
                </c:pt>
                <c:pt idx="15">
                  <c:v>16 Weeks</c:v>
                </c:pt>
                <c:pt idx="16">
                  <c:v>17 Weeks</c:v>
                </c:pt>
                <c:pt idx="17">
                  <c:v>18 Weeks</c:v>
                </c:pt>
                <c:pt idx="18">
                  <c:v>19 Weeks</c:v>
                </c:pt>
                <c:pt idx="19">
                  <c:v>20 Weeks</c:v>
                </c:pt>
                <c:pt idx="20">
                  <c:v>21 Weeks</c:v>
                </c:pt>
                <c:pt idx="21">
                  <c:v>22 Weeks</c:v>
                </c:pt>
                <c:pt idx="22">
                  <c:v>23 Weeks</c:v>
                </c:pt>
                <c:pt idx="23">
                  <c:v>24 Weeks</c:v>
                </c:pt>
                <c:pt idx="24">
                  <c:v>25 Weeks</c:v>
                </c:pt>
                <c:pt idx="25">
                  <c:v>26 Weeks</c:v>
                </c:pt>
                <c:pt idx="26">
                  <c:v>27 Weeks</c:v>
                </c:pt>
                <c:pt idx="27">
                  <c:v>28 Weeks</c:v>
                </c:pt>
                <c:pt idx="28">
                  <c:v>29 Weeks</c:v>
                </c:pt>
                <c:pt idx="29">
                  <c:v>30-34 weeks</c:v>
                </c:pt>
                <c:pt idx="30">
                  <c:v>35-39 weeks</c:v>
                </c:pt>
                <c:pt idx="31">
                  <c:v>40-44 weeks</c:v>
                </c:pt>
                <c:pt idx="32">
                  <c:v>45-49 Weeks</c:v>
                </c:pt>
                <c:pt idx="33">
                  <c:v>50-54 Weeks</c:v>
                </c:pt>
                <c:pt idx="34">
                  <c:v>55-59 Weeks</c:v>
                </c:pt>
                <c:pt idx="35">
                  <c:v>60-64 Weeks</c:v>
                </c:pt>
                <c:pt idx="36">
                  <c:v>65-69 Weeks</c:v>
                </c:pt>
                <c:pt idx="37">
                  <c:v>70+ Weeks</c:v>
                </c:pt>
              </c:strCache>
            </c:strRef>
          </c:cat>
          <c:val>
            <c:numRef>
              <c:f>'PTL - waiting 1st contact'!$B$30:$AM$30</c:f>
            </c:numRef>
          </c:val>
          <c:extLst>
            <c:ext xmlns:c16="http://schemas.microsoft.com/office/drawing/2014/chart" uri="{C3380CC4-5D6E-409C-BE32-E72D297353CC}">
              <c16:uniqueId val="{00000008-6E7D-47F1-BF5F-5C03147A24D6}"/>
            </c:ext>
          </c:extLst>
        </c:ser>
        <c:ser>
          <c:idx val="9"/>
          <c:order val="9"/>
          <c:tx>
            <c:strRef>
              <c:f>'PTL - waiting 1st contact'!$A$31</c:f>
              <c:strCache>
                <c:ptCount val="1"/>
                <c:pt idx="0">
                  <c:v>BeeU Shropshire MHST</c:v>
                </c:pt>
              </c:strCache>
            </c:strRef>
          </c:tx>
          <c:spPr>
            <a:solidFill>
              <a:schemeClr val="accent4">
                <a:lumMod val="60000"/>
              </a:schemeClr>
            </a:solidFill>
            <a:ln>
              <a:noFill/>
            </a:ln>
            <a:effectLst/>
          </c:spPr>
          <c:invertIfNegative val="0"/>
          <c:cat>
            <c:strRef>
              <c:f>'PTL - waiting 1st contact'!$B$21:$AM$21</c:f>
              <c:strCache>
                <c:ptCount val="38"/>
                <c:pt idx="0">
                  <c:v>1 Week</c:v>
                </c:pt>
                <c:pt idx="1">
                  <c:v>2 Weeks</c:v>
                </c:pt>
                <c:pt idx="2">
                  <c:v>3 Weeks</c:v>
                </c:pt>
                <c:pt idx="3">
                  <c:v>4 Weeks</c:v>
                </c:pt>
                <c:pt idx="4">
                  <c:v>5 Weeks</c:v>
                </c:pt>
                <c:pt idx="5">
                  <c:v>6 Weeks</c:v>
                </c:pt>
                <c:pt idx="6">
                  <c:v>7 Weeks</c:v>
                </c:pt>
                <c:pt idx="7">
                  <c:v>8 Weeks</c:v>
                </c:pt>
                <c:pt idx="8">
                  <c:v>9 Weeks</c:v>
                </c:pt>
                <c:pt idx="9">
                  <c:v>10 Weeks</c:v>
                </c:pt>
                <c:pt idx="10">
                  <c:v>11 Weeks</c:v>
                </c:pt>
                <c:pt idx="11">
                  <c:v>12 Weeks</c:v>
                </c:pt>
                <c:pt idx="12">
                  <c:v>13 Weeks</c:v>
                </c:pt>
                <c:pt idx="13">
                  <c:v>14 Weeks</c:v>
                </c:pt>
                <c:pt idx="14">
                  <c:v>15 Weeks</c:v>
                </c:pt>
                <c:pt idx="15">
                  <c:v>16 Weeks</c:v>
                </c:pt>
                <c:pt idx="16">
                  <c:v>17 Weeks</c:v>
                </c:pt>
                <c:pt idx="17">
                  <c:v>18 Weeks</c:v>
                </c:pt>
                <c:pt idx="18">
                  <c:v>19 Weeks</c:v>
                </c:pt>
                <c:pt idx="19">
                  <c:v>20 Weeks</c:v>
                </c:pt>
                <c:pt idx="20">
                  <c:v>21 Weeks</c:v>
                </c:pt>
                <c:pt idx="21">
                  <c:v>22 Weeks</c:v>
                </c:pt>
                <c:pt idx="22">
                  <c:v>23 Weeks</c:v>
                </c:pt>
                <c:pt idx="23">
                  <c:v>24 Weeks</c:v>
                </c:pt>
                <c:pt idx="24">
                  <c:v>25 Weeks</c:v>
                </c:pt>
                <c:pt idx="25">
                  <c:v>26 Weeks</c:v>
                </c:pt>
                <c:pt idx="26">
                  <c:v>27 Weeks</c:v>
                </c:pt>
                <c:pt idx="27">
                  <c:v>28 Weeks</c:v>
                </c:pt>
                <c:pt idx="28">
                  <c:v>29 Weeks</c:v>
                </c:pt>
                <c:pt idx="29">
                  <c:v>30-34 weeks</c:v>
                </c:pt>
                <c:pt idx="30">
                  <c:v>35-39 weeks</c:v>
                </c:pt>
                <c:pt idx="31">
                  <c:v>40-44 weeks</c:v>
                </c:pt>
                <c:pt idx="32">
                  <c:v>45-49 Weeks</c:v>
                </c:pt>
                <c:pt idx="33">
                  <c:v>50-54 Weeks</c:v>
                </c:pt>
                <c:pt idx="34">
                  <c:v>55-59 Weeks</c:v>
                </c:pt>
                <c:pt idx="35">
                  <c:v>60-64 Weeks</c:v>
                </c:pt>
                <c:pt idx="36">
                  <c:v>65-69 Weeks</c:v>
                </c:pt>
                <c:pt idx="37">
                  <c:v>70+ Weeks</c:v>
                </c:pt>
              </c:strCache>
            </c:strRef>
          </c:cat>
          <c:val>
            <c:numRef>
              <c:f>'PTL - waiting 1st contact'!$B$31:$AM$31</c:f>
            </c:numRef>
          </c:val>
          <c:extLst>
            <c:ext xmlns:c16="http://schemas.microsoft.com/office/drawing/2014/chart" uri="{C3380CC4-5D6E-409C-BE32-E72D297353CC}">
              <c16:uniqueId val="{00000009-6E7D-47F1-BF5F-5C03147A24D6}"/>
            </c:ext>
          </c:extLst>
        </c:ser>
        <c:ser>
          <c:idx val="10"/>
          <c:order val="10"/>
          <c:tx>
            <c:strRef>
              <c:f>'PTL - waiting 1st contact'!$A$32</c:f>
              <c:strCache>
                <c:ptCount val="1"/>
                <c:pt idx="0">
                  <c:v>BeeU North East Shropshire MHST</c:v>
                </c:pt>
              </c:strCache>
            </c:strRef>
          </c:tx>
          <c:spPr>
            <a:solidFill>
              <a:schemeClr val="accent5">
                <a:lumMod val="60000"/>
              </a:schemeClr>
            </a:solidFill>
            <a:ln>
              <a:noFill/>
            </a:ln>
            <a:effectLst/>
          </c:spPr>
          <c:invertIfNegative val="0"/>
          <c:cat>
            <c:strRef>
              <c:f>'PTL - waiting 1st contact'!$B$21:$AM$21</c:f>
              <c:strCache>
                <c:ptCount val="38"/>
                <c:pt idx="0">
                  <c:v>1 Week</c:v>
                </c:pt>
                <c:pt idx="1">
                  <c:v>2 Weeks</c:v>
                </c:pt>
                <c:pt idx="2">
                  <c:v>3 Weeks</c:v>
                </c:pt>
                <c:pt idx="3">
                  <c:v>4 Weeks</c:v>
                </c:pt>
                <c:pt idx="4">
                  <c:v>5 Weeks</c:v>
                </c:pt>
                <c:pt idx="5">
                  <c:v>6 Weeks</c:v>
                </c:pt>
                <c:pt idx="6">
                  <c:v>7 Weeks</c:v>
                </c:pt>
                <c:pt idx="7">
                  <c:v>8 Weeks</c:v>
                </c:pt>
                <c:pt idx="8">
                  <c:v>9 Weeks</c:v>
                </c:pt>
                <c:pt idx="9">
                  <c:v>10 Weeks</c:v>
                </c:pt>
                <c:pt idx="10">
                  <c:v>11 Weeks</c:v>
                </c:pt>
                <c:pt idx="11">
                  <c:v>12 Weeks</c:v>
                </c:pt>
                <c:pt idx="12">
                  <c:v>13 Weeks</c:v>
                </c:pt>
                <c:pt idx="13">
                  <c:v>14 Weeks</c:v>
                </c:pt>
                <c:pt idx="14">
                  <c:v>15 Weeks</c:v>
                </c:pt>
                <c:pt idx="15">
                  <c:v>16 Weeks</c:v>
                </c:pt>
                <c:pt idx="16">
                  <c:v>17 Weeks</c:v>
                </c:pt>
                <c:pt idx="17">
                  <c:v>18 Weeks</c:v>
                </c:pt>
                <c:pt idx="18">
                  <c:v>19 Weeks</c:v>
                </c:pt>
                <c:pt idx="19">
                  <c:v>20 Weeks</c:v>
                </c:pt>
                <c:pt idx="20">
                  <c:v>21 Weeks</c:v>
                </c:pt>
                <c:pt idx="21">
                  <c:v>22 Weeks</c:v>
                </c:pt>
                <c:pt idx="22">
                  <c:v>23 Weeks</c:v>
                </c:pt>
                <c:pt idx="23">
                  <c:v>24 Weeks</c:v>
                </c:pt>
                <c:pt idx="24">
                  <c:v>25 Weeks</c:v>
                </c:pt>
                <c:pt idx="25">
                  <c:v>26 Weeks</c:v>
                </c:pt>
                <c:pt idx="26">
                  <c:v>27 Weeks</c:v>
                </c:pt>
                <c:pt idx="27">
                  <c:v>28 Weeks</c:v>
                </c:pt>
                <c:pt idx="28">
                  <c:v>29 Weeks</c:v>
                </c:pt>
                <c:pt idx="29">
                  <c:v>30-34 weeks</c:v>
                </c:pt>
                <c:pt idx="30">
                  <c:v>35-39 weeks</c:v>
                </c:pt>
                <c:pt idx="31">
                  <c:v>40-44 weeks</c:v>
                </c:pt>
                <c:pt idx="32">
                  <c:v>45-49 Weeks</c:v>
                </c:pt>
                <c:pt idx="33">
                  <c:v>50-54 Weeks</c:v>
                </c:pt>
                <c:pt idx="34">
                  <c:v>55-59 Weeks</c:v>
                </c:pt>
                <c:pt idx="35">
                  <c:v>60-64 Weeks</c:v>
                </c:pt>
                <c:pt idx="36">
                  <c:v>65-69 Weeks</c:v>
                </c:pt>
                <c:pt idx="37">
                  <c:v>70+ Weeks</c:v>
                </c:pt>
              </c:strCache>
            </c:strRef>
          </c:cat>
          <c:val>
            <c:numRef>
              <c:f>'PTL - waiting 1st contact'!$B$32:$AM$32</c:f>
            </c:numRef>
          </c:val>
          <c:extLst>
            <c:ext xmlns:c16="http://schemas.microsoft.com/office/drawing/2014/chart" uri="{C3380CC4-5D6E-409C-BE32-E72D297353CC}">
              <c16:uniqueId val="{0000000A-6E7D-47F1-BF5F-5C03147A24D6}"/>
            </c:ext>
          </c:extLst>
        </c:ser>
        <c:ser>
          <c:idx val="11"/>
          <c:order val="11"/>
          <c:tx>
            <c:strRef>
              <c:f>'PTL - waiting 1st contact'!$A$33</c:f>
              <c:strCache>
                <c:ptCount val="1"/>
                <c:pt idx="0">
                  <c:v>Grand Total</c:v>
                </c:pt>
              </c:strCache>
            </c:strRef>
          </c:tx>
          <c:spPr>
            <a:solidFill>
              <a:schemeClr val="accent6">
                <a:lumMod val="60000"/>
              </a:schemeClr>
            </a:solidFill>
            <a:ln>
              <a:noFill/>
            </a:ln>
            <a:effectLst/>
          </c:spPr>
          <c:invertIfNegative val="0"/>
          <c:cat>
            <c:strRef>
              <c:f>'PTL - waiting 1st contact'!$B$21:$AM$21</c:f>
              <c:strCache>
                <c:ptCount val="38"/>
                <c:pt idx="0">
                  <c:v>1 Week</c:v>
                </c:pt>
                <c:pt idx="1">
                  <c:v>2 Weeks</c:v>
                </c:pt>
                <c:pt idx="2">
                  <c:v>3 Weeks</c:v>
                </c:pt>
                <c:pt idx="3">
                  <c:v>4 Weeks</c:v>
                </c:pt>
                <c:pt idx="4">
                  <c:v>5 Weeks</c:v>
                </c:pt>
                <c:pt idx="5">
                  <c:v>6 Weeks</c:v>
                </c:pt>
                <c:pt idx="6">
                  <c:v>7 Weeks</c:v>
                </c:pt>
                <c:pt idx="7">
                  <c:v>8 Weeks</c:v>
                </c:pt>
                <c:pt idx="8">
                  <c:v>9 Weeks</c:v>
                </c:pt>
                <c:pt idx="9">
                  <c:v>10 Weeks</c:v>
                </c:pt>
                <c:pt idx="10">
                  <c:v>11 Weeks</c:v>
                </c:pt>
                <c:pt idx="11">
                  <c:v>12 Weeks</c:v>
                </c:pt>
                <c:pt idx="12">
                  <c:v>13 Weeks</c:v>
                </c:pt>
                <c:pt idx="13">
                  <c:v>14 Weeks</c:v>
                </c:pt>
                <c:pt idx="14">
                  <c:v>15 Weeks</c:v>
                </c:pt>
                <c:pt idx="15">
                  <c:v>16 Weeks</c:v>
                </c:pt>
                <c:pt idx="16">
                  <c:v>17 Weeks</c:v>
                </c:pt>
                <c:pt idx="17">
                  <c:v>18 Weeks</c:v>
                </c:pt>
                <c:pt idx="18">
                  <c:v>19 Weeks</c:v>
                </c:pt>
                <c:pt idx="19">
                  <c:v>20 Weeks</c:v>
                </c:pt>
                <c:pt idx="20">
                  <c:v>21 Weeks</c:v>
                </c:pt>
                <c:pt idx="21">
                  <c:v>22 Weeks</c:v>
                </c:pt>
                <c:pt idx="22">
                  <c:v>23 Weeks</c:v>
                </c:pt>
                <c:pt idx="23">
                  <c:v>24 Weeks</c:v>
                </c:pt>
                <c:pt idx="24">
                  <c:v>25 Weeks</c:v>
                </c:pt>
                <c:pt idx="25">
                  <c:v>26 Weeks</c:v>
                </c:pt>
                <c:pt idx="26">
                  <c:v>27 Weeks</c:v>
                </c:pt>
                <c:pt idx="27">
                  <c:v>28 Weeks</c:v>
                </c:pt>
                <c:pt idx="28">
                  <c:v>29 Weeks</c:v>
                </c:pt>
                <c:pt idx="29">
                  <c:v>30-34 weeks</c:v>
                </c:pt>
                <c:pt idx="30">
                  <c:v>35-39 weeks</c:v>
                </c:pt>
                <c:pt idx="31">
                  <c:v>40-44 weeks</c:v>
                </c:pt>
                <c:pt idx="32">
                  <c:v>45-49 Weeks</c:v>
                </c:pt>
                <c:pt idx="33">
                  <c:v>50-54 Weeks</c:v>
                </c:pt>
                <c:pt idx="34">
                  <c:v>55-59 Weeks</c:v>
                </c:pt>
                <c:pt idx="35">
                  <c:v>60-64 Weeks</c:v>
                </c:pt>
                <c:pt idx="36">
                  <c:v>65-69 Weeks</c:v>
                </c:pt>
                <c:pt idx="37">
                  <c:v>70+ Weeks</c:v>
                </c:pt>
              </c:strCache>
            </c:strRef>
          </c:cat>
          <c:val>
            <c:numRef>
              <c:f>'PTL - waiting 1st contact'!$B$33:$AM$33</c:f>
              <c:numCache>
                <c:formatCode>General</c:formatCode>
                <c:ptCount val="38"/>
                <c:pt idx="0">
                  <c:v>77</c:v>
                </c:pt>
                <c:pt idx="1">
                  <c:v>136</c:v>
                </c:pt>
                <c:pt idx="2">
                  <c:v>65</c:v>
                </c:pt>
                <c:pt idx="3">
                  <c:v>40</c:v>
                </c:pt>
                <c:pt idx="4">
                  <c:v>49</c:v>
                </c:pt>
                <c:pt idx="5">
                  <c:v>32</c:v>
                </c:pt>
                <c:pt idx="6">
                  <c:v>28</c:v>
                </c:pt>
                <c:pt idx="7">
                  <c:v>29</c:v>
                </c:pt>
                <c:pt idx="8">
                  <c:v>24</c:v>
                </c:pt>
                <c:pt idx="9">
                  <c:v>12</c:v>
                </c:pt>
                <c:pt idx="10">
                  <c:v>18</c:v>
                </c:pt>
                <c:pt idx="11">
                  <c:v>21</c:v>
                </c:pt>
                <c:pt idx="12">
                  <c:v>16</c:v>
                </c:pt>
                <c:pt idx="13">
                  <c:v>34</c:v>
                </c:pt>
                <c:pt idx="14">
                  <c:v>37</c:v>
                </c:pt>
                <c:pt idx="15">
                  <c:v>28</c:v>
                </c:pt>
                <c:pt idx="16">
                  <c:v>55</c:v>
                </c:pt>
                <c:pt idx="17">
                  <c:v>28</c:v>
                </c:pt>
                <c:pt idx="18">
                  <c:v>54</c:v>
                </c:pt>
                <c:pt idx="19">
                  <c:v>19</c:v>
                </c:pt>
                <c:pt idx="20">
                  <c:v>30</c:v>
                </c:pt>
                <c:pt idx="21">
                  <c:v>29</c:v>
                </c:pt>
                <c:pt idx="22">
                  <c:v>25</c:v>
                </c:pt>
                <c:pt idx="23">
                  <c:v>33</c:v>
                </c:pt>
                <c:pt idx="24">
                  <c:v>19</c:v>
                </c:pt>
                <c:pt idx="25">
                  <c:v>24</c:v>
                </c:pt>
                <c:pt idx="26">
                  <c:v>21</c:v>
                </c:pt>
                <c:pt idx="27">
                  <c:v>38</c:v>
                </c:pt>
                <c:pt idx="28">
                  <c:v>19</c:v>
                </c:pt>
                <c:pt idx="29">
                  <c:v>112</c:v>
                </c:pt>
                <c:pt idx="30">
                  <c:v>81</c:v>
                </c:pt>
                <c:pt idx="31">
                  <c:v>26</c:v>
                </c:pt>
                <c:pt idx="32">
                  <c:v>15</c:v>
                </c:pt>
                <c:pt idx="33">
                  <c:v>15</c:v>
                </c:pt>
                <c:pt idx="34">
                  <c:v>18</c:v>
                </c:pt>
                <c:pt idx="35">
                  <c:v>5</c:v>
                </c:pt>
                <c:pt idx="36">
                  <c:v>23</c:v>
                </c:pt>
                <c:pt idx="37">
                  <c:v>19</c:v>
                </c:pt>
              </c:numCache>
            </c:numRef>
          </c:val>
          <c:extLst>
            <c:ext xmlns:c16="http://schemas.microsoft.com/office/drawing/2014/chart" uri="{C3380CC4-5D6E-409C-BE32-E72D297353CC}">
              <c16:uniqueId val="{0000000B-6E7D-47F1-BF5F-5C03147A24D6}"/>
            </c:ext>
          </c:extLst>
        </c:ser>
        <c:dLbls>
          <c:showLegendKey val="0"/>
          <c:showVal val="0"/>
          <c:showCatName val="0"/>
          <c:showSerName val="0"/>
          <c:showPercent val="0"/>
          <c:showBubbleSize val="0"/>
        </c:dLbls>
        <c:gapWidth val="219"/>
        <c:overlap val="-27"/>
        <c:axId val="494578176"/>
        <c:axId val="494576208"/>
      </c:barChart>
      <c:catAx>
        <c:axId val="49457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4576208"/>
        <c:crosses val="autoZero"/>
        <c:auto val="1"/>
        <c:lblAlgn val="ctr"/>
        <c:lblOffset val="100"/>
        <c:noMultiLvlLbl val="0"/>
      </c:catAx>
      <c:valAx>
        <c:axId val="494576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4578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920D3-3511-88BC-8480-EAB5AD721D2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24F3160-D6DA-25F3-E92B-37626E1332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84B698A-A59D-F371-A4EB-B6F9F03C0290}"/>
              </a:ext>
            </a:extLst>
          </p:cNvPr>
          <p:cNvSpPr>
            <a:spLocks noGrp="1"/>
          </p:cNvSpPr>
          <p:nvPr>
            <p:ph type="dt" sz="half" idx="10"/>
          </p:nvPr>
        </p:nvSpPr>
        <p:spPr/>
        <p:txBody>
          <a:bodyPr/>
          <a:lstStyle/>
          <a:p>
            <a:fld id="{17D849B5-C9FD-4B64-9901-72957491FA1E}" type="datetimeFigureOut">
              <a:rPr lang="en-GB" smtClean="0"/>
              <a:t>28/12/2023</a:t>
            </a:fld>
            <a:endParaRPr lang="en-GB"/>
          </a:p>
        </p:txBody>
      </p:sp>
      <p:sp>
        <p:nvSpPr>
          <p:cNvPr id="5" name="Footer Placeholder 4">
            <a:extLst>
              <a:ext uri="{FF2B5EF4-FFF2-40B4-BE49-F238E27FC236}">
                <a16:creationId xmlns:a16="http://schemas.microsoft.com/office/drawing/2014/main" id="{2906A499-108B-94F7-6279-85DD50B897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1A83BC-C043-3E8D-AC1E-7FEA78884A7D}"/>
              </a:ext>
            </a:extLst>
          </p:cNvPr>
          <p:cNvSpPr>
            <a:spLocks noGrp="1"/>
          </p:cNvSpPr>
          <p:nvPr>
            <p:ph type="sldNum" sz="quarter" idx="12"/>
          </p:nvPr>
        </p:nvSpPr>
        <p:spPr/>
        <p:txBody>
          <a:bodyPr/>
          <a:lstStyle/>
          <a:p>
            <a:fld id="{273B2576-6291-4598-9349-CC940EF60047}" type="slidenum">
              <a:rPr lang="en-GB" smtClean="0"/>
              <a:t>‹#›</a:t>
            </a:fld>
            <a:endParaRPr lang="en-GB"/>
          </a:p>
        </p:txBody>
      </p:sp>
    </p:spTree>
    <p:extLst>
      <p:ext uri="{BB962C8B-B14F-4D97-AF65-F5344CB8AC3E}">
        <p14:creationId xmlns:p14="http://schemas.microsoft.com/office/powerpoint/2010/main" val="1686447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9772A-73CB-B798-6BDE-01BDFC7E4FB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E971F90-36D0-F67B-63A5-91A319E28E9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794CF72-42F2-BE87-A3BF-1218E812C7BE}"/>
              </a:ext>
            </a:extLst>
          </p:cNvPr>
          <p:cNvSpPr>
            <a:spLocks noGrp="1"/>
          </p:cNvSpPr>
          <p:nvPr>
            <p:ph type="dt" sz="half" idx="10"/>
          </p:nvPr>
        </p:nvSpPr>
        <p:spPr/>
        <p:txBody>
          <a:bodyPr/>
          <a:lstStyle/>
          <a:p>
            <a:fld id="{17D849B5-C9FD-4B64-9901-72957491FA1E}" type="datetimeFigureOut">
              <a:rPr lang="en-GB" smtClean="0"/>
              <a:t>28/12/2023</a:t>
            </a:fld>
            <a:endParaRPr lang="en-GB"/>
          </a:p>
        </p:txBody>
      </p:sp>
      <p:sp>
        <p:nvSpPr>
          <p:cNvPr id="5" name="Footer Placeholder 4">
            <a:extLst>
              <a:ext uri="{FF2B5EF4-FFF2-40B4-BE49-F238E27FC236}">
                <a16:creationId xmlns:a16="http://schemas.microsoft.com/office/drawing/2014/main" id="{FB7AFB02-E5B8-4FE9-4FAD-37205A6BA7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08FCBB-5A91-D9CC-E80C-05C4B4E2A0FE}"/>
              </a:ext>
            </a:extLst>
          </p:cNvPr>
          <p:cNvSpPr>
            <a:spLocks noGrp="1"/>
          </p:cNvSpPr>
          <p:nvPr>
            <p:ph type="sldNum" sz="quarter" idx="12"/>
          </p:nvPr>
        </p:nvSpPr>
        <p:spPr/>
        <p:txBody>
          <a:bodyPr/>
          <a:lstStyle/>
          <a:p>
            <a:fld id="{273B2576-6291-4598-9349-CC940EF60047}" type="slidenum">
              <a:rPr lang="en-GB" smtClean="0"/>
              <a:t>‹#›</a:t>
            </a:fld>
            <a:endParaRPr lang="en-GB"/>
          </a:p>
        </p:txBody>
      </p:sp>
    </p:spTree>
    <p:extLst>
      <p:ext uri="{BB962C8B-B14F-4D97-AF65-F5344CB8AC3E}">
        <p14:creationId xmlns:p14="http://schemas.microsoft.com/office/powerpoint/2010/main" val="185096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129A86-85EA-29EB-5360-4A951F25EF6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09410F1-0A22-99E1-A0BD-5F9C107AE49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961B5AB-639D-1538-9030-AC3A2E17C9B3}"/>
              </a:ext>
            </a:extLst>
          </p:cNvPr>
          <p:cNvSpPr>
            <a:spLocks noGrp="1"/>
          </p:cNvSpPr>
          <p:nvPr>
            <p:ph type="dt" sz="half" idx="10"/>
          </p:nvPr>
        </p:nvSpPr>
        <p:spPr/>
        <p:txBody>
          <a:bodyPr/>
          <a:lstStyle/>
          <a:p>
            <a:fld id="{17D849B5-C9FD-4B64-9901-72957491FA1E}" type="datetimeFigureOut">
              <a:rPr lang="en-GB" smtClean="0"/>
              <a:t>28/12/2023</a:t>
            </a:fld>
            <a:endParaRPr lang="en-GB"/>
          </a:p>
        </p:txBody>
      </p:sp>
      <p:sp>
        <p:nvSpPr>
          <p:cNvPr id="5" name="Footer Placeholder 4">
            <a:extLst>
              <a:ext uri="{FF2B5EF4-FFF2-40B4-BE49-F238E27FC236}">
                <a16:creationId xmlns:a16="http://schemas.microsoft.com/office/drawing/2014/main" id="{8DB78F7F-694B-DADD-2504-062DE017F3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A5A87E-52B0-88E6-2139-440D6FB0309E}"/>
              </a:ext>
            </a:extLst>
          </p:cNvPr>
          <p:cNvSpPr>
            <a:spLocks noGrp="1"/>
          </p:cNvSpPr>
          <p:nvPr>
            <p:ph type="sldNum" sz="quarter" idx="12"/>
          </p:nvPr>
        </p:nvSpPr>
        <p:spPr/>
        <p:txBody>
          <a:bodyPr/>
          <a:lstStyle/>
          <a:p>
            <a:fld id="{273B2576-6291-4598-9349-CC940EF60047}" type="slidenum">
              <a:rPr lang="en-GB" smtClean="0"/>
              <a:t>‹#›</a:t>
            </a:fld>
            <a:endParaRPr lang="en-GB"/>
          </a:p>
        </p:txBody>
      </p:sp>
    </p:spTree>
    <p:extLst>
      <p:ext uri="{BB962C8B-B14F-4D97-AF65-F5344CB8AC3E}">
        <p14:creationId xmlns:p14="http://schemas.microsoft.com/office/powerpoint/2010/main" val="411089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F1C39-B1B8-E189-2DC5-22366C902B3E}"/>
              </a:ext>
            </a:extLst>
          </p:cNvPr>
          <p:cNvPicPr>
            <a:picLocks noChangeAspect="1"/>
          </p:cNvPicPr>
          <p:nvPr userDrawn="1"/>
        </p:nvPicPr>
        <p:blipFill>
          <a:blip r:embed="rId2"/>
          <a:stretch>
            <a:fillRect/>
          </a:stretch>
        </p:blipFill>
        <p:spPr>
          <a:xfrm>
            <a:off x="358141" y="324567"/>
            <a:ext cx="3153652" cy="1192463"/>
          </a:xfrm>
          <a:prstGeom prst="rect">
            <a:avLst/>
          </a:prstGeom>
        </p:spPr>
      </p:pic>
      <p:sp>
        <p:nvSpPr>
          <p:cNvPr id="55" name="Freeform 54">
            <a:extLst>
              <a:ext uri="{FF2B5EF4-FFF2-40B4-BE49-F238E27FC236}">
                <a16:creationId xmlns:a16="http://schemas.microsoft.com/office/drawing/2014/main" id="{334D3D15-869E-5281-318A-D5D086577AD2}"/>
              </a:ext>
            </a:extLst>
          </p:cNvPr>
          <p:cNvSpPr/>
          <p:nvPr/>
        </p:nvSpPr>
        <p:spPr>
          <a:xfrm>
            <a:off x="0" y="2478985"/>
            <a:ext cx="9054199" cy="3262008"/>
          </a:xfrm>
          <a:custGeom>
            <a:avLst/>
            <a:gdLst>
              <a:gd name="connsiteX0" fmla="*/ 0 w 9054199"/>
              <a:gd name="connsiteY0" fmla="*/ 0 h 3262008"/>
              <a:gd name="connsiteX1" fmla="*/ 9054199 w 9054199"/>
              <a:gd name="connsiteY1" fmla="*/ 0 h 3262008"/>
              <a:gd name="connsiteX2" fmla="*/ 9054199 w 9054199"/>
              <a:gd name="connsiteY2" fmla="*/ 2063243 h 3262008"/>
              <a:gd name="connsiteX3" fmla="*/ 7855434 w 9054199"/>
              <a:gd name="connsiteY3" fmla="*/ 3262008 h 3262008"/>
              <a:gd name="connsiteX4" fmla="*/ 0 w 9054199"/>
              <a:gd name="connsiteY4" fmla="*/ 3262008 h 3262008"/>
              <a:gd name="connsiteX5" fmla="*/ 0 w 9054199"/>
              <a:gd name="connsiteY5" fmla="*/ 0 h 32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199" h="3262008">
                <a:moveTo>
                  <a:pt x="0" y="0"/>
                </a:moveTo>
                <a:lnTo>
                  <a:pt x="9054199" y="0"/>
                </a:lnTo>
                <a:lnTo>
                  <a:pt x="9054199" y="2063243"/>
                </a:lnTo>
                <a:cubicBezTo>
                  <a:pt x="9054199" y="2725303"/>
                  <a:pt x="8517494" y="3262008"/>
                  <a:pt x="7855434" y="3262008"/>
                </a:cubicBezTo>
                <a:lnTo>
                  <a:pt x="0" y="3262008"/>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198B41E6-5664-C242-4284-2C66F33DAB1F}"/>
              </a:ext>
            </a:extLst>
          </p:cNvPr>
          <p:cNvSpPr/>
          <p:nvPr/>
        </p:nvSpPr>
        <p:spPr>
          <a:xfrm>
            <a:off x="-10160" y="2478985"/>
            <a:ext cx="9054199" cy="3283640"/>
          </a:xfrm>
          <a:custGeom>
            <a:avLst/>
            <a:gdLst>
              <a:gd name="connsiteX0" fmla="*/ 0 w 9054199"/>
              <a:gd name="connsiteY0" fmla="*/ 0 h 3283640"/>
              <a:gd name="connsiteX1" fmla="*/ 228600 w 9054199"/>
              <a:gd name="connsiteY1" fmla="*/ 0 h 3283640"/>
              <a:gd name="connsiteX2" fmla="*/ 8825599 w 9054199"/>
              <a:gd name="connsiteY2" fmla="*/ 0 h 3283640"/>
              <a:gd name="connsiteX3" fmla="*/ 9054199 w 9054199"/>
              <a:gd name="connsiteY3" fmla="*/ 0 h 3283640"/>
              <a:gd name="connsiteX4" fmla="*/ 9054199 w 9054199"/>
              <a:gd name="connsiteY4" fmla="*/ 1972815 h 3283640"/>
              <a:gd name="connsiteX5" fmla="*/ 9054199 w 9054199"/>
              <a:gd name="connsiteY5" fmla="*/ 2030802 h 3283640"/>
              <a:gd name="connsiteX6" fmla="*/ 9048353 w 9054199"/>
              <a:gd name="connsiteY6" fmla="*/ 2030802 h 3283640"/>
              <a:gd name="connsiteX7" fmla="*/ 9027568 w 9054199"/>
              <a:gd name="connsiteY7" fmla="*/ 2236992 h 3283640"/>
              <a:gd name="connsiteX8" fmla="*/ 7743374 w 9054199"/>
              <a:gd name="connsiteY8" fmla="*/ 3283640 h 3283640"/>
              <a:gd name="connsiteX9" fmla="*/ 7719980 w 9054199"/>
              <a:gd name="connsiteY9" fmla="*/ 3282606 h 3283640"/>
              <a:gd name="connsiteX10" fmla="*/ 7538169 w 9054199"/>
              <a:gd name="connsiteY10" fmla="*/ 3282606 h 3283640"/>
              <a:gd name="connsiteX11" fmla="*/ 7514774 w 9054199"/>
              <a:gd name="connsiteY11" fmla="*/ 3283640 h 3283640"/>
              <a:gd name="connsiteX12" fmla="*/ 7491380 w 9054199"/>
              <a:gd name="connsiteY12" fmla="*/ 3282606 h 3283640"/>
              <a:gd name="connsiteX13" fmla="*/ 228602 w 9054199"/>
              <a:gd name="connsiteY13" fmla="*/ 3282606 h 3283640"/>
              <a:gd name="connsiteX14" fmla="*/ 2 w 9054199"/>
              <a:gd name="connsiteY14" fmla="*/ 3282606 h 3283640"/>
              <a:gd name="connsiteX15" fmla="*/ 2 w 9054199"/>
              <a:gd name="connsiteY15" fmla="*/ 2030802 h 3283640"/>
              <a:gd name="connsiteX16" fmla="*/ 0 w 9054199"/>
              <a:gd name="connsiteY16" fmla="*/ 2030802 h 32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54199" h="3283640">
                <a:moveTo>
                  <a:pt x="0" y="0"/>
                </a:moveTo>
                <a:lnTo>
                  <a:pt x="228600" y="0"/>
                </a:lnTo>
                <a:lnTo>
                  <a:pt x="8825599" y="0"/>
                </a:lnTo>
                <a:lnTo>
                  <a:pt x="9054199" y="0"/>
                </a:lnTo>
                <a:lnTo>
                  <a:pt x="9054199" y="1972815"/>
                </a:lnTo>
                <a:lnTo>
                  <a:pt x="9054199" y="2030802"/>
                </a:lnTo>
                <a:lnTo>
                  <a:pt x="9048353" y="2030802"/>
                </a:lnTo>
                <a:lnTo>
                  <a:pt x="9027568" y="2236992"/>
                </a:lnTo>
                <a:cubicBezTo>
                  <a:pt x="8905338" y="2834313"/>
                  <a:pt x="8376830" y="3283640"/>
                  <a:pt x="7743374" y="3283640"/>
                </a:cubicBezTo>
                <a:lnTo>
                  <a:pt x="7719980" y="3282606"/>
                </a:lnTo>
                <a:lnTo>
                  <a:pt x="7538169" y="3282606"/>
                </a:lnTo>
                <a:lnTo>
                  <a:pt x="7514774" y="3283640"/>
                </a:lnTo>
                <a:lnTo>
                  <a:pt x="7491380" y="3282606"/>
                </a:lnTo>
                <a:lnTo>
                  <a:pt x="228602" y="3282606"/>
                </a:lnTo>
                <a:lnTo>
                  <a:pt x="2" y="3282606"/>
                </a:lnTo>
                <a:lnTo>
                  <a:pt x="2" y="2030802"/>
                </a:lnTo>
                <a:lnTo>
                  <a:pt x="0" y="20308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Cond" panose="020B0706030402020204" pitchFamily="34" charset="0"/>
            </a:endParaRPr>
          </a:p>
        </p:txBody>
      </p:sp>
      <p:pic>
        <p:nvPicPr>
          <p:cNvPr id="17" name="Picture 16">
            <a:extLst>
              <a:ext uri="{FF2B5EF4-FFF2-40B4-BE49-F238E27FC236}">
                <a16:creationId xmlns:a16="http://schemas.microsoft.com/office/drawing/2014/main" id="{95BB1122-3F77-D9A9-F36F-61AA228E7632}"/>
              </a:ext>
            </a:extLst>
          </p:cNvPr>
          <p:cNvPicPr>
            <a:picLocks noChangeAspect="1"/>
          </p:cNvPicPr>
          <p:nvPr/>
        </p:nvPicPr>
        <p:blipFill rotWithShape="1">
          <a:blip r:embed="rId3"/>
          <a:srcRect l="65665" t="7532" r="4480" b="67992"/>
          <a:stretch/>
        </p:blipFill>
        <p:spPr>
          <a:xfrm>
            <a:off x="9533963" y="323803"/>
            <a:ext cx="2214283" cy="1048871"/>
          </a:xfrm>
          <a:prstGeom prst="rect">
            <a:avLst/>
          </a:prstGeom>
        </p:spPr>
      </p:pic>
      <p:sp>
        <p:nvSpPr>
          <p:cNvPr id="41" name="Text Placeholder 40">
            <a:extLst>
              <a:ext uri="{FF2B5EF4-FFF2-40B4-BE49-F238E27FC236}">
                <a16:creationId xmlns:a16="http://schemas.microsoft.com/office/drawing/2014/main" id="{66BF9F12-E05F-3A5D-1911-553590F6289E}"/>
              </a:ext>
            </a:extLst>
          </p:cNvPr>
          <p:cNvSpPr>
            <a:spLocks noGrp="1"/>
          </p:cNvSpPr>
          <p:nvPr>
            <p:ph type="body" sz="quarter" idx="13" hasCustomPrompt="1"/>
          </p:nvPr>
        </p:nvSpPr>
        <p:spPr>
          <a:xfrm>
            <a:off x="578223" y="2813200"/>
            <a:ext cx="8135472" cy="847156"/>
          </a:xfrm>
          <a:prstGeom prst="rect">
            <a:avLst/>
          </a:prstGeom>
        </p:spPr>
        <p:txBody>
          <a:bodyPr>
            <a:normAutofit/>
          </a:bodyPr>
          <a:lstStyle>
            <a:lvl1pPr marL="0" indent="0">
              <a:buFontTx/>
              <a:buNone/>
              <a:defRPr sz="5000" b="0" i="0">
                <a:solidFill>
                  <a:schemeClr val="bg1"/>
                </a:solidFill>
                <a:latin typeface="Franklin Gothic Heavy" panose="020B0903020102020204" pitchFamily="34" charset="0"/>
                <a:cs typeface="Arial" panose="020B0604020202020204" pitchFamily="34" charset="0"/>
              </a:defRPr>
            </a:lvl1pPr>
          </a:lstStyle>
          <a:p>
            <a:pPr lvl="0"/>
            <a:r>
              <a:rPr lang="en-GB" dirty="0"/>
              <a:t>Main Title Here</a:t>
            </a:r>
          </a:p>
        </p:txBody>
      </p:sp>
      <p:sp>
        <p:nvSpPr>
          <p:cNvPr id="45" name="Text Placeholder 44">
            <a:extLst>
              <a:ext uri="{FF2B5EF4-FFF2-40B4-BE49-F238E27FC236}">
                <a16:creationId xmlns:a16="http://schemas.microsoft.com/office/drawing/2014/main" id="{6A30F394-BEF2-E0EC-BC36-25A5968471E3}"/>
              </a:ext>
            </a:extLst>
          </p:cNvPr>
          <p:cNvSpPr>
            <a:spLocks noGrp="1"/>
          </p:cNvSpPr>
          <p:nvPr>
            <p:ph type="body" sz="quarter" idx="14" hasCustomPrompt="1"/>
          </p:nvPr>
        </p:nvSpPr>
        <p:spPr>
          <a:xfrm>
            <a:off x="578131" y="4162582"/>
            <a:ext cx="8135563" cy="1652517"/>
          </a:xfrm>
          <a:prstGeom prst="rect">
            <a:avLst/>
          </a:prstGeom>
        </p:spPr>
        <p:txBody>
          <a:bodyPr/>
          <a:lstStyle>
            <a:lvl1pPr marL="0" indent="0">
              <a:lnSpc>
                <a:spcPts val="3260"/>
              </a:lnSpc>
              <a:buFontTx/>
              <a:buNone/>
              <a:defRPr b="0" i="0">
                <a:solidFill>
                  <a:schemeClr val="bg1"/>
                </a:solidFill>
                <a:latin typeface="Franklin Gothic Demi Cond" panose="020B0706030402020204" pitchFamily="34" charset="0"/>
                <a:cs typeface="Arial" panose="020B0604020202020204" pitchFamily="34" charset="0"/>
              </a:defRPr>
            </a:lvl1pPr>
          </a:lstStyle>
          <a:p>
            <a:r>
              <a:rPr lang="en-US" dirty="0"/>
              <a:t>Subtitles go here</a:t>
            </a:r>
          </a:p>
        </p:txBody>
      </p:sp>
      <p:sp>
        <p:nvSpPr>
          <p:cNvPr id="47" name="Text Placeholder 46">
            <a:extLst>
              <a:ext uri="{FF2B5EF4-FFF2-40B4-BE49-F238E27FC236}">
                <a16:creationId xmlns:a16="http://schemas.microsoft.com/office/drawing/2014/main" id="{785EC914-A207-21ED-D30A-1D055785FC2A}"/>
              </a:ext>
            </a:extLst>
          </p:cNvPr>
          <p:cNvSpPr>
            <a:spLocks noGrp="1"/>
          </p:cNvSpPr>
          <p:nvPr>
            <p:ph type="body" sz="quarter" idx="15" hasCustomPrompt="1"/>
          </p:nvPr>
        </p:nvSpPr>
        <p:spPr>
          <a:xfrm>
            <a:off x="577850" y="6096840"/>
            <a:ext cx="5203825" cy="437357"/>
          </a:xfrm>
          <a:prstGeom prst="rect">
            <a:avLst/>
          </a:prstGeom>
        </p:spPr>
        <p:txBody>
          <a:bodyPr>
            <a:normAutofit/>
          </a:bodyPr>
          <a:lstStyle>
            <a:lvl1pPr marL="0" indent="0">
              <a:buFontTx/>
              <a:buNone/>
              <a:defRPr sz="2000" b="0" i="0">
                <a:solidFill>
                  <a:srgbClr val="0072BC"/>
                </a:solidFill>
                <a:latin typeface="Franklin Gothic Demi" panose="020B0603020102020204" pitchFamily="34" charset="0"/>
                <a:cs typeface="Arial" panose="020B0604020202020204" pitchFamily="34" charset="0"/>
              </a:defRPr>
            </a:lvl1pPr>
          </a:lstStyle>
          <a:p>
            <a:pPr lvl="0"/>
            <a:r>
              <a:rPr lang="en-US" dirty="0"/>
              <a:t>Date Month Year</a:t>
            </a:r>
          </a:p>
        </p:txBody>
      </p:sp>
      <p:sp>
        <p:nvSpPr>
          <p:cNvPr id="19" name="Freeform 18">
            <a:extLst>
              <a:ext uri="{FF2B5EF4-FFF2-40B4-BE49-F238E27FC236}">
                <a16:creationId xmlns:a16="http://schemas.microsoft.com/office/drawing/2014/main" id="{A0C95993-5E7D-5368-FAD1-21E9F9005CA7}"/>
              </a:ext>
            </a:extLst>
          </p:cNvPr>
          <p:cNvSpPr/>
          <p:nvPr userDrawn="1"/>
        </p:nvSpPr>
        <p:spPr>
          <a:xfrm>
            <a:off x="8401216" y="5214720"/>
            <a:ext cx="3817678" cy="1652516"/>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47296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Divider page_NO Background">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6E663817-D98A-6DA0-4629-5CA405A83435}"/>
              </a:ext>
            </a:extLst>
          </p:cNvPr>
          <p:cNvSpPr/>
          <p:nvPr/>
        </p:nvSpPr>
        <p:spPr>
          <a:xfrm>
            <a:off x="-10160" y="280468"/>
            <a:ext cx="10064336" cy="5164656"/>
          </a:xfrm>
          <a:custGeom>
            <a:avLst/>
            <a:gdLst>
              <a:gd name="connsiteX0" fmla="*/ 6233123 w 10064336"/>
              <a:gd name="connsiteY0" fmla="*/ 0 h 5164656"/>
              <a:gd name="connsiteX1" fmla="*/ 6256518 w 10064336"/>
              <a:gd name="connsiteY1" fmla="*/ 1034 h 5164656"/>
              <a:gd name="connsiteX2" fmla="*/ 6438329 w 10064336"/>
              <a:gd name="connsiteY2" fmla="*/ 1034 h 5164656"/>
              <a:gd name="connsiteX3" fmla="*/ 6461723 w 10064336"/>
              <a:gd name="connsiteY3" fmla="*/ 0 h 5164656"/>
              <a:gd name="connsiteX4" fmla="*/ 6485117 w 10064336"/>
              <a:gd name="connsiteY4" fmla="*/ 1034 h 5164656"/>
              <a:gd name="connsiteX5" fmla="*/ 8501517 w 10064336"/>
              <a:gd name="connsiteY5" fmla="*/ 1034 h 5164656"/>
              <a:gd name="connsiteX6" fmla="*/ 8524911 w 10064336"/>
              <a:gd name="connsiteY6" fmla="*/ 0 h 5164656"/>
              <a:gd name="connsiteX7" fmla="*/ 8548306 w 10064336"/>
              <a:gd name="connsiteY7" fmla="*/ 1034 h 5164656"/>
              <a:gd name="connsiteX8" fmla="*/ 8730117 w 10064336"/>
              <a:gd name="connsiteY8" fmla="*/ 1034 h 5164656"/>
              <a:gd name="connsiteX9" fmla="*/ 8753511 w 10064336"/>
              <a:gd name="connsiteY9" fmla="*/ 0 h 5164656"/>
              <a:gd name="connsiteX10" fmla="*/ 10037705 w 10064336"/>
              <a:gd name="connsiteY10" fmla="*/ 1046648 h 5164656"/>
              <a:gd name="connsiteX11" fmla="*/ 10058490 w 10064336"/>
              <a:gd name="connsiteY11" fmla="*/ 1252838 h 5164656"/>
              <a:gd name="connsiteX12" fmla="*/ 10064336 w 10064336"/>
              <a:gd name="connsiteY12" fmla="*/ 1252838 h 5164656"/>
              <a:gd name="connsiteX13" fmla="*/ 10064336 w 10064336"/>
              <a:gd name="connsiteY13" fmla="*/ 1310825 h 5164656"/>
              <a:gd name="connsiteX14" fmla="*/ 10064336 w 10064336"/>
              <a:gd name="connsiteY14" fmla="*/ 3022293 h 5164656"/>
              <a:gd name="connsiteX15" fmla="*/ 10064336 w 10064336"/>
              <a:gd name="connsiteY15" fmla="*/ 3080280 h 5164656"/>
              <a:gd name="connsiteX16" fmla="*/ 10064336 w 10064336"/>
              <a:gd name="connsiteY16" fmla="*/ 3283640 h 5164656"/>
              <a:gd name="connsiteX17" fmla="*/ 10064336 w 10064336"/>
              <a:gd name="connsiteY17" fmla="*/ 3463603 h 5164656"/>
              <a:gd name="connsiteX18" fmla="*/ 10064336 w 10064336"/>
              <a:gd name="connsiteY18" fmla="*/ 3521590 h 5164656"/>
              <a:gd name="connsiteX19" fmla="*/ 10064336 w 10064336"/>
              <a:gd name="connsiteY19" fmla="*/ 5053095 h 5164656"/>
              <a:gd name="connsiteX20" fmla="*/ 10064336 w 10064336"/>
              <a:gd name="connsiteY20" fmla="*/ 5164656 h 5164656"/>
              <a:gd name="connsiteX21" fmla="*/ 0 w 10064336"/>
              <a:gd name="connsiteY21" fmla="*/ 5164656 h 5164656"/>
              <a:gd name="connsiteX22" fmla="*/ 0 w 10064336"/>
              <a:gd name="connsiteY22" fmla="*/ 1034 h 5164656"/>
              <a:gd name="connsiteX23" fmla="*/ 1010139 w 10064336"/>
              <a:gd name="connsiteY23" fmla="*/ 1034 h 5164656"/>
              <a:gd name="connsiteX24" fmla="*/ 1238739 w 10064336"/>
              <a:gd name="connsiteY24" fmla="*/ 1034 h 5164656"/>
              <a:gd name="connsiteX25" fmla="*/ 6209729 w 10064336"/>
              <a:gd name="connsiteY25" fmla="*/ 1034 h 5164656"/>
              <a:gd name="connsiteX26" fmla="*/ 6233123 w 10064336"/>
              <a:gd name="connsiteY26"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64336" h="5164656">
                <a:moveTo>
                  <a:pt x="6233123" y="0"/>
                </a:moveTo>
                <a:lnTo>
                  <a:pt x="6256518" y="1034"/>
                </a:lnTo>
                <a:lnTo>
                  <a:pt x="6438329" y="1034"/>
                </a:lnTo>
                <a:lnTo>
                  <a:pt x="6461723" y="0"/>
                </a:lnTo>
                <a:lnTo>
                  <a:pt x="6485117" y="1034"/>
                </a:lnTo>
                <a:lnTo>
                  <a:pt x="8501517" y="1034"/>
                </a:lnTo>
                <a:lnTo>
                  <a:pt x="8524911" y="0"/>
                </a:lnTo>
                <a:lnTo>
                  <a:pt x="8548306" y="1034"/>
                </a:lnTo>
                <a:lnTo>
                  <a:pt x="8730117" y="1034"/>
                </a:lnTo>
                <a:lnTo>
                  <a:pt x="8753511" y="0"/>
                </a:lnTo>
                <a:cubicBezTo>
                  <a:pt x="9386967" y="0"/>
                  <a:pt x="9915475" y="449327"/>
                  <a:pt x="10037705" y="1046648"/>
                </a:cubicBezTo>
                <a:lnTo>
                  <a:pt x="10058490" y="1252838"/>
                </a:lnTo>
                <a:lnTo>
                  <a:pt x="10064336" y="1252838"/>
                </a:lnTo>
                <a:lnTo>
                  <a:pt x="10064336" y="1310825"/>
                </a:lnTo>
                <a:lnTo>
                  <a:pt x="10064336" y="3022293"/>
                </a:lnTo>
                <a:lnTo>
                  <a:pt x="10064336" y="3080280"/>
                </a:lnTo>
                <a:lnTo>
                  <a:pt x="10064336" y="3283640"/>
                </a:lnTo>
                <a:lnTo>
                  <a:pt x="10064336" y="3463603"/>
                </a:lnTo>
                <a:lnTo>
                  <a:pt x="10064336" y="3521590"/>
                </a:lnTo>
                <a:lnTo>
                  <a:pt x="10064336" y="5053095"/>
                </a:lnTo>
                <a:lnTo>
                  <a:pt x="10064336" y="5164656"/>
                </a:lnTo>
                <a:lnTo>
                  <a:pt x="0" y="5164656"/>
                </a:lnTo>
                <a:lnTo>
                  <a:pt x="0" y="1034"/>
                </a:lnTo>
                <a:lnTo>
                  <a:pt x="1010139" y="1034"/>
                </a:lnTo>
                <a:lnTo>
                  <a:pt x="1238739" y="1034"/>
                </a:lnTo>
                <a:lnTo>
                  <a:pt x="6209729" y="1034"/>
                </a:lnTo>
                <a:lnTo>
                  <a:pt x="6233123"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45AC501-9661-8E8D-5C05-2C2173A01F73}"/>
              </a:ext>
            </a:extLst>
          </p:cNvPr>
          <p:cNvSpPr/>
          <p:nvPr/>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C1C9EB50-EC1D-390F-5258-B9D5474C23E1}"/>
              </a:ext>
            </a:extLst>
          </p:cNvPr>
          <p:cNvSpPr/>
          <p:nvPr userDrawn="1"/>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bg1"/>
                </a:solidFill>
                <a:latin typeface="Franklin Gothic Heavy" panose="020B0903020102020204" pitchFamily="34" charset="0"/>
                <a:cs typeface="Arial" panose="020B0604020202020204" pitchFamily="34" charset="0"/>
              </a:defRPr>
            </a:lvl1pPr>
          </a:lstStyle>
          <a:p>
            <a:pPr lvl="0"/>
            <a:r>
              <a:rPr lang="en-US" dirty="0"/>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rgbClr val="0072BC"/>
                </a:solidFill>
                <a:effectLst/>
                <a:latin typeface="Franklin Gothic Book" panose="020B0503020102020204" pitchFamily="34" charset="0"/>
                <a:cs typeface="Arial" panose="020B0604020202020204" pitchFamily="34" charset="0"/>
              </a:defRPr>
            </a:lvl1pPr>
          </a:lstStyle>
          <a:p>
            <a:pPr lvl="0"/>
            <a:r>
              <a:rPr lang="en-US" dirty="0"/>
              <a:t>Sub head</a:t>
            </a:r>
          </a:p>
        </p:txBody>
      </p:sp>
      <p:pic>
        <p:nvPicPr>
          <p:cNvPr id="25" name="Picture 24">
            <a:extLst>
              <a:ext uri="{FF2B5EF4-FFF2-40B4-BE49-F238E27FC236}">
                <a16:creationId xmlns:a16="http://schemas.microsoft.com/office/drawing/2014/main" id="{16DA16C0-A0B6-5E48-5DEA-8BC8FCF0A1DD}"/>
              </a:ext>
            </a:extLst>
          </p:cNvPr>
          <p:cNvPicPr>
            <a:picLocks noChangeAspect="1"/>
          </p:cNvPicPr>
          <p:nvPr userDrawn="1"/>
        </p:nvPicPr>
        <p:blipFill>
          <a:blip r:embed="rId2"/>
          <a:stretch>
            <a:fillRect/>
          </a:stretch>
        </p:blipFill>
        <p:spPr>
          <a:xfrm>
            <a:off x="277705" y="5835253"/>
            <a:ext cx="1254994" cy="1126082"/>
          </a:xfrm>
          <a:prstGeom prst="rect">
            <a:avLst/>
          </a:prstGeom>
        </p:spPr>
      </p:pic>
      <p:pic>
        <p:nvPicPr>
          <p:cNvPr id="27" name="Picture 26">
            <a:extLst>
              <a:ext uri="{FF2B5EF4-FFF2-40B4-BE49-F238E27FC236}">
                <a16:creationId xmlns:a16="http://schemas.microsoft.com/office/drawing/2014/main" id="{90477D3F-41C0-DABD-FBAA-CEAC0F372753}"/>
              </a:ext>
            </a:extLst>
          </p:cNvPr>
          <p:cNvPicPr>
            <a:picLocks noChangeAspect="1"/>
          </p:cNvPicPr>
          <p:nvPr userDrawn="1"/>
        </p:nvPicPr>
        <p:blipFill>
          <a:blip r:embed="rId3"/>
          <a:stretch>
            <a:fillRect/>
          </a:stretch>
        </p:blipFill>
        <p:spPr>
          <a:xfrm>
            <a:off x="10138033" y="5974332"/>
            <a:ext cx="1776262" cy="883668"/>
          </a:xfrm>
          <a:prstGeom prst="rect">
            <a:avLst/>
          </a:prstGeom>
        </p:spPr>
      </p:pic>
    </p:spTree>
    <p:extLst>
      <p:ext uri="{BB962C8B-B14F-4D97-AF65-F5344CB8AC3E}">
        <p14:creationId xmlns:p14="http://schemas.microsoft.com/office/powerpoint/2010/main" val="412705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olumn tex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BBBF1CA-7E3F-A6E7-A794-23463CE5AF86}"/>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grpSp>
        <p:nvGrpSpPr>
          <p:cNvPr id="15" name="Group 14">
            <a:extLst>
              <a:ext uri="{FF2B5EF4-FFF2-40B4-BE49-F238E27FC236}">
                <a16:creationId xmlns:a16="http://schemas.microsoft.com/office/drawing/2014/main" id="{391D8A2E-CF6B-F51A-B284-0886AE643D13}"/>
              </a:ext>
            </a:extLst>
          </p:cNvPr>
          <p:cNvGrpSpPr/>
          <p:nvPr userDrawn="1"/>
        </p:nvGrpSpPr>
        <p:grpSpPr>
          <a:xfrm>
            <a:off x="10109200" y="5962515"/>
            <a:ext cx="1776262" cy="883668"/>
            <a:chOff x="10109200" y="5770707"/>
            <a:chExt cx="1776262" cy="883668"/>
          </a:xfrm>
        </p:grpSpPr>
        <p:sp>
          <p:nvSpPr>
            <p:cNvPr id="17" name="Rectangle 16">
              <a:extLst>
                <a:ext uri="{FF2B5EF4-FFF2-40B4-BE49-F238E27FC236}">
                  <a16:creationId xmlns:a16="http://schemas.microsoft.com/office/drawing/2014/main" id="{10D89C24-F3E3-DB21-1E98-C0F931D1A9F1}"/>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F812D289-F750-8F97-BB1D-801FD6DCEA93}"/>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22" name="Picture 21">
            <a:extLst>
              <a:ext uri="{FF2B5EF4-FFF2-40B4-BE49-F238E27FC236}">
                <a16:creationId xmlns:a16="http://schemas.microsoft.com/office/drawing/2014/main" id="{3F6A46AC-0BB0-6D9D-53EE-2B9351EAABF9}"/>
              </a:ext>
            </a:extLst>
          </p:cNvPr>
          <p:cNvPicPr>
            <a:picLocks noChangeAspect="1"/>
          </p:cNvPicPr>
          <p:nvPr userDrawn="1"/>
        </p:nvPicPr>
        <p:blipFill>
          <a:blip r:embed="rId4"/>
          <a:stretch>
            <a:fillRect/>
          </a:stretch>
        </p:blipFill>
        <p:spPr>
          <a:xfrm>
            <a:off x="351036" y="5766998"/>
            <a:ext cx="1254994" cy="1126082"/>
          </a:xfrm>
          <a:prstGeom prst="rect">
            <a:avLst/>
          </a:prstGeom>
        </p:spPr>
      </p:pic>
      <p:sp>
        <p:nvSpPr>
          <p:cNvPr id="19" name="Slide Number Placeholder 2">
            <a:extLst>
              <a:ext uri="{FF2B5EF4-FFF2-40B4-BE49-F238E27FC236}">
                <a16:creationId xmlns:a16="http://schemas.microsoft.com/office/drawing/2014/main" id="{68795C99-54B2-9298-1FBD-9999CB2479F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20" name="Freeform 12">
            <a:extLst>
              <a:ext uri="{FF2B5EF4-FFF2-40B4-BE49-F238E27FC236}">
                <a16:creationId xmlns:a16="http://schemas.microsoft.com/office/drawing/2014/main" id="{E3EF2A92-D1A5-4444-B7EB-235A9D989498}"/>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 Placeholder 5">
            <a:extLst>
              <a:ext uri="{FF2B5EF4-FFF2-40B4-BE49-F238E27FC236}">
                <a16:creationId xmlns:a16="http://schemas.microsoft.com/office/drawing/2014/main" id="{569D9774-D052-4509-A19D-DF9D46FC3C80}"/>
              </a:ext>
            </a:extLst>
          </p:cNvPr>
          <p:cNvSpPr>
            <a:spLocks noGrp="1"/>
          </p:cNvSpPr>
          <p:nvPr>
            <p:ph type="body" sz="quarter" idx="15"/>
          </p:nvPr>
        </p:nvSpPr>
        <p:spPr>
          <a:xfrm>
            <a:off x="350838" y="1236663"/>
            <a:ext cx="11534775" cy="4518518"/>
          </a:xfrm>
          <a:prstGeom prst="rect">
            <a:avLst/>
          </a:prstGeom>
        </p:spPr>
        <p:txBody>
          <a:bodyPr/>
          <a:lstStyle>
            <a:lvl1pPr>
              <a:defRPr>
                <a:solidFill>
                  <a:schemeClr val="tx2"/>
                </a:solidFill>
                <a:latin typeface="Franklin Gothic Book" panose="020B0503020102020204" pitchFamily="34" charset="0"/>
              </a:defRPr>
            </a:lvl1pPr>
            <a:lvl2pPr>
              <a:defRPr>
                <a:solidFill>
                  <a:schemeClr val="tx2"/>
                </a:solidFill>
                <a:latin typeface="Franklin Gothic Book" panose="020B0503020102020204" pitchFamily="34" charset="0"/>
              </a:defRPr>
            </a:lvl2pPr>
            <a:lvl3pPr>
              <a:defRPr>
                <a:solidFill>
                  <a:schemeClr val="tx2"/>
                </a:solidFill>
                <a:latin typeface="Franklin Gothic Book" panose="020B0503020102020204" pitchFamily="34" charset="0"/>
              </a:defRPr>
            </a:lvl3pPr>
            <a:lvl4pPr>
              <a:defRPr>
                <a:solidFill>
                  <a:schemeClr val="tx2"/>
                </a:solidFill>
                <a:latin typeface="Franklin Gothic Book" panose="020B0503020102020204" pitchFamily="34" charset="0"/>
              </a:defRPr>
            </a:lvl4pPr>
            <a:lvl5pPr>
              <a:defRPr>
                <a:solidFill>
                  <a:schemeClr val="tx2"/>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15">
            <a:extLst>
              <a:ext uri="{FF2B5EF4-FFF2-40B4-BE49-F238E27FC236}">
                <a16:creationId xmlns:a16="http://schemas.microsoft.com/office/drawing/2014/main" id="{FA9C6B01-76DB-4F8E-AD9A-764E32B490E6}"/>
              </a:ext>
            </a:extLst>
          </p:cNvPr>
          <p:cNvSpPr>
            <a:spLocks noGrp="1"/>
          </p:cNvSpPr>
          <p:nvPr>
            <p:ph type="body" sz="quarter" idx="14"/>
          </p:nvPr>
        </p:nvSpPr>
        <p:spPr>
          <a:xfrm>
            <a:off x="350838" y="0"/>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7384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General layou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3E78785-3923-3DE1-1CF0-430E52EAF4F7}"/>
              </a:ext>
            </a:extLst>
          </p:cNvPr>
          <p:cNvSpPr>
            <a:spLocks noGrp="1"/>
          </p:cNvSpPr>
          <p:nvPr>
            <p:ph sz="half" idx="1" hasCustomPrompt="1"/>
          </p:nvPr>
        </p:nvSpPr>
        <p:spPr>
          <a:xfrm>
            <a:off x="351036" y="1252729"/>
            <a:ext cx="5489915" cy="4369466"/>
          </a:xfrm>
          <a:prstGeom prst="rect">
            <a:avLst/>
          </a:prstGeom>
        </p:spPr>
        <p:txBody>
          <a:bodyPr>
            <a:normAutofit/>
          </a:bodyPr>
          <a:lstStyle>
            <a:lvl1pPr marL="0" indent="0">
              <a:lnSpc>
                <a:spcPct val="100000"/>
              </a:lnSpc>
              <a:buFontTx/>
              <a:buNone/>
              <a:defRPr sz="2100" b="0" i="0">
                <a:solidFill>
                  <a:srgbClr val="0072BC"/>
                </a:solidFill>
                <a:latin typeface="Franklin Gothic Book" panose="020B0503020102020204" pitchFamily="34" charset="0"/>
                <a:cs typeface="Arial" panose="020B0604020202020204" pitchFamily="34" charset="0"/>
              </a:defRPr>
            </a:lvl1pPr>
          </a:lstStyle>
          <a:p>
            <a:pPr lvl="0"/>
            <a:r>
              <a:rPr lang="en-US" dirty="0"/>
              <a:t>Body copy goes here</a:t>
            </a:r>
          </a:p>
        </p:txBody>
      </p:sp>
      <p:sp>
        <p:nvSpPr>
          <p:cNvPr id="15" name="Content Placeholder 2">
            <a:extLst>
              <a:ext uri="{FF2B5EF4-FFF2-40B4-BE49-F238E27FC236}">
                <a16:creationId xmlns:a16="http://schemas.microsoft.com/office/drawing/2014/main" id="{23A18A8B-6473-207B-F5A9-856C7FDBDF37}"/>
              </a:ext>
            </a:extLst>
          </p:cNvPr>
          <p:cNvSpPr>
            <a:spLocks noGrp="1"/>
          </p:cNvSpPr>
          <p:nvPr>
            <p:ph sz="half" idx="15"/>
          </p:nvPr>
        </p:nvSpPr>
        <p:spPr>
          <a:xfrm>
            <a:off x="6131124" y="1245481"/>
            <a:ext cx="5489915" cy="4369466"/>
          </a:xfrm>
          <a:prstGeom prst="rect">
            <a:avLst/>
          </a:prstGeom>
        </p:spPr>
        <p:txBody>
          <a:bodyPr/>
          <a:lstStyle>
            <a:lvl1pPr marL="0" marR="0" indent="0" algn="l" defTabSz="914400" rtl="0" eaLnBrk="1" fontAlgn="auto" latinLnBrk="0" hangingPunct="1">
              <a:lnSpc>
                <a:spcPts val="3200"/>
              </a:lnSpc>
              <a:spcBef>
                <a:spcPts val="1000"/>
              </a:spcBef>
              <a:spcAft>
                <a:spcPts val="0"/>
              </a:spcAft>
              <a:buClrTx/>
              <a:buSzTx/>
              <a:buFontTx/>
              <a:buNone/>
              <a:tabLst/>
              <a:defRPr sz="2100" b="0" i="0">
                <a:solidFill>
                  <a:srgbClr val="0072BC"/>
                </a:solidFill>
                <a:latin typeface="Arial" panose="020B0604020202020204" pitchFamily="34" charset="0"/>
                <a:cs typeface="Arial" panose="020B0604020202020204" pitchFamily="34" charset="0"/>
              </a:defRPr>
            </a:lvl1pPr>
          </a:lstStyle>
          <a:p>
            <a:pPr lvl="0"/>
            <a:r>
              <a:rPr lang="en-US"/>
              <a:t>Click to edit Master text styles</a:t>
            </a:r>
          </a:p>
        </p:txBody>
      </p:sp>
      <p:grpSp>
        <p:nvGrpSpPr>
          <p:cNvPr id="24" name="Group 23">
            <a:extLst>
              <a:ext uri="{FF2B5EF4-FFF2-40B4-BE49-F238E27FC236}">
                <a16:creationId xmlns:a16="http://schemas.microsoft.com/office/drawing/2014/main" id="{3D5EE3D2-41F2-5CE0-809F-1A5CE7094D67}"/>
              </a:ext>
            </a:extLst>
          </p:cNvPr>
          <p:cNvGrpSpPr/>
          <p:nvPr userDrawn="1"/>
        </p:nvGrpSpPr>
        <p:grpSpPr>
          <a:xfrm>
            <a:off x="10109200" y="5703472"/>
            <a:ext cx="1776262" cy="883668"/>
            <a:chOff x="10109200" y="5770707"/>
            <a:chExt cx="1776262" cy="883668"/>
          </a:xfrm>
        </p:grpSpPr>
        <p:sp>
          <p:nvSpPr>
            <p:cNvPr id="28" name="Rectangle 27">
              <a:extLst>
                <a:ext uri="{FF2B5EF4-FFF2-40B4-BE49-F238E27FC236}">
                  <a16:creationId xmlns:a16="http://schemas.microsoft.com/office/drawing/2014/main" id="{487B2876-AD0E-8C80-F796-2967F3AD58A5}"/>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A551E964-13D6-156A-1D23-FBC09A76AB76}"/>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6" name="Picture 15">
            <a:extLst>
              <a:ext uri="{FF2B5EF4-FFF2-40B4-BE49-F238E27FC236}">
                <a16:creationId xmlns:a16="http://schemas.microsoft.com/office/drawing/2014/main" id="{3FF7FD9A-ADF7-0C1A-7221-A146E12CB27C}"/>
              </a:ext>
            </a:extLst>
          </p:cNvPr>
          <p:cNvPicPr>
            <a:picLocks noChangeAspect="1"/>
          </p:cNvPicPr>
          <p:nvPr userDrawn="1"/>
        </p:nvPicPr>
        <p:blipFill>
          <a:blip r:embed="rId3"/>
          <a:stretch>
            <a:fillRect/>
          </a:stretch>
        </p:blipFill>
        <p:spPr>
          <a:xfrm>
            <a:off x="351036" y="5622194"/>
            <a:ext cx="1254994" cy="1126082"/>
          </a:xfrm>
          <a:prstGeom prst="rect">
            <a:avLst/>
          </a:prstGeom>
        </p:spPr>
      </p:pic>
      <p:sp>
        <p:nvSpPr>
          <p:cNvPr id="26" name="Slide Number Placeholder 2">
            <a:extLst>
              <a:ext uri="{FF2B5EF4-FFF2-40B4-BE49-F238E27FC236}">
                <a16:creationId xmlns:a16="http://schemas.microsoft.com/office/drawing/2014/main" id="{EFB3B53A-1A50-EF59-D5E9-3AE1B60F7D9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pic>
        <p:nvPicPr>
          <p:cNvPr id="11" name="Picture 10">
            <a:extLst>
              <a:ext uri="{FF2B5EF4-FFF2-40B4-BE49-F238E27FC236}">
                <a16:creationId xmlns:a16="http://schemas.microsoft.com/office/drawing/2014/main" id="{DC78D658-21F0-413C-AE9F-9D302F755FF3}"/>
              </a:ext>
            </a:extLst>
          </p:cNvPr>
          <p:cNvPicPr>
            <a:picLocks noChangeAspect="1"/>
          </p:cNvPicPr>
          <p:nvPr userDrawn="1"/>
        </p:nvPicPr>
        <p:blipFill rotWithShape="1">
          <a:blip r:embed="rId4">
            <a:alphaModFix amt="8000"/>
          </a:blip>
          <a:srcRect l="21576" r="22401" b="26189"/>
          <a:stretch/>
        </p:blipFill>
        <p:spPr>
          <a:xfrm>
            <a:off x="-10159" y="4044663"/>
            <a:ext cx="12202160" cy="2813337"/>
          </a:xfrm>
          <a:prstGeom prst="rect">
            <a:avLst/>
          </a:prstGeom>
        </p:spPr>
      </p:pic>
      <p:sp>
        <p:nvSpPr>
          <p:cNvPr id="18" name="Freeform 12">
            <a:extLst>
              <a:ext uri="{FF2B5EF4-FFF2-40B4-BE49-F238E27FC236}">
                <a16:creationId xmlns:a16="http://schemas.microsoft.com/office/drawing/2014/main" id="{A4322633-6A13-46E5-84F3-0AE8D285B5CA}"/>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 Placeholder 15">
            <a:extLst>
              <a:ext uri="{FF2B5EF4-FFF2-40B4-BE49-F238E27FC236}">
                <a16:creationId xmlns:a16="http://schemas.microsoft.com/office/drawing/2014/main" id="{EC1F3588-18F4-4FD0-8F22-B051B92E3C73}"/>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962034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192AF-0A33-233D-8938-F977CAD1CD9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F945772-A755-B2A2-8508-D6132CA5DD4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1DA9A52-B6C0-CF7C-5277-D7311800A2AF}"/>
              </a:ext>
            </a:extLst>
          </p:cNvPr>
          <p:cNvSpPr>
            <a:spLocks noGrp="1"/>
          </p:cNvSpPr>
          <p:nvPr>
            <p:ph type="dt" sz="half" idx="10"/>
          </p:nvPr>
        </p:nvSpPr>
        <p:spPr/>
        <p:txBody>
          <a:bodyPr/>
          <a:lstStyle/>
          <a:p>
            <a:fld id="{17D849B5-C9FD-4B64-9901-72957491FA1E}" type="datetimeFigureOut">
              <a:rPr lang="en-GB" smtClean="0"/>
              <a:t>28/12/2023</a:t>
            </a:fld>
            <a:endParaRPr lang="en-GB"/>
          </a:p>
        </p:txBody>
      </p:sp>
      <p:sp>
        <p:nvSpPr>
          <p:cNvPr id="5" name="Footer Placeholder 4">
            <a:extLst>
              <a:ext uri="{FF2B5EF4-FFF2-40B4-BE49-F238E27FC236}">
                <a16:creationId xmlns:a16="http://schemas.microsoft.com/office/drawing/2014/main" id="{79B297AC-3C34-E91A-89F2-3E7792BECF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9D2193-43C9-0FE7-DBB5-24B409736031}"/>
              </a:ext>
            </a:extLst>
          </p:cNvPr>
          <p:cNvSpPr>
            <a:spLocks noGrp="1"/>
          </p:cNvSpPr>
          <p:nvPr>
            <p:ph type="sldNum" sz="quarter" idx="12"/>
          </p:nvPr>
        </p:nvSpPr>
        <p:spPr/>
        <p:txBody>
          <a:bodyPr/>
          <a:lstStyle/>
          <a:p>
            <a:fld id="{273B2576-6291-4598-9349-CC940EF60047}" type="slidenum">
              <a:rPr lang="en-GB" smtClean="0"/>
              <a:t>‹#›</a:t>
            </a:fld>
            <a:endParaRPr lang="en-GB"/>
          </a:p>
        </p:txBody>
      </p:sp>
    </p:spTree>
    <p:extLst>
      <p:ext uri="{BB962C8B-B14F-4D97-AF65-F5344CB8AC3E}">
        <p14:creationId xmlns:p14="http://schemas.microsoft.com/office/powerpoint/2010/main" val="3877519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6A413-B15A-2386-30A9-0F3601AD3CB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95E4C6B-2AF8-94E0-BE20-D3AAF1B113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D626ABA-14EC-B1F3-C04D-29668332BEB7}"/>
              </a:ext>
            </a:extLst>
          </p:cNvPr>
          <p:cNvSpPr>
            <a:spLocks noGrp="1"/>
          </p:cNvSpPr>
          <p:nvPr>
            <p:ph type="dt" sz="half" idx="10"/>
          </p:nvPr>
        </p:nvSpPr>
        <p:spPr/>
        <p:txBody>
          <a:bodyPr/>
          <a:lstStyle/>
          <a:p>
            <a:fld id="{17D849B5-C9FD-4B64-9901-72957491FA1E}" type="datetimeFigureOut">
              <a:rPr lang="en-GB" smtClean="0"/>
              <a:t>28/12/2023</a:t>
            </a:fld>
            <a:endParaRPr lang="en-GB"/>
          </a:p>
        </p:txBody>
      </p:sp>
      <p:sp>
        <p:nvSpPr>
          <p:cNvPr id="5" name="Footer Placeholder 4">
            <a:extLst>
              <a:ext uri="{FF2B5EF4-FFF2-40B4-BE49-F238E27FC236}">
                <a16:creationId xmlns:a16="http://schemas.microsoft.com/office/drawing/2014/main" id="{C530021F-4873-8687-5402-8AC5490877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9B68BB-6512-585E-9800-057B3D4AB213}"/>
              </a:ext>
            </a:extLst>
          </p:cNvPr>
          <p:cNvSpPr>
            <a:spLocks noGrp="1"/>
          </p:cNvSpPr>
          <p:nvPr>
            <p:ph type="sldNum" sz="quarter" idx="12"/>
          </p:nvPr>
        </p:nvSpPr>
        <p:spPr/>
        <p:txBody>
          <a:bodyPr/>
          <a:lstStyle/>
          <a:p>
            <a:fld id="{273B2576-6291-4598-9349-CC940EF60047}" type="slidenum">
              <a:rPr lang="en-GB" smtClean="0"/>
              <a:t>‹#›</a:t>
            </a:fld>
            <a:endParaRPr lang="en-GB"/>
          </a:p>
        </p:txBody>
      </p:sp>
    </p:spTree>
    <p:extLst>
      <p:ext uri="{BB962C8B-B14F-4D97-AF65-F5344CB8AC3E}">
        <p14:creationId xmlns:p14="http://schemas.microsoft.com/office/powerpoint/2010/main" val="548390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D3E8C-F522-16A7-638B-D9AF449CD91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5F41BD7-7721-79ED-2754-A119F5FE2B0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468854C-56C4-C18E-A630-C1825407912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5FAE11E-A340-FE12-5667-E8F3D99E5D25}"/>
              </a:ext>
            </a:extLst>
          </p:cNvPr>
          <p:cNvSpPr>
            <a:spLocks noGrp="1"/>
          </p:cNvSpPr>
          <p:nvPr>
            <p:ph type="dt" sz="half" idx="10"/>
          </p:nvPr>
        </p:nvSpPr>
        <p:spPr/>
        <p:txBody>
          <a:bodyPr/>
          <a:lstStyle/>
          <a:p>
            <a:fld id="{17D849B5-C9FD-4B64-9901-72957491FA1E}" type="datetimeFigureOut">
              <a:rPr lang="en-GB" smtClean="0"/>
              <a:t>28/12/2023</a:t>
            </a:fld>
            <a:endParaRPr lang="en-GB"/>
          </a:p>
        </p:txBody>
      </p:sp>
      <p:sp>
        <p:nvSpPr>
          <p:cNvPr id="6" name="Footer Placeholder 5">
            <a:extLst>
              <a:ext uri="{FF2B5EF4-FFF2-40B4-BE49-F238E27FC236}">
                <a16:creationId xmlns:a16="http://schemas.microsoft.com/office/drawing/2014/main" id="{B71064CE-810A-1EC4-8448-DBF08FFD44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966491-8E89-E62A-7D0F-3D2DF90FEEBE}"/>
              </a:ext>
            </a:extLst>
          </p:cNvPr>
          <p:cNvSpPr>
            <a:spLocks noGrp="1"/>
          </p:cNvSpPr>
          <p:nvPr>
            <p:ph type="sldNum" sz="quarter" idx="12"/>
          </p:nvPr>
        </p:nvSpPr>
        <p:spPr/>
        <p:txBody>
          <a:bodyPr/>
          <a:lstStyle/>
          <a:p>
            <a:fld id="{273B2576-6291-4598-9349-CC940EF60047}" type="slidenum">
              <a:rPr lang="en-GB" smtClean="0"/>
              <a:t>‹#›</a:t>
            </a:fld>
            <a:endParaRPr lang="en-GB"/>
          </a:p>
        </p:txBody>
      </p:sp>
    </p:spTree>
    <p:extLst>
      <p:ext uri="{BB962C8B-B14F-4D97-AF65-F5344CB8AC3E}">
        <p14:creationId xmlns:p14="http://schemas.microsoft.com/office/powerpoint/2010/main" val="2005103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8E20-DD79-8E16-2D5A-F85CF069A08A}"/>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A7AB390-640C-319E-FCD7-49C2D289B5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60BA0A2-D36C-5B3C-C850-9573FF37D32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18A80D5-1A4A-3105-800B-0CD1B0689D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8789D31-613C-BC6E-D1E6-1585AEC9D9B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9B3CB08-9B62-1C98-34E0-1B2B37F02924}"/>
              </a:ext>
            </a:extLst>
          </p:cNvPr>
          <p:cNvSpPr>
            <a:spLocks noGrp="1"/>
          </p:cNvSpPr>
          <p:nvPr>
            <p:ph type="dt" sz="half" idx="10"/>
          </p:nvPr>
        </p:nvSpPr>
        <p:spPr/>
        <p:txBody>
          <a:bodyPr/>
          <a:lstStyle/>
          <a:p>
            <a:fld id="{17D849B5-C9FD-4B64-9901-72957491FA1E}" type="datetimeFigureOut">
              <a:rPr lang="en-GB" smtClean="0"/>
              <a:t>28/12/2023</a:t>
            </a:fld>
            <a:endParaRPr lang="en-GB"/>
          </a:p>
        </p:txBody>
      </p:sp>
      <p:sp>
        <p:nvSpPr>
          <p:cNvPr id="8" name="Footer Placeholder 7">
            <a:extLst>
              <a:ext uri="{FF2B5EF4-FFF2-40B4-BE49-F238E27FC236}">
                <a16:creationId xmlns:a16="http://schemas.microsoft.com/office/drawing/2014/main" id="{C28BD72F-B72B-C50E-90C1-646D5F88C0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2C1240-C5C3-A163-A53C-B5363C23BC84}"/>
              </a:ext>
            </a:extLst>
          </p:cNvPr>
          <p:cNvSpPr>
            <a:spLocks noGrp="1"/>
          </p:cNvSpPr>
          <p:nvPr>
            <p:ph type="sldNum" sz="quarter" idx="12"/>
          </p:nvPr>
        </p:nvSpPr>
        <p:spPr/>
        <p:txBody>
          <a:bodyPr/>
          <a:lstStyle/>
          <a:p>
            <a:fld id="{273B2576-6291-4598-9349-CC940EF60047}" type="slidenum">
              <a:rPr lang="en-GB" smtClean="0"/>
              <a:t>‹#›</a:t>
            </a:fld>
            <a:endParaRPr lang="en-GB"/>
          </a:p>
        </p:txBody>
      </p:sp>
    </p:spTree>
    <p:extLst>
      <p:ext uri="{BB962C8B-B14F-4D97-AF65-F5344CB8AC3E}">
        <p14:creationId xmlns:p14="http://schemas.microsoft.com/office/powerpoint/2010/main" val="476031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21718-C8DA-D71A-78AB-7E764EC4B61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4982A59-28BF-5C22-8192-DA298DEF2F72}"/>
              </a:ext>
            </a:extLst>
          </p:cNvPr>
          <p:cNvSpPr>
            <a:spLocks noGrp="1"/>
          </p:cNvSpPr>
          <p:nvPr>
            <p:ph type="dt" sz="half" idx="10"/>
          </p:nvPr>
        </p:nvSpPr>
        <p:spPr/>
        <p:txBody>
          <a:bodyPr/>
          <a:lstStyle/>
          <a:p>
            <a:fld id="{17D849B5-C9FD-4B64-9901-72957491FA1E}" type="datetimeFigureOut">
              <a:rPr lang="en-GB" smtClean="0"/>
              <a:t>28/12/2023</a:t>
            </a:fld>
            <a:endParaRPr lang="en-GB"/>
          </a:p>
        </p:txBody>
      </p:sp>
      <p:sp>
        <p:nvSpPr>
          <p:cNvPr id="4" name="Footer Placeholder 3">
            <a:extLst>
              <a:ext uri="{FF2B5EF4-FFF2-40B4-BE49-F238E27FC236}">
                <a16:creationId xmlns:a16="http://schemas.microsoft.com/office/drawing/2014/main" id="{9280B07A-AE44-149B-4C95-E11775B407D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412FE12-60E7-B715-58DA-301F645A7033}"/>
              </a:ext>
            </a:extLst>
          </p:cNvPr>
          <p:cNvSpPr>
            <a:spLocks noGrp="1"/>
          </p:cNvSpPr>
          <p:nvPr>
            <p:ph type="sldNum" sz="quarter" idx="12"/>
          </p:nvPr>
        </p:nvSpPr>
        <p:spPr/>
        <p:txBody>
          <a:bodyPr/>
          <a:lstStyle/>
          <a:p>
            <a:fld id="{273B2576-6291-4598-9349-CC940EF60047}" type="slidenum">
              <a:rPr lang="en-GB" smtClean="0"/>
              <a:t>‹#›</a:t>
            </a:fld>
            <a:endParaRPr lang="en-GB"/>
          </a:p>
        </p:txBody>
      </p:sp>
    </p:spTree>
    <p:extLst>
      <p:ext uri="{BB962C8B-B14F-4D97-AF65-F5344CB8AC3E}">
        <p14:creationId xmlns:p14="http://schemas.microsoft.com/office/powerpoint/2010/main" val="3386194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9C18DA-1D13-8174-CDD9-7E5EEC0B2C72}"/>
              </a:ext>
            </a:extLst>
          </p:cNvPr>
          <p:cNvSpPr>
            <a:spLocks noGrp="1"/>
          </p:cNvSpPr>
          <p:nvPr>
            <p:ph type="dt" sz="half" idx="10"/>
          </p:nvPr>
        </p:nvSpPr>
        <p:spPr/>
        <p:txBody>
          <a:bodyPr/>
          <a:lstStyle/>
          <a:p>
            <a:fld id="{17D849B5-C9FD-4B64-9901-72957491FA1E}" type="datetimeFigureOut">
              <a:rPr lang="en-GB" smtClean="0"/>
              <a:t>28/12/2023</a:t>
            </a:fld>
            <a:endParaRPr lang="en-GB"/>
          </a:p>
        </p:txBody>
      </p:sp>
      <p:sp>
        <p:nvSpPr>
          <p:cNvPr id="3" name="Footer Placeholder 2">
            <a:extLst>
              <a:ext uri="{FF2B5EF4-FFF2-40B4-BE49-F238E27FC236}">
                <a16:creationId xmlns:a16="http://schemas.microsoft.com/office/drawing/2014/main" id="{C2985A6F-C2E5-B29C-4146-0B799F6EE1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DF0BC5C-F889-328C-0F88-FD41286C3F55}"/>
              </a:ext>
            </a:extLst>
          </p:cNvPr>
          <p:cNvSpPr>
            <a:spLocks noGrp="1"/>
          </p:cNvSpPr>
          <p:nvPr>
            <p:ph type="sldNum" sz="quarter" idx="12"/>
          </p:nvPr>
        </p:nvSpPr>
        <p:spPr/>
        <p:txBody>
          <a:bodyPr/>
          <a:lstStyle/>
          <a:p>
            <a:fld id="{273B2576-6291-4598-9349-CC940EF60047}" type="slidenum">
              <a:rPr lang="en-GB" smtClean="0"/>
              <a:t>‹#›</a:t>
            </a:fld>
            <a:endParaRPr lang="en-GB"/>
          </a:p>
        </p:txBody>
      </p:sp>
    </p:spTree>
    <p:extLst>
      <p:ext uri="{BB962C8B-B14F-4D97-AF65-F5344CB8AC3E}">
        <p14:creationId xmlns:p14="http://schemas.microsoft.com/office/powerpoint/2010/main" val="3670964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9902B-C771-9966-848B-C5C5D61E75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B19766D-CFED-73C0-1FC3-CB3637CCD4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C7B9F71-29CB-5341-A508-9C4C14A69B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17604C0-4B41-4855-8E2A-DB250FD67714}"/>
              </a:ext>
            </a:extLst>
          </p:cNvPr>
          <p:cNvSpPr>
            <a:spLocks noGrp="1"/>
          </p:cNvSpPr>
          <p:nvPr>
            <p:ph type="dt" sz="half" idx="10"/>
          </p:nvPr>
        </p:nvSpPr>
        <p:spPr/>
        <p:txBody>
          <a:bodyPr/>
          <a:lstStyle/>
          <a:p>
            <a:fld id="{17D849B5-C9FD-4B64-9901-72957491FA1E}" type="datetimeFigureOut">
              <a:rPr lang="en-GB" smtClean="0"/>
              <a:t>28/12/2023</a:t>
            </a:fld>
            <a:endParaRPr lang="en-GB"/>
          </a:p>
        </p:txBody>
      </p:sp>
      <p:sp>
        <p:nvSpPr>
          <p:cNvPr id="6" name="Footer Placeholder 5">
            <a:extLst>
              <a:ext uri="{FF2B5EF4-FFF2-40B4-BE49-F238E27FC236}">
                <a16:creationId xmlns:a16="http://schemas.microsoft.com/office/drawing/2014/main" id="{A23963FD-44BC-7514-3EA1-AFB651F070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313B27-CAEF-096D-5FEE-069A6496BB15}"/>
              </a:ext>
            </a:extLst>
          </p:cNvPr>
          <p:cNvSpPr>
            <a:spLocks noGrp="1"/>
          </p:cNvSpPr>
          <p:nvPr>
            <p:ph type="sldNum" sz="quarter" idx="12"/>
          </p:nvPr>
        </p:nvSpPr>
        <p:spPr/>
        <p:txBody>
          <a:bodyPr/>
          <a:lstStyle/>
          <a:p>
            <a:fld id="{273B2576-6291-4598-9349-CC940EF60047}" type="slidenum">
              <a:rPr lang="en-GB" smtClean="0"/>
              <a:t>‹#›</a:t>
            </a:fld>
            <a:endParaRPr lang="en-GB"/>
          </a:p>
        </p:txBody>
      </p:sp>
    </p:spTree>
    <p:extLst>
      <p:ext uri="{BB962C8B-B14F-4D97-AF65-F5344CB8AC3E}">
        <p14:creationId xmlns:p14="http://schemas.microsoft.com/office/powerpoint/2010/main" val="2382261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A7A21-311B-25E7-EFA9-964DBE3C39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05E7225-940D-156C-FD35-F0D5E6B165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E68FFF1-6EC6-052E-0C8E-9E8068CD46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06BA68-B730-4A3A-FEF0-C0A9A1D2D562}"/>
              </a:ext>
            </a:extLst>
          </p:cNvPr>
          <p:cNvSpPr>
            <a:spLocks noGrp="1"/>
          </p:cNvSpPr>
          <p:nvPr>
            <p:ph type="dt" sz="half" idx="10"/>
          </p:nvPr>
        </p:nvSpPr>
        <p:spPr/>
        <p:txBody>
          <a:bodyPr/>
          <a:lstStyle/>
          <a:p>
            <a:fld id="{17D849B5-C9FD-4B64-9901-72957491FA1E}" type="datetimeFigureOut">
              <a:rPr lang="en-GB" smtClean="0"/>
              <a:t>28/12/2023</a:t>
            </a:fld>
            <a:endParaRPr lang="en-GB"/>
          </a:p>
        </p:txBody>
      </p:sp>
      <p:sp>
        <p:nvSpPr>
          <p:cNvPr id="6" name="Footer Placeholder 5">
            <a:extLst>
              <a:ext uri="{FF2B5EF4-FFF2-40B4-BE49-F238E27FC236}">
                <a16:creationId xmlns:a16="http://schemas.microsoft.com/office/drawing/2014/main" id="{9123635E-05F5-5E90-E432-26969FD32A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51B7AA-3DBF-7868-998F-F3332374868E}"/>
              </a:ext>
            </a:extLst>
          </p:cNvPr>
          <p:cNvSpPr>
            <a:spLocks noGrp="1"/>
          </p:cNvSpPr>
          <p:nvPr>
            <p:ph type="sldNum" sz="quarter" idx="12"/>
          </p:nvPr>
        </p:nvSpPr>
        <p:spPr/>
        <p:txBody>
          <a:bodyPr/>
          <a:lstStyle/>
          <a:p>
            <a:fld id="{273B2576-6291-4598-9349-CC940EF60047}" type="slidenum">
              <a:rPr lang="en-GB" smtClean="0"/>
              <a:t>‹#›</a:t>
            </a:fld>
            <a:endParaRPr lang="en-GB"/>
          </a:p>
        </p:txBody>
      </p:sp>
    </p:spTree>
    <p:extLst>
      <p:ext uri="{BB962C8B-B14F-4D97-AF65-F5344CB8AC3E}">
        <p14:creationId xmlns:p14="http://schemas.microsoft.com/office/powerpoint/2010/main" val="2804964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1BDCEA-C73C-D1A3-211A-612D503A8B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E047825-6D72-A549-C487-84F78BB6AE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CC01B28-37EE-9F2C-55BC-246F5F4041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849B5-C9FD-4B64-9901-72957491FA1E}" type="datetimeFigureOut">
              <a:rPr lang="en-GB" smtClean="0"/>
              <a:t>28/12/2023</a:t>
            </a:fld>
            <a:endParaRPr lang="en-GB"/>
          </a:p>
        </p:txBody>
      </p:sp>
      <p:sp>
        <p:nvSpPr>
          <p:cNvPr id="5" name="Footer Placeholder 4">
            <a:extLst>
              <a:ext uri="{FF2B5EF4-FFF2-40B4-BE49-F238E27FC236}">
                <a16:creationId xmlns:a16="http://schemas.microsoft.com/office/drawing/2014/main" id="{D461432B-0DDB-8F08-1160-914A677192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011A22-E0FE-D74B-4209-9CCD30E77A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B2576-6291-4598-9349-CC940EF60047}" type="slidenum">
              <a:rPr lang="en-GB" smtClean="0"/>
              <a:t>‹#›</a:t>
            </a:fld>
            <a:endParaRPr lang="en-GB"/>
          </a:p>
        </p:txBody>
      </p:sp>
    </p:spTree>
    <p:extLst>
      <p:ext uri="{BB962C8B-B14F-4D97-AF65-F5344CB8AC3E}">
        <p14:creationId xmlns:p14="http://schemas.microsoft.com/office/powerpoint/2010/main" val="3682610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cid:image001.png@01D8E785.46010C10" TargetMode="External"/><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stw-healthiertogether.nhs.uk/health-for-young-people/mental-health-and-wellbeing/support-advice-and-guidance" TargetMode="External"/><Relationship Id="rId2" Type="http://schemas.openxmlformats.org/officeDocument/2006/relationships/image" Target="../media/image22.png"/><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hyperlink" Target="https://www.childrenssociety.org.uk/information/young-people/well-being/services/beam-shropshire-telford-wreki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E7DDE8-807B-262B-8160-3CE45E8376B3}"/>
              </a:ext>
            </a:extLst>
          </p:cNvPr>
          <p:cNvSpPr>
            <a:spLocks noGrp="1"/>
          </p:cNvSpPr>
          <p:nvPr>
            <p:ph type="body" sz="quarter" idx="13"/>
          </p:nvPr>
        </p:nvSpPr>
        <p:spPr>
          <a:xfrm>
            <a:off x="329410" y="2599311"/>
            <a:ext cx="8632441" cy="1659378"/>
          </a:xfrm>
        </p:spPr>
        <p:txBody>
          <a:bodyPr>
            <a:noAutofit/>
          </a:bodyPr>
          <a:lstStyle/>
          <a:p>
            <a:r>
              <a:rPr lang="en-US" sz="2800" b="1" dirty="0">
                <a:latin typeface="Arial" panose="020B0604020202020204" pitchFamily="34" charset="0"/>
              </a:rPr>
              <a:t>Shropshire, Telford &amp; Wrekin </a:t>
            </a:r>
          </a:p>
          <a:p>
            <a:r>
              <a:rPr lang="en-US" sz="2800" b="1" dirty="0">
                <a:latin typeface="Arial" panose="020B0604020202020204" pitchFamily="34" charset="0"/>
              </a:rPr>
              <a:t>Children &amp; Young People’s </a:t>
            </a:r>
          </a:p>
          <a:p>
            <a:r>
              <a:rPr lang="en-US" sz="2800" b="1" dirty="0">
                <a:latin typeface="Arial" panose="020B0604020202020204" pitchFamily="34" charset="0"/>
              </a:rPr>
              <a:t>Mental Health Transformation Plan – Update 2023</a:t>
            </a:r>
          </a:p>
        </p:txBody>
      </p:sp>
      <p:sp>
        <p:nvSpPr>
          <p:cNvPr id="3" name="Text Placeholder 2">
            <a:extLst>
              <a:ext uri="{FF2B5EF4-FFF2-40B4-BE49-F238E27FC236}">
                <a16:creationId xmlns:a16="http://schemas.microsoft.com/office/drawing/2014/main" id="{618C57BC-8249-A748-38E4-1102EDA8B1E1}"/>
              </a:ext>
            </a:extLst>
          </p:cNvPr>
          <p:cNvSpPr>
            <a:spLocks noGrp="1"/>
          </p:cNvSpPr>
          <p:nvPr>
            <p:ph type="body" sz="quarter" idx="14"/>
          </p:nvPr>
        </p:nvSpPr>
        <p:spPr>
          <a:xfrm>
            <a:off x="329410" y="4258689"/>
            <a:ext cx="8135563" cy="1449653"/>
          </a:xfrm>
        </p:spPr>
        <p:txBody>
          <a:bodyPr>
            <a:normAutofit/>
          </a:bodyPr>
          <a:lstStyle/>
          <a:p>
            <a:r>
              <a:rPr lang="en-US" sz="1800" dirty="0">
                <a:latin typeface="Arial" panose="020B0604020202020204" pitchFamily="34" charset="0"/>
              </a:rPr>
              <a:t>Complied by: </a:t>
            </a:r>
            <a:br>
              <a:rPr lang="en-US" sz="1800" dirty="0">
                <a:latin typeface="Arial" panose="020B0604020202020204" pitchFamily="34" charset="0"/>
              </a:rPr>
            </a:br>
            <a:r>
              <a:rPr lang="en-US" sz="1800" dirty="0">
                <a:latin typeface="Arial" panose="020B0604020202020204" pitchFamily="34" charset="0"/>
              </a:rPr>
              <a:t>Shropshire, Telford &amp; Wrekin ICB, Midlands Partnership University Foundation Trust, Shropshire Council and Telford &amp; Wrekin Council</a:t>
            </a:r>
          </a:p>
        </p:txBody>
      </p:sp>
      <p:sp>
        <p:nvSpPr>
          <p:cNvPr id="4" name="Text Placeholder 3">
            <a:extLst>
              <a:ext uri="{FF2B5EF4-FFF2-40B4-BE49-F238E27FC236}">
                <a16:creationId xmlns:a16="http://schemas.microsoft.com/office/drawing/2014/main" id="{723E7D82-6B73-54AE-21C0-6ADDE3D630AD}"/>
              </a:ext>
            </a:extLst>
          </p:cNvPr>
          <p:cNvSpPr>
            <a:spLocks noGrp="1"/>
          </p:cNvSpPr>
          <p:nvPr>
            <p:ph type="body" sz="quarter" idx="15"/>
          </p:nvPr>
        </p:nvSpPr>
        <p:spPr>
          <a:xfrm>
            <a:off x="9261446" y="5887115"/>
            <a:ext cx="2287108" cy="437357"/>
          </a:xfrm>
        </p:spPr>
        <p:txBody>
          <a:bodyPr>
            <a:noAutofit/>
          </a:bodyPr>
          <a:lstStyle/>
          <a:p>
            <a:r>
              <a:rPr lang="en-US" sz="2200" b="1" dirty="0">
                <a:latin typeface="Arial" panose="020B0604020202020204" pitchFamily="34" charset="0"/>
              </a:rPr>
              <a:t>November 2023</a:t>
            </a:r>
          </a:p>
        </p:txBody>
      </p:sp>
    </p:spTree>
    <p:extLst>
      <p:ext uri="{BB962C8B-B14F-4D97-AF65-F5344CB8AC3E}">
        <p14:creationId xmlns:p14="http://schemas.microsoft.com/office/powerpoint/2010/main" val="1324974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9643AC-C5F7-6685-5A16-2363F6B8D1CB}"/>
              </a:ext>
            </a:extLst>
          </p:cNvPr>
          <p:cNvSpPr>
            <a:spLocks noGrp="1"/>
          </p:cNvSpPr>
          <p:nvPr>
            <p:ph type="body" sz="quarter" idx="14"/>
          </p:nvPr>
        </p:nvSpPr>
        <p:spPr/>
        <p:txBody>
          <a:bodyPr>
            <a:normAutofit/>
          </a:bodyPr>
          <a:lstStyle/>
          <a:p>
            <a:r>
              <a:rPr lang="en-GB" sz="3400" b="1" dirty="0">
                <a:latin typeface="Arial" panose="020B0604020202020204" pitchFamily="34" charset="0"/>
              </a:rPr>
              <a:t>Waiting times </a:t>
            </a:r>
          </a:p>
        </p:txBody>
      </p:sp>
      <p:graphicFrame>
        <p:nvGraphicFramePr>
          <p:cNvPr id="4" name="Chart 3">
            <a:extLst>
              <a:ext uri="{FF2B5EF4-FFF2-40B4-BE49-F238E27FC236}">
                <a16:creationId xmlns:a16="http://schemas.microsoft.com/office/drawing/2014/main" id="{9CC52F7E-DB0E-7997-D341-33BE8730098E}"/>
              </a:ext>
            </a:extLst>
          </p:cNvPr>
          <p:cNvGraphicFramePr>
            <a:graphicFrameLocks/>
          </p:cNvGraphicFramePr>
          <p:nvPr>
            <p:extLst>
              <p:ext uri="{D42A27DB-BD31-4B8C-83A1-F6EECF244321}">
                <p14:modId xmlns:p14="http://schemas.microsoft.com/office/powerpoint/2010/main" val="2977039429"/>
              </p:ext>
            </p:extLst>
          </p:nvPr>
        </p:nvGraphicFramePr>
        <p:xfrm>
          <a:off x="963161" y="3142375"/>
          <a:ext cx="10458450" cy="3086153"/>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4">
            <a:extLst>
              <a:ext uri="{FF2B5EF4-FFF2-40B4-BE49-F238E27FC236}">
                <a16:creationId xmlns:a16="http://schemas.microsoft.com/office/drawing/2014/main" id="{F194442B-FA8D-3D3F-7301-AD816B1FD871}"/>
              </a:ext>
            </a:extLst>
          </p:cNvPr>
          <p:cNvSpPr txBox="1">
            <a:spLocks noGrp="1"/>
          </p:cNvSpPr>
          <p:nvPr>
            <p:ph type="body" sz="quarter" idx="15"/>
          </p:nvPr>
        </p:nvSpPr>
        <p:spPr>
          <a:xfrm>
            <a:off x="328612" y="966691"/>
            <a:ext cx="11534775" cy="2308324"/>
          </a:xfrm>
          <a:prstGeom prst="rect">
            <a:avLst/>
          </a:prstGeom>
          <a:ln>
            <a:solidFill>
              <a:schemeClr val="bg1"/>
            </a:solidFill>
          </a:ln>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2400" kern="1600" dirty="0">
                <a:solidFill>
                  <a:srgbClr val="0070C0"/>
                </a:solidFill>
                <a:latin typeface="Arial" panose="020B0604020202020204" pitchFamily="34" charset="0"/>
                <a:ea typeface="Times New Roman" panose="02020603050405020304" pitchFamily="18" charset="0"/>
                <a:cs typeface="Arial" panose="020B0604020202020204" pitchFamily="34" charset="0"/>
              </a:rPr>
              <a:t>Waiting times vary, depending on what a Child or Young Person needs, the severity, and risk associated with their needs, and the variation in workforce with the correct skills to meet their needs.</a:t>
            </a:r>
          </a:p>
          <a:p>
            <a:pPr marL="0" indent="0">
              <a:lnSpc>
                <a:spcPct val="100000"/>
              </a:lnSpc>
              <a:spcBef>
                <a:spcPts val="0"/>
              </a:spcBef>
              <a:buFont typeface="Arial" panose="020B0604020202020204" pitchFamily="34" charset="0"/>
              <a:buNone/>
            </a:pPr>
            <a:r>
              <a:rPr lang="en-GB" sz="2400" kern="1600" dirty="0">
                <a:solidFill>
                  <a:srgbClr val="0070C0"/>
                </a:solidFill>
                <a:latin typeface="Arial" panose="020B0604020202020204" pitchFamily="34" charset="0"/>
                <a:ea typeface="Times New Roman" panose="02020603050405020304" pitchFamily="18" charset="0"/>
                <a:cs typeface="Arial" panose="020B0604020202020204" pitchFamily="34" charset="0"/>
              </a:rPr>
              <a:t>Data is reported monthly through Contract Review Meetings to both the ICS and Local Authority. The table below shows the wait time by weeks as at the end November 2023. </a:t>
            </a:r>
          </a:p>
        </p:txBody>
      </p:sp>
    </p:spTree>
    <p:extLst>
      <p:ext uri="{BB962C8B-B14F-4D97-AF65-F5344CB8AC3E}">
        <p14:creationId xmlns:p14="http://schemas.microsoft.com/office/powerpoint/2010/main" val="944410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CC0348-406C-CBA5-6D6C-2B83FF8DE1E0}"/>
              </a:ext>
            </a:extLst>
          </p:cNvPr>
          <p:cNvSpPr>
            <a:spLocks noGrp="1"/>
          </p:cNvSpPr>
          <p:nvPr>
            <p:ph type="body" sz="quarter" idx="15"/>
          </p:nvPr>
        </p:nvSpPr>
        <p:spPr/>
        <p:txBody>
          <a:bodyPr>
            <a:normAutofit/>
          </a:bodyPr>
          <a:lstStyle/>
          <a:p>
            <a:r>
              <a:rPr lang="en-GB" sz="2400" dirty="0">
                <a:solidFill>
                  <a:srgbClr val="0070C0"/>
                </a:solidFill>
                <a:latin typeface="Arial" panose="020B0604020202020204" pitchFamily="34" charset="0"/>
                <a:cs typeface="Arial" panose="020B0604020202020204" pitchFamily="34" charset="0"/>
              </a:rPr>
              <a:t>100% of children and young people in crisis, receive face to face or telephone contact from a crisis response worker within four hours.</a:t>
            </a:r>
            <a:br>
              <a:rPr lang="en-GB" sz="2400" dirty="0">
                <a:solidFill>
                  <a:srgbClr val="0070C0"/>
                </a:solidFill>
                <a:latin typeface="Arial" panose="020B0604020202020204" pitchFamily="34" charset="0"/>
                <a:cs typeface="Arial" panose="020B0604020202020204" pitchFamily="34" charset="0"/>
              </a:rPr>
            </a:br>
            <a:endParaRPr lang="en-GB" sz="2400" dirty="0">
              <a:solidFill>
                <a:srgbClr val="0070C0"/>
              </a:solidFill>
              <a:latin typeface="Arial" panose="020B0604020202020204" pitchFamily="34" charset="0"/>
              <a:cs typeface="Arial" panose="020B0604020202020204" pitchFamily="34" charset="0"/>
            </a:endParaRPr>
          </a:p>
          <a:p>
            <a:r>
              <a:rPr lang="en-GB" sz="2400" dirty="0">
                <a:solidFill>
                  <a:srgbClr val="0070C0"/>
                </a:solidFill>
                <a:latin typeface="Arial" panose="020B0604020202020204" pitchFamily="34" charset="0"/>
                <a:cs typeface="Arial" panose="020B0604020202020204" pitchFamily="34" charset="0"/>
              </a:rPr>
              <a:t>100% of children and young people receive initial contact within the required timeframe for CRHT crisis Urgent 72 hours. </a:t>
            </a:r>
            <a:br>
              <a:rPr lang="en-GB" sz="2400" dirty="0">
                <a:solidFill>
                  <a:srgbClr val="0070C0"/>
                </a:solidFill>
                <a:latin typeface="Arial" panose="020B0604020202020204" pitchFamily="34" charset="0"/>
                <a:cs typeface="Arial" panose="020B0604020202020204" pitchFamily="34" charset="0"/>
              </a:rPr>
            </a:br>
            <a:endParaRPr lang="en-GB" sz="2400" dirty="0">
              <a:solidFill>
                <a:srgbClr val="0070C0"/>
              </a:solidFill>
              <a:latin typeface="Arial" panose="020B0604020202020204" pitchFamily="34" charset="0"/>
              <a:cs typeface="Arial" panose="020B0604020202020204" pitchFamily="34" charset="0"/>
            </a:endParaRPr>
          </a:p>
          <a:p>
            <a:r>
              <a:rPr lang="en-GB" sz="2400" dirty="0">
                <a:solidFill>
                  <a:srgbClr val="0070C0"/>
                </a:solidFill>
                <a:latin typeface="Arial" panose="020B0604020202020204" pitchFamily="34" charset="0"/>
                <a:cs typeface="Arial" panose="020B0604020202020204" pitchFamily="34" charset="0"/>
              </a:rPr>
              <a:t>Eating Disorders - 100% of CYP with eating disorder (ED) (Routine cases) referred with suspected ED, start treatment within 4 weeks of referral to ED services. </a:t>
            </a:r>
            <a:br>
              <a:rPr lang="en-GB" sz="2400" dirty="0">
                <a:solidFill>
                  <a:srgbClr val="0070C0"/>
                </a:solidFill>
                <a:latin typeface="Arial" panose="020B0604020202020204" pitchFamily="34" charset="0"/>
                <a:cs typeface="Arial" panose="020B0604020202020204" pitchFamily="34" charset="0"/>
              </a:rPr>
            </a:br>
            <a:endParaRPr lang="en-GB" sz="2400" dirty="0">
              <a:solidFill>
                <a:srgbClr val="0070C0"/>
              </a:solidFill>
              <a:latin typeface="Arial" panose="020B0604020202020204" pitchFamily="34" charset="0"/>
              <a:cs typeface="Arial" panose="020B0604020202020204" pitchFamily="34" charset="0"/>
            </a:endParaRPr>
          </a:p>
          <a:p>
            <a:r>
              <a:rPr lang="en-GB" sz="2400" dirty="0">
                <a:solidFill>
                  <a:srgbClr val="0070C0"/>
                </a:solidFill>
                <a:latin typeface="Arial" panose="020B0604020202020204" pitchFamily="34" charset="0"/>
                <a:cs typeface="Arial" panose="020B0604020202020204" pitchFamily="34" charset="0"/>
              </a:rPr>
              <a:t>Eating Disorders - 100% of CYP with eating disorder (ED) (Urgent Cases) referred with suspected ED, start treatment within 1 week of referral to ED services.</a:t>
            </a:r>
          </a:p>
          <a:p>
            <a:pPr marL="0" indent="0">
              <a:buNone/>
            </a:pPr>
            <a:endParaRPr lang="en-GB" sz="2400" dirty="0">
              <a:solidFill>
                <a:srgbClr val="0070C0"/>
              </a:solidFill>
              <a:latin typeface="Arial" panose="020B0604020202020204" pitchFamily="34" charset="0"/>
              <a:cs typeface="Arial" panose="020B0604020202020204" pitchFamily="34" charset="0"/>
            </a:endParaRPr>
          </a:p>
          <a:p>
            <a:pPr marL="0" indent="0">
              <a:buNone/>
            </a:pPr>
            <a:endParaRPr lang="en-GB" sz="2400" dirty="0">
              <a:solidFill>
                <a:srgbClr val="0070C0"/>
              </a:solidFill>
              <a:latin typeface="Arial" panose="020B0604020202020204" pitchFamily="34" charset="0"/>
              <a:cs typeface="Arial" panose="020B0604020202020204" pitchFamily="34" charset="0"/>
            </a:endParaRPr>
          </a:p>
          <a:p>
            <a:pPr marL="0" indent="0">
              <a:buNone/>
            </a:pPr>
            <a:endParaRPr lang="en-GB" sz="2400" dirty="0">
              <a:solidFill>
                <a:srgbClr val="0070C0"/>
              </a:solidFill>
              <a:latin typeface="Arial" panose="020B0604020202020204" pitchFamily="34" charset="0"/>
              <a:cs typeface="Arial" panose="020B0604020202020204" pitchFamily="34" charset="0"/>
            </a:endParaRPr>
          </a:p>
          <a:p>
            <a:pPr marL="0" indent="0">
              <a:buNone/>
            </a:pPr>
            <a:endParaRPr lang="en-GB" sz="2400" dirty="0">
              <a:solidFill>
                <a:srgbClr val="0070C0"/>
              </a:solidFill>
              <a:latin typeface="Arial" panose="020B0604020202020204" pitchFamily="34" charset="0"/>
              <a:cs typeface="Arial" panose="020B0604020202020204" pitchFamily="34" charset="0"/>
            </a:endParaRPr>
          </a:p>
          <a:p>
            <a:endParaRPr lang="en-GB" sz="2400" dirty="0">
              <a:solidFill>
                <a:srgbClr val="0070C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396A468-CB44-754B-D42B-D983CB653AE4}"/>
              </a:ext>
            </a:extLst>
          </p:cNvPr>
          <p:cNvSpPr>
            <a:spLocks noGrp="1"/>
          </p:cNvSpPr>
          <p:nvPr>
            <p:ph type="body" sz="quarter" idx="14"/>
          </p:nvPr>
        </p:nvSpPr>
        <p:spPr/>
        <p:txBody>
          <a:bodyPr>
            <a:normAutofit/>
          </a:bodyPr>
          <a:lstStyle/>
          <a:p>
            <a:r>
              <a:rPr lang="en-GB" sz="3400" b="1" dirty="0">
                <a:latin typeface="Arial" panose="020B0604020202020204" pitchFamily="34" charset="0"/>
              </a:rPr>
              <a:t>Key Performance Indicators </a:t>
            </a:r>
          </a:p>
        </p:txBody>
      </p:sp>
    </p:spTree>
    <p:extLst>
      <p:ext uri="{BB962C8B-B14F-4D97-AF65-F5344CB8AC3E}">
        <p14:creationId xmlns:p14="http://schemas.microsoft.com/office/powerpoint/2010/main" val="407343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2B6A8C-EEA0-60B0-D0AF-3EEF34805F2D}"/>
              </a:ext>
            </a:extLst>
          </p:cNvPr>
          <p:cNvSpPr>
            <a:spLocks noGrp="1"/>
          </p:cNvSpPr>
          <p:nvPr>
            <p:ph type="body" sz="quarter" idx="15"/>
          </p:nvPr>
        </p:nvSpPr>
        <p:spPr>
          <a:xfrm>
            <a:off x="350838" y="926269"/>
            <a:ext cx="11534775" cy="5281583"/>
          </a:xfrm>
        </p:spPr>
        <p:txBody>
          <a:bodyPr>
            <a:noAutofit/>
          </a:bodyPr>
          <a:lstStyle/>
          <a:p>
            <a:pPr marL="0" indent="0">
              <a:buNone/>
            </a:pPr>
            <a:r>
              <a:rPr lang="en-GB" sz="2200" b="1" dirty="0">
                <a:solidFill>
                  <a:srgbClr val="0070C0"/>
                </a:solidFill>
                <a:latin typeface="Arial" panose="020B0604020202020204" pitchFamily="34" charset="0"/>
                <a:cs typeface="Arial" panose="020B0604020202020204" pitchFamily="34" charset="0"/>
              </a:rPr>
              <a:t>National Context:</a:t>
            </a:r>
          </a:p>
          <a:p>
            <a:pPr>
              <a:lnSpc>
                <a:spcPct val="110000"/>
              </a:lnSpc>
            </a:pPr>
            <a:r>
              <a:rPr lang="en-GB" sz="1800" dirty="0">
                <a:solidFill>
                  <a:srgbClr val="0070C0"/>
                </a:solidFill>
                <a:latin typeface="Arial" panose="020B0604020202020204" pitchFamily="34" charset="0"/>
                <a:cs typeface="Arial" panose="020B0604020202020204" pitchFamily="34" charset="0"/>
              </a:rPr>
              <a:t>From 1</a:t>
            </a:r>
            <a:r>
              <a:rPr lang="en-GB" sz="1800" baseline="30000" dirty="0">
                <a:solidFill>
                  <a:srgbClr val="0070C0"/>
                </a:solidFill>
                <a:latin typeface="Arial" panose="020B0604020202020204" pitchFamily="34" charset="0"/>
                <a:cs typeface="Arial" panose="020B0604020202020204" pitchFamily="34" charset="0"/>
              </a:rPr>
              <a:t>st</a:t>
            </a:r>
            <a:r>
              <a:rPr lang="en-GB" sz="1800" dirty="0">
                <a:solidFill>
                  <a:srgbClr val="0070C0"/>
                </a:solidFill>
                <a:latin typeface="Arial" panose="020B0604020202020204" pitchFamily="34" charset="0"/>
                <a:cs typeface="Arial" panose="020B0604020202020204" pitchFamily="34" charset="0"/>
              </a:rPr>
              <a:t> April 2024, new reporting for NHSE will include Routine Outcome Measures as essential to count activity.</a:t>
            </a:r>
          </a:p>
          <a:p>
            <a:pPr marL="0" indent="0">
              <a:buNone/>
            </a:pPr>
            <a:br>
              <a:rPr lang="en-GB" sz="1600" dirty="0">
                <a:solidFill>
                  <a:srgbClr val="0070C0"/>
                </a:solidFill>
                <a:latin typeface="Arial" panose="020B0604020202020204" pitchFamily="34" charset="0"/>
                <a:cs typeface="Arial" panose="020B0604020202020204" pitchFamily="34" charset="0"/>
              </a:rPr>
            </a:br>
            <a:r>
              <a:rPr lang="en-GB" sz="2200" b="1" dirty="0">
                <a:solidFill>
                  <a:srgbClr val="0070C0"/>
                </a:solidFill>
                <a:latin typeface="Arial" panose="020B0604020202020204" pitchFamily="34" charset="0"/>
                <a:cs typeface="Arial" panose="020B0604020202020204" pitchFamily="34" charset="0"/>
              </a:rPr>
              <a:t>Local MPFT Data:</a:t>
            </a:r>
          </a:p>
          <a:p>
            <a:pPr>
              <a:lnSpc>
                <a:spcPct val="100000"/>
              </a:lnSpc>
            </a:pPr>
            <a:r>
              <a:rPr lang="en-GB" sz="1800" dirty="0">
                <a:solidFill>
                  <a:srgbClr val="0070C0"/>
                </a:solidFill>
                <a:latin typeface="Arial" panose="020B0604020202020204" pitchFamily="34" charset="0"/>
                <a:cs typeface="Arial" panose="020B0604020202020204" pitchFamily="34" charset="0"/>
              </a:rPr>
              <a:t>5,137 Children and Young People have completed Routine Outcome Measures between 1st April 2021 and 31st October 2023</a:t>
            </a:r>
          </a:p>
          <a:p>
            <a:pPr>
              <a:lnSpc>
                <a:spcPct val="100000"/>
              </a:lnSpc>
            </a:pPr>
            <a:r>
              <a:rPr lang="en-GB" sz="1800" dirty="0">
                <a:solidFill>
                  <a:srgbClr val="0070C0"/>
                </a:solidFill>
                <a:latin typeface="Arial" panose="020B0604020202020204" pitchFamily="34" charset="0"/>
                <a:cs typeface="Arial" panose="020B0604020202020204" pitchFamily="34" charset="0"/>
              </a:rPr>
              <a:t>61.75% of measurable results (paired outcomes) saw a general improvement</a:t>
            </a:r>
          </a:p>
          <a:p>
            <a:pPr>
              <a:lnSpc>
                <a:spcPct val="100000"/>
              </a:lnSpc>
            </a:pPr>
            <a:r>
              <a:rPr lang="en-GB" sz="1800" dirty="0">
                <a:solidFill>
                  <a:srgbClr val="0070C0"/>
                </a:solidFill>
                <a:latin typeface="Arial" panose="020B0604020202020204" pitchFamily="34" charset="0"/>
                <a:cs typeface="Arial" panose="020B0604020202020204" pitchFamily="34" charset="0"/>
              </a:rPr>
              <a:t>20.35% of measurable results (paired outcomes) saw a general decline</a:t>
            </a:r>
          </a:p>
          <a:p>
            <a:pPr>
              <a:lnSpc>
                <a:spcPct val="100000"/>
              </a:lnSpc>
            </a:pPr>
            <a:r>
              <a:rPr lang="en-GB" sz="1800" dirty="0">
                <a:solidFill>
                  <a:srgbClr val="0070C0"/>
                </a:solidFill>
                <a:latin typeface="Arial" panose="020B0604020202020204" pitchFamily="34" charset="0"/>
                <a:cs typeface="Arial" panose="020B0604020202020204" pitchFamily="34" charset="0"/>
              </a:rPr>
              <a:t>17.9% of measurable results (paired outcomes) saw no change</a:t>
            </a:r>
          </a:p>
          <a:p>
            <a:pPr marL="0" indent="0">
              <a:buNone/>
            </a:pPr>
            <a:br>
              <a:rPr lang="en-GB" sz="1800" dirty="0">
                <a:solidFill>
                  <a:srgbClr val="0070C0"/>
                </a:solidFill>
                <a:latin typeface="Arial" panose="020B0604020202020204" pitchFamily="34" charset="0"/>
                <a:cs typeface="Arial" panose="020B0604020202020204" pitchFamily="34" charset="0"/>
              </a:rPr>
            </a:br>
            <a:r>
              <a:rPr lang="en-GB" sz="2200" b="1" dirty="0">
                <a:solidFill>
                  <a:srgbClr val="0070C0"/>
                </a:solidFill>
                <a:latin typeface="Arial" panose="020B0604020202020204" pitchFamily="34" charset="0"/>
                <a:cs typeface="Arial" panose="020B0604020202020204" pitchFamily="34" charset="0"/>
              </a:rPr>
              <a:t>National Benchmarking:</a:t>
            </a:r>
          </a:p>
          <a:p>
            <a:pPr>
              <a:lnSpc>
                <a:spcPct val="110000"/>
              </a:lnSpc>
            </a:pPr>
            <a:r>
              <a:rPr lang="en-GB" sz="1800" dirty="0">
                <a:solidFill>
                  <a:srgbClr val="0070C0"/>
                </a:solidFill>
                <a:latin typeface="Arial" panose="020B0604020202020204" pitchFamily="34" charset="0"/>
                <a:cs typeface="Arial" panose="020B0604020202020204" pitchFamily="34" charset="0"/>
              </a:rPr>
              <a:t>“Approximately half of those who access child and adolescent mental health services do not show measurable improvement in symptoms.” (Bear 2022) </a:t>
            </a:r>
          </a:p>
          <a:p>
            <a:endParaRPr lang="en-GB" sz="1600" dirty="0">
              <a:solidFill>
                <a:srgbClr val="0070C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C9096E9-8080-F6BE-14E2-90203D5E098D}"/>
              </a:ext>
            </a:extLst>
          </p:cNvPr>
          <p:cNvSpPr>
            <a:spLocks noGrp="1"/>
          </p:cNvSpPr>
          <p:nvPr>
            <p:ph type="body" sz="quarter" idx="14"/>
          </p:nvPr>
        </p:nvSpPr>
        <p:spPr/>
        <p:txBody>
          <a:bodyPr>
            <a:normAutofit/>
          </a:bodyPr>
          <a:lstStyle/>
          <a:p>
            <a:r>
              <a:rPr lang="en-GB" sz="3400" b="1" dirty="0">
                <a:latin typeface="Arial" panose="020B0604020202020204" pitchFamily="34" charset="0"/>
              </a:rPr>
              <a:t>Outcome measures </a:t>
            </a:r>
          </a:p>
        </p:txBody>
      </p:sp>
    </p:spTree>
    <p:extLst>
      <p:ext uri="{BB962C8B-B14F-4D97-AF65-F5344CB8AC3E}">
        <p14:creationId xmlns:p14="http://schemas.microsoft.com/office/powerpoint/2010/main" val="1341460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017A27-BC51-B6D5-3D11-7EC65DA80AFF}"/>
              </a:ext>
            </a:extLst>
          </p:cNvPr>
          <p:cNvSpPr>
            <a:spLocks noGrp="1"/>
          </p:cNvSpPr>
          <p:nvPr>
            <p:ph type="body" sz="quarter" idx="14"/>
          </p:nvPr>
        </p:nvSpPr>
        <p:spPr/>
        <p:txBody>
          <a:bodyPr/>
          <a:lstStyle/>
          <a:p>
            <a:r>
              <a:rPr lang="en-US" b="1" dirty="0">
                <a:latin typeface="Arial" panose="020B0604020202020204" pitchFamily="34" charset="0"/>
              </a:rPr>
              <a:t>The local offer</a:t>
            </a:r>
          </a:p>
        </p:txBody>
      </p:sp>
      <p:sp>
        <p:nvSpPr>
          <p:cNvPr id="3" name="Text Placeholder 2">
            <a:extLst>
              <a:ext uri="{FF2B5EF4-FFF2-40B4-BE49-F238E27FC236}">
                <a16:creationId xmlns:a16="http://schemas.microsoft.com/office/drawing/2014/main" id="{97422C55-E69F-D11A-8EB6-2F4DC0C1B5B9}"/>
              </a:ext>
            </a:extLst>
          </p:cNvPr>
          <p:cNvSpPr>
            <a:spLocks noGrp="1"/>
          </p:cNvSpPr>
          <p:nvPr>
            <p:ph type="body" sz="quarter" idx="13"/>
          </p:nvPr>
        </p:nvSpPr>
        <p:spPr>
          <a:xfrm>
            <a:off x="4017572" y="3805005"/>
            <a:ext cx="7361630" cy="2763745"/>
          </a:xfrm>
        </p:spPr>
        <p:txBody>
          <a:bodyPr/>
          <a:lstStyle/>
          <a:p>
            <a:r>
              <a:rPr lang="en-US" dirty="0"/>
              <a:t>The section give an overview of what is offered across </a:t>
            </a:r>
            <a:r>
              <a:rPr lang="en-US" dirty="0" err="1"/>
              <a:t>Shropshire,</a:t>
            </a:r>
            <a:r>
              <a:rPr lang="en-US" dirty="0"/>
              <a:t> Telford and Wrekin using the            </a:t>
            </a:r>
            <a:r>
              <a:rPr lang="en-US" dirty="0" err="1"/>
              <a:t>i</a:t>
            </a:r>
            <a:r>
              <a:rPr lang="en-US" dirty="0"/>
              <a:t>-thrive model </a:t>
            </a:r>
          </a:p>
          <a:p>
            <a:endParaRPr lang="en-US" dirty="0"/>
          </a:p>
        </p:txBody>
      </p:sp>
    </p:spTree>
    <p:extLst>
      <p:ext uri="{BB962C8B-B14F-4D97-AF65-F5344CB8AC3E}">
        <p14:creationId xmlns:p14="http://schemas.microsoft.com/office/powerpoint/2010/main" val="3090024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25E8DB5-1EA1-6FB8-0C08-A6A736D2D56E}"/>
              </a:ext>
            </a:extLst>
          </p:cNvPr>
          <p:cNvSpPr>
            <a:spLocks noGrp="1"/>
          </p:cNvSpPr>
          <p:nvPr>
            <p:ph type="body" sz="quarter" idx="14"/>
          </p:nvPr>
        </p:nvSpPr>
        <p:spPr/>
        <p:txBody>
          <a:bodyPr>
            <a:normAutofit/>
          </a:bodyPr>
          <a:lstStyle/>
          <a:p>
            <a:r>
              <a:rPr lang="en-GB" sz="3400" b="1" dirty="0">
                <a:latin typeface="Arial" panose="020B0604020202020204" pitchFamily="34" charset="0"/>
              </a:rPr>
              <a:t>The Mental Health Partnership </a:t>
            </a:r>
          </a:p>
        </p:txBody>
      </p:sp>
      <p:pic>
        <p:nvPicPr>
          <p:cNvPr id="7" name="Picture 6">
            <a:extLst>
              <a:ext uri="{FF2B5EF4-FFF2-40B4-BE49-F238E27FC236}">
                <a16:creationId xmlns:a16="http://schemas.microsoft.com/office/drawing/2014/main" id="{E5C7A61C-D013-1028-2E8C-9AC39B6F203F}"/>
              </a:ext>
            </a:extLst>
          </p:cNvPr>
          <p:cNvPicPr>
            <a:picLocks noChangeAspect="1"/>
          </p:cNvPicPr>
          <p:nvPr/>
        </p:nvPicPr>
        <p:blipFill>
          <a:blip r:embed="rId2"/>
          <a:stretch>
            <a:fillRect/>
          </a:stretch>
        </p:blipFill>
        <p:spPr>
          <a:xfrm>
            <a:off x="590781" y="2335706"/>
            <a:ext cx="2545013" cy="1322409"/>
          </a:xfrm>
          <a:prstGeom prst="rect">
            <a:avLst/>
          </a:prstGeom>
        </p:spPr>
      </p:pic>
      <p:pic>
        <p:nvPicPr>
          <p:cNvPr id="9" name="Picture 8">
            <a:extLst>
              <a:ext uri="{FF2B5EF4-FFF2-40B4-BE49-F238E27FC236}">
                <a16:creationId xmlns:a16="http://schemas.microsoft.com/office/drawing/2014/main" id="{BC4A4209-18E7-92C2-4192-5D5843B51A12}"/>
              </a:ext>
            </a:extLst>
          </p:cNvPr>
          <p:cNvPicPr>
            <a:picLocks noChangeAspect="1"/>
          </p:cNvPicPr>
          <p:nvPr/>
        </p:nvPicPr>
        <p:blipFill>
          <a:blip r:embed="rId3"/>
          <a:stretch>
            <a:fillRect/>
          </a:stretch>
        </p:blipFill>
        <p:spPr>
          <a:xfrm>
            <a:off x="7128988" y="1131298"/>
            <a:ext cx="4166315" cy="1277947"/>
          </a:xfrm>
          <a:prstGeom prst="rect">
            <a:avLst/>
          </a:prstGeom>
        </p:spPr>
      </p:pic>
      <p:pic>
        <p:nvPicPr>
          <p:cNvPr id="11" name="Picture 10">
            <a:extLst>
              <a:ext uri="{FF2B5EF4-FFF2-40B4-BE49-F238E27FC236}">
                <a16:creationId xmlns:a16="http://schemas.microsoft.com/office/drawing/2014/main" id="{52A033CC-DB8E-02E4-C38D-FE6B8FAE39C1}"/>
              </a:ext>
            </a:extLst>
          </p:cNvPr>
          <p:cNvPicPr>
            <a:picLocks noChangeAspect="1"/>
          </p:cNvPicPr>
          <p:nvPr/>
        </p:nvPicPr>
        <p:blipFill>
          <a:blip r:embed="rId4"/>
          <a:stretch>
            <a:fillRect/>
          </a:stretch>
        </p:blipFill>
        <p:spPr>
          <a:xfrm>
            <a:off x="7318425" y="2526346"/>
            <a:ext cx="3719592" cy="1149692"/>
          </a:xfrm>
          <a:prstGeom prst="rect">
            <a:avLst/>
          </a:prstGeom>
        </p:spPr>
      </p:pic>
      <p:pic>
        <p:nvPicPr>
          <p:cNvPr id="13" name="Picture 12">
            <a:extLst>
              <a:ext uri="{FF2B5EF4-FFF2-40B4-BE49-F238E27FC236}">
                <a16:creationId xmlns:a16="http://schemas.microsoft.com/office/drawing/2014/main" id="{CD4F437B-A4EF-F77E-9DDA-F82BEB9B71FF}"/>
              </a:ext>
            </a:extLst>
          </p:cNvPr>
          <p:cNvPicPr>
            <a:picLocks noChangeAspect="1"/>
          </p:cNvPicPr>
          <p:nvPr/>
        </p:nvPicPr>
        <p:blipFill>
          <a:blip r:embed="rId5"/>
          <a:stretch>
            <a:fillRect/>
          </a:stretch>
        </p:blipFill>
        <p:spPr>
          <a:xfrm>
            <a:off x="415496" y="1283598"/>
            <a:ext cx="3019442" cy="885768"/>
          </a:xfrm>
          <a:prstGeom prst="rect">
            <a:avLst/>
          </a:prstGeom>
        </p:spPr>
      </p:pic>
      <p:pic>
        <p:nvPicPr>
          <p:cNvPr id="15" name="Picture 14">
            <a:extLst>
              <a:ext uri="{FF2B5EF4-FFF2-40B4-BE49-F238E27FC236}">
                <a16:creationId xmlns:a16="http://schemas.microsoft.com/office/drawing/2014/main" id="{DEFE2263-6094-893B-4C55-5057A3F654C4}"/>
              </a:ext>
            </a:extLst>
          </p:cNvPr>
          <p:cNvPicPr>
            <a:picLocks noChangeAspect="1"/>
          </p:cNvPicPr>
          <p:nvPr/>
        </p:nvPicPr>
        <p:blipFill>
          <a:blip r:embed="rId6"/>
          <a:stretch>
            <a:fillRect/>
          </a:stretch>
        </p:blipFill>
        <p:spPr>
          <a:xfrm>
            <a:off x="469180" y="4114683"/>
            <a:ext cx="2545014" cy="708738"/>
          </a:xfrm>
          <a:prstGeom prst="rect">
            <a:avLst/>
          </a:prstGeom>
        </p:spPr>
      </p:pic>
      <p:pic>
        <p:nvPicPr>
          <p:cNvPr id="17" name="Picture 16">
            <a:extLst>
              <a:ext uri="{FF2B5EF4-FFF2-40B4-BE49-F238E27FC236}">
                <a16:creationId xmlns:a16="http://schemas.microsoft.com/office/drawing/2014/main" id="{200EA2EC-2764-BF7C-817A-563747B9335F}"/>
              </a:ext>
            </a:extLst>
          </p:cNvPr>
          <p:cNvPicPr>
            <a:picLocks noChangeAspect="1"/>
          </p:cNvPicPr>
          <p:nvPr/>
        </p:nvPicPr>
        <p:blipFill rotWithShape="1">
          <a:blip r:embed="rId7"/>
          <a:srcRect t="7200"/>
          <a:stretch/>
        </p:blipFill>
        <p:spPr>
          <a:xfrm>
            <a:off x="3966264" y="3991756"/>
            <a:ext cx="2396366" cy="1054069"/>
          </a:xfrm>
          <a:prstGeom prst="rect">
            <a:avLst/>
          </a:prstGeom>
        </p:spPr>
      </p:pic>
      <p:pic>
        <p:nvPicPr>
          <p:cNvPr id="19" name="Picture 18">
            <a:extLst>
              <a:ext uri="{FF2B5EF4-FFF2-40B4-BE49-F238E27FC236}">
                <a16:creationId xmlns:a16="http://schemas.microsoft.com/office/drawing/2014/main" id="{C546AB21-9F25-90C9-BCE2-3B5341976FFB}"/>
              </a:ext>
            </a:extLst>
          </p:cNvPr>
          <p:cNvPicPr>
            <a:picLocks noChangeAspect="1"/>
          </p:cNvPicPr>
          <p:nvPr/>
        </p:nvPicPr>
        <p:blipFill>
          <a:blip r:embed="rId8"/>
          <a:stretch>
            <a:fillRect/>
          </a:stretch>
        </p:blipFill>
        <p:spPr>
          <a:xfrm>
            <a:off x="4236539" y="2388497"/>
            <a:ext cx="2493906" cy="1300778"/>
          </a:xfrm>
          <a:prstGeom prst="rect">
            <a:avLst/>
          </a:prstGeom>
        </p:spPr>
      </p:pic>
      <p:pic>
        <p:nvPicPr>
          <p:cNvPr id="21" name="Picture 20">
            <a:extLst>
              <a:ext uri="{FF2B5EF4-FFF2-40B4-BE49-F238E27FC236}">
                <a16:creationId xmlns:a16="http://schemas.microsoft.com/office/drawing/2014/main" id="{7D2C92EC-ADBF-4233-38FE-D6DA88EA55F1}"/>
              </a:ext>
            </a:extLst>
          </p:cNvPr>
          <p:cNvPicPr>
            <a:picLocks noChangeAspect="1"/>
          </p:cNvPicPr>
          <p:nvPr/>
        </p:nvPicPr>
        <p:blipFill>
          <a:blip r:embed="rId9"/>
          <a:stretch>
            <a:fillRect/>
          </a:stretch>
        </p:blipFill>
        <p:spPr>
          <a:xfrm>
            <a:off x="3837995" y="1040446"/>
            <a:ext cx="3486150" cy="1485900"/>
          </a:xfrm>
          <a:prstGeom prst="rect">
            <a:avLst/>
          </a:prstGeom>
        </p:spPr>
      </p:pic>
      <p:pic>
        <p:nvPicPr>
          <p:cNvPr id="29" name="Graphic 28" descr="Group success with solid fill">
            <a:extLst>
              <a:ext uri="{FF2B5EF4-FFF2-40B4-BE49-F238E27FC236}">
                <a16:creationId xmlns:a16="http://schemas.microsoft.com/office/drawing/2014/main" id="{4C2F64FC-0311-2134-BCD0-B4BDA29986A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14700" y="3991756"/>
            <a:ext cx="1339240" cy="1339240"/>
          </a:xfrm>
          <a:prstGeom prst="rect">
            <a:avLst/>
          </a:prstGeom>
        </p:spPr>
      </p:pic>
      <p:sp>
        <p:nvSpPr>
          <p:cNvPr id="30" name="TextBox 29">
            <a:extLst>
              <a:ext uri="{FF2B5EF4-FFF2-40B4-BE49-F238E27FC236}">
                <a16:creationId xmlns:a16="http://schemas.microsoft.com/office/drawing/2014/main" id="{4D568897-31ED-536E-3694-320C76FDFF2F}"/>
              </a:ext>
            </a:extLst>
          </p:cNvPr>
          <p:cNvSpPr txBox="1"/>
          <p:nvPr/>
        </p:nvSpPr>
        <p:spPr>
          <a:xfrm>
            <a:off x="8980239" y="4195624"/>
            <a:ext cx="1862911" cy="646331"/>
          </a:xfrm>
          <a:prstGeom prst="rect">
            <a:avLst/>
          </a:prstGeom>
          <a:noFill/>
        </p:spPr>
        <p:txBody>
          <a:bodyPr wrap="square" rtlCol="0">
            <a:spAutoFit/>
          </a:bodyPr>
          <a:lstStyle/>
          <a:p>
            <a:r>
              <a:rPr lang="en-GB" dirty="0"/>
              <a:t>Children and Young People </a:t>
            </a:r>
          </a:p>
        </p:txBody>
      </p:sp>
    </p:spTree>
    <p:extLst>
      <p:ext uri="{BB962C8B-B14F-4D97-AF65-F5344CB8AC3E}">
        <p14:creationId xmlns:p14="http://schemas.microsoft.com/office/powerpoint/2010/main" val="3535477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3FDF93-2A3E-7638-F05F-D63C9A7E8327}"/>
              </a:ext>
            </a:extLst>
          </p:cNvPr>
          <p:cNvSpPr>
            <a:spLocks noGrp="1"/>
          </p:cNvSpPr>
          <p:nvPr>
            <p:ph type="body" sz="quarter" idx="14"/>
          </p:nvPr>
        </p:nvSpPr>
        <p:spPr/>
        <p:txBody>
          <a:bodyPr>
            <a:normAutofit/>
          </a:bodyPr>
          <a:lstStyle/>
          <a:p>
            <a:r>
              <a:rPr lang="en-GB" sz="3400" b="1" dirty="0">
                <a:latin typeface="Arial" panose="020B0604020202020204" pitchFamily="34" charset="0"/>
              </a:rPr>
              <a:t>The local offer: </a:t>
            </a:r>
          </a:p>
        </p:txBody>
      </p:sp>
      <p:graphicFrame>
        <p:nvGraphicFramePr>
          <p:cNvPr id="4" name="Table 3">
            <a:extLst>
              <a:ext uri="{FF2B5EF4-FFF2-40B4-BE49-F238E27FC236}">
                <a16:creationId xmlns:a16="http://schemas.microsoft.com/office/drawing/2014/main" id="{EE81E28F-FDC7-A9E6-2C7D-D1B05C321CE7}"/>
              </a:ext>
            </a:extLst>
          </p:cNvPr>
          <p:cNvGraphicFramePr>
            <a:graphicFrameLocks noGrp="1"/>
          </p:cNvGraphicFramePr>
          <p:nvPr>
            <p:extLst>
              <p:ext uri="{D42A27DB-BD31-4B8C-83A1-F6EECF244321}">
                <p14:modId xmlns:p14="http://schemas.microsoft.com/office/powerpoint/2010/main" val="609450009"/>
              </p:ext>
            </p:extLst>
          </p:nvPr>
        </p:nvGraphicFramePr>
        <p:xfrm>
          <a:off x="5939406" y="931178"/>
          <a:ext cx="6118199" cy="5729511"/>
        </p:xfrm>
        <a:graphic>
          <a:graphicData uri="http://schemas.openxmlformats.org/drawingml/2006/table">
            <a:tbl>
              <a:tblPr firstRow="1" firstCol="1" bandRow="1">
                <a:tableStyleId>{5C22544A-7EE6-4342-B048-85BDC9FD1C3A}</a:tableStyleId>
              </a:tblPr>
              <a:tblGrid>
                <a:gridCol w="1135528">
                  <a:extLst>
                    <a:ext uri="{9D8B030D-6E8A-4147-A177-3AD203B41FA5}">
                      <a16:colId xmlns:a16="http://schemas.microsoft.com/office/drawing/2014/main" val="3343013998"/>
                    </a:ext>
                  </a:extLst>
                </a:gridCol>
                <a:gridCol w="1323058">
                  <a:extLst>
                    <a:ext uri="{9D8B030D-6E8A-4147-A177-3AD203B41FA5}">
                      <a16:colId xmlns:a16="http://schemas.microsoft.com/office/drawing/2014/main" val="2970413980"/>
                    </a:ext>
                  </a:extLst>
                </a:gridCol>
                <a:gridCol w="1178963">
                  <a:extLst>
                    <a:ext uri="{9D8B030D-6E8A-4147-A177-3AD203B41FA5}">
                      <a16:colId xmlns:a16="http://schemas.microsoft.com/office/drawing/2014/main" val="3216406627"/>
                    </a:ext>
                  </a:extLst>
                </a:gridCol>
                <a:gridCol w="1374079">
                  <a:extLst>
                    <a:ext uri="{9D8B030D-6E8A-4147-A177-3AD203B41FA5}">
                      <a16:colId xmlns:a16="http://schemas.microsoft.com/office/drawing/2014/main" val="1966346763"/>
                    </a:ext>
                  </a:extLst>
                </a:gridCol>
                <a:gridCol w="1106571">
                  <a:extLst>
                    <a:ext uri="{9D8B030D-6E8A-4147-A177-3AD203B41FA5}">
                      <a16:colId xmlns:a16="http://schemas.microsoft.com/office/drawing/2014/main" val="3798661701"/>
                    </a:ext>
                  </a:extLst>
                </a:gridCol>
              </a:tblGrid>
              <a:tr h="384235">
                <a:tc>
                  <a:txBody>
                    <a:bodyPr/>
                    <a:lstStyle/>
                    <a:p>
                      <a:pPr>
                        <a:spcBef>
                          <a:spcPts val="600"/>
                        </a:spcBef>
                      </a:pPr>
                      <a:r>
                        <a:rPr lang="en-GB" sz="800" kern="1200">
                          <a:effectLst/>
                          <a:latin typeface="Arial" panose="020B0604020202020204" pitchFamily="34" charset="0"/>
                          <a:cs typeface="Arial" panose="020B0604020202020204" pitchFamily="34" charset="0"/>
                        </a:rPr>
                        <a:t>Thriving</a:t>
                      </a:r>
                      <a:endParaRPr lang="en-GB" sz="800">
                        <a:effectLst/>
                        <a:latin typeface="Arial" panose="020B0604020202020204" pitchFamily="34" charset="0"/>
                        <a:ea typeface="Times New Roman" panose="02020603050405020304" pitchFamily="18" charset="0"/>
                        <a:cs typeface="Arial" panose="020B0604020202020204" pitchFamily="34" charset="0"/>
                      </a:endParaRPr>
                    </a:p>
                  </a:txBody>
                  <a:tcPr marL="34544" marR="34544" marT="6096" marB="0"/>
                </a:tc>
                <a:tc>
                  <a:txBody>
                    <a:bodyPr/>
                    <a:lstStyle/>
                    <a:p>
                      <a:pPr>
                        <a:spcBef>
                          <a:spcPts val="600"/>
                        </a:spcBef>
                      </a:pPr>
                      <a:r>
                        <a:rPr lang="en-GB" sz="800" kern="1200">
                          <a:effectLst/>
                          <a:latin typeface="Arial" panose="020B0604020202020204" pitchFamily="34" charset="0"/>
                          <a:cs typeface="Arial" panose="020B0604020202020204" pitchFamily="34" charset="0"/>
                        </a:rPr>
                        <a:t>Advice &amp; Signposting</a:t>
                      </a:r>
                      <a:endParaRPr lang="en-GB" sz="800">
                        <a:effectLst/>
                        <a:latin typeface="Arial" panose="020B0604020202020204" pitchFamily="34" charset="0"/>
                        <a:cs typeface="Arial" panose="020B0604020202020204" pitchFamily="34" charset="0"/>
                      </a:endParaRPr>
                    </a:p>
                    <a:p>
                      <a:pPr>
                        <a:spcBef>
                          <a:spcPts val="600"/>
                        </a:spcBef>
                      </a:pPr>
                      <a:r>
                        <a:rPr lang="en-GB" sz="800" kern="12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Times New Roman" panose="02020603050405020304" pitchFamily="18" charset="0"/>
                        <a:cs typeface="Arial" panose="020B0604020202020204" pitchFamily="34" charset="0"/>
                      </a:endParaRPr>
                    </a:p>
                  </a:txBody>
                  <a:tcPr marL="34544" marR="34544" marT="6096" marB="0"/>
                </a:tc>
                <a:tc>
                  <a:txBody>
                    <a:bodyPr/>
                    <a:lstStyle/>
                    <a:p>
                      <a:pPr>
                        <a:spcBef>
                          <a:spcPts val="600"/>
                        </a:spcBef>
                      </a:pPr>
                      <a:r>
                        <a:rPr lang="en-GB" sz="800" kern="1200">
                          <a:effectLst/>
                          <a:latin typeface="Arial" panose="020B0604020202020204" pitchFamily="34" charset="0"/>
                          <a:cs typeface="Arial" panose="020B0604020202020204" pitchFamily="34" charset="0"/>
                        </a:rPr>
                        <a:t>Getting Help</a:t>
                      </a:r>
                      <a:endParaRPr lang="en-GB" sz="800">
                        <a:effectLst/>
                        <a:latin typeface="Arial" panose="020B0604020202020204" pitchFamily="34" charset="0"/>
                        <a:ea typeface="Times New Roman" panose="02020603050405020304" pitchFamily="18" charset="0"/>
                        <a:cs typeface="Arial" panose="020B0604020202020204" pitchFamily="34" charset="0"/>
                      </a:endParaRPr>
                    </a:p>
                  </a:txBody>
                  <a:tcPr marL="34544" marR="34544" marT="6096" marB="0"/>
                </a:tc>
                <a:tc>
                  <a:txBody>
                    <a:bodyPr/>
                    <a:lstStyle/>
                    <a:p>
                      <a:pPr>
                        <a:spcBef>
                          <a:spcPts val="600"/>
                        </a:spcBef>
                      </a:pPr>
                      <a:r>
                        <a:rPr lang="en-GB" sz="800" kern="1200">
                          <a:effectLst/>
                          <a:latin typeface="Arial" panose="020B0604020202020204" pitchFamily="34" charset="0"/>
                          <a:cs typeface="Arial" panose="020B0604020202020204" pitchFamily="34" charset="0"/>
                        </a:rPr>
                        <a:t>Getting More Help</a:t>
                      </a:r>
                      <a:endParaRPr lang="en-GB" sz="800">
                        <a:effectLst/>
                        <a:latin typeface="Arial" panose="020B0604020202020204" pitchFamily="34" charset="0"/>
                        <a:ea typeface="Times New Roman" panose="02020603050405020304" pitchFamily="18" charset="0"/>
                        <a:cs typeface="Arial" panose="020B0604020202020204" pitchFamily="34" charset="0"/>
                      </a:endParaRPr>
                    </a:p>
                  </a:txBody>
                  <a:tcPr marL="34544" marR="34544" marT="6096" marB="0"/>
                </a:tc>
                <a:tc>
                  <a:txBody>
                    <a:bodyPr/>
                    <a:lstStyle/>
                    <a:p>
                      <a:pPr>
                        <a:spcBef>
                          <a:spcPts val="600"/>
                        </a:spcBef>
                      </a:pPr>
                      <a:r>
                        <a:rPr lang="en-GB" sz="800" kern="1200">
                          <a:effectLst/>
                          <a:latin typeface="Arial" panose="020B0604020202020204" pitchFamily="34" charset="0"/>
                          <a:cs typeface="Arial" panose="020B0604020202020204" pitchFamily="34" charset="0"/>
                        </a:rPr>
                        <a:t>Getting Intensive help</a:t>
                      </a:r>
                      <a:endParaRPr lang="en-GB" sz="800">
                        <a:effectLst/>
                        <a:latin typeface="Arial" panose="020B0604020202020204" pitchFamily="34" charset="0"/>
                        <a:ea typeface="Times New Roman" panose="02020603050405020304" pitchFamily="18" charset="0"/>
                        <a:cs typeface="Arial" panose="020B0604020202020204" pitchFamily="34" charset="0"/>
                      </a:endParaRPr>
                    </a:p>
                  </a:txBody>
                  <a:tcPr marL="34544" marR="34544" marT="6096" marB="0"/>
                </a:tc>
                <a:extLst>
                  <a:ext uri="{0D108BD9-81ED-4DB2-BD59-A6C34878D82A}">
                    <a16:rowId xmlns:a16="http://schemas.microsoft.com/office/drawing/2014/main" val="1019206093"/>
                  </a:ext>
                </a:extLst>
              </a:tr>
              <a:tr h="835452">
                <a:tc>
                  <a:txBody>
                    <a:bodyPr/>
                    <a:lstStyle/>
                    <a:p>
                      <a:pPr>
                        <a:spcBef>
                          <a:spcPts val="600"/>
                        </a:spcBef>
                      </a:pPr>
                      <a:r>
                        <a:rPr lang="en-GB" sz="800" kern="1200" dirty="0">
                          <a:effectLst/>
                          <a:latin typeface="Arial" panose="020B0604020202020204" pitchFamily="34" charset="0"/>
                          <a:cs typeface="Arial" panose="020B0604020202020204" pitchFamily="34" charset="0"/>
                        </a:rPr>
                        <a:t>Community promotion and prevention</a:t>
                      </a:r>
                      <a:endParaRPr lang="en-GB" sz="800" dirty="0">
                        <a:effectLst/>
                        <a:latin typeface="Arial" panose="020B0604020202020204" pitchFamily="34" charset="0"/>
                        <a:ea typeface="Times New Roman" panose="02020603050405020304" pitchFamily="18" charset="0"/>
                        <a:cs typeface="Arial" panose="020B0604020202020204" pitchFamily="34" charset="0"/>
                      </a:endParaRPr>
                    </a:p>
                  </a:txBody>
                  <a:tcPr marL="34544" marR="34544" marT="6096" marB="0"/>
                </a:tc>
                <a:tc>
                  <a:txBody>
                    <a:bodyPr/>
                    <a:lstStyle/>
                    <a:p>
                      <a:pPr>
                        <a:spcBef>
                          <a:spcPts val="600"/>
                        </a:spcBef>
                      </a:pPr>
                      <a:r>
                        <a:rPr lang="en-GB" sz="800" kern="1200">
                          <a:effectLst/>
                          <a:latin typeface="Arial" panose="020B0604020202020204" pitchFamily="34" charset="0"/>
                          <a:cs typeface="Arial" panose="020B0604020202020204" pitchFamily="34" charset="0"/>
                        </a:rPr>
                        <a:t>Consultation and advice</a:t>
                      </a:r>
                      <a:endParaRPr lang="en-GB" sz="800">
                        <a:effectLst/>
                        <a:latin typeface="Arial" panose="020B0604020202020204" pitchFamily="34" charset="0"/>
                        <a:cs typeface="Arial" panose="020B0604020202020204" pitchFamily="34" charset="0"/>
                      </a:endParaRPr>
                    </a:p>
                    <a:p>
                      <a:pPr>
                        <a:spcBef>
                          <a:spcPts val="600"/>
                        </a:spcBef>
                      </a:pPr>
                      <a:r>
                        <a:rPr lang="en-GB" sz="800" kern="1200">
                          <a:effectLst/>
                          <a:latin typeface="Arial" panose="020B0604020202020204" pitchFamily="34" charset="0"/>
                          <a:cs typeface="Arial" panose="020B0604020202020204" pitchFamily="34" charset="0"/>
                        </a:rPr>
                        <a:t> </a:t>
                      </a:r>
                      <a:endParaRPr lang="en-GB" sz="800">
                        <a:effectLst/>
                        <a:latin typeface="Arial" panose="020B0604020202020204" pitchFamily="34" charset="0"/>
                        <a:cs typeface="Arial" panose="020B0604020202020204" pitchFamily="34" charset="0"/>
                      </a:endParaRPr>
                    </a:p>
                    <a:p>
                      <a:pPr>
                        <a:spcBef>
                          <a:spcPts val="600"/>
                        </a:spcBef>
                      </a:pPr>
                      <a:r>
                        <a:rPr lang="en-GB" sz="800" kern="1200">
                          <a:effectLst/>
                          <a:latin typeface="Arial" panose="020B0604020202020204" pitchFamily="34" charset="0"/>
                          <a:cs typeface="Arial" panose="020B0604020202020204" pitchFamily="34" charset="0"/>
                        </a:rPr>
                        <a:t> </a:t>
                      </a:r>
                      <a:endParaRPr lang="en-GB" sz="800">
                        <a:effectLst/>
                        <a:latin typeface="Arial" panose="020B0604020202020204" pitchFamily="34" charset="0"/>
                        <a:cs typeface="Arial" panose="020B0604020202020204" pitchFamily="34" charset="0"/>
                      </a:endParaRPr>
                    </a:p>
                    <a:p>
                      <a:pPr>
                        <a:spcBef>
                          <a:spcPts val="600"/>
                        </a:spcBef>
                      </a:pPr>
                      <a:r>
                        <a:rPr lang="en-GB" sz="800" kern="12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Times New Roman" panose="02020603050405020304" pitchFamily="18" charset="0"/>
                        <a:cs typeface="Arial" panose="020B0604020202020204" pitchFamily="34" charset="0"/>
                      </a:endParaRPr>
                    </a:p>
                  </a:txBody>
                  <a:tcPr marL="34544" marR="34544" marT="6096" marB="0"/>
                </a:tc>
                <a:tc>
                  <a:txBody>
                    <a:bodyPr/>
                    <a:lstStyle/>
                    <a:p>
                      <a:pPr>
                        <a:spcBef>
                          <a:spcPts val="600"/>
                        </a:spcBef>
                      </a:pPr>
                      <a:r>
                        <a:rPr lang="en-GB" sz="800" kern="1200">
                          <a:effectLst/>
                          <a:latin typeface="Arial" panose="020B0604020202020204" pitchFamily="34" charset="0"/>
                          <a:cs typeface="Arial" panose="020B0604020202020204" pitchFamily="34" charset="0"/>
                        </a:rPr>
                        <a:t>Core range of interventions delivered online and face to face</a:t>
                      </a:r>
                      <a:endParaRPr lang="en-GB" sz="800">
                        <a:effectLst/>
                        <a:latin typeface="Arial" panose="020B0604020202020204" pitchFamily="34" charset="0"/>
                        <a:ea typeface="Times New Roman" panose="02020603050405020304" pitchFamily="18" charset="0"/>
                        <a:cs typeface="Arial" panose="020B0604020202020204" pitchFamily="34" charset="0"/>
                      </a:endParaRPr>
                    </a:p>
                  </a:txBody>
                  <a:tcPr marL="34544" marR="34544" marT="6096" marB="0"/>
                </a:tc>
                <a:tc>
                  <a:txBody>
                    <a:bodyPr/>
                    <a:lstStyle/>
                    <a:p>
                      <a:pPr>
                        <a:spcBef>
                          <a:spcPts val="600"/>
                        </a:spcBef>
                      </a:pPr>
                      <a:r>
                        <a:rPr lang="en-GB" sz="800" kern="1200">
                          <a:effectLst/>
                          <a:latin typeface="Arial" panose="020B0604020202020204" pitchFamily="34" charset="0"/>
                          <a:cs typeface="Arial" panose="020B0604020202020204" pitchFamily="34" charset="0"/>
                        </a:rPr>
                        <a:t>Specialist interventions provided by a multi-disciplinary team</a:t>
                      </a:r>
                      <a:endParaRPr lang="en-GB" sz="800">
                        <a:effectLst/>
                        <a:latin typeface="Arial" panose="020B0604020202020204" pitchFamily="34" charset="0"/>
                        <a:ea typeface="Times New Roman" panose="02020603050405020304" pitchFamily="18" charset="0"/>
                        <a:cs typeface="Arial" panose="020B0604020202020204" pitchFamily="34" charset="0"/>
                      </a:endParaRPr>
                    </a:p>
                  </a:txBody>
                  <a:tcPr marL="34544" marR="34544" marT="6096" marB="0"/>
                </a:tc>
                <a:tc>
                  <a:txBody>
                    <a:bodyPr/>
                    <a:lstStyle/>
                    <a:p>
                      <a:pPr>
                        <a:spcBef>
                          <a:spcPts val="600"/>
                        </a:spcBef>
                      </a:pPr>
                      <a:r>
                        <a:rPr lang="en-GB" sz="800" kern="1200">
                          <a:effectLst/>
                          <a:latin typeface="Arial" panose="020B0604020202020204" pitchFamily="34" charset="0"/>
                          <a:cs typeface="Arial" panose="020B0604020202020204" pitchFamily="34" charset="0"/>
                        </a:rPr>
                        <a:t>Crisis support and home treatment for children and young people in crisis</a:t>
                      </a:r>
                      <a:endParaRPr lang="en-GB" sz="800">
                        <a:effectLst/>
                        <a:latin typeface="Arial" panose="020B0604020202020204" pitchFamily="34" charset="0"/>
                        <a:ea typeface="Times New Roman" panose="02020603050405020304" pitchFamily="18" charset="0"/>
                        <a:cs typeface="Arial" panose="020B0604020202020204" pitchFamily="34" charset="0"/>
                      </a:endParaRPr>
                    </a:p>
                  </a:txBody>
                  <a:tcPr marL="34544" marR="34544" marT="6096" marB="0"/>
                </a:tc>
                <a:extLst>
                  <a:ext uri="{0D108BD9-81ED-4DB2-BD59-A6C34878D82A}">
                    <a16:rowId xmlns:a16="http://schemas.microsoft.com/office/drawing/2014/main" val="1265953338"/>
                  </a:ext>
                </a:extLst>
              </a:tr>
              <a:tr h="2178800">
                <a:tc>
                  <a:txBody>
                    <a:bodyPr/>
                    <a:lstStyle/>
                    <a:p>
                      <a:pPr>
                        <a:spcBef>
                          <a:spcPts val="600"/>
                        </a:spcBef>
                      </a:pPr>
                      <a:r>
                        <a:rPr lang="en-GB" sz="800" kern="1200" dirty="0">
                          <a:effectLst/>
                          <a:latin typeface="Arial" panose="020B0604020202020204" pitchFamily="34" charset="0"/>
                          <a:cs typeface="Arial" panose="020B0604020202020204" pitchFamily="34" charset="0"/>
                        </a:rPr>
                        <a:t>Early identification and intervention via community, education, drop in and peer-led interventions, </a:t>
                      </a:r>
                      <a:endParaRPr lang="en-GB" sz="800" dirty="0">
                        <a:effectLst/>
                        <a:latin typeface="Arial" panose="020B0604020202020204" pitchFamily="34" charset="0"/>
                        <a:ea typeface="Times New Roman" panose="02020603050405020304" pitchFamily="18" charset="0"/>
                        <a:cs typeface="Arial" panose="020B0604020202020204" pitchFamily="34" charset="0"/>
                      </a:endParaRPr>
                    </a:p>
                  </a:txBody>
                  <a:tcPr marL="34544" marR="34544" marT="6096" marB="0"/>
                </a:tc>
                <a:tc>
                  <a:txBody>
                    <a:bodyPr/>
                    <a:lstStyle/>
                    <a:p>
                      <a:pPr>
                        <a:spcBef>
                          <a:spcPts val="600"/>
                        </a:spcBef>
                      </a:pPr>
                      <a:r>
                        <a:rPr lang="en-GB" sz="800" kern="1200">
                          <a:effectLst/>
                          <a:latin typeface="Arial" panose="020B0604020202020204" pitchFamily="34" charset="0"/>
                          <a:cs typeface="Arial" panose="020B0604020202020204" pitchFamily="34" charset="0"/>
                        </a:rPr>
                        <a:t>Consultation regarding presentation of difficulties, advice regarding help and signposting to most appropriate help and intervention</a:t>
                      </a:r>
                      <a:endParaRPr lang="en-GB" sz="800">
                        <a:effectLst/>
                        <a:latin typeface="Arial" panose="020B0604020202020204" pitchFamily="34" charset="0"/>
                        <a:cs typeface="Arial" panose="020B0604020202020204" pitchFamily="34" charset="0"/>
                      </a:endParaRPr>
                    </a:p>
                    <a:p>
                      <a:pPr>
                        <a:spcBef>
                          <a:spcPts val="600"/>
                        </a:spcBef>
                      </a:pPr>
                      <a:r>
                        <a:rPr lang="en-GB" sz="800" kern="1200">
                          <a:effectLst/>
                          <a:latin typeface="Arial" panose="020B0604020202020204" pitchFamily="34" charset="0"/>
                          <a:cs typeface="Arial" panose="020B0604020202020204" pitchFamily="34" charset="0"/>
                        </a:rPr>
                        <a:t> </a:t>
                      </a:r>
                      <a:endParaRPr lang="en-GB" sz="800">
                        <a:effectLst/>
                        <a:latin typeface="Arial" panose="020B0604020202020204" pitchFamily="34" charset="0"/>
                        <a:cs typeface="Arial" panose="020B0604020202020204" pitchFamily="34" charset="0"/>
                      </a:endParaRPr>
                    </a:p>
                    <a:p>
                      <a:pPr>
                        <a:spcBef>
                          <a:spcPts val="600"/>
                        </a:spcBef>
                      </a:pPr>
                      <a:r>
                        <a:rPr lang="en-GB" sz="800" kern="12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Times New Roman" panose="02020603050405020304" pitchFamily="18" charset="0"/>
                        <a:cs typeface="Arial" panose="020B0604020202020204" pitchFamily="34" charset="0"/>
                      </a:endParaRPr>
                    </a:p>
                  </a:txBody>
                  <a:tcPr marL="34544" marR="34544" marT="6096" marB="0"/>
                </a:tc>
                <a:tc>
                  <a:txBody>
                    <a:bodyPr/>
                    <a:lstStyle/>
                    <a:p>
                      <a:pPr>
                        <a:spcBef>
                          <a:spcPts val="600"/>
                        </a:spcBef>
                      </a:pPr>
                      <a:r>
                        <a:rPr lang="en-GB" sz="800" kern="1200" dirty="0">
                          <a:effectLst/>
                          <a:latin typeface="Arial" panose="020B0604020202020204" pitchFamily="34" charset="0"/>
                          <a:cs typeface="Arial" panose="020B0604020202020204" pitchFamily="34" charset="0"/>
                        </a:rPr>
                        <a:t>Time limited, goals focussed evidence-based interventions in collaboration with children, young people and their families or carers</a:t>
                      </a:r>
                      <a:endParaRPr lang="en-GB" sz="800" dirty="0">
                        <a:effectLst/>
                        <a:latin typeface="Arial" panose="020B0604020202020204" pitchFamily="34" charset="0"/>
                        <a:cs typeface="Arial" panose="020B0604020202020204" pitchFamily="34" charset="0"/>
                      </a:endParaRPr>
                    </a:p>
                    <a:p>
                      <a:pPr>
                        <a:spcBef>
                          <a:spcPts val="600"/>
                        </a:spcBef>
                      </a:pPr>
                      <a:r>
                        <a:rPr lang="en-GB" sz="800" kern="12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cs typeface="Arial" panose="020B0604020202020204" pitchFamily="34" charset="0"/>
                      </a:endParaRPr>
                    </a:p>
                    <a:p>
                      <a:pPr>
                        <a:spcBef>
                          <a:spcPts val="600"/>
                        </a:spcBef>
                      </a:pPr>
                      <a:r>
                        <a:rPr lang="en-GB" sz="800" kern="1200" dirty="0">
                          <a:effectLst/>
                          <a:latin typeface="Arial" panose="020B0604020202020204" pitchFamily="34" charset="0"/>
                          <a:cs typeface="Arial" panose="020B0604020202020204" pitchFamily="34" charset="0"/>
                        </a:rPr>
                        <a:t>e.g. treatments and interventions for mood and emotional disorders, routine assessments for behavioural presentations, parenting support</a:t>
                      </a:r>
                      <a:endParaRPr lang="en-GB" sz="800" dirty="0">
                        <a:effectLst/>
                        <a:latin typeface="Arial" panose="020B0604020202020204" pitchFamily="34" charset="0"/>
                        <a:ea typeface="Times New Roman" panose="02020603050405020304" pitchFamily="18" charset="0"/>
                        <a:cs typeface="Arial" panose="020B0604020202020204" pitchFamily="34" charset="0"/>
                      </a:endParaRPr>
                    </a:p>
                  </a:txBody>
                  <a:tcPr marL="34544" marR="34544" marT="6096" marB="0"/>
                </a:tc>
                <a:tc>
                  <a:txBody>
                    <a:bodyPr/>
                    <a:lstStyle/>
                    <a:p>
                      <a:pPr>
                        <a:spcBef>
                          <a:spcPts val="600"/>
                        </a:spcBef>
                      </a:pPr>
                      <a:r>
                        <a:rPr lang="en-GB" sz="800" kern="1200" dirty="0">
                          <a:effectLst/>
                          <a:latin typeface="Arial" panose="020B0604020202020204" pitchFamily="34" charset="0"/>
                          <a:cs typeface="Arial" panose="020B0604020202020204" pitchFamily="34" charset="0"/>
                        </a:rPr>
                        <a:t>Complex care, often intensive and ongoing requiring different Bee U Specialist workers for severe and enduring presentations</a:t>
                      </a:r>
                      <a:endParaRPr lang="en-GB" sz="800" dirty="0">
                        <a:effectLst/>
                        <a:latin typeface="Arial" panose="020B0604020202020204" pitchFamily="34" charset="0"/>
                        <a:cs typeface="Arial" panose="020B0604020202020204" pitchFamily="34" charset="0"/>
                      </a:endParaRPr>
                    </a:p>
                    <a:p>
                      <a:pPr>
                        <a:spcBef>
                          <a:spcPts val="600"/>
                        </a:spcBef>
                      </a:pPr>
                      <a:r>
                        <a:rPr lang="en-GB" sz="800" kern="12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cs typeface="Arial" panose="020B0604020202020204" pitchFamily="34" charset="0"/>
                      </a:endParaRPr>
                    </a:p>
                    <a:p>
                      <a:pPr>
                        <a:spcBef>
                          <a:spcPts val="600"/>
                        </a:spcBef>
                      </a:pPr>
                      <a:r>
                        <a:rPr lang="en-GB" sz="800" kern="12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cs typeface="Arial" panose="020B0604020202020204" pitchFamily="34" charset="0"/>
                      </a:endParaRPr>
                    </a:p>
                    <a:p>
                      <a:pPr>
                        <a:spcBef>
                          <a:spcPts val="600"/>
                        </a:spcBef>
                      </a:pPr>
                      <a:r>
                        <a:rPr lang="en-GB" sz="800" kern="1200" dirty="0">
                          <a:effectLst/>
                          <a:latin typeface="Arial" panose="020B0604020202020204" pitchFamily="34" charset="0"/>
                          <a:cs typeface="Arial" panose="020B0604020202020204" pitchFamily="34" charset="0"/>
                        </a:rPr>
                        <a:t>e.g. treatment for eating disorders, complex trauma, complex neurodevelopment and other complex presentations</a:t>
                      </a:r>
                      <a:endParaRPr lang="en-GB" sz="800" dirty="0">
                        <a:effectLst/>
                        <a:latin typeface="Arial" panose="020B0604020202020204" pitchFamily="34" charset="0"/>
                        <a:ea typeface="Times New Roman" panose="02020603050405020304" pitchFamily="18" charset="0"/>
                        <a:cs typeface="Arial" panose="020B0604020202020204" pitchFamily="34" charset="0"/>
                      </a:endParaRPr>
                    </a:p>
                  </a:txBody>
                  <a:tcPr marL="34544" marR="34544" marT="6096" marB="0"/>
                </a:tc>
                <a:tc>
                  <a:txBody>
                    <a:bodyPr/>
                    <a:lstStyle/>
                    <a:p>
                      <a:pPr>
                        <a:spcBef>
                          <a:spcPts val="600"/>
                        </a:spcBef>
                      </a:pPr>
                      <a:r>
                        <a:rPr lang="en-GB" sz="800" kern="1200" dirty="0">
                          <a:effectLst/>
                          <a:latin typeface="Arial" panose="020B0604020202020204" pitchFamily="34" charset="0"/>
                          <a:cs typeface="Arial" panose="020B0604020202020204" pitchFamily="34" charset="0"/>
                        </a:rPr>
                        <a:t>Intensive short-term packages of interventions for acute, serious and life-threatening presentations</a:t>
                      </a:r>
                      <a:endParaRPr lang="en-GB" sz="800" dirty="0">
                        <a:effectLst/>
                        <a:latin typeface="Arial" panose="020B0604020202020204" pitchFamily="34" charset="0"/>
                        <a:ea typeface="Times New Roman" panose="02020603050405020304" pitchFamily="18" charset="0"/>
                        <a:cs typeface="Arial" panose="020B0604020202020204" pitchFamily="34" charset="0"/>
                      </a:endParaRPr>
                    </a:p>
                  </a:txBody>
                  <a:tcPr marL="34544" marR="34544" marT="6096" marB="0"/>
                </a:tc>
                <a:extLst>
                  <a:ext uri="{0D108BD9-81ED-4DB2-BD59-A6C34878D82A}">
                    <a16:rowId xmlns:a16="http://schemas.microsoft.com/office/drawing/2014/main" val="2972059917"/>
                  </a:ext>
                </a:extLst>
              </a:tr>
              <a:tr h="1166688">
                <a:tc>
                  <a:txBody>
                    <a:bodyPr/>
                    <a:lstStyle/>
                    <a:p>
                      <a:pPr>
                        <a:spcBef>
                          <a:spcPts val="600"/>
                        </a:spcBef>
                      </a:pPr>
                      <a:r>
                        <a:rPr lang="en-GB" sz="800" kern="1200">
                          <a:effectLst/>
                          <a:latin typeface="Arial" panose="020B0604020202020204" pitchFamily="34" charset="0"/>
                          <a:cs typeface="Arial" panose="020B0604020202020204" pitchFamily="34" charset="0"/>
                        </a:rPr>
                        <a:t>Bee U Beam </a:t>
                      </a:r>
                      <a:endParaRPr lang="en-GB" sz="800">
                        <a:effectLst/>
                        <a:latin typeface="Arial" panose="020B0604020202020204" pitchFamily="34" charset="0"/>
                        <a:cs typeface="Arial" panose="020B0604020202020204" pitchFamily="34" charset="0"/>
                      </a:endParaRPr>
                    </a:p>
                    <a:p>
                      <a:pPr>
                        <a:spcBef>
                          <a:spcPts val="600"/>
                        </a:spcBef>
                      </a:pPr>
                      <a:r>
                        <a:rPr lang="en-GB" sz="800" kern="1200">
                          <a:effectLst/>
                          <a:latin typeface="Arial" panose="020B0604020202020204" pitchFamily="34" charset="0"/>
                          <a:cs typeface="Arial" panose="020B0604020202020204" pitchFamily="34" charset="0"/>
                        </a:rPr>
                        <a:t>Bee U Kooth</a:t>
                      </a:r>
                      <a:endParaRPr lang="en-GB" sz="800">
                        <a:effectLst/>
                        <a:latin typeface="Arial" panose="020B0604020202020204" pitchFamily="34" charset="0"/>
                        <a:cs typeface="Arial" panose="020B0604020202020204" pitchFamily="34" charset="0"/>
                      </a:endParaRPr>
                    </a:p>
                    <a:p>
                      <a:pPr>
                        <a:spcBef>
                          <a:spcPts val="600"/>
                        </a:spcBef>
                      </a:pPr>
                      <a:r>
                        <a:rPr lang="en-GB" sz="800" kern="1200">
                          <a:effectLst/>
                          <a:latin typeface="Arial" panose="020B0604020202020204" pitchFamily="34" charset="0"/>
                          <a:cs typeface="Arial" panose="020B0604020202020204" pitchFamily="34" charset="0"/>
                        </a:rPr>
                        <a:t>0-19 healthy child programme </a:t>
                      </a:r>
                      <a:endParaRPr lang="en-GB" sz="800">
                        <a:effectLst/>
                        <a:latin typeface="Arial" panose="020B0604020202020204" pitchFamily="34" charset="0"/>
                        <a:ea typeface="Times New Roman" panose="02020603050405020304" pitchFamily="18" charset="0"/>
                        <a:cs typeface="Arial" panose="020B0604020202020204" pitchFamily="34" charset="0"/>
                      </a:endParaRPr>
                    </a:p>
                  </a:txBody>
                  <a:tcPr marL="34544" marR="34544" marT="6096" marB="0"/>
                </a:tc>
                <a:tc>
                  <a:txBody>
                    <a:bodyPr/>
                    <a:lstStyle/>
                    <a:p>
                      <a:pPr>
                        <a:spcBef>
                          <a:spcPts val="600"/>
                        </a:spcBef>
                      </a:pPr>
                      <a:r>
                        <a:rPr lang="en-GB" sz="800" kern="1200">
                          <a:effectLst/>
                          <a:latin typeface="Arial" panose="020B0604020202020204" pitchFamily="34" charset="0"/>
                          <a:cs typeface="Arial" panose="020B0604020202020204" pitchFamily="34" charset="0"/>
                        </a:rPr>
                        <a:t>Bee U Specialist</a:t>
                      </a:r>
                      <a:endParaRPr lang="en-GB" sz="800">
                        <a:effectLst/>
                        <a:latin typeface="Arial" panose="020B0604020202020204" pitchFamily="34" charset="0"/>
                        <a:cs typeface="Arial" panose="020B0604020202020204" pitchFamily="34" charset="0"/>
                      </a:endParaRPr>
                    </a:p>
                    <a:p>
                      <a:pPr>
                        <a:spcBef>
                          <a:spcPts val="600"/>
                        </a:spcBef>
                      </a:pPr>
                      <a:r>
                        <a:rPr lang="en-GB" sz="800" kern="1200">
                          <a:effectLst/>
                          <a:latin typeface="Arial" panose="020B0604020202020204" pitchFamily="34" charset="0"/>
                          <a:cs typeface="Arial" panose="020B0604020202020204" pitchFamily="34" charset="0"/>
                        </a:rPr>
                        <a:t>0-19 healthy child programme </a:t>
                      </a:r>
                      <a:endParaRPr lang="en-GB" sz="800">
                        <a:effectLst/>
                        <a:latin typeface="Arial" panose="020B0604020202020204" pitchFamily="34" charset="0"/>
                        <a:cs typeface="Arial" panose="020B0604020202020204" pitchFamily="34" charset="0"/>
                      </a:endParaRPr>
                    </a:p>
                    <a:p>
                      <a:pPr>
                        <a:spcBef>
                          <a:spcPts val="600"/>
                        </a:spcBef>
                      </a:pPr>
                      <a:r>
                        <a:rPr lang="en-GB" sz="800" kern="1200">
                          <a:effectLst/>
                          <a:latin typeface="Arial" panose="020B0604020202020204" pitchFamily="34" charset="0"/>
                          <a:cs typeface="Arial" panose="020B0604020202020204" pitchFamily="34" charset="0"/>
                        </a:rPr>
                        <a:t>Anna Freud in schools</a:t>
                      </a:r>
                      <a:endParaRPr lang="en-GB" sz="800">
                        <a:effectLst/>
                        <a:latin typeface="Arial" panose="020B0604020202020204" pitchFamily="34" charset="0"/>
                        <a:cs typeface="Arial" panose="020B0604020202020204" pitchFamily="34" charset="0"/>
                      </a:endParaRPr>
                    </a:p>
                    <a:p>
                      <a:pPr>
                        <a:spcBef>
                          <a:spcPts val="600"/>
                        </a:spcBef>
                      </a:pPr>
                      <a:r>
                        <a:rPr lang="en-GB" sz="800" kern="1200">
                          <a:effectLst/>
                          <a:latin typeface="Arial" panose="020B0604020202020204" pitchFamily="34" charset="0"/>
                          <a:cs typeface="Arial" panose="020B0604020202020204" pitchFamily="34" charset="0"/>
                        </a:rPr>
                        <a:t>Mental Health Support Teams (in selected schools across the county) </a:t>
                      </a:r>
                      <a:endParaRPr lang="en-GB" sz="800">
                        <a:effectLst/>
                        <a:latin typeface="Arial" panose="020B0604020202020204" pitchFamily="34" charset="0"/>
                        <a:ea typeface="Times New Roman" panose="02020603050405020304" pitchFamily="18" charset="0"/>
                        <a:cs typeface="Arial" panose="020B0604020202020204" pitchFamily="34" charset="0"/>
                      </a:endParaRPr>
                    </a:p>
                  </a:txBody>
                  <a:tcPr marL="34544" marR="34544" marT="6096" marB="0"/>
                </a:tc>
                <a:tc>
                  <a:txBody>
                    <a:bodyPr/>
                    <a:lstStyle/>
                    <a:p>
                      <a:pPr>
                        <a:spcBef>
                          <a:spcPts val="600"/>
                        </a:spcBef>
                      </a:pPr>
                      <a:r>
                        <a:rPr lang="en-GB" sz="800" kern="1200">
                          <a:effectLst/>
                          <a:latin typeface="Arial" panose="020B0604020202020204" pitchFamily="34" charset="0"/>
                          <a:cs typeface="Arial" panose="020B0604020202020204" pitchFamily="34" charset="0"/>
                        </a:rPr>
                        <a:t>Bee U Healios</a:t>
                      </a:r>
                      <a:endParaRPr lang="en-GB" sz="800">
                        <a:effectLst/>
                        <a:latin typeface="Arial" panose="020B0604020202020204" pitchFamily="34" charset="0"/>
                        <a:cs typeface="Arial" panose="020B0604020202020204" pitchFamily="34" charset="0"/>
                      </a:endParaRPr>
                    </a:p>
                    <a:p>
                      <a:pPr>
                        <a:spcBef>
                          <a:spcPts val="600"/>
                        </a:spcBef>
                      </a:pPr>
                      <a:r>
                        <a:rPr lang="en-GB" sz="800" kern="1200">
                          <a:effectLst/>
                          <a:latin typeface="Arial" panose="020B0604020202020204" pitchFamily="34" charset="0"/>
                          <a:cs typeface="Arial" panose="020B0604020202020204" pitchFamily="34" charset="0"/>
                        </a:rPr>
                        <a:t>Bee U Kooth</a:t>
                      </a:r>
                      <a:endParaRPr lang="en-GB" sz="800">
                        <a:effectLst/>
                        <a:latin typeface="Arial" panose="020B0604020202020204" pitchFamily="34" charset="0"/>
                        <a:cs typeface="Arial" panose="020B0604020202020204" pitchFamily="34" charset="0"/>
                      </a:endParaRPr>
                    </a:p>
                    <a:p>
                      <a:pPr>
                        <a:spcBef>
                          <a:spcPts val="600"/>
                        </a:spcBef>
                      </a:pPr>
                      <a:r>
                        <a:rPr lang="en-GB" sz="800" kern="1200">
                          <a:effectLst/>
                          <a:latin typeface="Arial" panose="020B0604020202020204" pitchFamily="34" charset="0"/>
                          <a:cs typeface="Arial" panose="020B0604020202020204" pitchFamily="34" charset="0"/>
                        </a:rPr>
                        <a:t>Bee U Specialist</a:t>
                      </a:r>
                      <a:endParaRPr lang="en-GB" sz="800">
                        <a:effectLst/>
                        <a:latin typeface="Arial" panose="020B0604020202020204" pitchFamily="34" charset="0"/>
                        <a:ea typeface="Times New Roman" panose="02020603050405020304" pitchFamily="18" charset="0"/>
                        <a:cs typeface="Arial" panose="020B0604020202020204" pitchFamily="34" charset="0"/>
                      </a:endParaRPr>
                    </a:p>
                  </a:txBody>
                  <a:tcPr marL="34544" marR="34544" marT="6096" marB="0"/>
                </a:tc>
                <a:tc>
                  <a:txBody>
                    <a:bodyPr/>
                    <a:lstStyle/>
                    <a:p>
                      <a:pPr>
                        <a:spcBef>
                          <a:spcPts val="600"/>
                        </a:spcBef>
                      </a:pPr>
                      <a:r>
                        <a:rPr lang="en-GB" sz="800" kern="1200" dirty="0">
                          <a:effectLst/>
                          <a:latin typeface="Arial" panose="020B0604020202020204" pitchFamily="34" charset="0"/>
                          <a:cs typeface="Arial" panose="020B0604020202020204" pitchFamily="34" charset="0"/>
                        </a:rPr>
                        <a:t>Bee U Specialist</a:t>
                      </a:r>
                      <a:endParaRPr lang="en-GB" sz="800" dirty="0">
                        <a:effectLst/>
                        <a:latin typeface="Arial" panose="020B0604020202020204" pitchFamily="34" charset="0"/>
                        <a:ea typeface="Times New Roman" panose="02020603050405020304" pitchFamily="18" charset="0"/>
                        <a:cs typeface="Arial" panose="020B0604020202020204" pitchFamily="34" charset="0"/>
                      </a:endParaRPr>
                    </a:p>
                  </a:txBody>
                  <a:tcPr marL="34544" marR="34544" marT="6096" marB="0"/>
                </a:tc>
                <a:tc>
                  <a:txBody>
                    <a:bodyPr/>
                    <a:lstStyle/>
                    <a:p>
                      <a:pPr>
                        <a:spcBef>
                          <a:spcPts val="600"/>
                        </a:spcBef>
                      </a:pPr>
                      <a:r>
                        <a:rPr lang="en-GB" sz="800" kern="1200" dirty="0">
                          <a:effectLst/>
                          <a:latin typeface="Arial" panose="020B0604020202020204" pitchFamily="34" charset="0"/>
                          <a:cs typeface="Arial" panose="020B0604020202020204" pitchFamily="34" charset="0"/>
                        </a:rPr>
                        <a:t>Bee U Specialist</a:t>
                      </a:r>
                      <a:endParaRPr lang="en-GB" sz="800" dirty="0">
                        <a:effectLst/>
                        <a:latin typeface="Arial" panose="020B0604020202020204" pitchFamily="34" charset="0"/>
                        <a:cs typeface="Arial" panose="020B0604020202020204" pitchFamily="34" charset="0"/>
                      </a:endParaRPr>
                    </a:p>
                    <a:p>
                      <a:pPr>
                        <a:spcBef>
                          <a:spcPts val="600"/>
                        </a:spcBef>
                      </a:pPr>
                      <a:r>
                        <a:rPr lang="en-GB" sz="800" kern="1200" dirty="0">
                          <a:effectLst/>
                          <a:latin typeface="Arial" panose="020B0604020202020204" pitchFamily="34" charset="0"/>
                          <a:cs typeface="Arial" panose="020B0604020202020204" pitchFamily="34" charset="0"/>
                        </a:rPr>
                        <a:t>Specialised Commissioners</a:t>
                      </a:r>
                      <a:endParaRPr lang="en-GB" sz="800" dirty="0">
                        <a:effectLst/>
                        <a:latin typeface="Arial" panose="020B0604020202020204" pitchFamily="34" charset="0"/>
                        <a:cs typeface="Arial" panose="020B0604020202020204" pitchFamily="34" charset="0"/>
                      </a:endParaRPr>
                    </a:p>
                    <a:p>
                      <a:pPr>
                        <a:spcBef>
                          <a:spcPts val="600"/>
                        </a:spcBef>
                      </a:pPr>
                      <a:r>
                        <a:rPr lang="en-GB" sz="800" kern="1200" dirty="0">
                          <a:effectLst/>
                          <a:latin typeface="Arial" panose="020B0604020202020204" pitchFamily="34" charset="0"/>
                          <a:cs typeface="Arial" panose="020B0604020202020204" pitchFamily="34" charset="0"/>
                        </a:rPr>
                        <a:t>WM Provider Collaborative</a:t>
                      </a:r>
                      <a:endParaRPr lang="en-GB" sz="800" dirty="0">
                        <a:effectLst/>
                        <a:latin typeface="Arial" panose="020B0604020202020204" pitchFamily="34" charset="0"/>
                        <a:ea typeface="Times New Roman" panose="02020603050405020304" pitchFamily="18" charset="0"/>
                        <a:cs typeface="Arial" panose="020B0604020202020204" pitchFamily="34" charset="0"/>
                      </a:endParaRPr>
                    </a:p>
                  </a:txBody>
                  <a:tcPr marL="34544" marR="34544" marT="6096" marB="0"/>
                </a:tc>
                <a:extLst>
                  <a:ext uri="{0D108BD9-81ED-4DB2-BD59-A6C34878D82A}">
                    <a16:rowId xmlns:a16="http://schemas.microsoft.com/office/drawing/2014/main" val="411554106"/>
                  </a:ext>
                </a:extLst>
              </a:tr>
              <a:tr h="1148287">
                <a:tc>
                  <a:txBody>
                    <a:bodyPr/>
                    <a:lstStyle/>
                    <a:p>
                      <a:pPr>
                        <a:spcBef>
                          <a:spcPts val="600"/>
                        </a:spcBef>
                      </a:pPr>
                      <a:r>
                        <a:rPr lang="en-GB" sz="800" kern="12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Times New Roman" panose="02020603050405020304" pitchFamily="18" charset="0"/>
                        <a:cs typeface="Arial" panose="020B0604020202020204" pitchFamily="34" charset="0"/>
                      </a:endParaRPr>
                    </a:p>
                  </a:txBody>
                  <a:tcPr marL="34544" marR="34544" marT="6096" marB="0"/>
                </a:tc>
                <a:tc gridSpan="4">
                  <a:txBody>
                    <a:bodyPr/>
                    <a:lstStyle/>
                    <a:p>
                      <a:pPr algn="ctr">
                        <a:spcBef>
                          <a:spcPts val="600"/>
                        </a:spcBef>
                      </a:pPr>
                      <a:r>
                        <a:rPr lang="en-GB" sz="800" kern="1200" dirty="0">
                          <a:effectLst/>
                          <a:latin typeface="Arial" panose="020B0604020202020204" pitchFamily="34" charset="0"/>
                          <a:cs typeface="Arial" panose="020B0604020202020204" pitchFamily="34" charset="0"/>
                        </a:rPr>
                        <a:t>Integrated Risk Support</a:t>
                      </a:r>
                      <a:endParaRPr lang="en-GB" sz="800" dirty="0">
                        <a:effectLst/>
                        <a:latin typeface="Arial" panose="020B0604020202020204" pitchFamily="34" charset="0"/>
                        <a:cs typeface="Arial" panose="020B0604020202020204" pitchFamily="34" charset="0"/>
                      </a:endParaRPr>
                    </a:p>
                    <a:p>
                      <a:pPr>
                        <a:spcBef>
                          <a:spcPts val="600"/>
                        </a:spcBef>
                      </a:pPr>
                      <a:r>
                        <a:rPr lang="en-GB" sz="800" kern="1200" dirty="0">
                          <a:effectLst/>
                          <a:latin typeface="Arial" panose="020B0604020202020204" pitchFamily="34" charset="0"/>
                          <a:cs typeface="Arial" panose="020B0604020202020204" pitchFamily="34" charset="0"/>
                        </a:rPr>
                        <a:t>Working with our most vulnerable children across all agencies,, wine children are known to more than one service including mental health </a:t>
                      </a:r>
                      <a:endParaRPr lang="en-GB" sz="800" dirty="0">
                        <a:effectLst/>
                        <a:latin typeface="Arial" panose="020B0604020202020204" pitchFamily="34" charset="0"/>
                        <a:cs typeface="Arial" panose="020B0604020202020204" pitchFamily="34" charset="0"/>
                      </a:endParaRPr>
                    </a:p>
                    <a:p>
                      <a:pPr algn="ctr">
                        <a:spcBef>
                          <a:spcPts val="600"/>
                        </a:spcBef>
                      </a:pPr>
                      <a:r>
                        <a:rPr lang="en-GB" sz="800" kern="12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cs typeface="Arial" panose="020B0604020202020204" pitchFamily="34" charset="0"/>
                      </a:endParaRPr>
                    </a:p>
                    <a:p>
                      <a:pPr>
                        <a:spcBef>
                          <a:spcPts val="600"/>
                        </a:spcBef>
                      </a:pPr>
                      <a:r>
                        <a:rPr lang="en-GB" sz="800" kern="1200" dirty="0">
                          <a:effectLst/>
                          <a:latin typeface="Arial" panose="020B0604020202020204" pitchFamily="34" charset="0"/>
                          <a:cs typeface="Arial" panose="020B0604020202020204" pitchFamily="34" charset="0"/>
                        </a:rPr>
                        <a:t>e.g. Looked after children, Children in Need, Children with Special Educational Needs, Children who are at risk of or have offended, Children requiring safeguarding</a:t>
                      </a:r>
                      <a:endParaRPr lang="en-GB" sz="800" dirty="0">
                        <a:effectLst/>
                        <a:latin typeface="Arial" panose="020B0604020202020204" pitchFamily="34" charset="0"/>
                        <a:cs typeface="Arial" panose="020B0604020202020204" pitchFamily="34" charset="0"/>
                      </a:endParaRPr>
                    </a:p>
                    <a:p>
                      <a:pPr>
                        <a:spcBef>
                          <a:spcPts val="600"/>
                        </a:spcBef>
                      </a:pPr>
                      <a:r>
                        <a:rPr lang="en-GB" sz="800" kern="12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Times New Roman" panose="02020603050405020304" pitchFamily="18" charset="0"/>
                        <a:cs typeface="Arial" panose="020B0604020202020204" pitchFamily="34" charset="0"/>
                      </a:endParaRPr>
                    </a:p>
                  </a:txBody>
                  <a:tcPr marL="34544" marR="34544" marT="6096"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34492775"/>
                  </a:ext>
                </a:extLst>
              </a:tr>
            </a:tbl>
          </a:graphicData>
        </a:graphic>
      </p:graphicFrame>
      <p:pic>
        <p:nvPicPr>
          <p:cNvPr id="5" name="Picture 4">
            <a:extLst>
              <a:ext uri="{FF2B5EF4-FFF2-40B4-BE49-F238E27FC236}">
                <a16:creationId xmlns:a16="http://schemas.microsoft.com/office/drawing/2014/main" id="{4152BFCD-05DF-FA03-76EB-631368BC5EF8}"/>
              </a:ext>
            </a:extLst>
          </p:cNvPr>
          <p:cNvPicPr>
            <a:picLocks noChangeAspect="1"/>
          </p:cNvPicPr>
          <p:nvPr/>
        </p:nvPicPr>
        <p:blipFill rotWithShape="1">
          <a:blip r:embed="rId2"/>
          <a:srcRect r="10611"/>
          <a:stretch/>
        </p:blipFill>
        <p:spPr>
          <a:xfrm>
            <a:off x="134394" y="2498090"/>
            <a:ext cx="5702752" cy="3516816"/>
          </a:xfrm>
          <a:prstGeom prst="rect">
            <a:avLst/>
          </a:prstGeom>
        </p:spPr>
      </p:pic>
      <p:sp>
        <p:nvSpPr>
          <p:cNvPr id="2" name="TextBox 1">
            <a:extLst>
              <a:ext uri="{FF2B5EF4-FFF2-40B4-BE49-F238E27FC236}">
                <a16:creationId xmlns:a16="http://schemas.microsoft.com/office/drawing/2014/main" id="{68EE8057-1B6B-E586-C4D1-0484241D9481}"/>
              </a:ext>
            </a:extLst>
          </p:cNvPr>
          <p:cNvSpPr txBox="1"/>
          <p:nvPr/>
        </p:nvSpPr>
        <p:spPr>
          <a:xfrm>
            <a:off x="134394" y="1143000"/>
            <a:ext cx="5702752" cy="1200329"/>
          </a:xfrm>
          <a:prstGeom prst="rect">
            <a:avLst/>
          </a:prstGeom>
          <a:noFill/>
        </p:spPr>
        <p:txBody>
          <a:bodyPr wrap="square" rtlCol="0">
            <a:spAutoFit/>
          </a:bodyPr>
          <a:lstStyle/>
          <a:p>
            <a:r>
              <a:rPr lang="en-GB" sz="2400" dirty="0">
                <a:solidFill>
                  <a:srgbClr val="0070C0"/>
                </a:solidFill>
                <a:latin typeface="Arial" panose="020B0604020202020204" pitchFamily="34" charset="0"/>
                <a:cs typeface="Arial" panose="020B0604020202020204" pitchFamily="34" charset="0"/>
              </a:rPr>
              <a:t>The </a:t>
            </a:r>
            <a:r>
              <a:rPr lang="en-GB" sz="2400" dirty="0" err="1">
                <a:solidFill>
                  <a:srgbClr val="0070C0"/>
                </a:solidFill>
                <a:latin typeface="Arial" panose="020B0604020202020204" pitchFamily="34" charset="0"/>
                <a:cs typeface="Arial" panose="020B0604020202020204" pitchFamily="34" charset="0"/>
              </a:rPr>
              <a:t>i</a:t>
            </a:r>
            <a:r>
              <a:rPr lang="en-GB" sz="2400" dirty="0">
                <a:solidFill>
                  <a:srgbClr val="0070C0"/>
                </a:solidFill>
                <a:latin typeface="Arial" panose="020B0604020202020204" pitchFamily="34" charset="0"/>
                <a:cs typeface="Arial" panose="020B0604020202020204" pitchFamily="34" charset="0"/>
              </a:rPr>
              <a:t>-Thrive model has been adapted locally and the table show how current service map against the model. </a:t>
            </a:r>
          </a:p>
        </p:txBody>
      </p:sp>
    </p:spTree>
    <p:extLst>
      <p:ext uri="{BB962C8B-B14F-4D97-AF65-F5344CB8AC3E}">
        <p14:creationId xmlns:p14="http://schemas.microsoft.com/office/powerpoint/2010/main" val="3346575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E752CE-E070-4421-BB31-14CCA2CBF13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E0ACF9-11E2-1D4B-A28D-78BD04ABBE89}" type="slidenum">
              <a:rPr kumimoji="0" lang="en-US" sz="1200" b="1" i="0" u="none" strike="noStrike" kern="1200" cap="none" spc="0" normalizeH="0" baseline="0" noProof="0" smtClean="0">
                <a:ln>
                  <a:noFill/>
                </a:ln>
                <a:solidFill>
                  <a:prstClr val="black"/>
                </a:solidFill>
                <a:effectLst/>
                <a:uLnTx/>
                <a:uFillTx/>
                <a:latin typeface="Franklin Gothic Demi" panose="020B06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prstClr val="black"/>
              </a:solidFill>
              <a:effectLst/>
              <a:uLnTx/>
              <a:uFillTx/>
              <a:latin typeface="Franklin Gothic Demi" panose="020B0603020102020204" pitchFamily="34" charset="0"/>
              <a:ea typeface="+mn-ea"/>
              <a:cs typeface="+mn-cs"/>
            </a:endParaRPr>
          </a:p>
        </p:txBody>
      </p:sp>
      <p:sp>
        <p:nvSpPr>
          <p:cNvPr id="5" name="Text Placeholder 4">
            <a:extLst>
              <a:ext uri="{FF2B5EF4-FFF2-40B4-BE49-F238E27FC236}">
                <a16:creationId xmlns:a16="http://schemas.microsoft.com/office/drawing/2014/main" id="{A5F99C7D-E42A-A587-E777-3CE1276BB5A4}"/>
              </a:ext>
            </a:extLst>
          </p:cNvPr>
          <p:cNvSpPr>
            <a:spLocks noGrp="1"/>
          </p:cNvSpPr>
          <p:nvPr>
            <p:ph type="body" sz="quarter" idx="14"/>
          </p:nvPr>
        </p:nvSpPr>
        <p:spPr/>
        <p:txBody>
          <a:bodyPr>
            <a:normAutofit/>
          </a:bodyPr>
          <a:lstStyle/>
          <a:p>
            <a:r>
              <a:rPr lang="en-GB" sz="3400" b="1" dirty="0">
                <a:latin typeface="Arial" panose="020B0604020202020204" pitchFamily="34" charset="0"/>
              </a:rPr>
              <a:t>ICB Commissioned Services:</a:t>
            </a:r>
          </a:p>
        </p:txBody>
      </p:sp>
      <p:pic>
        <p:nvPicPr>
          <p:cNvPr id="3" name="Picture 2">
            <a:extLst>
              <a:ext uri="{FF2B5EF4-FFF2-40B4-BE49-F238E27FC236}">
                <a16:creationId xmlns:a16="http://schemas.microsoft.com/office/drawing/2014/main" id="{6E57175F-28CE-FDEE-E886-428D7E33E0AB}"/>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84183" y="938953"/>
            <a:ext cx="8953179" cy="5642823"/>
          </a:xfrm>
          <a:prstGeom prst="rect">
            <a:avLst/>
          </a:prstGeom>
          <a:noFill/>
          <a:ln>
            <a:noFill/>
          </a:ln>
        </p:spPr>
      </p:pic>
    </p:spTree>
    <p:extLst>
      <p:ext uri="{BB962C8B-B14F-4D97-AF65-F5344CB8AC3E}">
        <p14:creationId xmlns:p14="http://schemas.microsoft.com/office/powerpoint/2010/main" val="29090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6C98F57-6BEC-B688-12AE-7CF977047DC9}"/>
              </a:ext>
            </a:extLst>
          </p:cNvPr>
          <p:cNvSpPr>
            <a:spLocks noGrp="1"/>
          </p:cNvSpPr>
          <p:nvPr>
            <p:ph sz="half" idx="1"/>
          </p:nvPr>
        </p:nvSpPr>
        <p:spPr>
          <a:xfrm>
            <a:off x="228598" y="968158"/>
            <a:ext cx="5612353" cy="4654037"/>
          </a:xfrm>
        </p:spPr>
        <p:txBody>
          <a:bodyPr/>
          <a:lstStyle/>
          <a:p>
            <a:r>
              <a:rPr lang="en-GB" b="1" dirty="0">
                <a:latin typeface="Arial" panose="020B0604020202020204" pitchFamily="34" charset="0"/>
              </a:rPr>
              <a:t>Healthier Together </a:t>
            </a:r>
          </a:p>
        </p:txBody>
      </p:sp>
      <p:sp>
        <p:nvSpPr>
          <p:cNvPr id="4" name="Text Placeholder 3">
            <a:extLst>
              <a:ext uri="{FF2B5EF4-FFF2-40B4-BE49-F238E27FC236}">
                <a16:creationId xmlns:a16="http://schemas.microsoft.com/office/drawing/2014/main" id="{11D289D9-C45D-4011-1E06-B78CF284D225}"/>
              </a:ext>
            </a:extLst>
          </p:cNvPr>
          <p:cNvSpPr>
            <a:spLocks noGrp="1"/>
          </p:cNvSpPr>
          <p:nvPr>
            <p:ph type="body" sz="quarter" idx="14"/>
          </p:nvPr>
        </p:nvSpPr>
        <p:spPr/>
        <p:txBody>
          <a:bodyPr>
            <a:normAutofit/>
          </a:bodyPr>
          <a:lstStyle/>
          <a:p>
            <a:r>
              <a:rPr lang="en-GB" sz="3400" b="1" dirty="0">
                <a:latin typeface="Arial" panose="020B0604020202020204" pitchFamily="34" charset="0"/>
              </a:rPr>
              <a:t>Getting Advice: </a:t>
            </a:r>
          </a:p>
        </p:txBody>
      </p:sp>
      <p:pic>
        <p:nvPicPr>
          <p:cNvPr id="7" name="Picture 6">
            <a:extLst>
              <a:ext uri="{FF2B5EF4-FFF2-40B4-BE49-F238E27FC236}">
                <a16:creationId xmlns:a16="http://schemas.microsoft.com/office/drawing/2014/main" id="{7953C687-1AFE-7B98-DFAA-601D9A00E282}"/>
              </a:ext>
            </a:extLst>
          </p:cNvPr>
          <p:cNvPicPr>
            <a:picLocks noChangeAspect="1"/>
          </p:cNvPicPr>
          <p:nvPr/>
        </p:nvPicPr>
        <p:blipFill rotWithShape="1">
          <a:blip r:embed="rId2"/>
          <a:srcRect r="11179" b="8624"/>
          <a:stretch/>
        </p:blipFill>
        <p:spPr>
          <a:xfrm>
            <a:off x="8569486" y="930567"/>
            <a:ext cx="3389748" cy="3171650"/>
          </a:xfrm>
          <a:prstGeom prst="rect">
            <a:avLst/>
          </a:prstGeom>
        </p:spPr>
      </p:pic>
      <p:sp>
        <p:nvSpPr>
          <p:cNvPr id="11" name="TextBox 10">
            <a:extLst>
              <a:ext uri="{FF2B5EF4-FFF2-40B4-BE49-F238E27FC236}">
                <a16:creationId xmlns:a16="http://schemas.microsoft.com/office/drawing/2014/main" id="{AA1B299E-BABA-8681-CABD-EFD7915A9934}"/>
              </a:ext>
            </a:extLst>
          </p:cNvPr>
          <p:cNvSpPr txBox="1"/>
          <p:nvPr/>
        </p:nvSpPr>
        <p:spPr>
          <a:xfrm>
            <a:off x="1672082" y="5900656"/>
            <a:ext cx="6099906" cy="369332"/>
          </a:xfrm>
          <a:prstGeom prst="rect">
            <a:avLst/>
          </a:prstGeom>
          <a:noFill/>
        </p:spPr>
        <p:txBody>
          <a:bodyPr wrap="square">
            <a:spAutoFit/>
          </a:bodyPr>
          <a:lstStyle/>
          <a:p>
            <a:r>
              <a:rPr lang="en-GB" dirty="0">
                <a:hlinkClick r:id="rId3"/>
              </a:rPr>
              <a:t>Support, advice and guidance (stw-healthiertogether.nhs.uk)</a:t>
            </a:r>
            <a:endParaRPr lang="en-GB" dirty="0"/>
          </a:p>
        </p:txBody>
      </p:sp>
      <p:pic>
        <p:nvPicPr>
          <p:cNvPr id="5" name="Picture 4">
            <a:extLst>
              <a:ext uri="{FF2B5EF4-FFF2-40B4-BE49-F238E27FC236}">
                <a16:creationId xmlns:a16="http://schemas.microsoft.com/office/drawing/2014/main" id="{09F200A5-3383-BB35-AD31-AB0A7980CBEB}"/>
              </a:ext>
            </a:extLst>
          </p:cNvPr>
          <p:cNvPicPr>
            <a:picLocks noChangeAspect="1"/>
          </p:cNvPicPr>
          <p:nvPr/>
        </p:nvPicPr>
        <p:blipFill rotWithShape="1">
          <a:blip r:embed="rId4"/>
          <a:srcRect r="3412"/>
          <a:stretch/>
        </p:blipFill>
        <p:spPr>
          <a:xfrm>
            <a:off x="5427113" y="930567"/>
            <a:ext cx="2979320" cy="4537292"/>
          </a:xfrm>
          <a:prstGeom prst="rect">
            <a:avLst/>
          </a:prstGeom>
        </p:spPr>
      </p:pic>
      <p:sp>
        <p:nvSpPr>
          <p:cNvPr id="15" name="TextBox 14">
            <a:extLst>
              <a:ext uri="{FF2B5EF4-FFF2-40B4-BE49-F238E27FC236}">
                <a16:creationId xmlns:a16="http://schemas.microsoft.com/office/drawing/2014/main" id="{80F47C80-B3B9-0E7E-839E-AC63B7B4FEF8}"/>
              </a:ext>
            </a:extLst>
          </p:cNvPr>
          <p:cNvSpPr txBox="1"/>
          <p:nvPr/>
        </p:nvSpPr>
        <p:spPr>
          <a:xfrm>
            <a:off x="228599" y="1378061"/>
            <a:ext cx="5252865" cy="4401205"/>
          </a:xfrm>
          <a:prstGeom prst="rect">
            <a:avLst/>
          </a:prstGeom>
          <a:noFill/>
        </p:spPr>
        <p:txBody>
          <a:bodyPr wrap="square">
            <a:spAutoFit/>
          </a:bodyPr>
          <a:lstStyle/>
          <a:p>
            <a:r>
              <a:rPr lang="en-GB" sz="1400" dirty="0">
                <a:solidFill>
                  <a:srgbClr val="0070C0"/>
                </a:solidFill>
                <a:latin typeface="Arial" panose="020B0604020202020204" pitchFamily="34" charset="0"/>
                <a:cs typeface="Arial" panose="020B0604020202020204" pitchFamily="34" charset="0"/>
              </a:rPr>
              <a:t>Healthier Together is an initiative developed by Shropshire, Telford &amp; Wrekin.</a:t>
            </a:r>
          </a:p>
          <a:p>
            <a:r>
              <a:rPr lang="en-GB" sz="1400" dirty="0">
                <a:solidFill>
                  <a:srgbClr val="0070C0"/>
                </a:solidFill>
                <a:latin typeface="Arial" panose="020B0604020202020204" pitchFamily="34" charset="0"/>
                <a:cs typeface="Arial" panose="020B0604020202020204" pitchFamily="34" charset="0"/>
              </a:rPr>
              <a:t>Healthier Together provides advice for parents, young people and pregnant women, as well as clinical resources to support healthcare professionals – which means that your child can receive consistently high-quality care, irrespective of which healthcare professional they see.</a:t>
            </a:r>
          </a:p>
          <a:p>
            <a:endParaRPr lang="en-GB" sz="1400" dirty="0">
              <a:solidFill>
                <a:srgbClr val="0070C0"/>
              </a:solidFill>
              <a:latin typeface="Arial" panose="020B0604020202020204" pitchFamily="34" charset="0"/>
              <a:cs typeface="Arial" panose="020B0604020202020204" pitchFamily="34" charset="0"/>
            </a:endParaRPr>
          </a:p>
          <a:p>
            <a:r>
              <a:rPr lang="en-GB" sz="1400" dirty="0">
                <a:solidFill>
                  <a:srgbClr val="0070C0"/>
                </a:solidFill>
                <a:latin typeface="Arial" panose="020B0604020202020204" pitchFamily="34" charset="0"/>
                <a:cs typeface="Arial" panose="020B0604020202020204" pitchFamily="34" charset="0"/>
              </a:rPr>
              <a:t>As a parent, career or guardian, you'll find clear information on common childhood illnesses for both physical and mental health, including advice on what 'red-flag' signs to look out for, where to seek help if required and how long your child's symptoms are likely to last.</a:t>
            </a:r>
          </a:p>
          <a:p>
            <a:endParaRPr lang="en-GB" sz="1400" dirty="0">
              <a:solidFill>
                <a:srgbClr val="0070C0"/>
              </a:solidFill>
              <a:latin typeface="Arial" panose="020B0604020202020204" pitchFamily="34" charset="0"/>
              <a:cs typeface="Arial" panose="020B0604020202020204" pitchFamily="34" charset="0"/>
            </a:endParaRPr>
          </a:p>
          <a:p>
            <a:r>
              <a:rPr lang="en-GB" sz="1400" dirty="0">
                <a:solidFill>
                  <a:srgbClr val="0070C0"/>
                </a:solidFill>
                <a:latin typeface="Arial" panose="020B0604020202020204" pitchFamily="34" charset="0"/>
                <a:cs typeface="Arial" panose="020B0604020202020204" pitchFamily="34" charset="0"/>
              </a:rPr>
              <a:t>The Healthier Together programme is a community initiative that relies upon patients and healthcare professionals working together to improve how local healthcare is delivered.</a:t>
            </a:r>
          </a:p>
          <a:p>
            <a:endParaRPr lang="en-GB" sz="1400" dirty="0">
              <a:solidFill>
                <a:srgbClr val="0070C0"/>
              </a:solidFill>
              <a:latin typeface="Arial" panose="020B0604020202020204" pitchFamily="34" charset="0"/>
              <a:cs typeface="Arial" panose="020B0604020202020204" pitchFamily="34" charset="0"/>
            </a:endParaRPr>
          </a:p>
          <a:p>
            <a:r>
              <a:rPr lang="en-GB" sz="1400" dirty="0">
                <a:solidFill>
                  <a:srgbClr val="0070C0"/>
                </a:solidFill>
                <a:latin typeface="Arial" panose="020B0604020202020204" pitchFamily="34" charset="0"/>
                <a:cs typeface="Arial" panose="020B0604020202020204" pitchFamily="34" charset="0"/>
              </a:rPr>
              <a:t>Family Connect offers information advice and guidance within Telford &amp; Wrekin Local Authority as does the Local Offer. </a:t>
            </a:r>
          </a:p>
        </p:txBody>
      </p:sp>
      <p:pic>
        <p:nvPicPr>
          <p:cNvPr id="13" name="Picture 12">
            <a:extLst>
              <a:ext uri="{FF2B5EF4-FFF2-40B4-BE49-F238E27FC236}">
                <a16:creationId xmlns:a16="http://schemas.microsoft.com/office/drawing/2014/main" id="{F5223939-F803-458B-3684-E4E3FCAF6070}"/>
              </a:ext>
            </a:extLst>
          </p:cNvPr>
          <p:cNvPicPr>
            <a:picLocks noChangeAspect="1"/>
          </p:cNvPicPr>
          <p:nvPr/>
        </p:nvPicPr>
        <p:blipFill rotWithShape="1">
          <a:blip r:embed="rId5"/>
          <a:srcRect r="6574"/>
          <a:stretch/>
        </p:blipFill>
        <p:spPr>
          <a:xfrm>
            <a:off x="8028264" y="4637489"/>
            <a:ext cx="2029342" cy="2047143"/>
          </a:xfrm>
          <a:prstGeom prst="rect">
            <a:avLst/>
          </a:prstGeom>
        </p:spPr>
      </p:pic>
    </p:spTree>
    <p:extLst>
      <p:ext uri="{BB962C8B-B14F-4D97-AF65-F5344CB8AC3E}">
        <p14:creationId xmlns:p14="http://schemas.microsoft.com/office/powerpoint/2010/main" val="3008716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B7356C-73F1-27FB-F32E-E762723D889B}"/>
              </a:ext>
            </a:extLst>
          </p:cNvPr>
          <p:cNvSpPr>
            <a:spLocks noGrp="1"/>
          </p:cNvSpPr>
          <p:nvPr>
            <p:ph sz="half" idx="1"/>
          </p:nvPr>
        </p:nvSpPr>
        <p:spPr>
          <a:xfrm>
            <a:off x="351036" y="1070001"/>
            <a:ext cx="5489915" cy="4717997"/>
          </a:xfrm>
        </p:spPr>
        <p:txBody>
          <a:bodyPr>
            <a:normAutofit lnSpcReduction="10000"/>
          </a:bodyPr>
          <a:lstStyle/>
          <a:p>
            <a:r>
              <a:rPr lang="en-GB" sz="2400" b="1" dirty="0">
                <a:latin typeface="Arial" panose="020B0604020202020204" pitchFamily="34" charset="0"/>
              </a:rPr>
              <a:t>Shropshire place:</a:t>
            </a:r>
          </a:p>
          <a:p>
            <a:r>
              <a:rPr lang="en-GB" sz="1800" b="1" dirty="0">
                <a:latin typeface="Arial" panose="020B0604020202020204" pitchFamily="34" charset="0"/>
              </a:rPr>
              <a:t>Early health hubs - </a:t>
            </a:r>
            <a:r>
              <a:rPr lang="en-GB" sz="1800" dirty="0">
                <a:latin typeface="Arial" panose="020B0604020202020204" pitchFamily="34" charset="0"/>
              </a:rPr>
              <a:t>These hubs are facilities for co-ordinating early help services, providing children, young people and their families with help and support in times of need. They bring together services, such as family support, parenting support, health and voluntary sector partners and our local schools.</a:t>
            </a:r>
          </a:p>
          <a:p>
            <a:r>
              <a:rPr lang="en-GB" sz="1800" b="1" dirty="0">
                <a:latin typeface="Arial" panose="020B0604020202020204" pitchFamily="34" charset="0"/>
              </a:rPr>
              <a:t>Strengthening families - </a:t>
            </a:r>
            <a:r>
              <a:rPr lang="en-GB" sz="1800" dirty="0">
                <a:latin typeface="Arial" panose="020B0604020202020204" pitchFamily="34" charset="0"/>
              </a:rPr>
              <a:t>It aims to support families who might need extra help to be happy, healthy and safe.  This means services working together to provide families with the right support at the right time. </a:t>
            </a:r>
          </a:p>
          <a:p>
            <a:r>
              <a:rPr lang="en-GB" sz="1800" b="1" dirty="0">
                <a:solidFill>
                  <a:srgbClr val="0070C0"/>
                </a:solidFill>
                <a:latin typeface="Arial" panose="020B0604020202020204" pitchFamily="34" charset="0"/>
              </a:rPr>
              <a:t>Voluntary sector </a:t>
            </a:r>
            <a:r>
              <a:rPr lang="en-GB" sz="1800" dirty="0">
                <a:solidFill>
                  <a:srgbClr val="0070C0"/>
                </a:solidFill>
                <a:latin typeface="Arial" panose="020B0604020202020204" pitchFamily="34" charset="0"/>
              </a:rPr>
              <a:t>support available at place including - Survivors of Bereavement by Suicide (</a:t>
            </a:r>
            <a:r>
              <a:rPr lang="en-GB" sz="1800" dirty="0" err="1">
                <a:solidFill>
                  <a:srgbClr val="0070C0"/>
                </a:solidFill>
                <a:latin typeface="Arial" panose="020B0604020202020204" pitchFamily="34" charset="0"/>
              </a:rPr>
              <a:t>SoBS</a:t>
            </a:r>
            <a:r>
              <a:rPr lang="en-GB" sz="1800" dirty="0">
                <a:solidFill>
                  <a:srgbClr val="0070C0"/>
                </a:solidFill>
                <a:latin typeface="Arial" panose="020B0604020202020204" pitchFamily="34" charset="0"/>
              </a:rPr>
              <a:t>), Shropshire Mental Health Support</a:t>
            </a:r>
          </a:p>
        </p:txBody>
      </p:sp>
      <p:sp>
        <p:nvSpPr>
          <p:cNvPr id="2" name="Text Placeholder 1">
            <a:extLst>
              <a:ext uri="{FF2B5EF4-FFF2-40B4-BE49-F238E27FC236}">
                <a16:creationId xmlns:a16="http://schemas.microsoft.com/office/drawing/2014/main" id="{D9354748-4CAB-A260-914F-E20023FEF763}"/>
              </a:ext>
            </a:extLst>
          </p:cNvPr>
          <p:cNvSpPr>
            <a:spLocks noGrp="1"/>
          </p:cNvSpPr>
          <p:nvPr>
            <p:ph sz="half" idx="15"/>
          </p:nvPr>
        </p:nvSpPr>
        <p:spPr>
          <a:xfrm>
            <a:off x="5987332" y="1070002"/>
            <a:ext cx="5633707" cy="4893476"/>
          </a:xfrm>
        </p:spPr>
        <p:txBody>
          <a:bodyPr>
            <a:normAutofit/>
          </a:bodyPr>
          <a:lstStyle/>
          <a:p>
            <a:r>
              <a:rPr lang="en-GB" sz="2400" b="1" dirty="0">
                <a:solidFill>
                  <a:srgbClr val="0070C0"/>
                </a:solidFill>
              </a:rPr>
              <a:t>Telford &amp; Wrekin place: </a:t>
            </a:r>
          </a:p>
          <a:p>
            <a:pPr>
              <a:lnSpc>
                <a:spcPct val="100000"/>
              </a:lnSpc>
            </a:pPr>
            <a:r>
              <a:rPr lang="en-GB" sz="1800" b="1" dirty="0"/>
              <a:t>Family Hubs </a:t>
            </a:r>
            <a:r>
              <a:rPr lang="en-GB" sz="1800" dirty="0"/>
              <a:t>opened in Telford &amp; Wrekin – they are one-stop centres where families can get free information, guidance and support on infant feeding, mental health, healthy lifestyles and many other services.</a:t>
            </a:r>
          </a:p>
          <a:p>
            <a:pPr>
              <a:lnSpc>
                <a:spcPct val="100000"/>
              </a:lnSpc>
            </a:pPr>
            <a:r>
              <a:rPr lang="en-GB" sz="1800" b="1" dirty="0"/>
              <a:t>Year of Wellbeing for Children &amp; People </a:t>
            </a:r>
            <a:r>
              <a:rPr lang="en-GB" sz="1800" dirty="0"/>
              <a:t>launched in October 2023. The campaign aims to encourage young people across the borough to take action to enhance their wellbeing, through simple, small changes to their everyday life.</a:t>
            </a:r>
          </a:p>
          <a:p>
            <a:pPr>
              <a:lnSpc>
                <a:spcPct val="100000"/>
              </a:lnSpc>
            </a:pPr>
            <a:r>
              <a:rPr lang="en-GB" sz="1800" b="1" dirty="0"/>
              <a:t>Family Safeguarding Model </a:t>
            </a:r>
            <a:r>
              <a:rPr lang="en-GB" sz="1800" dirty="0"/>
              <a:t>take whole family approach and includes MH practitioners in the team. </a:t>
            </a:r>
          </a:p>
          <a:p>
            <a:pPr>
              <a:lnSpc>
                <a:spcPct val="100000"/>
              </a:lnSpc>
            </a:pPr>
            <a:r>
              <a:rPr lang="en-GB" sz="1800" b="1" dirty="0"/>
              <a:t>Voluntary Sector </a:t>
            </a:r>
            <a:r>
              <a:rPr lang="en-GB" sz="1800" dirty="0"/>
              <a:t>support available at place including Recharge, </a:t>
            </a:r>
            <a:r>
              <a:rPr lang="en-GB" sz="1800" dirty="0" err="1"/>
              <a:t>SmashLife</a:t>
            </a:r>
            <a:r>
              <a:rPr lang="en-GB" sz="1800" dirty="0"/>
              <a:t>.</a:t>
            </a:r>
          </a:p>
          <a:p>
            <a:endParaRPr lang="en-GB" dirty="0">
              <a:solidFill>
                <a:srgbClr val="0070C0"/>
              </a:solidFill>
            </a:endParaRPr>
          </a:p>
        </p:txBody>
      </p:sp>
      <p:sp>
        <p:nvSpPr>
          <p:cNvPr id="8" name="Text Placeholder 7">
            <a:extLst>
              <a:ext uri="{FF2B5EF4-FFF2-40B4-BE49-F238E27FC236}">
                <a16:creationId xmlns:a16="http://schemas.microsoft.com/office/drawing/2014/main" id="{3407C3F3-5A84-8510-73DB-2106C6698D3C}"/>
              </a:ext>
            </a:extLst>
          </p:cNvPr>
          <p:cNvSpPr>
            <a:spLocks noGrp="1"/>
          </p:cNvSpPr>
          <p:nvPr>
            <p:ph type="body" sz="quarter" idx="14"/>
          </p:nvPr>
        </p:nvSpPr>
        <p:spPr/>
        <p:txBody>
          <a:bodyPr>
            <a:normAutofit/>
          </a:bodyPr>
          <a:lstStyle/>
          <a:p>
            <a:r>
              <a:rPr lang="en-GB" sz="3400" b="1" dirty="0">
                <a:latin typeface="Arial" panose="020B0604020202020204" pitchFamily="34" charset="0"/>
              </a:rPr>
              <a:t>Getting Help </a:t>
            </a:r>
          </a:p>
        </p:txBody>
      </p:sp>
    </p:spTree>
    <p:extLst>
      <p:ext uri="{BB962C8B-B14F-4D97-AF65-F5344CB8AC3E}">
        <p14:creationId xmlns:p14="http://schemas.microsoft.com/office/powerpoint/2010/main" val="938967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E670E5-8C30-ED8E-A21F-D8C398F0AEFD}"/>
              </a:ext>
            </a:extLst>
          </p:cNvPr>
          <p:cNvSpPr>
            <a:spLocks noGrp="1"/>
          </p:cNvSpPr>
          <p:nvPr>
            <p:ph type="body" sz="quarter" idx="15"/>
          </p:nvPr>
        </p:nvSpPr>
        <p:spPr>
          <a:xfrm>
            <a:off x="350838" y="876293"/>
            <a:ext cx="11534775" cy="5105414"/>
          </a:xfrm>
        </p:spPr>
        <p:txBody>
          <a:bodyPr>
            <a:noAutofit/>
          </a:bodyPr>
          <a:lstStyle/>
          <a:p>
            <a:pPr marL="0" indent="0">
              <a:buNone/>
            </a:pPr>
            <a:r>
              <a:rPr lang="en-GB" sz="2000" dirty="0">
                <a:solidFill>
                  <a:srgbClr val="0070C0"/>
                </a:solidFill>
                <a:latin typeface="Arial" panose="020B0604020202020204" pitchFamily="34" charset="0"/>
                <a:cs typeface="Arial" panose="020B0604020202020204" pitchFamily="34" charset="0"/>
              </a:rPr>
              <a:t>98 Mental Health Leads have been trained across Shropshire, Telford &amp; Wrekin since Spring 2022.</a:t>
            </a:r>
            <a:br>
              <a:rPr lang="en-GB" sz="2000" dirty="0">
                <a:solidFill>
                  <a:srgbClr val="0070C0"/>
                </a:solidFill>
                <a:latin typeface="Arial" panose="020B0604020202020204" pitchFamily="34" charset="0"/>
                <a:cs typeface="Arial" panose="020B0604020202020204" pitchFamily="34" charset="0"/>
              </a:rPr>
            </a:br>
            <a:endParaRPr lang="en-GB" sz="2000" dirty="0">
              <a:solidFill>
                <a:srgbClr val="0070C0"/>
              </a:solidFill>
              <a:latin typeface="Arial" panose="020B0604020202020204" pitchFamily="34" charset="0"/>
              <a:cs typeface="Arial" panose="020B0604020202020204" pitchFamily="34" charset="0"/>
            </a:endParaRPr>
          </a:p>
          <a:p>
            <a:pPr marL="0" indent="0">
              <a:buNone/>
            </a:pPr>
            <a:r>
              <a:rPr lang="en-GB" sz="2000" dirty="0">
                <a:solidFill>
                  <a:srgbClr val="0070C0"/>
                </a:solidFill>
                <a:latin typeface="Arial" panose="020B0604020202020204" pitchFamily="34" charset="0"/>
                <a:cs typeface="Arial" panose="020B0604020202020204" pitchFamily="34" charset="0"/>
              </a:rPr>
              <a:t>The training has led to two certificates:</a:t>
            </a:r>
          </a:p>
          <a:p>
            <a:r>
              <a:rPr lang="en-GB" sz="1800" dirty="0">
                <a:solidFill>
                  <a:srgbClr val="0070C0"/>
                </a:solidFill>
                <a:latin typeface="Arial" panose="020B0604020202020204" pitchFamily="34" charset="0"/>
                <a:cs typeface="Arial" panose="020B0604020202020204" pitchFamily="34" charset="0"/>
              </a:rPr>
              <a:t>Advanced Designated Mental Health</a:t>
            </a:r>
          </a:p>
          <a:p>
            <a:r>
              <a:rPr lang="en-GB" sz="1800" dirty="0">
                <a:solidFill>
                  <a:srgbClr val="0070C0"/>
                </a:solidFill>
                <a:latin typeface="Arial" panose="020B0604020202020204" pitchFamily="34" charset="0"/>
                <a:cs typeface="Arial" panose="020B0604020202020204" pitchFamily="34" charset="0"/>
              </a:rPr>
              <a:t>Level 4 Certificate in Mental Health Aware Leadership</a:t>
            </a:r>
            <a:br>
              <a:rPr lang="en-GB" sz="1800" dirty="0">
                <a:solidFill>
                  <a:srgbClr val="0070C0"/>
                </a:solidFill>
                <a:latin typeface="Arial" panose="020B0604020202020204" pitchFamily="34" charset="0"/>
                <a:cs typeface="Arial" panose="020B0604020202020204" pitchFamily="34" charset="0"/>
              </a:rPr>
            </a:br>
            <a:endParaRPr lang="en-GB" sz="1800" dirty="0">
              <a:solidFill>
                <a:srgbClr val="0070C0"/>
              </a:solidFill>
              <a:latin typeface="Arial" panose="020B0604020202020204" pitchFamily="34" charset="0"/>
              <a:cs typeface="Arial" panose="020B0604020202020204" pitchFamily="34" charset="0"/>
            </a:endParaRPr>
          </a:p>
          <a:p>
            <a:pPr marL="0" indent="0">
              <a:buNone/>
            </a:pPr>
            <a:r>
              <a:rPr lang="en-GB" sz="2000" dirty="0">
                <a:solidFill>
                  <a:srgbClr val="0070C0"/>
                </a:solidFill>
                <a:latin typeface="Arial" panose="020B0604020202020204" pitchFamily="34" charset="0"/>
                <a:cs typeface="Arial" panose="020B0604020202020204" pitchFamily="34" charset="0"/>
              </a:rPr>
              <a:t>The course is over 3 days and focuses on the following three areas:</a:t>
            </a:r>
          </a:p>
          <a:p>
            <a:r>
              <a:rPr lang="en-GB"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Developing the universal and targeted support offer</a:t>
            </a:r>
          </a:p>
          <a:p>
            <a:r>
              <a:rPr lang="en-GB"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Identifying mental health and wellbeing needs and monitoring the impact of support</a:t>
            </a:r>
          </a:p>
          <a:p>
            <a:r>
              <a:rPr lang="en-GB"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Approaches to plan and lead change aligned to the work of your designated safeguarding lead/special educational needs co-ordinator</a:t>
            </a:r>
            <a:br>
              <a:rPr lang="en-GB"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br>
            <a:endParaRPr lang="en-GB" sz="18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GB" sz="2000" dirty="0">
                <a:solidFill>
                  <a:srgbClr val="0070C0"/>
                </a:solidFill>
                <a:effectLst/>
                <a:latin typeface="Arial" panose="020B0604020202020204" pitchFamily="34" charset="0"/>
                <a:ea typeface="Calibri" panose="020F0502020204030204" pitchFamily="34" charset="0"/>
                <a:cs typeface="Arial" panose="020B0604020202020204" pitchFamily="34" charset="0"/>
              </a:rPr>
              <a:t>Engaging students and developing positive relationships with parents, families and carers:</a:t>
            </a:r>
          </a:p>
          <a:p>
            <a:r>
              <a:rPr lang="en-GB" sz="1800" dirty="0">
                <a:solidFill>
                  <a:srgbClr val="0070C0"/>
                </a:solidFill>
                <a:latin typeface="Arial" panose="020B0604020202020204" pitchFamily="34" charset="0"/>
                <a:cs typeface="Arial" panose="020B0604020202020204" pitchFamily="34" charset="0"/>
              </a:rPr>
              <a:t>The key area on Day 1 is all about the culture ad ethos in the school and how others manage the change the process. </a:t>
            </a:r>
          </a:p>
          <a:p>
            <a:endParaRPr lang="en-GB" sz="22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2F74E95-22AE-4DEB-0BCB-F5AECC238547}"/>
              </a:ext>
            </a:extLst>
          </p:cNvPr>
          <p:cNvSpPr>
            <a:spLocks noGrp="1"/>
          </p:cNvSpPr>
          <p:nvPr>
            <p:ph type="body" sz="quarter" idx="14"/>
          </p:nvPr>
        </p:nvSpPr>
        <p:spPr>
          <a:xfrm>
            <a:off x="350838" y="0"/>
            <a:ext cx="9341604" cy="954157"/>
          </a:xfrm>
        </p:spPr>
        <p:txBody>
          <a:bodyPr>
            <a:normAutofit fontScale="92500" lnSpcReduction="20000"/>
          </a:bodyPr>
          <a:lstStyle/>
          <a:p>
            <a:r>
              <a:rPr lang="en-GB" sz="3400" b="1" dirty="0">
                <a:latin typeface="Arial" panose="020B0604020202020204" pitchFamily="34" charset="0"/>
              </a:rPr>
              <a:t>Department of Education: </a:t>
            </a:r>
          </a:p>
          <a:p>
            <a:r>
              <a:rPr lang="en-GB" sz="3400" b="1" dirty="0">
                <a:latin typeface="Arial" panose="020B0604020202020204" pitchFamily="34" charset="0"/>
              </a:rPr>
              <a:t>Mental Health Lead Training</a:t>
            </a:r>
          </a:p>
        </p:txBody>
      </p:sp>
    </p:spTree>
    <p:extLst>
      <p:ext uri="{BB962C8B-B14F-4D97-AF65-F5344CB8AC3E}">
        <p14:creationId xmlns:p14="http://schemas.microsoft.com/office/powerpoint/2010/main" val="445465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0995C0-BA0D-EEAA-0B55-45FE5EB3F183}"/>
              </a:ext>
            </a:extLst>
          </p:cNvPr>
          <p:cNvSpPr>
            <a:spLocks noGrp="1"/>
          </p:cNvSpPr>
          <p:nvPr>
            <p:ph sz="half" idx="1"/>
          </p:nvPr>
        </p:nvSpPr>
        <p:spPr>
          <a:xfrm>
            <a:off x="351036" y="1174052"/>
            <a:ext cx="7431304" cy="4509896"/>
          </a:xfrm>
        </p:spPr>
        <p:txBody>
          <a:bodyPr>
            <a:noAutofit/>
          </a:bodyPr>
          <a:lstStyle/>
          <a:p>
            <a:r>
              <a:rPr lang="en-GB" sz="2000" dirty="0">
                <a:effectLst/>
                <a:latin typeface="Arial" panose="020B0604020202020204" pitchFamily="34" charset="0"/>
                <a:ea typeface="Times New Roman" panose="02020603050405020304" pitchFamily="18" charset="0"/>
              </a:rPr>
              <a:t>This Children and Young People’s (CYP) Local Transformation Plan (LTP) gives an update </a:t>
            </a:r>
            <a:r>
              <a:rPr lang="en-GB" sz="2000" dirty="0">
                <a:latin typeface="Arial" panose="020B0604020202020204" pitchFamily="34" charset="0"/>
                <a:ea typeface="Times New Roman" panose="02020603050405020304" pitchFamily="18" charset="0"/>
              </a:rPr>
              <a:t>of </a:t>
            </a:r>
            <a:r>
              <a:rPr lang="en-GB" sz="2000" dirty="0">
                <a:effectLst/>
                <a:latin typeface="Arial" panose="020B0604020202020204" pitchFamily="34" charset="0"/>
                <a:ea typeface="Times New Roman" panose="02020603050405020304" pitchFamily="18" charset="0"/>
              </a:rPr>
              <a:t>the emotional health and wellbeing (EHWB) services for </a:t>
            </a:r>
            <a:r>
              <a:rPr lang="en-GB" sz="2000" dirty="0">
                <a:latin typeface="Arial" panose="020B0604020202020204" pitchFamily="34" charset="0"/>
                <a:ea typeface="Times New Roman" panose="02020603050405020304" pitchFamily="18" charset="0"/>
              </a:rPr>
              <a:t>CYP</a:t>
            </a:r>
            <a:r>
              <a:rPr lang="en-GB" sz="2000" dirty="0">
                <a:effectLst/>
                <a:latin typeface="Arial" panose="020B0604020202020204" pitchFamily="34" charset="0"/>
                <a:ea typeface="Times New Roman" panose="02020603050405020304" pitchFamily="18" charset="0"/>
              </a:rPr>
              <a:t> living in Shropshire Telford and Wrekin (STW). The update captures an overview of current services, recognising the challenges in the system and identifies the </a:t>
            </a:r>
            <a:r>
              <a:rPr lang="en-GB" sz="2000" dirty="0">
                <a:latin typeface="Arial" panose="020B0604020202020204" pitchFamily="34" charset="0"/>
                <a:ea typeface="Times New Roman" panose="02020603050405020304" pitchFamily="18" charset="0"/>
              </a:rPr>
              <a:t>transformation and commissioning during 2024/25</a:t>
            </a:r>
            <a:r>
              <a:rPr lang="en-GB" sz="2000" dirty="0">
                <a:effectLst/>
                <a:latin typeface="Arial" panose="020B0604020202020204" pitchFamily="34" charset="0"/>
                <a:ea typeface="Times New Roman" panose="02020603050405020304" pitchFamily="18" charset="0"/>
              </a:rPr>
              <a:t>. </a:t>
            </a:r>
          </a:p>
          <a:p>
            <a:r>
              <a:rPr lang="en-GB" sz="2000" dirty="0">
                <a:effectLst/>
                <a:latin typeface="Arial" panose="020B0604020202020204" pitchFamily="34" charset="0"/>
                <a:ea typeface="Times New Roman" panose="02020603050405020304" pitchFamily="18" charset="0"/>
              </a:rPr>
              <a:t>Using the system vision,  the plan set out several next steps to ensure the system and its partners, through coproduction, continue to strive t</a:t>
            </a:r>
            <a:r>
              <a:rPr lang="en-GB" sz="2000" dirty="0">
                <a:latin typeface="Arial" panose="020B0604020202020204" pitchFamily="34" charset="0"/>
                <a:ea typeface="Times New Roman" panose="02020603050405020304" pitchFamily="18" charset="0"/>
              </a:rPr>
              <a:t>o continue to improve the EHWB services for CYP living in Shropshire and Telford &amp; Wrekin. </a:t>
            </a:r>
            <a:endParaRPr lang="en-GB" sz="2000" dirty="0">
              <a:effectLst/>
              <a:latin typeface="Arial" panose="020B0604020202020204" pitchFamily="34" charset="0"/>
              <a:ea typeface="Times New Roman" panose="02020603050405020304" pitchFamily="18" charset="0"/>
            </a:endParaRPr>
          </a:p>
          <a:p>
            <a:endParaRPr lang="en-GB" sz="2000" dirty="0">
              <a:effectLst/>
              <a:latin typeface="Arial" panose="020B0604020202020204" pitchFamily="34" charset="0"/>
              <a:ea typeface="Times New Roman" panose="02020603050405020304" pitchFamily="18" charset="0"/>
            </a:endParaRPr>
          </a:p>
          <a:p>
            <a:r>
              <a:rPr lang="en-GB" sz="2000" dirty="0">
                <a:latin typeface="Segoe Script" panose="030B0504020000000003" pitchFamily="66" charset="0"/>
                <a:ea typeface="Times New Roman" panose="02020603050405020304" pitchFamily="18" charset="0"/>
              </a:rPr>
              <a:t>Gareth Robinson </a:t>
            </a:r>
          </a:p>
          <a:p>
            <a:r>
              <a:rPr lang="en-GB" sz="2000" dirty="0">
                <a:latin typeface="Arial" panose="020B0604020202020204" pitchFamily="34" charset="0"/>
                <a:ea typeface="Times New Roman" panose="02020603050405020304" pitchFamily="18" charset="0"/>
              </a:rPr>
              <a:t>Director for Delivery &amp; Transformation </a:t>
            </a:r>
          </a:p>
          <a:p>
            <a:endParaRPr lang="en-GB" sz="2000" dirty="0">
              <a:effectLst/>
              <a:latin typeface="Segoe Script" panose="030B0504020000000003" pitchFamily="66" charset="0"/>
              <a:ea typeface="Times New Roman" panose="02020603050405020304" pitchFamily="18" charset="0"/>
            </a:endParaRPr>
          </a:p>
          <a:p>
            <a:endParaRPr lang="en-GB" sz="2000" dirty="0">
              <a:latin typeface="Arial" panose="020B0604020202020204" pitchFamily="34" charset="0"/>
            </a:endParaRPr>
          </a:p>
          <a:p>
            <a:endParaRPr lang="en-GB" sz="2000" dirty="0">
              <a:latin typeface="Arial" panose="020B0604020202020204" pitchFamily="34" charset="0"/>
            </a:endParaRPr>
          </a:p>
        </p:txBody>
      </p:sp>
      <p:sp>
        <p:nvSpPr>
          <p:cNvPr id="8" name="Text Placeholder 7">
            <a:extLst>
              <a:ext uri="{FF2B5EF4-FFF2-40B4-BE49-F238E27FC236}">
                <a16:creationId xmlns:a16="http://schemas.microsoft.com/office/drawing/2014/main" id="{885C5155-82F6-DA7C-AAF5-1691E929B49A}"/>
              </a:ext>
            </a:extLst>
          </p:cNvPr>
          <p:cNvSpPr>
            <a:spLocks noGrp="1"/>
          </p:cNvSpPr>
          <p:nvPr>
            <p:ph type="body" sz="quarter" idx="14"/>
          </p:nvPr>
        </p:nvSpPr>
        <p:spPr/>
        <p:txBody>
          <a:bodyPr>
            <a:normAutofit/>
          </a:bodyPr>
          <a:lstStyle/>
          <a:p>
            <a:r>
              <a:rPr lang="en-GB" sz="3400" b="1" dirty="0">
                <a:latin typeface="Arial" panose="020B0604020202020204" pitchFamily="34" charset="0"/>
              </a:rPr>
              <a:t>Introduction </a:t>
            </a:r>
          </a:p>
        </p:txBody>
      </p:sp>
      <p:pic>
        <p:nvPicPr>
          <p:cNvPr id="5" name="Content Placeholder 4" descr="Circle of smiling faces of children with heads together looking downwards">
            <a:extLst>
              <a:ext uri="{FF2B5EF4-FFF2-40B4-BE49-F238E27FC236}">
                <a16:creationId xmlns:a16="http://schemas.microsoft.com/office/drawing/2014/main" id="{40AC2DA0-6386-E504-458B-13D0D7E68C9B}"/>
              </a:ext>
            </a:extLst>
          </p:cNvPr>
          <p:cNvPicPr>
            <a:picLocks noGrp="1" noChangeAspect="1"/>
          </p:cNvPicPr>
          <p:nvPr>
            <p:ph sz="half" idx="15"/>
          </p:nvPr>
        </p:nvPicPr>
        <p:blipFill>
          <a:blip r:embed="rId2">
            <a:extLst>
              <a:ext uri="{28A0092B-C50C-407E-A947-70E740481C1C}">
                <a14:useLocalDpi xmlns:a14="http://schemas.microsoft.com/office/drawing/2010/main" val="0"/>
              </a:ext>
            </a:extLst>
          </a:blip>
          <a:stretch>
            <a:fillRect/>
          </a:stretch>
        </p:blipFill>
        <p:spPr>
          <a:xfrm>
            <a:off x="7931426" y="1887143"/>
            <a:ext cx="3689073" cy="2461829"/>
          </a:xfrm>
        </p:spPr>
      </p:pic>
    </p:spTree>
    <p:extLst>
      <p:ext uri="{BB962C8B-B14F-4D97-AF65-F5344CB8AC3E}">
        <p14:creationId xmlns:p14="http://schemas.microsoft.com/office/powerpoint/2010/main" val="931601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E670E5-8C30-ED8E-A21F-D8C398F0AEFD}"/>
              </a:ext>
            </a:extLst>
          </p:cNvPr>
          <p:cNvSpPr>
            <a:spLocks noGrp="1"/>
          </p:cNvSpPr>
          <p:nvPr>
            <p:ph type="body" sz="quarter" idx="15"/>
          </p:nvPr>
        </p:nvSpPr>
        <p:spPr>
          <a:xfrm>
            <a:off x="350838" y="950998"/>
            <a:ext cx="11534775" cy="4954851"/>
          </a:xfrm>
        </p:spPr>
        <p:txBody>
          <a:bodyPr>
            <a:normAutofit/>
          </a:bodyPr>
          <a:lstStyle/>
          <a:p>
            <a:pPr marL="0" indent="0">
              <a:buNone/>
            </a:pPr>
            <a:r>
              <a:rPr lang="en-GB" sz="2000" dirty="0">
                <a:solidFill>
                  <a:srgbClr val="0072BC"/>
                </a:solidFill>
                <a:latin typeface="Arial" panose="020B0604020202020204" pitchFamily="34" charset="0"/>
                <a:cs typeface="Arial" panose="020B0604020202020204" pitchFamily="34" charset="0"/>
              </a:rPr>
              <a:t>Future in Mind (FIM) was established in Telford &amp; Wrekin in November 2016. There are currently 65 participants, with secondary schools being less engaged in the programme. In Shropshire, the programme is in its 3rd year, with 65 participants. There is a better balance of primary and secondary but there is more work to do with recruitment.</a:t>
            </a:r>
            <a:br>
              <a:rPr lang="en-GB" sz="2000" dirty="0">
                <a:solidFill>
                  <a:srgbClr val="0072BC"/>
                </a:solidFill>
                <a:latin typeface="Arial" panose="020B0604020202020204" pitchFamily="34" charset="0"/>
                <a:cs typeface="Arial" panose="020B0604020202020204" pitchFamily="34" charset="0"/>
              </a:rPr>
            </a:br>
            <a:br>
              <a:rPr lang="en-GB" sz="2000" dirty="0">
                <a:solidFill>
                  <a:srgbClr val="0072BC"/>
                </a:solidFill>
                <a:latin typeface="Arial" panose="020B0604020202020204" pitchFamily="34" charset="0"/>
                <a:cs typeface="Arial" panose="020B0604020202020204" pitchFamily="34" charset="0"/>
              </a:rPr>
            </a:br>
            <a:r>
              <a:rPr lang="en-GB" sz="2000" dirty="0">
                <a:solidFill>
                  <a:srgbClr val="0072BC"/>
                </a:solidFill>
                <a:latin typeface="Arial" panose="020B0604020202020204" pitchFamily="34" charset="0"/>
                <a:cs typeface="Arial" panose="020B0604020202020204" pitchFamily="34" charset="0"/>
              </a:rPr>
              <a:t>The purpose of FIM was to address the Green Paper and ensure that schools were supported, understanding and recognising different mental health illness and providing non-clinical interventions to support this. </a:t>
            </a:r>
            <a:br>
              <a:rPr lang="en-GB" sz="2000" dirty="0">
                <a:solidFill>
                  <a:srgbClr val="0072BC"/>
                </a:solidFill>
                <a:latin typeface="Arial" panose="020B0604020202020204" pitchFamily="34" charset="0"/>
                <a:cs typeface="Arial" panose="020B0604020202020204" pitchFamily="34" charset="0"/>
              </a:rPr>
            </a:br>
            <a:br>
              <a:rPr lang="en-GB" sz="2000" dirty="0">
                <a:solidFill>
                  <a:srgbClr val="0072BC"/>
                </a:solidFill>
                <a:latin typeface="Arial" panose="020B0604020202020204" pitchFamily="34" charset="0"/>
                <a:cs typeface="Arial" panose="020B0604020202020204" pitchFamily="34" charset="0"/>
              </a:rPr>
            </a:br>
            <a:r>
              <a:rPr lang="en-GB" sz="2000" dirty="0">
                <a:solidFill>
                  <a:srgbClr val="0072BC"/>
                </a:solidFill>
                <a:latin typeface="Arial" panose="020B0604020202020204" pitchFamily="34" charset="0"/>
                <a:cs typeface="Arial" panose="020B0604020202020204" pitchFamily="34" charset="0"/>
              </a:rPr>
              <a:t>Schools appreciate the support, and all delegates receive three full days of training and weekly e-mails with a range of support and information about what is happening locally and nationally. </a:t>
            </a:r>
            <a:br>
              <a:rPr lang="en-GB" sz="2000" dirty="0">
                <a:solidFill>
                  <a:srgbClr val="0072BC"/>
                </a:solidFill>
                <a:latin typeface="Arial" panose="020B0604020202020204" pitchFamily="34" charset="0"/>
                <a:cs typeface="Arial" panose="020B0604020202020204" pitchFamily="34" charset="0"/>
              </a:rPr>
            </a:br>
            <a:br>
              <a:rPr lang="en-GB" sz="2000" dirty="0">
                <a:solidFill>
                  <a:srgbClr val="0072BC"/>
                </a:solidFill>
                <a:latin typeface="Arial" panose="020B0604020202020204" pitchFamily="34" charset="0"/>
                <a:cs typeface="Arial" panose="020B0604020202020204" pitchFamily="34" charset="0"/>
              </a:rPr>
            </a:br>
            <a:r>
              <a:rPr lang="en-GB" sz="2000" dirty="0">
                <a:solidFill>
                  <a:srgbClr val="0072BC"/>
                </a:solidFill>
                <a:latin typeface="Arial" panose="020B0604020202020204" pitchFamily="34" charset="0"/>
                <a:cs typeface="Arial" panose="020B0604020202020204" pitchFamily="34" charset="0"/>
              </a:rPr>
              <a:t>The focus for the three days is partner driven and addresses what schools are finding the most challenging at present. For 2023-2024, all schools have identified EBSA and the need to have CBT strategies to support children and young people. Telford &amp; Wrekin have selected understanding and meeting the needs of children with a range of different behaviour presentations and Shropshire have selected a full day’s training on anxiety.</a:t>
            </a:r>
          </a:p>
        </p:txBody>
      </p:sp>
      <p:sp>
        <p:nvSpPr>
          <p:cNvPr id="3" name="Text Placeholder 2">
            <a:extLst>
              <a:ext uri="{FF2B5EF4-FFF2-40B4-BE49-F238E27FC236}">
                <a16:creationId xmlns:a16="http://schemas.microsoft.com/office/drawing/2014/main" id="{F2F74E95-22AE-4DEB-0BCB-F5AECC238547}"/>
              </a:ext>
            </a:extLst>
          </p:cNvPr>
          <p:cNvSpPr>
            <a:spLocks noGrp="1"/>
          </p:cNvSpPr>
          <p:nvPr>
            <p:ph type="body" sz="quarter" idx="14"/>
          </p:nvPr>
        </p:nvSpPr>
        <p:spPr/>
        <p:txBody>
          <a:bodyPr>
            <a:normAutofit/>
          </a:bodyPr>
          <a:lstStyle/>
          <a:p>
            <a:r>
              <a:rPr lang="en-GB" sz="3400" b="1" dirty="0">
                <a:latin typeface="Arial" panose="020B0604020202020204" pitchFamily="34" charset="0"/>
              </a:rPr>
              <a:t>Future in Mind</a:t>
            </a:r>
          </a:p>
        </p:txBody>
      </p:sp>
    </p:spTree>
    <p:extLst>
      <p:ext uri="{BB962C8B-B14F-4D97-AF65-F5344CB8AC3E}">
        <p14:creationId xmlns:p14="http://schemas.microsoft.com/office/powerpoint/2010/main" val="283595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E752CE-E070-4421-BB31-14CCA2CBF13B}"/>
              </a:ext>
            </a:extLst>
          </p:cNvPr>
          <p:cNvSpPr>
            <a:spLocks noGrp="1"/>
          </p:cNvSpPr>
          <p:nvPr>
            <p:ph type="sldNum" sz="quarter" idx="4"/>
          </p:nvPr>
        </p:nvSpPr>
        <p:spPr/>
        <p:txBody>
          <a:bodyPr/>
          <a:lstStyle/>
          <a:p>
            <a:fld id="{B9E0ACF9-11E2-1D4B-A28D-78BD04ABBE89}" type="slidenum">
              <a:rPr lang="en-US" smtClean="0"/>
              <a:pPr/>
              <a:t>21</a:t>
            </a:fld>
            <a:endParaRPr lang="en-US" dirty="0"/>
          </a:p>
        </p:txBody>
      </p:sp>
      <p:sp>
        <p:nvSpPr>
          <p:cNvPr id="4" name="Text Placeholder 3">
            <a:extLst>
              <a:ext uri="{FF2B5EF4-FFF2-40B4-BE49-F238E27FC236}">
                <a16:creationId xmlns:a16="http://schemas.microsoft.com/office/drawing/2014/main" id="{B720EB82-A7C8-404B-B4C3-8EA722F536E0}"/>
              </a:ext>
            </a:extLst>
          </p:cNvPr>
          <p:cNvSpPr>
            <a:spLocks noGrp="1"/>
          </p:cNvSpPr>
          <p:nvPr>
            <p:ph type="body" sz="quarter" idx="14"/>
          </p:nvPr>
        </p:nvSpPr>
        <p:spPr/>
        <p:txBody>
          <a:bodyPr>
            <a:normAutofit/>
          </a:bodyPr>
          <a:lstStyle/>
          <a:p>
            <a:r>
              <a:rPr lang="en-GB" sz="3400" b="1" dirty="0">
                <a:latin typeface="Arial" panose="020B0604020202020204" pitchFamily="34" charset="0"/>
              </a:rPr>
              <a:t>Supporting Services</a:t>
            </a:r>
          </a:p>
        </p:txBody>
      </p:sp>
      <p:grpSp>
        <p:nvGrpSpPr>
          <p:cNvPr id="6" name="Group 5">
            <a:extLst>
              <a:ext uri="{FF2B5EF4-FFF2-40B4-BE49-F238E27FC236}">
                <a16:creationId xmlns:a16="http://schemas.microsoft.com/office/drawing/2014/main" id="{6EE04133-A274-3259-01C0-E1843477FDEC}"/>
              </a:ext>
            </a:extLst>
          </p:cNvPr>
          <p:cNvGrpSpPr/>
          <p:nvPr/>
        </p:nvGrpSpPr>
        <p:grpSpPr>
          <a:xfrm>
            <a:off x="350838" y="1066776"/>
            <a:ext cx="5357594" cy="3307471"/>
            <a:chOff x="350838" y="1066776"/>
            <a:chExt cx="5357594" cy="3307471"/>
          </a:xfrm>
        </p:grpSpPr>
        <p:grpSp>
          <p:nvGrpSpPr>
            <p:cNvPr id="3" name="Group 2">
              <a:extLst>
                <a:ext uri="{FF2B5EF4-FFF2-40B4-BE49-F238E27FC236}">
                  <a16:creationId xmlns:a16="http://schemas.microsoft.com/office/drawing/2014/main" id="{5E9A6DE4-1160-286F-210A-C1170EAA417D}"/>
                </a:ext>
              </a:extLst>
            </p:cNvPr>
            <p:cNvGrpSpPr/>
            <p:nvPr/>
          </p:nvGrpSpPr>
          <p:grpSpPr>
            <a:xfrm>
              <a:off x="350838" y="1066776"/>
              <a:ext cx="3952714" cy="996916"/>
              <a:chOff x="632146" y="1073310"/>
              <a:chExt cx="4095880" cy="1111278"/>
            </a:xfrm>
          </p:grpSpPr>
          <p:pic>
            <p:nvPicPr>
              <p:cNvPr id="7" name="Picture 6">
                <a:extLst>
                  <a:ext uri="{FF2B5EF4-FFF2-40B4-BE49-F238E27FC236}">
                    <a16:creationId xmlns:a16="http://schemas.microsoft.com/office/drawing/2014/main" id="{9635F4F8-6C68-1D00-3F0C-642BED3D6E5A}"/>
                  </a:ext>
                </a:extLst>
              </p:cNvPr>
              <p:cNvPicPr>
                <a:picLocks noChangeAspect="1"/>
              </p:cNvPicPr>
              <p:nvPr/>
            </p:nvPicPr>
            <p:blipFill>
              <a:blip r:embed="rId2"/>
              <a:stretch>
                <a:fillRect/>
              </a:stretch>
            </p:blipFill>
            <p:spPr>
              <a:xfrm>
                <a:off x="3616748" y="1073310"/>
                <a:ext cx="1111278" cy="1111278"/>
              </a:xfrm>
              <a:prstGeom prst="rect">
                <a:avLst/>
              </a:prstGeom>
            </p:spPr>
          </p:pic>
          <p:pic>
            <p:nvPicPr>
              <p:cNvPr id="9" name="Picture 8">
                <a:extLst>
                  <a:ext uri="{FF2B5EF4-FFF2-40B4-BE49-F238E27FC236}">
                    <a16:creationId xmlns:a16="http://schemas.microsoft.com/office/drawing/2014/main" id="{60B6ACA5-D21D-0394-8C84-A72ED5BFD4A6}"/>
                  </a:ext>
                </a:extLst>
              </p:cNvPr>
              <p:cNvPicPr>
                <a:picLocks noChangeAspect="1"/>
              </p:cNvPicPr>
              <p:nvPr/>
            </p:nvPicPr>
            <p:blipFill>
              <a:blip r:embed="rId3"/>
              <a:stretch>
                <a:fillRect/>
              </a:stretch>
            </p:blipFill>
            <p:spPr>
              <a:xfrm>
                <a:off x="632146" y="1124124"/>
                <a:ext cx="2857500" cy="1009650"/>
              </a:xfrm>
              <a:prstGeom prst="rect">
                <a:avLst/>
              </a:prstGeom>
            </p:spPr>
          </p:pic>
        </p:grpSp>
        <p:sp>
          <p:nvSpPr>
            <p:cNvPr id="11" name="TextBox 10">
              <a:extLst>
                <a:ext uri="{FF2B5EF4-FFF2-40B4-BE49-F238E27FC236}">
                  <a16:creationId xmlns:a16="http://schemas.microsoft.com/office/drawing/2014/main" id="{2A9DBFEC-B098-15E7-AB27-FD32944DC0CC}"/>
                </a:ext>
              </a:extLst>
            </p:cNvPr>
            <p:cNvSpPr txBox="1"/>
            <p:nvPr/>
          </p:nvSpPr>
          <p:spPr>
            <a:xfrm>
              <a:off x="350838" y="2065923"/>
              <a:ext cx="5357594" cy="2308324"/>
            </a:xfrm>
            <a:prstGeom prst="rect">
              <a:avLst/>
            </a:prstGeom>
            <a:noFill/>
          </p:spPr>
          <p:txBody>
            <a:bodyPr wrap="square">
              <a:spAutoFit/>
            </a:bodyPr>
            <a:lstStyle/>
            <a:p>
              <a:r>
                <a:rPr lang="en-GB" sz="1600" dirty="0">
                  <a:solidFill>
                    <a:srgbClr val="0070C0"/>
                  </a:solidFill>
                  <a:latin typeface="Arial" panose="020B0604020202020204" pitchFamily="34" charset="0"/>
                  <a:cs typeface="Arial" panose="020B0604020202020204" pitchFamily="34" charset="0"/>
                </a:rPr>
                <a:t>Kooth.com is a free, safe and anonymous website for young people living in </a:t>
              </a:r>
              <a:r>
                <a:rPr lang="en-GB" sz="1600" dirty="0" err="1">
                  <a:solidFill>
                    <a:srgbClr val="0070C0"/>
                  </a:solidFill>
                  <a:latin typeface="Arial" panose="020B0604020202020204" pitchFamily="34" charset="0"/>
                  <a:cs typeface="Arial" panose="020B0604020202020204" pitchFamily="34" charset="0"/>
                </a:rPr>
                <a:t>Shropshire,</a:t>
              </a:r>
              <a:r>
                <a:rPr lang="en-GB" sz="1600" dirty="0">
                  <a:solidFill>
                    <a:srgbClr val="0070C0"/>
                  </a:solidFill>
                  <a:latin typeface="Arial" panose="020B0604020202020204" pitchFamily="34" charset="0"/>
                  <a:cs typeface="Arial" panose="020B0604020202020204" pitchFamily="34" charset="0"/>
                </a:rPr>
                <a:t> Telford and Wrekin aged 11-19. You don’t need to be referred or have an appointment.</a:t>
              </a:r>
              <a:br>
                <a:rPr lang="en-GB" sz="1600" dirty="0">
                  <a:solidFill>
                    <a:srgbClr val="0070C0"/>
                  </a:solidFill>
                  <a:latin typeface="Arial" panose="020B0604020202020204" pitchFamily="34" charset="0"/>
                  <a:cs typeface="Arial" panose="020B0604020202020204" pitchFamily="34" charset="0"/>
                </a:rPr>
              </a:br>
              <a:endParaRPr lang="en-GB" sz="1600" dirty="0">
                <a:solidFill>
                  <a:srgbClr val="0070C0"/>
                </a:solidFill>
                <a:latin typeface="Arial" panose="020B0604020202020204" pitchFamily="34" charset="0"/>
                <a:cs typeface="Arial" panose="020B0604020202020204" pitchFamily="34" charset="0"/>
              </a:endParaRPr>
            </a:p>
            <a:p>
              <a:r>
                <a:rPr lang="en-GB" sz="1600" dirty="0">
                  <a:solidFill>
                    <a:srgbClr val="0070C0"/>
                  </a:solidFill>
                  <a:latin typeface="Arial" panose="020B0604020202020204" pitchFamily="34" charset="0"/>
                  <a:cs typeface="Arial" panose="020B0604020202020204" pitchFamily="34" charset="0"/>
                </a:rPr>
                <a:t>Kooth provides an anonymous 24-hour online service, 365 days per year, offering peer support, self-help and trained and qualified counsellors available to talk to online.</a:t>
              </a:r>
            </a:p>
          </p:txBody>
        </p:sp>
      </p:grpSp>
      <p:sp>
        <p:nvSpPr>
          <p:cNvPr id="13" name="TextBox 12">
            <a:extLst>
              <a:ext uri="{FF2B5EF4-FFF2-40B4-BE49-F238E27FC236}">
                <a16:creationId xmlns:a16="http://schemas.microsoft.com/office/drawing/2014/main" id="{D5664A0E-AA3B-BEBD-82AC-1599D3FFDC61}"/>
              </a:ext>
            </a:extLst>
          </p:cNvPr>
          <p:cNvSpPr txBox="1"/>
          <p:nvPr/>
        </p:nvSpPr>
        <p:spPr>
          <a:xfrm>
            <a:off x="6273916" y="1284890"/>
            <a:ext cx="5420908" cy="3231654"/>
          </a:xfrm>
          <a:prstGeom prst="rect">
            <a:avLst/>
          </a:prstGeom>
          <a:noFill/>
        </p:spPr>
        <p:txBody>
          <a:bodyPr wrap="square">
            <a:spAutoFit/>
          </a:bodyPr>
          <a:lstStyle/>
          <a:p>
            <a:r>
              <a:rPr lang="en-GB" sz="3600" b="1" dirty="0"/>
              <a:t>BEAM</a:t>
            </a:r>
            <a:r>
              <a:rPr lang="en-GB" b="1" dirty="0">
                <a:solidFill>
                  <a:srgbClr val="0070C0"/>
                </a:solidFill>
              </a:rPr>
              <a:t> </a:t>
            </a:r>
          </a:p>
          <a:p>
            <a:r>
              <a:rPr lang="en-GB" sz="1600" dirty="0" err="1">
                <a:solidFill>
                  <a:srgbClr val="0070C0"/>
                </a:solidFill>
                <a:latin typeface="Arial" panose="020B0604020202020204" pitchFamily="34" charset="0"/>
                <a:cs typeface="Arial" panose="020B0604020202020204" pitchFamily="34" charset="0"/>
              </a:rPr>
              <a:t>Shropshire,</a:t>
            </a:r>
            <a:r>
              <a:rPr lang="en-GB" sz="1600" dirty="0">
                <a:solidFill>
                  <a:srgbClr val="0070C0"/>
                </a:solidFill>
                <a:latin typeface="Arial" panose="020B0604020202020204" pitchFamily="34" charset="0"/>
                <a:cs typeface="Arial" panose="020B0604020202020204" pitchFamily="34" charset="0"/>
              </a:rPr>
              <a:t> Telford and Wrekin wellbeing service</a:t>
            </a:r>
          </a:p>
          <a:p>
            <a:r>
              <a:rPr lang="en-GB" sz="1600" dirty="0">
                <a:solidFill>
                  <a:srgbClr val="0070C0"/>
                </a:solidFill>
                <a:latin typeface="Arial" panose="020B0604020202020204" pitchFamily="34" charset="0"/>
                <a:cs typeface="Arial" panose="020B0604020202020204" pitchFamily="34" charset="0"/>
              </a:rPr>
              <a:t>We are an emotional health and wellbeing drop-in service for young people under 25 years old who are registered with a GP in Shropshire, Telford or Wrekin.</a:t>
            </a:r>
            <a:br>
              <a:rPr lang="en-GB" sz="1600" dirty="0">
                <a:solidFill>
                  <a:srgbClr val="0070C0"/>
                </a:solidFill>
                <a:latin typeface="Arial" panose="020B0604020202020204" pitchFamily="34" charset="0"/>
                <a:cs typeface="Arial" panose="020B0604020202020204" pitchFamily="34" charset="0"/>
              </a:rPr>
            </a:br>
            <a:endParaRPr lang="en-GB" sz="1600" dirty="0">
              <a:solidFill>
                <a:srgbClr val="0070C0"/>
              </a:solidFill>
              <a:latin typeface="Arial" panose="020B0604020202020204" pitchFamily="34" charset="0"/>
              <a:cs typeface="Arial" panose="020B0604020202020204" pitchFamily="34" charset="0"/>
            </a:endParaRPr>
          </a:p>
          <a:p>
            <a:r>
              <a:rPr lang="en-GB" sz="1600" dirty="0">
                <a:solidFill>
                  <a:srgbClr val="0070C0"/>
                </a:solidFill>
                <a:latin typeface="Arial" panose="020B0604020202020204" pitchFamily="34" charset="0"/>
                <a:cs typeface="Arial" panose="020B0604020202020204" pitchFamily="34" charset="0"/>
              </a:rPr>
              <a:t>Our team of experienced wellbeing practitioners and volunteers will listen to whatever is troubling you</a:t>
            </a:r>
            <a:r>
              <a:rPr lang="en-GB" dirty="0">
                <a:solidFill>
                  <a:srgbClr val="0070C0"/>
                </a:solidFill>
                <a:latin typeface="Arial" panose="020B0604020202020204" pitchFamily="34" charset="0"/>
                <a:cs typeface="Arial" panose="020B0604020202020204" pitchFamily="34" charset="0"/>
              </a:rPr>
              <a:t>.</a:t>
            </a:r>
          </a:p>
          <a:p>
            <a:r>
              <a:rPr lang="en-GB" dirty="0">
                <a:solidFill>
                  <a:srgbClr val="002060"/>
                </a:solidFill>
                <a:hlinkClick r:id="rId4">
                  <a:extLst>
                    <a:ext uri="{A12FA001-AC4F-418D-AE19-62706E023703}">
                      <ahyp:hlinkClr xmlns:ahyp="http://schemas.microsoft.com/office/drawing/2018/hyperlinkcolor" val="tx"/>
                    </a:ext>
                  </a:extLst>
                </a:hlinkClick>
              </a:rPr>
              <a:t>https://www.childrenssociety.org.uk/information/young-people/well-being/services/beam-shropshire-telford-wrekin</a:t>
            </a:r>
            <a:r>
              <a:rPr lang="en-GB" dirty="0">
                <a:solidFill>
                  <a:srgbClr val="002060"/>
                </a:solidFill>
              </a:rPr>
              <a:t> </a:t>
            </a:r>
          </a:p>
        </p:txBody>
      </p:sp>
      <p:grpSp>
        <p:nvGrpSpPr>
          <p:cNvPr id="5" name="Group 4">
            <a:extLst>
              <a:ext uri="{FF2B5EF4-FFF2-40B4-BE49-F238E27FC236}">
                <a16:creationId xmlns:a16="http://schemas.microsoft.com/office/drawing/2014/main" id="{5A9D6A8A-B7C6-6C87-88C9-EB5D4D95BE81}"/>
              </a:ext>
            </a:extLst>
          </p:cNvPr>
          <p:cNvGrpSpPr/>
          <p:nvPr/>
        </p:nvGrpSpPr>
        <p:grpSpPr>
          <a:xfrm>
            <a:off x="1729648" y="4202884"/>
            <a:ext cx="8401574" cy="2230138"/>
            <a:chOff x="1729648" y="4202884"/>
            <a:chExt cx="8401574" cy="2230138"/>
          </a:xfrm>
        </p:grpSpPr>
        <p:pic>
          <p:nvPicPr>
            <p:cNvPr id="14" name="Picture 13">
              <a:extLst>
                <a:ext uri="{FF2B5EF4-FFF2-40B4-BE49-F238E27FC236}">
                  <a16:creationId xmlns:a16="http://schemas.microsoft.com/office/drawing/2014/main" id="{40C7A50B-F6F5-BF30-9D2A-3DCA55241CF9}"/>
                </a:ext>
              </a:extLst>
            </p:cNvPr>
            <p:cNvPicPr>
              <a:picLocks noChangeAspect="1"/>
            </p:cNvPicPr>
            <p:nvPr/>
          </p:nvPicPr>
          <p:blipFill>
            <a:blip r:embed="rId5"/>
            <a:stretch>
              <a:fillRect/>
            </a:stretch>
          </p:blipFill>
          <p:spPr>
            <a:xfrm>
              <a:off x="1755087" y="4202884"/>
              <a:ext cx="2718738" cy="906699"/>
            </a:xfrm>
            <a:prstGeom prst="rect">
              <a:avLst/>
            </a:prstGeom>
          </p:spPr>
        </p:pic>
        <p:sp>
          <p:nvSpPr>
            <p:cNvPr id="16" name="TextBox 15">
              <a:extLst>
                <a:ext uri="{FF2B5EF4-FFF2-40B4-BE49-F238E27FC236}">
                  <a16:creationId xmlns:a16="http://schemas.microsoft.com/office/drawing/2014/main" id="{7ABC97AA-00F8-26DD-067C-9346E8C0A9D6}"/>
                </a:ext>
              </a:extLst>
            </p:cNvPr>
            <p:cNvSpPr txBox="1"/>
            <p:nvPr/>
          </p:nvSpPr>
          <p:spPr>
            <a:xfrm>
              <a:off x="1729648" y="5109583"/>
              <a:ext cx="8401574" cy="1323439"/>
            </a:xfrm>
            <a:prstGeom prst="rect">
              <a:avLst/>
            </a:prstGeom>
            <a:noFill/>
          </p:spPr>
          <p:txBody>
            <a:bodyPr wrap="square">
              <a:spAutoFit/>
            </a:bodyPr>
            <a:lstStyle/>
            <a:p>
              <a:r>
                <a:rPr lang="en-GB" sz="1600" dirty="0">
                  <a:solidFill>
                    <a:srgbClr val="0070C0"/>
                  </a:solidFill>
                  <a:latin typeface="Arial" panose="020B0604020202020204" pitchFamily="34" charset="0"/>
                  <a:cs typeface="Arial" panose="020B0604020202020204" pitchFamily="34" charset="0"/>
                </a:rPr>
                <a:t>Offers online Cognitive Behavioural Therapy (CBT) to help CYP make sense of and work on their thoughts, feelings and behaviours, or Goal Based Intervention (GBI) to improve their emotional coping skills, boost resilience and achieve their goals. Support is delivered in a variety of ways, including video sessions with a clinician, text-based communication or self-care exercises on the </a:t>
              </a:r>
              <a:r>
                <a:rPr lang="en-GB" sz="1600" dirty="0" err="1">
                  <a:solidFill>
                    <a:srgbClr val="0070C0"/>
                  </a:solidFill>
                  <a:latin typeface="Arial" panose="020B0604020202020204" pitchFamily="34" charset="0"/>
                  <a:cs typeface="Arial" panose="020B0604020202020204" pitchFamily="34" charset="0"/>
                </a:rPr>
                <a:t>ThinkNinja</a:t>
              </a:r>
              <a:r>
                <a:rPr lang="en-GB" sz="1600" dirty="0">
                  <a:solidFill>
                    <a:srgbClr val="0070C0"/>
                  </a:solidFill>
                  <a:latin typeface="Arial" panose="020B0604020202020204" pitchFamily="34" charset="0"/>
                  <a:cs typeface="Arial" panose="020B0604020202020204" pitchFamily="34" charset="0"/>
                </a:rPr>
                <a:t> app.</a:t>
              </a:r>
            </a:p>
          </p:txBody>
        </p:sp>
      </p:grpSp>
    </p:spTree>
    <p:extLst>
      <p:ext uri="{BB962C8B-B14F-4D97-AF65-F5344CB8AC3E}">
        <p14:creationId xmlns:p14="http://schemas.microsoft.com/office/powerpoint/2010/main" val="3065811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9067CEB-4920-4BC9-8313-4D39426AFB28}"/>
              </a:ext>
            </a:extLst>
          </p:cNvPr>
          <p:cNvSpPr>
            <a:spLocks noGrp="1"/>
          </p:cNvSpPr>
          <p:nvPr>
            <p:ph sz="half" idx="1"/>
          </p:nvPr>
        </p:nvSpPr>
        <p:spPr>
          <a:xfrm>
            <a:off x="351036" y="1043003"/>
            <a:ext cx="8608406" cy="4716448"/>
          </a:xfrm>
        </p:spPr>
        <p:txBody>
          <a:bodyPr>
            <a:normAutofit fontScale="77500" lnSpcReduction="20000"/>
          </a:bodyPr>
          <a:lstStyle/>
          <a:p>
            <a:r>
              <a:rPr lang="en-GB" sz="2600" dirty="0">
                <a:latin typeface="Arial" panose="020B0604020202020204" pitchFamily="34" charset="0"/>
              </a:rPr>
              <a:t>Shropshire, Telford and Wrekin have 4 operational MHST’s, covering:</a:t>
            </a:r>
          </a:p>
          <a:p>
            <a:pPr marL="457200" indent="-457200">
              <a:buFont typeface="Arial" panose="020B0604020202020204" pitchFamily="34" charset="0"/>
              <a:buChar char="•"/>
            </a:pPr>
            <a:r>
              <a:rPr lang="en-GB" sz="2600" dirty="0">
                <a:latin typeface="Arial" panose="020B0604020202020204" pitchFamily="34" charset="0"/>
              </a:rPr>
              <a:t>South Telford</a:t>
            </a:r>
          </a:p>
          <a:p>
            <a:pPr marL="457200" indent="-457200">
              <a:buFont typeface="Arial" panose="020B0604020202020204" pitchFamily="34" charset="0"/>
              <a:buChar char="•"/>
            </a:pPr>
            <a:r>
              <a:rPr lang="en-GB" sz="2600" dirty="0">
                <a:latin typeface="Arial" panose="020B0604020202020204" pitchFamily="34" charset="0"/>
              </a:rPr>
              <a:t>North Telford</a:t>
            </a:r>
          </a:p>
          <a:p>
            <a:pPr marL="457200" indent="-457200">
              <a:buFont typeface="Arial" panose="020B0604020202020204" pitchFamily="34" charset="0"/>
              <a:buChar char="•"/>
            </a:pPr>
            <a:r>
              <a:rPr lang="en-GB" sz="2600" dirty="0">
                <a:latin typeface="Arial" panose="020B0604020202020204" pitchFamily="34" charset="0"/>
              </a:rPr>
              <a:t>North Shropshire</a:t>
            </a:r>
          </a:p>
          <a:p>
            <a:pPr marL="457200" indent="-457200">
              <a:buFont typeface="Arial" panose="020B0604020202020204" pitchFamily="34" charset="0"/>
              <a:buChar char="•"/>
            </a:pPr>
            <a:r>
              <a:rPr lang="en-GB" sz="2600" dirty="0">
                <a:latin typeface="Arial" panose="020B0604020202020204" pitchFamily="34" charset="0"/>
              </a:rPr>
              <a:t>Shrewsbury and Oswestry</a:t>
            </a:r>
          </a:p>
          <a:p>
            <a:endParaRPr lang="en-GB" sz="2600" dirty="0">
              <a:latin typeface="Arial" panose="020B0604020202020204" pitchFamily="34" charset="0"/>
            </a:endParaRPr>
          </a:p>
          <a:p>
            <a:r>
              <a:rPr lang="en-GB" sz="2600" dirty="0">
                <a:latin typeface="Arial" panose="020B0604020202020204" pitchFamily="34" charset="0"/>
              </a:rPr>
              <a:t>There are plans to expand further with a team (South Shropshire) starting January 2024, and a further team agreed for January 2025.</a:t>
            </a:r>
          </a:p>
          <a:p>
            <a:r>
              <a:rPr lang="en-GB" sz="2600" dirty="0">
                <a:latin typeface="Arial" panose="020B0604020202020204" pitchFamily="34" charset="0"/>
              </a:rPr>
              <a:t>	</a:t>
            </a:r>
          </a:p>
          <a:p>
            <a:r>
              <a:rPr lang="en-GB" sz="2600" dirty="0">
                <a:latin typeface="Arial" panose="020B0604020202020204" pitchFamily="34" charset="0"/>
              </a:rPr>
              <a:t>The MHST’s have not contributed to the ‘Access Target’ as much as was expected, and the MHST’s are working with all schools on an action plan to increase their activity levels, and the numbers of students in those schools, who can be supported to access evidence-based interventions to support their emotional wellbeing and mental health.</a:t>
            </a:r>
          </a:p>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AC087857-8849-5F5D-C459-69E1707185C6}"/>
              </a:ext>
            </a:extLst>
          </p:cNvPr>
          <p:cNvSpPr>
            <a:spLocks noGrp="1"/>
          </p:cNvSpPr>
          <p:nvPr>
            <p:ph type="sldNum" sz="quarter" idx="4"/>
          </p:nvPr>
        </p:nvSpPr>
        <p:spPr/>
        <p:txBody>
          <a:bodyPr/>
          <a:lstStyle/>
          <a:p>
            <a:fld id="{B9E0ACF9-11E2-1D4B-A28D-78BD04ABBE89}" type="slidenum">
              <a:rPr lang="en-US" smtClean="0"/>
              <a:pPr/>
              <a:t>22</a:t>
            </a:fld>
            <a:endParaRPr lang="en-US" dirty="0"/>
          </a:p>
        </p:txBody>
      </p:sp>
      <p:sp>
        <p:nvSpPr>
          <p:cNvPr id="4" name="Text Placeholder 3">
            <a:extLst>
              <a:ext uri="{FF2B5EF4-FFF2-40B4-BE49-F238E27FC236}">
                <a16:creationId xmlns:a16="http://schemas.microsoft.com/office/drawing/2014/main" id="{EE3DBECF-32BE-4E9C-33C0-0A91B51513D0}"/>
              </a:ext>
            </a:extLst>
          </p:cNvPr>
          <p:cNvSpPr>
            <a:spLocks noGrp="1"/>
          </p:cNvSpPr>
          <p:nvPr>
            <p:ph type="body" sz="quarter" idx="14"/>
          </p:nvPr>
        </p:nvSpPr>
        <p:spPr>
          <a:prstGeom prst="rect">
            <a:avLst/>
          </a:prstGeom>
        </p:spPr>
        <p:txBody>
          <a:bodyPr>
            <a:normAutofit/>
          </a:bodyPr>
          <a:lstStyle/>
          <a:p>
            <a:r>
              <a:rPr lang="en-US" sz="3400" b="1" dirty="0">
                <a:latin typeface="Arial" panose="020B0604020202020204" pitchFamily="34" charset="0"/>
              </a:rPr>
              <a:t>Mental Health in Schools</a:t>
            </a:r>
          </a:p>
        </p:txBody>
      </p:sp>
      <p:pic>
        <p:nvPicPr>
          <p:cNvPr id="11" name="Content Placeholder 10">
            <a:extLst>
              <a:ext uri="{FF2B5EF4-FFF2-40B4-BE49-F238E27FC236}">
                <a16:creationId xmlns:a16="http://schemas.microsoft.com/office/drawing/2014/main" id="{0BACD44A-DB18-94DA-7CBA-2329729756E5}"/>
              </a:ext>
            </a:extLst>
          </p:cNvPr>
          <p:cNvPicPr>
            <a:picLocks noGrp="1" noChangeAspect="1"/>
          </p:cNvPicPr>
          <p:nvPr>
            <p:ph sz="half" idx="15"/>
          </p:nvPr>
        </p:nvPicPr>
        <p:blipFill rotWithShape="1">
          <a:blip r:embed="rId2"/>
          <a:srcRect l="3297"/>
          <a:stretch/>
        </p:blipFill>
        <p:spPr>
          <a:xfrm>
            <a:off x="9077325" y="3605129"/>
            <a:ext cx="2614612" cy="2154322"/>
          </a:xfrm>
        </p:spPr>
      </p:pic>
      <p:pic>
        <p:nvPicPr>
          <p:cNvPr id="13" name="Picture 12">
            <a:extLst>
              <a:ext uri="{FF2B5EF4-FFF2-40B4-BE49-F238E27FC236}">
                <a16:creationId xmlns:a16="http://schemas.microsoft.com/office/drawing/2014/main" id="{D89E7A7C-3388-2E0B-EA1A-DA024BA7098B}"/>
              </a:ext>
            </a:extLst>
          </p:cNvPr>
          <p:cNvPicPr>
            <a:picLocks noChangeAspect="1"/>
          </p:cNvPicPr>
          <p:nvPr/>
        </p:nvPicPr>
        <p:blipFill>
          <a:blip r:embed="rId3"/>
          <a:stretch>
            <a:fillRect/>
          </a:stretch>
        </p:blipFill>
        <p:spPr>
          <a:xfrm>
            <a:off x="9996487" y="885825"/>
            <a:ext cx="1514475" cy="2457450"/>
          </a:xfrm>
          <a:prstGeom prst="rect">
            <a:avLst/>
          </a:prstGeom>
        </p:spPr>
      </p:pic>
    </p:spTree>
    <p:extLst>
      <p:ext uri="{BB962C8B-B14F-4D97-AF65-F5344CB8AC3E}">
        <p14:creationId xmlns:p14="http://schemas.microsoft.com/office/powerpoint/2010/main" val="1646196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370E1C-D55E-9DF9-B590-D154A2D9B230}"/>
              </a:ext>
            </a:extLst>
          </p:cNvPr>
          <p:cNvSpPr>
            <a:spLocks noGrp="1"/>
          </p:cNvSpPr>
          <p:nvPr>
            <p:ph sz="half" idx="1"/>
          </p:nvPr>
        </p:nvSpPr>
        <p:spPr>
          <a:xfrm>
            <a:off x="351036" y="986028"/>
            <a:ext cx="5563203" cy="5281421"/>
          </a:xfrm>
        </p:spPr>
        <p:txBody>
          <a:bodyPr>
            <a:normAutofit/>
          </a:bodyPr>
          <a:lstStyle/>
          <a:p>
            <a:r>
              <a:rPr lang="en-GB" sz="2200" dirty="0">
                <a:solidFill>
                  <a:srgbClr val="0070C0"/>
                </a:solidFill>
                <a:latin typeface="Arial" panose="020B0604020202020204" pitchFamily="34" charset="0"/>
              </a:rPr>
              <a:t>There is a new suicide prevention strategy in place. </a:t>
            </a:r>
          </a:p>
          <a:p>
            <a:r>
              <a:rPr lang="en-GB" sz="2200" dirty="0">
                <a:solidFill>
                  <a:srgbClr val="0070C0"/>
                </a:solidFill>
                <a:latin typeface="Arial" panose="020B0604020202020204" pitchFamily="34" charset="0"/>
              </a:rPr>
              <a:t>Locally we have developed Real time surveillance.</a:t>
            </a:r>
          </a:p>
          <a:p>
            <a:r>
              <a:rPr lang="en-GB" sz="2200" dirty="0">
                <a:latin typeface="Arial" panose="020B0604020202020204" pitchFamily="34" charset="0"/>
              </a:rPr>
              <a:t>Suicide Prevention Awareness  2.5 hours webinar.</a:t>
            </a:r>
          </a:p>
          <a:p>
            <a:r>
              <a:rPr lang="en-GB" sz="2200" dirty="0">
                <a:latin typeface="Arial" panose="020B0604020202020204" pitchFamily="34" charset="0"/>
              </a:rPr>
              <a:t>Suicide First Aid: Understanding Suicide Intervention 7 hours classroom/webinar</a:t>
            </a:r>
          </a:p>
          <a:p>
            <a:r>
              <a:rPr lang="en-GB" sz="2200" dirty="0">
                <a:latin typeface="Arial" panose="020B0604020202020204" pitchFamily="34" charset="0"/>
              </a:rPr>
              <a:t>Develop referral pathway into services from A&amp;E.</a:t>
            </a:r>
          </a:p>
        </p:txBody>
      </p:sp>
      <p:pic>
        <p:nvPicPr>
          <p:cNvPr id="7" name="Content Placeholder 6">
            <a:extLst>
              <a:ext uri="{FF2B5EF4-FFF2-40B4-BE49-F238E27FC236}">
                <a16:creationId xmlns:a16="http://schemas.microsoft.com/office/drawing/2014/main" id="{82DA3BD4-8C41-BA1D-42D8-E59F8FA013BE}"/>
              </a:ext>
            </a:extLst>
          </p:cNvPr>
          <p:cNvPicPr>
            <a:picLocks noGrp="1" noChangeAspect="1"/>
          </p:cNvPicPr>
          <p:nvPr>
            <p:ph sz="half" idx="15"/>
          </p:nvPr>
        </p:nvPicPr>
        <p:blipFill rotWithShape="1">
          <a:blip r:embed="rId2"/>
          <a:srcRect t="7269" b="4237"/>
          <a:stretch/>
        </p:blipFill>
        <p:spPr>
          <a:xfrm>
            <a:off x="5914239" y="986029"/>
            <a:ext cx="4429387" cy="5281421"/>
          </a:xfrm>
        </p:spPr>
      </p:pic>
      <p:sp>
        <p:nvSpPr>
          <p:cNvPr id="4" name="Text Placeholder 3">
            <a:extLst>
              <a:ext uri="{FF2B5EF4-FFF2-40B4-BE49-F238E27FC236}">
                <a16:creationId xmlns:a16="http://schemas.microsoft.com/office/drawing/2014/main" id="{457508AE-E150-DFCE-E7FB-E623B6A4CB3C}"/>
              </a:ext>
            </a:extLst>
          </p:cNvPr>
          <p:cNvSpPr>
            <a:spLocks noGrp="1"/>
          </p:cNvSpPr>
          <p:nvPr>
            <p:ph type="body" sz="quarter" idx="14"/>
          </p:nvPr>
        </p:nvSpPr>
        <p:spPr/>
        <p:txBody>
          <a:bodyPr>
            <a:normAutofit/>
          </a:bodyPr>
          <a:lstStyle/>
          <a:p>
            <a:r>
              <a:rPr lang="en-GB" sz="3400" b="1" dirty="0">
                <a:latin typeface="Arial" panose="020B0604020202020204" pitchFamily="34" charset="0"/>
              </a:rPr>
              <a:t>Suicide Prevention</a:t>
            </a:r>
            <a:endParaRPr lang="en-GB" sz="34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4209785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9067CEB-4920-4BC9-8313-4D39426AFB28}"/>
              </a:ext>
            </a:extLst>
          </p:cNvPr>
          <p:cNvSpPr>
            <a:spLocks noGrp="1"/>
          </p:cNvSpPr>
          <p:nvPr>
            <p:ph sz="half" idx="1"/>
          </p:nvPr>
        </p:nvSpPr>
        <p:spPr>
          <a:xfrm>
            <a:off x="351036" y="1252729"/>
            <a:ext cx="10605861" cy="4369466"/>
          </a:xfrm>
        </p:spPr>
        <p:txBody>
          <a:bodyPr>
            <a:normAutofit/>
          </a:bodyPr>
          <a:lstStyle/>
          <a:p>
            <a:r>
              <a:rPr lang="en-GB" sz="2400" b="1" dirty="0">
                <a:latin typeface="Arial" panose="020B0604020202020204" pitchFamily="34" charset="0"/>
              </a:rPr>
              <a:t>Eating Disorders </a:t>
            </a:r>
          </a:p>
          <a:p>
            <a:r>
              <a:rPr lang="en-GB" sz="2000" dirty="0">
                <a:latin typeface="Arial" panose="020B0604020202020204" pitchFamily="34" charset="0"/>
              </a:rPr>
              <a:t>CYP Eating Disorder Services has had additional investment, and the staffing compliment has doubled from 2 years ago. Increasing specialism and ability to respond in a timely manner to specialist referrals and needs. </a:t>
            </a:r>
          </a:p>
          <a:p>
            <a:endParaRPr lang="en-GB" sz="2000" dirty="0">
              <a:latin typeface="Arial" panose="020B0604020202020204" pitchFamily="34" charset="0"/>
            </a:endParaRPr>
          </a:p>
          <a:p>
            <a:r>
              <a:rPr lang="en-GB" sz="2000" dirty="0">
                <a:latin typeface="Arial" panose="020B0604020202020204" pitchFamily="34" charset="0"/>
              </a:rPr>
              <a:t>The waiting time standards for CYP Eating Disorders is met the majority of the time (target 95%). </a:t>
            </a:r>
          </a:p>
          <a:p>
            <a:endParaRPr lang="en-GB" sz="2000" dirty="0">
              <a:latin typeface="Arial" panose="020B0604020202020204" pitchFamily="34" charset="0"/>
            </a:endParaRPr>
          </a:p>
          <a:p>
            <a:r>
              <a:rPr lang="en-GB" sz="2000" dirty="0">
                <a:latin typeface="Arial" panose="020B0604020202020204" pitchFamily="34" charset="0"/>
              </a:rPr>
              <a:t>There is ongoing work in regards data quality with NHSE to ensure local reporting matches national data sets.</a:t>
            </a:r>
          </a:p>
        </p:txBody>
      </p:sp>
      <p:sp>
        <p:nvSpPr>
          <p:cNvPr id="5" name="Slide Number Placeholder 4">
            <a:extLst>
              <a:ext uri="{FF2B5EF4-FFF2-40B4-BE49-F238E27FC236}">
                <a16:creationId xmlns:a16="http://schemas.microsoft.com/office/drawing/2014/main" id="{AC087857-8849-5F5D-C459-69E1707185C6}"/>
              </a:ext>
            </a:extLst>
          </p:cNvPr>
          <p:cNvSpPr>
            <a:spLocks noGrp="1"/>
          </p:cNvSpPr>
          <p:nvPr>
            <p:ph type="sldNum" sz="quarter" idx="4"/>
          </p:nvPr>
        </p:nvSpPr>
        <p:spPr/>
        <p:txBody>
          <a:bodyPr/>
          <a:lstStyle/>
          <a:p>
            <a:fld id="{B9E0ACF9-11E2-1D4B-A28D-78BD04ABBE89}" type="slidenum">
              <a:rPr lang="en-US" smtClean="0"/>
              <a:pPr/>
              <a:t>24</a:t>
            </a:fld>
            <a:endParaRPr lang="en-US" dirty="0"/>
          </a:p>
        </p:txBody>
      </p:sp>
      <p:sp>
        <p:nvSpPr>
          <p:cNvPr id="4" name="Text Placeholder 3">
            <a:extLst>
              <a:ext uri="{FF2B5EF4-FFF2-40B4-BE49-F238E27FC236}">
                <a16:creationId xmlns:a16="http://schemas.microsoft.com/office/drawing/2014/main" id="{EE3DBECF-32BE-4E9C-33C0-0A91B51513D0}"/>
              </a:ext>
            </a:extLst>
          </p:cNvPr>
          <p:cNvSpPr>
            <a:spLocks noGrp="1"/>
          </p:cNvSpPr>
          <p:nvPr>
            <p:ph type="body" sz="quarter" idx="14"/>
          </p:nvPr>
        </p:nvSpPr>
        <p:spPr>
          <a:prstGeom prst="rect">
            <a:avLst/>
          </a:prstGeom>
        </p:spPr>
        <p:txBody>
          <a:bodyPr>
            <a:normAutofit/>
          </a:bodyPr>
          <a:lstStyle/>
          <a:p>
            <a:r>
              <a:rPr lang="en-US" sz="3400" b="1" dirty="0">
                <a:latin typeface="Arial" panose="020B0604020202020204" pitchFamily="34" charset="0"/>
              </a:rPr>
              <a:t>Getting more help</a:t>
            </a:r>
          </a:p>
        </p:txBody>
      </p:sp>
    </p:spTree>
    <p:extLst>
      <p:ext uri="{BB962C8B-B14F-4D97-AF65-F5344CB8AC3E}">
        <p14:creationId xmlns:p14="http://schemas.microsoft.com/office/powerpoint/2010/main" val="3349001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A63910-9798-5D50-29C6-59B7EBFA74B3}"/>
              </a:ext>
            </a:extLst>
          </p:cNvPr>
          <p:cNvSpPr>
            <a:spLocks noGrp="1"/>
          </p:cNvSpPr>
          <p:nvPr>
            <p:ph type="body" sz="quarter" idx="15"/>
          </p:nvPr>
        </p:nvSpPr>
        <p:spPr>
          <a:xfrm>
            <a:off x="350838" y="976603"/>
            <a:ext cx="11534775" cy="4853745"/>
          </a:xfrm>
        </p:spPr>
        <p:txBody>
          <a:bodyPr>
            <a:normAutofit fontScale="62500" lnSpcReduction="20000"/>
          </a:bodyPr>
          <a:lstStyle/>
          <a:p>
            <a:pPr marL="0" indent="0">
              <a:lnSpc>
                <a:spcPct val="120000"/>
              </a:lnSpc>
              <a:buNone/>
            </a:pPr>
            <a:r>
              <a:rPr lang="en-GB" sz="3800" b="1" dirty="0">
                <a:solidFill>
                  <a:srgbClr val="0070C0"/>
                </a:solidFill>
                <a:latin typeface="Arial" panose="020B0604020202020204" pitchFamily="34" charset="0"/>
                <a:cs typeface="Arial" panose="020B0604020202020204" pitchFamily="34" charset="0"/>
              </a:rPr>
              <a:t>CYP Crisis Team</a:t>
            </a:r>
          </a:p>
          <a:p>
            <a:pPr marL="0" indent="0">
              <a:lnSpc>
                <a:spcPct val="120000"/>
              </a:lnSpc>
              <a:buNone/>
            </a:pPr>
            <a:r>
              <a:rPr lang="en-GB" dirty="0">
                <a:solidFill>
                  <a:srgbClr val="0070C0"/>
                </a:solidFill>
                <a:latin typeface="Arial" panose="020B0604020202020204" pitchFamily="34" charset="0"/>
                <a:cs typeface="Arial" panose="020B0604020202020204" pitchFamily="34" charset="0"/>
              </a:rPr>
              <a:t>The model to provide Children and Young People with 24/7 access to Mental Health Support if they present in a Crisis is under review, with a full options paper and joint impact assessment going through rigorous governance into 2024. </a:t>
            </a:r>
          </a:p>
          <a:p>
            <a:pPr marL="0" indent="0">
              <a:lnSpc>
                <a:spcPct val="120000"/>
              </a:lnSpc>
              <a:buNone/>
            </a:pPr>
            <a:r>
              <a:rPr lang="en-GB" dirty="0">
                <a:solidFill>
                  <a:srgbClr val="0070C0"/>
                </a:solidFill>
                <a:latin typeface="Arial" panose="020B0604020202020204" pitchFamily="34" charset="0"/>
                <a:cs typeface="Arial" panose="020B0604020202020204" pitchFamily="34" charset="0"/>
              </a:rPr>
              <a:t>Reasons for this are: </a:t>
            </a:r>
          </a:p>
          <a:p>
            <a:pPr>
              <a:lnSpc>
                <a:spcPct val="120000"/>
              </a:lnSpc>
            </a:pPr>
            <a:r>
              <a:rPr lang="en-GB" dirty="0">
                <a:solidFill>
                  <a:srgbClr val="0070C0"/>
                </a:solidFill>
                <a:latin typeface="Arial" panose="020B0604020202020204" pitchFamily="34" charset="0"/>
                <a:cs typeface="Arial" panose="020B0604020202020204" pitchFamily="34" charset="0"/>
              </a:rPr>
              <a:t>The move to offer a 24/7 model was taken quickly in response to the Covid19 pandemic and coincided with regulations imposed on Shrewsbury and Telford Hospitals Trust by the CQC, preventing them for admitting patients with mental health (only) concerns to their departments. It was based on limited data and information about the demands or expected levels of need. We now have data that shows a reduction in referrals for CYP Crisis Services, since the 24/7 model was established.</a:t>
            </a:r>
          </a:p>
          <a:p>
            <a:pPr>
              <a:lnSpc>
                <a:spcPct val="120000"/>
              </a:lnSpc>
            </a:pPr>
            <a:r>
              <a:rPr lang="en-GB" dirty="0">
                <a:solidFill>
                  <a:srgbClr val="0070C0"/>
                </a:solidFill>
                <a:latin typeface="Arial" panose="020B0604020202020204" pitchFamily="34" charset="0"/>
                <a:cs typeface="Arial" panose="020B0604020202020204" pitchFamily="34" charset="0"/>
              </a:rPr>
              <a:t>Staff vacancies and staff sickness led to periods of ‘business continuity’ which meant 24/7 provision was not always possible by children’s mental health staff crisis team, although there was access for CYP to be seen by adult mental health practitioners. </a:t>
            </a:r>
          </a:p>
          <a:p>
            <a:pPr>
              <a:lnSpc>
                <a:spcPct val="120000"/>
              </a:lnSpc>
            </a:pPr>
            <a:r>
              <a:rPr lang="en-GB" dirty="0">
                <a:solidFill>
                  <a:srgbClr val="0070C0"/>
                </a:solidFill>
                <a:latin typeface="Arial" panose="020B0604020202020204" pitchFamily="34" charset="0"/>
                <a:cs typeface="Arial" panose="020B0604020202020204" pitchFamily="34" charset="0"/>
              </a:rPr>
              <a:t>Accessed the IROC service to prevent Tier 4 admission with good outcomes to date. </a:t>
            </a:r>
          </a:p>
          <a:p>
            <a:pPr marL="342900" indent="-342900">
              <a:lnSpc>
                <a:spcPct val="120000"/>
              </a:lnSpc>
              <a:spcBef>
                <a:spcPts val="0"/>
              </a:spcBef>
            </a:pPr>
            <a:endParaRPr lang="en-GB" dirty="0">
              <a:solidFill>
                <a:srgbClr val="0070C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64FCCC0-504C-ACBA-312F-2A78450A8C8A}"/>
              </a:ext>
            </a:extLst>
          </p:cNvPr>
          <p:cNvSpPr>
            <a:spLocks noGrp="1"/>
          </p:cNvSpPr>
          <p:nvPr>
            <p:ph type="body" sz="quarter" idx="14"/>
          </p:nvPr>
        </p:nvSpPr>
        <p:spPr/>
        <p:txBody>
          <a:bodyPr>
            <a:normAutofit/>
          </a:bodyPr>
          <a:lstStyle/>
          <a:p>
            <a:r>
              <a:rPr lang="en-GB" sz="3400" b="1" dirty="0">
                <a:latin typeface="Arial" panose="020B0604020202020204" pitchFamily="34" charset="0"/>
              </a:rPr>
              <a:t>Getting risk support: </a:t>
            </a:r>
          </a:p>
        </p:txBody>
      </p:sp>
    </p:spTree>
    <p:extLst>
      <p:ext uri="{BB962C8B-B14F-4D97-AF65-F5344CB8AC3E}">
        <p14:creationId xmlns:p14="http://schemas.microsoft.com/office/powerpoint/2010/main" val="1601102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017A27-BC51-B6D5-3D11-7EC65DA80AFF}"/>
              </a:ext>
            </a:extLst>
          </p:cNvPr>
          <p:cNvSpPr>
            <a:spLocks noGrp="1"/>
          </p:cNvSpPr>
          <p:nvPr>
            <p:ph type="body" sz="quarter" idx="14"/>
          </p:nvPr>
        </p:nvSpPr>
        <p:spPr/>
        <p:txBody>
          <a:bodyPr/>
          <a:lstStyle/>
          <a:p>
            <a:r>
              <a:rPr lang="en-US" b="1" dirty="0">
                <a:latin typeface="Arial" panose="020B0604020202020204" pitchFamily="34" charset="0"/>
              </a:rPr>
              <a:t>What’s next </a:t>
            </a:r>
          </a:p>
          <a:p>
            <a:endParaRPr lang="en-US" b="1" dirty="0">
              <a:latin typeface="Arial" panose="020B0604020202020204" pitchFamily="34" charset="0"/>
            </a:endParaRPr>
          </a:p>
        </p:txBody>
      </p:sp>
      <p:sp>
        <p:nvSpPr>
          <p:cNvPr id="3" name="Text Placeholder 2">
            <a:extLst>
              <a:ext uri="{FF2B5EF4-FFF2-40B4-BE49-F238E27FC236}">
                <a16:creationId xmlns:a16="http://schemas.microsoft.com/office/drawing/2014/main" id="{97422C55-E69F-D11A-8EB6-2F4DC0C1B5B9}"/>
              </a:ext>
            </a:extLst>
          </p:cNvPr>
          <p:cNvSpPr>
            <a:spLocks noGrp="1"/>
          </p:cNvSpPr>
          <p:nvPr>
            <p:ph type="body" sz="quarter" idx="13"/>
          </p:nvPr>
        </p:nvSpPr>
        <p:spPr>
          <a:xfrm>
            <a:off x="3992171" y="3673186"/>
            <a:ext cx="7361630" cy="2146268"/>
          </a:xfrm>
        </p:spPr>
        <p:txBody>
          <a:bodyPr/>
          <a:lstStyle/>
          <a:p>
            <a:r>
              <a:rPr lang="en-US" dirty="0">
                <a:latin typeface="Arial" panose="020B0604020202020204" pitchFamily="34" charset="0"/>
              </a:rPr>
              <a:t>This section details what the STW ICB system will be leading during 2024/25</a:t>
            </a:r>
          </a:p>
          <a:p>
            <a:endParaRPr lang="en-US" dirty="0">
              <a:latin typeface="Arial" panose="020B0604020202020204" pitchFamily="34" charset="0"/>
            </a:endParaRPr>
          </a:p>
        </p:txBody>
      </p:sp>
    </p:spTree>
    <p:extLst>
      <p:ext uri="{BB962C8B-B14F-4D97-AF65-F5344CB8AC3E}">
        <p14:creationId xmlns:p14="http://schemas.microsoft.com/office/powerpoint/2010/main" val="3792599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0A9720-66F7-DA08-EDA7-7109C7C12B9D}"/>
              </a:ext>
            </a:extLst>
          </p:cNvPr>
          <p:cNvSpPr>
            <a:spLocks noGrp="1"/>
          </p:cNvSpPr>
          <p:nvPr>
            <p:ph type="body" sz="quarter" idx="15"/>
          </p:nvPr>
        </p:nvSpPr>
        <p:spPr>
          <a:xfrm>
            <a:off x="350838" y="993381"/>
            <a:ext cx="11534775" cy="5029913"/>
          </a:xfrm>
        </p:spPr>
        <p:txBody>
          <a:bodyPr>
            <a:noAutofit/>
          </a:bodyPr>
          <a:lstStyle/>
          <a:p>
            <a:pPr marL="0" indent="0">
              <a:buNone/>
            </a:pPr>
            <a:r>
              <a:rPr lang="en-GB" b="1" dirty="0">
                <a:solidFill>
                  <a:srgbClr val="0070C0"/>
                </a:solidFill>
                <a:latin typeface="Arial" panose="020B0604020202020204" pitchFamily="34" charset="0"/>
                <a:cs typeface="Arial" panose="020B0604020202020204" pitchFamily="34" charset="0"/>
              </a:rPr>
              <a:t>Commissioning: </a:t>
            </a:r>
          </a:p>
          <a:p>
            <a:pPr lvl="1"/>
            <a:r>
              <a:rPr lang="en-GB" dirty="0">
                <a:solidFill>
                  <a:srgbClr val="0070C0"/>
                </a:solidFill>
                <a:latin typeface="Arial" panose="020B0604020202020204" pitchFamily="34" charset="0"/>
                <a:cs typeface="Arial" panose="020B0604020202020204" pitchFamily="34" charset="0"/>
              </a:rPr>
              <a:t>Mapping of services </a:t>
            </a:r>
          </a:p>
          <a:p>
            <a:pPr lvl="1"/>
            <a:r>
              <a:rPr lang="en-GB" dirty="0">
                <a:solidFill>
                  <a:srgbClr val="0070C0"/>
                </a:solidFill>
                <a:latin typeface="Arial" panose="020B0604020202020204" pitchFamily="34" charset="0"/>
                <a:cs typeface="Arial" panose="020B0604020202020204" pitchFamily="34" charset="0"/>
              </a:rPr>
              <a:t>Review of all services</a:t>
            </a:r>
          </a:p>
          <a:p>
            <a:pPr lvl="1"/>
            <a:r>
              <a:rPr lang="en-GB" dirty="0">
                <a:solidFill>
                  <a:srgbClr val="0070C0"/>
                </a:solidFill>
                <a:latin typeface="Arial" panose="020B0604020202020204" pitchFamily="34" charset="0"/>
                <a:cs typeface="Arial" panose="020B0604020202020204" pitchFamily="34" charset="0"/>
              </a:rPr>
              <a:t>Engagement with public </a:t>
            </a:r>
          </a:p>
          <a:p>
            <a:pPr lvl="1"/>
            <a:r>
              <a:rPr lang="en-GB" dirty="0">
                <a:solidFill>
                  <a:srgbClr val="0070C0"/>
                </a:solidFill>
                <a:latin typeface="Arial" panose="020B0604020202020204" pitchFamily="34" charset="0"/>
                <a:cs typeface="Arial" panose="020B0604020202020204" pitchFamily="34" charset="0"/>
              </a:rPr>
              <a:t>Financial Pressures  </a:t>
            </a:r>
          </a:p>
          <a:p>
            <a:pPr lvl="1"/>
            <a:r>
              <a:rPr lang="en-GB" dirty="0">
                <a:solidFill>
                  <a:srgbClr val="0070C0"/>
                </a:solidFill>
                <a:latin typeface="Arial" panose="020B0604020202020204" pitchFamily="34" charset="0"/>
                <a:cs typeface="Arial" panose="020B0604020202020204" pitchFamily="34" charset="0"/>
              </a:rPr>
              <a:t>Work within available funding </a:t>
            </a:r>
          </a:p>
          <a:p>
            <a:pPr marL="0" indent="0">
              <a:buNone/>
            </a:pPr>
            <a:br>
              <a:rPr lang="en-GB" b="1" dirty="0">
                <a:solidFill>
                  <a:srgbClr val="0070C0"/>
                </a:solidFill>
                <a:latin typeface="Arial" panose="020B0604020202020204" pitchFamily="34" charset="0"/>
                <a:cs typeface="Arial" panose="020B0604020202020204" pitchFamily="34" charset="0"/>
              </a:rPr>
            </a:br>
            <a:r>
              <a:rPr lang="en-GB" b="1" dirty="0">
                <a:solidFill>
                  <a:srgbClr val="0070C0"/>
                </a:solidFill>
                <a:latin typeface="Arial" panose="020B0604020202020204" pitchFamily="34" charset="0"/>
                <a:cs typeface="Arial" panose="020B0604020202020204" pitchFamily="34" charset="0"/>
              </a:rPr>
              <a:t>Joint Commissioning for CYP Neurodevelopmental (ND) Pathways</a:t>
            </a:r>
          </a:p>
          <a:p>
            <a:pPr lvl="1"/>
            <a:r>
              <a:rPr lang="en-GB" dirty="0">
                <a:solidFill>
                  <a:srgbClr val="0070C0"/>
                </a:solidFill>
                <a:latin typeface="Arial" panose="020B0604020202020204" pitchFamily="34" charset="0"/>
                <a:cs typeface="Arial" panose="020B0604020202020204" pitchFamily="34" charset="0"/>
              </a:rPr>
              <a:t>Develop commissioning intentions regarding Children’s ND pathways </a:t>
            </a:r>
          </a:p>
          <a:p>
            <a:pPr lvl="1"/>
            <a:r>
              <a:rPr lang="en-GB" dirty="0">
                <a:solidFill>
                  <a:srgbClr val="0070C0"/>
                </a:solidFill>
                <a:latin typeface="Arial" panose="020B0604020202020204" pitchFamily="34" charset="0"/>
                <a:cs typeface="Arial" panose="020B0604020202020204" pitchFamily="34" charset="0"/>
              </a:rPr>
              <a:t>Work with partners and service users to coproduce a pathway including diagnosis and pre and post support/services </a:t>
            </a:r>
          </a:p>
          <a:p>
            <a:pPr lvl="1"/>
            <a:r>
              <a:rPr lang="en-GB" dirty="0">
                <a:solidFill>
                  <a:srgbClr val="0070C0"/>
                </a:solidFill>
                <a:latin typeface="Arial" panose="020B0604020202020204" pitchFamily="34" charset="0"/>
                <a:cs typeface="Arial" panose="020B0604020202020204" pitchFamily="34" charset="0"/>
              </a:rPr>
              <a:t>To understand if an all-age pathway to ensure transition is not an issue/gap </a:t>
            </a:r>
          </a:p>
          <a:p>
            <a:endParaRPr lang="en-GB" dirty="0">
              <a:solidFill>
                <a:srgbClr val="0070C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61B2FA0-FB83-5A43-1496-CF96D83D208D}"/>
              </a:ext>
            </a:extLst>
          </p:cNvPr>
          <p:cNvSpPr>
            <a:spLocks noGrp="1"/>
          </p:cNvSpPr>
          <p:nvPr>
            <p:ph type="body" sz="quarter" idx="14"/>
          </p:nvPr>
        </p:nvSpPr>
        <p:spPr/>
        <p:txBody>
          <a:bodyPr>
            <a:normAutofit/>
          </a:bodyPr>
          <a:lstStyle/>
          <a:p>
            <a:r>
              <a:rPr lang="en-GB" sz="3400" b="1" dirty="0">
                <a:latin typeface="Arial" panose="020B0604020202020204" pitchFamily="34" charset="0"/>
              </a:rPr>
              <a:t>Planned for 2024/25</a:t>
            </a:r>
          </a:p>
        </p:txBody>
      </p:sp>
    </p:spTree>
    <p:extLst>
      <p:ext uri="{BB962C8B-B14F-4D97-AF65-F5344CB8AC3E}">
        <p14:creationId xmlns:p14="http://schemas.microsoft.com/office/powerpoint/2010/main" val="528211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DB5400C-FC62-2C32-49F5-C38FA992768B}"/>
              </a:ext>
            </a:extLst>
          </p:cNvPr>
          <p:cNvSpPr>
            <a:spLocks noGrp="1"/>
          </p:cNvSpPr>
          <p:nvPr>
            <p:ph type="body" sz="quarter" idx="15"/>
          </p:nvPr>
        </p:nvSpPr>
        <p:spPr>
          <a:xfrm>
            <a:off x="350838" y="1236662"/>
            <a:ext cx="11534775" cy="4878911"/>
          </a:xfrm>
        </p:spPr>
        <p:txBody>
          <a:bodyPr>
            <a:normAutofit/>
          </a:bodyPr>
          <a:lstStyle/>
          <a:p>
            <a:pPr marL="0" indent="0">
              <a:buNone/>
            </a:pPr>
            <a:r>
              <a:rPr lang="en-GB" b="1" dirty="0">
                <a:solidFill>
                  <a:srgbClr val="0070C0"/>
                </a:solidFill>
                <a:latin typeface="Arial" panose="020B0604020202020204" pitchFamily="34" charset="0"/>
                <a:cs typeface="Arial" panose="020B0604020202020204" pitchFamily="34" charset="0"/>
              </a:rPr>
              <a:t>Work to reduce waiting times with the following ambitions: </a:t>
            </a:r>
          </a:p>
          <a:p>
            <a:r>
              <a:rPr lang="en-GB" sz="2400" dirty="0">
                <a:solidFill>
                  <a:srgbClr val="0070C0"/>
                </a:solidFill>
                <a:latin typeface="Arial" panose="020B0604020202020204" pitchFamily="34" charset="0"/>
                <a:cs typeface="Arial" panose="020B0604020202020204" pitchFamily="34" charset="0"/>
              </a:rPr>
              <a:t>Core BeeU seen within 18 weeks of referral (currently 7 months)</a:t>
            </a:r>
          </a:p>
          <a:p>
            <a:r>
              <a:rPr lang="en-GB" sz="2400" dirty="0">
                <a:solidFill>
                  <a:srgbClr val="0070C0"/>
                </a:solidFill>
                <a:latin typeface="Arial" panose="020B0604020202020204" pitchFamily="34" charset="0"/>
                <a:cs typeface="Arial" panose="020B0604020202020204" pitchFamily="34" charset="0"/>
              </a:rPr>
              <a:t>CYP ND assessments seen within 18 weeks– current CYP wait times are approximately 40 weeks to reduce waits as part of ND pathway review</a:t>
            </a:r>
            <a:br>
              <a:rPr lang="en-GB" dirty="0">
                <a:solidFill>
                  <a:srgbClr val="0070C0"/>
                </a:solidFill>
                <a:latin typeface="Arial" panose="020B0604020202020204" pitchFamily="34" charset="0"/>
                <a:cs typeface="Arial" panose="020B0604020202020204" pitchFamily="34" charset="0"/>
              </a:rPr>
            </a:br>
            <a:endParaRPr lang="en-GB" dirty="0">
              <a:solidFill>
                <a:srgbClr val="0070C0"/>
              </a:solidFill>
              <a:latin typeface="Arial" panose="020B0604020202020204" pitchFamily="34" charset="0"/>
              <a:cs typeface="Arial" panose="020B0604020202020204" pitchFamily="34" charset="0"/>
            </a:endParaRPr>
          </a:p>
          <a:p>
            <a:pPr marL="0" indent="0">
              <a:buNone/>
            </a:pPr>
            <a:r>
              <a:rPr lang="en-GB" b="1" dirty="0">
                <a:solidFill>
                  <a:srgbClr val="0070C0"/>
                </a:solidFill>
                <a:latin typeface="Arial" panose="020B0604020202020204" pitchFamily="34" charset="0"/>
                <a:cs typeface="Arial" panose="020B0604020202020204" pitchFamily="34" charset="0"/>
              </a:rPr>
              <a:t>Increase in Mental Health in School Team (MHST) – </a:t>
            </a:r>
          </a:p>
          <a:p>
            <a:r>
              <a:rPr lang="en-GB" sz="2400" dirty="0">
                <a:solidFill>
                  <a:srgbClr val="0070C0"/>
                </a:solidFill>
                <a:latin typeface="Arial" panose="020B0604020202020204" pitchFamily="34" charset="0"/>
                <a:cs typeface="Arial" panose="020B0604020202020204" pitchFamily="34" charset="0"/>
              </a:rPr>
              <a:t>Locally there are now 5 teams across STWICB, it has been agreed by NHSE that we will get  another team in wave 12 – training to commence January 2025. The MHST are currently reviewing their locally model and learning from other sites. </a:t>
            </a:r>
          </a:p>
        </p:txBody>
      </p:sp>
      <p:sp>
        <p:nvSpPr>
          <p:cNvPr id="4" name="Text Placeholder 3">
            <a:extLst>
              <a:ext uri="{FF2B5EF4-FFF2-40B4-BE49-F238E27FC236}">
                <a16:creationId xmlns:a16="http://schemas.microsoft.com/office/drawing/2014/main" id="{010BA335-C111-3DBE-5BB3-96173D751735}"/>
              </a:ext>
            </a:extLst>
          </p:cNvPr>
          <p:cNvSpPr>
            <a:spLocks noGrp="1"/>
          </p:cNvSpPr>
          <p:nvPr>
            <p:ph type="body" sz="quarter" idx="14"/>
          </p:nvPr>
        </p:nvSpPr>
        <p:spPr/>
        <p:txBody>
          <a:bodyPr>
            <a:normAutofit/>
          </a:bodyPr>
          <a:lstStyle/>
          <a:p>
            <a:r>
              <a:rPr lang="en-GB" sz="3400" b="1" dirty="0">
                <a:latin typeface="Arial" panose="020B0604020202020204" pitchFamily="34" charset="0"/>
              </a:rPr>
              <a:t>Planned for 2024/25</a:t>
            </a:r>
          </a:p>
        </p:txBody>
      </p:sp>
    </p:spTree>
    <p:extLst>
      <p:ext uri="{BB962C8B-B14F-4D97-AF65-F5344CB8AC3E}">
        <p14:creationId xmlns:p14="http://schemas.microsoft.com/office/powerpoint/2010/main" val="2556079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E752CE-E070-4421-BB31-14CCA2CBF13B}"/>
              </a:ext>
            </a:extLst>
          </p:cNvPr>
          <p:cNvSpPr>
            <a:spLocks noGrp="1"/>
          </p:cNvSpPr>
          <p:nvPr>
            <p:ph type="sldNum" sz="quarter" idx="4"/>
          </p:nvPr>
        </p:nvSpPr>
        <p:spPr/>
        <p:txBody>
          <a:bodyPr/>
          <a:lstStyle/>
          <a:p>
            <a:fld id="{B9E0ACF9-11E2-1D4B-A28D-78BD04ABBE89}" type="slidenum">
              <a:rPr lang="en-US" smtClean="0"/>
              <a:pPr/>
              <a:t>29</a:t>
            </a:fld>
            <a:endParaRPr lang="en-US" dirty="0"/>
          </a:p>
        </p:txBody>
      </p:sp>
      <p:sp>
        <p:nvSpPr>
          <p:cNvPr id="4" name="Text Placeholder 3">
            <a:extLst>
              <a:ext uri="{FF2B5EF4-FFF2-40B4-BE49-F238E27FC236}">
                <a16:creationId xmlns:a16="http://schemas.microsoft.com/office/drawing/2014/main" id="{B720EB82-A7C8-404B-B4C3-8EA722F536E0}"/>
              </a:ext>
            </a:extLst>
          </p:cNvPr>
          <p:cNvSpPr>
            <a:spLocks noGrp="1"/>
          </p:cNvSpPr>
          <p:nvPr>
            <p:ph type="body" sz="quarter" idx="14"/>
          </p:nvPr>
        </p:nvSpPr>
        <p:spPr/>
        <p:txBody>
          <a:bodyPr>
            <a:normAutofit/>
          </a:bodyPr>
          <a:lstStyle/>
          <a:p>
            <a:r>
              <a:rPr lang="en-GB" sz="3400" b="1" dirty="0">
                <a:latin typeface="Arial" panose="020B0604020202020204" pitchFamily="34" charset="0"/>
              </a:rPr>
              <a:t>Planned for 2024/25</a:t>
            </a:r>
          </a:p>
        </p:txBody>
      </p:sp>
      <p:sp>
        <p:nvSpPr>
          <p:cNvPr id="5" name="Content Placeholder 2">
            <a:extLst>
              <a:ext uri="{FF2B5EF4-FFF2-40B4-BE49-F238E27FC236}">
                <a16:creationId xmlns:a16="http://schemas.microsoft.com/office/drawing/2014/main" id="{34E78FEC-E411-41A3-FC6A-0A4A878E2A84}"/>
              </a:ext>
            </a:extLst>
          </p:cNvPr>
          <p:cNvSpPr>
            <a:spLocks noGrp="1"/>
          </p:cNvSpPr>
          <p:nvPr>
            <p:ph type="body" sz="quarter" idx="15"/>
          </p:nvPr>
        </p:nvSpPr>
        <p:spPr>
          <a:xfrm>
            <a:off x="350838" y="1236663"/>
            <a:ext cx="11534775" cy="4518025"/>
          </a:xfrm>
        </p:spPr>
        <p:txBody>
          <a:bodyPr>
            <a:normAutofit/>
          </a:bodyPr>
          <a:lstStyle/>
          <a:p>
            <a:pPr marL="0" indent="0">
              <a:buNone/>
            </a:pPr>
            <a:r>
              <a:rPr lang="en-GB" b="1" dirty="0">
                <a:solidFill>
                  <a:srgbClr val="0070C0"/>
                </a:solidFill>
                <a:latin typeface="Arial" panose="020B0604020202020204" pitchFamily="34" charset="0"/>
                <a:cs typeface="Arial" panose="020B0604020202020204" pitchFamily="34" charset="0"/>
              </a:rPr>
              <a:t>CYP MH Governance</a:t>
            </a:r>
          </a:p>
          <a:p>
            <a:pPr marL="0" indent="0">
              <a:buNone/>
            </a:pPr>
            <a:r>
              <a:rPr lang="en-GB" sz="2400" dirty="0">
                <a:solidFill>
                  <a:srgbClr val="0070C0"/>
                </a:solidFill>
                <a:latin typeface="Arial" panose="020B0604020202020204" pitchFamily="34" charset="0"/>
                <a:cs typeface="Arial" panose="020B0604020202020204" pitchFamily="34" charset="0"/>
              </a:rPr>
              <a:t>To develop the CYP governance for the system to ensure: </a:t>
            </a:r>
          </a:p>
          <a:p>
            <a:r>
              <a:rPr lang="en-GB" sz="2400" dirty="0">
                <a:solidFill>
                  <a:srgbClr val="0070C0"/>
                </a:solidFill>
                <a:latin typeface="Arial" panose="020B0604020202020204" pitchFamily="34" charset="0"/>
                <a:cs typeface="Arial" panose="020B0604020202020204" pitchFamily="34" charset="0"/>
              </a:rPr>
              <a:t>Assurance </a:t>
            </a:r>
          </a:p>
          <a:p>
            <a:r>
              <a:rPr lang="en-GB" sz="2400" dirty="0">
                <a:solidFill>
                  <a:srgbClr val="0070C0"/>
                </a:solidFill>
                <a:latin typeface="Arial" panose="020B0604020202020204" pitchFamily="34" charset="0"/>
                <a:cs typeface="Arial" panose="020B0604020202020204" pitchFamily="34" charset="0"/>
              </a:rPr>
              <a:t>Robust monitoring and data </a:t>
            </a:r>
          </a:p>
          <a:p>
            <a:r>
              <a:rPr lang="en-GB" sz="2400" dirty="0">
                <a:solidFill>
                  <a:srgbClr val="0070C0"/>
                </a:solidFill>
                <a:latin typeface="Arial" panose="020B0604020202020204" pitchFamily="34" charset="0"/>
                <a:cs typeface="Arial" panose="020B0604020202020204" pitchFamily="34" charset="0"/>
              </a:rPr>
              <a:t>Shared pathways across the system </a:t>
            </a:r>
          </a:p>
          <a:p>
            <a:r>
              <a:rPr lang="en-GB" sz="2400" dirty="0">
                <a:solidFill>
                  <a:srgbClr val="0070C0"/>
                </a:solidFill>
                <a:latin typeface="Arial" panose="020B0604020202020204" pitchFamily="34" charset="0"/>
                <a:cs typeface="Arial" panose="020B0604020202020204" pitchFamily="34" charset="0"/>
              </a:rPr>
              <a:t>System understanding of need for CYP across the system </a:t>
            </a:r>
          </a:p>
          <a:p>
            <a:r>
              <a:rPr lang="en-GB" sz="2400" dirty="0">
                <a:solidFill>
                  <a:srgbClr val="0070C0"/>
                </a:solidFill>
                <a:latin typeface="Arial" panose="020B0604020202020204" pitchFamily="34" charset="0"/>
                <a:cs typeface="Arial" panose="020B0604020202020204" pitchFamily="34" charset="0"/>
              </a:rPr>
              <a:t>Ability to escalate and mitigate against risks </a:t>
            </a:r>
          </a:p>
          <a:p>
            <a:endParaRPr lang="en-GB" dirty="0">
              <a:solidFill>
                <a:srgbClr val="0070C0"/>
              </a:solidFill>
              <a:latin typeface="Arial" panose="020B0604020202020204" pitchFamily="34" charset="0"/>
              <a:cs typeface="Arial" panose="020B0604020202020204" pitchFamily="34" charset="0"/>
            </a:endParaRPr>
          </a:p>
          <a:p>
            <a:endParaRPr lang="en-GB"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808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C6E54C-B692-D9FE-53CF-0CB796D3305B}"/>
              </a:ext>
            </a:extLst>
          </p:cNvPr>
          <p:cNvSpPr>
            <a:spLocks noGrp="1"/>
          </p:cNvSpPr>
          <p:nvPr>
            <p:ph type="body" sz="quarter" idx="14"/>
          </p:nvPr>
        </p:nvSpPr>
        <p:spPr/>
        <p:txBody>
          <a:bodyPr>
            <a:normAutofit/>
          </a:bodyPr>
          <a:lstStyle/>
          <a:p>
            <a:r>
              <a:rPr lang="en-GB" sz="3400" b="1" dirty="0">
                <a:latin typeface="Arial" panose="020B0604020202020204" pitchFamily="34" charset="0"/>
              </a:rPr>
              <a:t>System Vision </a:t>
            </a:r>
          </a:p>
        </p:txBody>
      </p:sp>
      <p:pic>
        <p:nvPicPr>
          <p:cNvPr id="4" name="Content Placeholder 9">
            <a:extLst>
              <a:ext uri="{FF2B5EF4-FFF2-40B4-BE49-F238E27FC236}">
                <a16:creationId xmlns:a16="http://schemas.microsoft.com/office/drawing/2014/main" id="{5CA4D9AC-B2C9-621D-52BA-858B5B00C6C0}"/>
              </a:ext>
            </a:extLst>
          </p:cNvPr>
          <p:cNvPicPr>
            <a:picLocks noChangeAspect="1"/>
          </p:cNvPicPr>
          <p:nvPr/>
        </p:nvPicPr>
        <p:blipFill rotWithShape="1">
          <a:blip r:embed="rId2"/>
          <a:srcRect l="866" t="11667" r="551" b="3132"/>
          <a:stretch/>
        </p:blipFill>
        <p:spPr>
          <a:xfrm>
            <a:off x="350838" y="970455"/>
            <a:ext cx="10551779" cy="4917089"/>
          </a:xfrm>
          <a:prstGeom prst="rect">
            <a:avLst/>
          </a:prstGeom>
        </p:spPr>
      </p:pic>
    </p:spTree>
    <p:extLst>
      <p:ext uri="{BB962C8B-B14F-4D97-AF65-F5344CB8AC3E}">
        <p14:creationId xmlns:p14="http://schemas.microsoft.com/office/powerpoint/2010/main" val="4210580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E7DDE8-807B-262B-8160-3CE45E8376B3}"/>
              </a:ext>
            </a:extLst>
          </p:cNvPr>
          <p:cNvSpPr>
            <a:spLocks noGrp="1"/>
          </p:cNvSpPr>
          <p:nvPr>
            <p:ph type="body" sz="quarter" idx="13"/>
          </p:nvPr>
        </p:nvSpPr>
        <p:spPr>
          <a:xfrm>
            <a:off x="578222" y="2753474"/>
            <a:ext cx="8511069" cy="2966190"/>
          </a:xfrm>
        </p:spPr>
        <p:txBody>
          <a:bodyPr>
            <a:normAutofit/>
          </a:bodyPr>
          <a:lstStyle/>
          <a:p>
            <a:r>
              <a:rPr lang="en-US" sz="4000" b="1" dirty="0">
                <a:latin typeface="Arial" panose="020B0604020202020204" pitchFamily="34" charset="0"/>
              </a:rPr>
              <a:t>Content: </a:t>
            </a:r>
          </a:p>
          <a:p>
            <a:pPr marL="457200" indent="-457200">
              <a:buFont typeface="Arial" panose="020B0604020202020204" pitchFamily="34" charset="0"/>
              <a:buChar char="•"/>
            </a:pPr>
            <a:r>
              <a:rPr lang="en-US" sz="3000" b="1" dirty="0">
                <a:latin typeface="Arial" panose="020B0604020202020204" pitchFamily="34" charset="0"/>
              </a:rPr>
              <a:t>What we already know </a:t>
            </a:r>
          </a:p>
          <a:p>
            <a:pPr marL="457200" indent="-457200">
              <a:buFont typeface="Arial" panose="020B0604020202020204" pitchFamily="34" charset="0"/>
              <a:buChar char="•"/>
            </a:pPr>
            <a:r>
              <a:rPr lang="en-US" sz="3000" b="1" dirty="0">
                <a:latin typeface="Arial" panose="020B0604020202020204" pitchFamily="34" charset="0"/>
              </a:rPr>
              <a:t>The local offer </a:t>
            </a:r>
          </a:p>
          <a:p>
            <a:pPr marL="457200" indent="-457200">
              <a:buFont typeface="Arial" panose="020B0604020202020204" pitchFamily="34" charset="0"/>
              <a:buChar char="•"/>
            </a:pPr>
            <a:r>
              <a:rPr lang="en-US" sz="3000" b="1" dirty="0">
                <a:latin typeface="Arial" panose="020B0604020202020204" pitchFamily="34" charset="0"/>
              </a:rPr>
              <a:t>The Challenges/ nets steps</a:t>
            </a:r>
          </a:p>
          <a:p>
            <a:pPr marL="457200" indent="-457200">
              <a:buFont typeface="Arial" panose="020B0604020202020204" pitchFamily="34" charset="0"/>
              <a:buChar char="•"/>
            </a:pPr>
            <a:r>
              <a:rPr lang="en-US" sz="3000" b="1" dirty="0">
                <a:latin typeface="Arial" panose="020B0604020202020204" pitchFamily="34" charset="0"/>
              </a:rPr>
              <a:t>Next Steps  </a:t>
            </a:r>
          </a:p>
          <a:p>
            <a:endParaRPr lang="en-US" b="1" dirty="0">
              <a:latin typeface="Arial" panose="020B0604020202020204" pitchFamily="34" charset="0"/>
            </a:endParaRPr>
          </a:p>
        </p:txBody>
      </p:sp>
      <p:sp>
        <p:nvSpPr>
          <p:cNvPr id="4" name="Text Placeholder 3">
            <a:extLst>
              <a:ext uri="{FF2B5EF4-FFF2-40B4-BE49-F238E27FC236}">
                <a16:creationId xmlns:a16="http://schemas.microsoft.com/office/drawing/2014/main" id="{723E7D82-6B73-54AE-21C0-6ADDE3D630AD}"/>
              </a:ext>
            </a:extLst>
          </p:cNvPr>
          <p:cNvSpPr>
            <a:spLocks noGrp="1"/>
          </p:cNvSpPr>
          <p:nvPr>
            <p:ph type="body" sz="quarter" idx="15"/>
          </p:nvPr>
        </p:nvSpPr>
        <p:spPr>
          <a:xfrm>
            <a:off x="9386292" y="5937450"/>
            <a:ext cx="2249240" cy="437357"/>
          </a:xfrm>
        </p:spPr>
        <p:txBody>
          <a:bodyPr>
            <a:normAutofit fontScale="92500"/>
          </a:bodyPr>
          <a:lstStyle/>
          <a:p>
            <a:r>
              <a:rPr lang="en-US" sz="2200" b="1" dirty="0">
                <a:latin typeface="Arial" panose="020B0604020202020204" pitchFamily="34" charset="0"/>
              </a:rPr>
              <a:t>November 2023</a:t>
            </a:r>
          </a:p>
        </p:txBody>
      </p:sp>
    </p:spTree>
    <p:extLst>
      <p:ext uri="{BB962C8B-B14F-4D97-AF65-F5344CB8AC3E}">
        <p14:creationId xmlns:p14="http://schemas.microsoft.com/office/powerpoint/2010/main" val="3784086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017A27-BC51-B6D5-3D11-7EC65DA80AFF}"/>
              </a:ext>
            </a:extLst>
          </p:cNvPr>
          <p:cNvSpPr>
            <a:spLocks noGrp="1"/>
          </p:cNvSpPr>
          <p:nvPr>
            <p:ph type="body" sz="quarter" idx="14"/>
          </p:nvPr>
        </p:nvSpPr>
        <p:spPr/>
        <p:txBody>
          <a:bodyPr/>
          <a:lstStyle/>
          <a:p>
            <a:r>
              <a:rPr lang="en-US" dirty="0">
                <a:latin typeface="Arial Black" panose="020B0A04020102020204" pitchFamily="34" charset="0"/>
              </a:rPr>
              <a:t>What we already know </a:t>
            </a:r>
          </a:p>
          <a:p>
            <a:endParaRPr lang="en-US" dirty="0">
              <a:latin typeface="Arial Black" panose="020B0A04020102020204" pitchFamily="34" charset="0"/>
            </a:endParaRPr>
          </a:p>
        </p:txBody>
      </p:sp>
      <p:sp>
        <p:nvSpPr>
          <p:cNvPr id="3" name="Text Placeholder 2">
            <a:extLst>
              <a:ext uri="{FF2B5EF4-FFF2-40B4-BE49-F238E27FC236}">
                <a16:creationId xmlns:a16="http://schemas.microsoft.com/office/drawing/2014/main" id="{97422C55-E69F-D11A-8EB6-2F4DC0C1B5B9}"/>
              </a:ext>
            </a:extLst>
          </p:cNvPr>
          <p:cNvSpPr>
            <a:spLocks noGrp="1"/>
          </p:cNvSpPr>
          <p:nvPr>
            <p:ph type="body" sz="quarter" idx="13"/>
          </p:nvPr>
        </p:nvSpPr>
        <p:spPr>
          <a:xfrm>
            <a:off x="4067905" y="4444973"/>
            <a:ext cx="7361630" cy="2146268"/>
          </a:xfrm>
        </p:spPr>
        <p:txBody>
          <a:bodyPr/>
          <a:lstStyle/>
          <a:p>
            <a:r>
              <a:rPr lang="en-US" dirty="0">
                <a:latin typeface="Arial" panose="020B0604020202020204" pitchFamily="34" charset="0"/>
              </a:rPr>
              <a:t>This section gives an overview of what we already know about our local services. </a:t>
            </a:r>
          </a:p>
          <a:p>
            <a:endParaRPr lang="en-US" dirty="0">
              <a:latin typeface="Arial" panose="020B0604020202020204" pitchFamily="34" charset="0"/>
            </a:endParaRPr>
          </a:p>
        </p:txBody>
      </p:sp>
    </p:spTree>
    <p:extLst>
      <p:ext uri="{BB962C8B-B14F-4D97-AF65-F5344CB8AC3E}">
        <p14:creationId xmlns:p14="http://schemas.microsoft.com/office/powerpoint/2010/main" val="1794645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E752CE-E070-4421-BB31-14CCA2CBF13B}"/>
              </a:ext>
            </a:extLst>
          </p:cNvPr>
          <p:cNvSpPr>
            <a:spLocks noGrp="1"/>
          </p:cNvSpPr>
          <p:nvPr>
            <p:ph type="sldNum" sz="quarter" idx="4"/>
          </p:nvPr>
        </p:nvSpPr>
        <p:spPr/>
        <p:txBody>
          <a:bodyPr/>
          <a:lstStyle/>
          <a:p>
            <a:fld id="{B9E0ACF9-11E2-1D4B-A28D-78BD04ABBE89}" type="slidenum">
              <a:rPr lang="en-US" smtClean="0"/>
              <a:pPr/>
              <a:t>6</a:t>
            </a:fld>
            <a:endParaRPr lang="en-US" dirty="0"/>
          </a:p>
        </p:txBody>
      </p:sp>
      <p:sp>
        <p:nvSpPr>
          <p:cNvPr id="4" name="Text Placeholder 3">
            <a:extLst>
              <a:ext uri="{FF2B5EF4-FFF2-40B4-BE49-F238E27FC236}">
                <a16:creationId xmlns:a16="http://schemas.microsoft.com/office/drawing/2014/main" id="{B720EB82-A7C8-404B-B4C3-8EA722F536E0}"/>
              </a:ext>
            </a:extLst>
          </p:cNvPr>
          <p:cNvSpPr>
            <a:spLocks noGrp="1"/>
          </p:cNvSpPr>
          <p:nvPr>
            <p:ph type="body" sz="quarter" idx="14"/>
          </p:nvPr>
        </p:nvSpPr>
        <p:spPr/>
        <p:txBody>
          <a:bodyPr>
            <a:normAutofit/>
          </a:bodyPr>
          <a:lstStyle/>
          <a:p>
            <a:r>
              <a:rPr lang="en-GB" sz="3400" b="1" dirty="0">
                <a:latin typeface="Arial" panose="020B0604020202020204" pitchFamily="34" charset="0"/>
              </a:rPr>
              <a:t>Service Challenges </a:t>
            </a:r>
          </a:p>
        </p:txBody>
      </p:sp>
      <p:sp>
        <p:nvSpPr>
          <p:cNvPr id="6" name="Content Placeholder 2">
            <a:extLst>
              <a:ext uri="{FF2B5EF4-FFF2-40B4-BE49-F238E27FC236}">
                <a16:creationId xmlns:a16="http://schemas.microsoft.com/office/drawing/2014/main" id="{F525A2F6-85AA-C6BF-8AF0-49855441FB21}"/>
              </a:ext>
            </a:extLst>
          </p:cNvPr>
          <p:cNvSpPr>
            <a:spLocks noGrp="1"/>
          </p:cNvSpPr>
          <p:nvPr>
            <p:ph type="body" sz="quarter" idx="15"/>
          </p:nvPr>
        </p:nvSpPr>
        <p:spPr>
          <a:xfrm>
            <a:off x="350838" y="984993"/>
            <a:ext cx="11534775" cy="4518025"/>
          </a:xfrm>
        </p:spPr>
        <p:txBody>
          <a:bodyPr>
            <a:normAutofit fontScale="92500" lnSpcReduction="10000"/>
          </a:bodyPr>
          <a:lstStyle/>
          <a:p>
            <a:pPr marL="0" indent="0">
              <a:buNone/>
            </a:pPr>
            <a:r>
              <a:rPr lang="en-GB" sz="2600" b="1" dirty="0">
                <a:solidFill>
                  <a:srgbClr val="0070C0"/>
                </a:solidFill>
                <a:latin typeface="Arial" panose="020B0604020202020204" pitchFamily="34" charset="0"/>
                <a:cs typeface="Arial" panose="020B0604020202020204" pitchFamily="34" charset="0"/>
              </a:rPr>
              <a:t>Demand and Capacity </a:t>
            </a:r>
          </a:p>
          <a:p>
            <a:r>
              <a:rPr lang="en-GB" sz="1900" dirty="0">
                <a:solidFill>
                  <a:srgbClr val="0070C0"/>
                </a:solidFill>
                <a:latin typeface="Arial" panose="020B0604020202020204" pitchFamily="34" charset="0"/>
                <a:cs typeface="Arial" panose="020B0604020202020204" pitchFamily="34" charset="0"/>
              </a:rPr>
              <a:t>Locally high levels of referrals per 100,000 population ​(6,306 against a national mean of 4,869).</a:t>
            </a:r>
            <a:br>
              <a:rPr lang="en-GB" sz="1900" dirty="0">
                <a:solidFill>
                  <a:srgbClr val="0070C0"/>
                </a:solidFill>
                <a:latin typeface="Arial" panose="020B0604020202020204" pitchFamily="34" charset="0"/>
                <a:cs typeface="Arial" panose="020B0604020202020204" pitchFamily="34" charset="0"/>
              </a:rPr>
            </a:br>
            <a:endParaRPr lang="en-GB" sz="1900" dirty="0">
              <a:solidFill>
                <a:srgbClr val="0070C0"/>
              </a:solidFill>
              <a:latin typeface="Arial" panose="020B0604020202020204" pitchFamily="34" charset="0"/>
              <a:cs typeface="Arial" panose="020B0604020202020204" pitchFamily="34" charset="0"/>
            </a:endParaRPr>
          </a:p>
          <a:p>
            <a:pPr marL="0" indent="0">
              <a:buNone/>
            </a:pPr>
            <a:r>
              <a:rPr lang="en-GB" sz="2600" b="1" dirty="0">
                <a:solidFill>
                  <a:srgbClr val="0070C0"/>
                </a:solidFill>
                <a:latin typeface="Arial" panose="020B0604020202020204" pitchFamily="34" charset="0"/>
                <a:cs typeface="Arial" panose="020B0604020202020204" pitchFamily="34" charset="0"/>
              </a:rPr>
              <a:t>Workforce</a:t>
            </a:r>
          </a:p>
          <a:p>
            <a:r>
              <a:rPr lang="en-GB" sz="1900" dirty="0">
                <a:solidFill>
                  <a:srgbClr val="0070C0"/>
                </a:solidFill>
                <a:latin typeface="Arial" panose="020B0604020202020204" pitchFamily="34" charset="0"/>
                <a:cs typeface="Arial" panose="020B0604020202020204" pitchFamily="34" charset="0"/>
              </a:rPr>
              <a:t>The number of vacancies across the workforce has increased, there is a lack of qualified staff and time required to develop the workforce.</a:t>
            </a:r>
            <a:br>
              <a:rPr lang="en-GB" sz="1900" dirty="0">
                <a:solidFill>
                  <a:srgbClr val="0070C0"/>
                </a:solidFill>
                <a:latin typeface="Arial" panose="020B0604020202020204" pitchFamily="34" charset="0"/>
                <a:cs typeface="Arial" panose="020B0604020202020204" pitchFamily="34" charset="0"/>
              </a:rPr>
            </a:br>
            <a:endParaRPr lang="en-GB" sz="1900" dirty="0">
              <a:solidFill>
                <a:srgbClr val="0070C0"/>
              </a:solidFill>
              <a:latin typeface="Arial" panose="020B0604020202020204" pitchFamily="34" charset="0"/>
              <a:cs typeface="Arial" panose="020B0604020202020204" pitchFamily="34" charset="0"/>
            </a:endParaRPr>
          </a:p>
          <a:p>
            <a:pPr marL="0" indent="0">
              <a:buNone/>
            </a:pPr>
            <a:r>
              <a:rPr lang="en-GB" sz="2600" b="1" dirty="0">
                <a:solidFill>
                  <a:srgbClr val="0070C0"/>
                </a:solidFill>
                <a:latin typeface="Arial" panose="020B0604020202020204" pitchFamily="34" charset="0"/>
                <a:cs typeface="Arial" panose="020B0604020202020204" pitchFamily="34" charset="0"/>
              </a:rPr>
              <a:t>CAMHS contract </a:t>
            </a:r>
          </a:p>
          <a:p>
            <a:r>
              <a:rPr lang="en-GB" sz="1900" dirty="0">
                <a:solidFill>
                  <a:srgbClr val="0070C0"/>
                </a:solidFill>
                <a:latin typeface="Arial" panose="020B0604020202020204" pitchFamily="34" charset="0"/>
                <a:cs typeface="Arial" panose="020B0604020202020204" pitchFamily="34" charset="0"/>
              </a:rPr>
              <a:t>Contract was set in 2016/17, need to review in line with best evidence, recent population health data, or accounting for the consistent increase in demand; to inform the future delivery.</a:t>
            </a:r>
            <a:br>
              <a:rPr lang="en-GB" sz="1900" dirty="0">
                <a:solidFill>
                  <a:srgbClr val="0070C0"/>
                </a:solidFill>
                <a:latin typeface="Arial" panose="020B0604020202020204" pitchFamily="34" charset="0"/>
                <a:cs typeface="Arial" panose="020B0604020202020204" pitchFamily="34" charset="0"/>
              </a:rPr>
            </a:br>
            <a:endParaRPr lang="en-GB" sz="1900" dirty="0">
              <a:solidFill>
                <a:srgbClr val="0070C0"/>
              </a:solidFill>
              <a:latin typeface="Arial" panose="020B0604020202020204" pitchFamily="34" charset="0"/>
              <a:cs typeface="Arial" panose="020B0604020202020204" pitchFamily="34" charset="0"/>
            </a:endParaRPr>
          </a:p>
          <a:p>
            <a:pPr marL="0" indent="0">
              <a:buNone/>
            </a:pPr>
            <a:r>
              <a:rPr lang="en-GB" sz="2600" b="1" dirty="0">
                <a:solidFill>
                  <a:srgbClr val="0070C0"/>
                </a:solidFill>
                <a:latin typeface="Arial" panose="020B0604020202020204" pitchFamily="34" charset="0"/>
                <a:cs typeface="Arial" panose="020B0604020202020204" pitchFamily="34" charset="0"/>
              </a:rPr>
              <a:t>ND pathways </a:t>
            </a:r>
          </a:p>
          <a:p>
            <a:r>
              <a:rPr lang="en-GB" sz="1900" dirty="0">
                <a:solidFill>
                  <a:srgbClr val="0070C0"/>
                </a:solidFill>
                <a:latin typeface="Arial" panose="020B0604020202020204" pitchFamily="34" charset="0"/>
                <a:cs typeface="Arial" panose="020B0604020202020204" pitchFamily="34" charset="0"/>
              </a:rPr>
              <a:t>An increase in the number of referrals for assessment for CYP ND pathway. A joint pathway needs to be developed, to include pre and post diagnosis support.</a:t>
            </a:r>
          </a:p>
        </p:txBody>
      </p:sp>
    </p:spTree>
    <p:extLst>
      <p:ext uri="{BB962C8B-B14F-4D97-AF65-F5344CB8AC3E}">
        <p14:creationId xmlns:p14="http://schemas.microsoft.com/office/powerpoint/2010/main" val="1074609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E752CE-E070-4421-BB31-14CCA2CBF13B}"/>
              </a:ext>
            </a:extLst>
          </p:cNvPr>
          <p:cNvSpPr>
            <a:spLocks noGrp="1"/>
          </p:cNvSpPr>
          <p:nvPr>
            <p:ph type="sldNum" sz="quarter" idx="4"/>
          </p:nvPr>
        </p:nvSpPr>
        <p:spPr/>
        <p:txBody>
          <a:bodyPr/>
          <a:lstStyle/>
          <a:p>
            <a:fld id="{B9E0ACF9-11E2-1D4B-A28D-78BD04ABBE89}" type="slidenum">
              <a:rPr lang="en-US" smtClean="0"/>
              <a:pPr/>
              <a:t>7</a:t>
            </a:fld>
            <a:endParaRPr lang="en-US" dirty="0"/>
          </a:p>
        </p:txBody>
      </p:sp>
      <p:sp>
        <p:nvSpPr>
          <p:cNvPr id="3" name="Text Placeholder 2">
            <a:extLst>
              <a:ext uri="{FF2B5EF4-FFF2-40B4-BE49-F238E27FC236}">
                <a16:creationId xmlns:a16="http://schemas.microsoft.com/office/drawing/2014/main" id="{C830C80D-E5C6-4F0C-808F-8D286EEA91E2}"/>
              </a:ext>
            </a:extLst>
          </p:cNvPr>
          <p:cNvSpPr>
            <a:spLocks noGrp="1"/>
          </p:cNvSpPr>
          <p:nvPr>
            <p:ph type="body" sz="quarter" idx="15"/>
          </p:nvPr>
        </p:nvSpPr>
        <p:spPr>
          <a:xfrm>
            <a:off x="350838" y="943048"/>
            <a:ext cx="11534775" cy="4979580"/>
          </a:xfrm>
        </p:spPr>
        <p:txBody>
          <a:bodyPr>
            <a:normAutofit/>
          </a:bodyPr>
          <a:lstStyle/>
          <a:p>
            <a:pPr marL="0" indent="0">
              <a:buNone/>
            </a:pPr>
            <a:r>
              <a:rPr lang="en-GB" sz="2400" dirty="0">
                <a:solidFill>
                  <a:srgbClr val="0070C0"/>
                </a:solidFill>
                <a:latin typeface="Arial" panose="020B0604020202020204" pitchFamily="34" charset="0"/>
                <a:cs typeface="Arial" panose="020B0604020202020204" pitchFamily="34" charset="0"/>
              </a:rPr>
              <a:t>The following slides will evidence the following: </a:t>
            </a:r>
          </a:p>
          <a:p>
            <a:pPr marL="0" indent="0">
              <a:buNone/>
            </a:pPr>
            <a:endParaRPr lang="en-GB" sz="2400" dirty="0">
              <a:solidFill>
                <a:srgbClr val="0070C0"/>
              </a:solidFill>
              <a:latin typeface="Arial" panose="020B0604020202020204" pitchFamily="34" charset="0"/>
              <a:cs typeface="Arial" panose="020B0604020202020204" pitchFamily="34" charset="0"/>
            </a:endParaRPr>
          </a:p>
          <a:p>
            <a:r>
              <a:rPr lang="en-GB" sz="2400" dirty="0">
                <a:solidFill>
                  <a:srgbClr val="0070C0"/>
                </a:solidFill>
                <a:latin typeface="Arial" panose="020B0604020202020204" pitchFamily="34" charset="0"/>
                <a:cs typeface="Arial" panose="020B0604020202020204" pitchFamily="34" charset="0"/>
              </a:rPr>
              <a:t>We are seeing an increase in referrals to mental health services for CYP, which follows the national trend.</a:t>
            </a:r>
            <a:br>
              <a:rPr lang="en-GB" sz="2400" dirty="0">
                <a:solidFill>
                  <a:srgbClr val="0070C0"/>
                </a:solidFill>
                <a:latin typeface="Arial" panose="020B0604020202020204" pitchFamily="34" charset="0"/>
                <a:cs typeface="Arial" panose="020B0604020202020204" pitchFamily="34" charset="0"/>
              </a:rPr>
            </a:br>
            <a:endParaRPr lang="en-GB" sz="2400" dirty="0">
              <a:solidFill>
                <a:srgbClr val="0070C0"/>
              </a:solidFill>
              <a:latin typeface="Arial" panose="020B0604020202020204" pitchFamily="34" charset="0"/>
              <a:cs typeface="Arial" panose="020B0604020202020204" pitchFamily="34" charset="0"/>
            </a:endParaRPr>
          </a:p>
          <a:p>
            <a:r>
              <a:rPr lang="en-GB" sz="2400" dirty="0">
                <a:solidFill>
                  <a:srgbClr val="0070C0"/>
                </a:solidFill>
                <a:latin typeface="Arial" panose="020B0604020202020204" pitchFamily="34" charset="0"/>
                <a:cs typeface="Arial" panose="020B0604020202020204" pitchFamily="34" charset="0"/>
              </a:rPr>
              <a:t>We have seen increases in eating disorders but due to the increase workforce and resource, have still been able to meet the national targets.</a:t>
            </a:r>
            <a:br>
              <a:rPr lang="en-GB" sz="2400" dirty="0">
                <a:solidFill>
                  <a:srgbClr val="0070C0"/>
                </a:solidFill>
                <a:latin typeface="Arial" panose="020B0604020202020204" pitchFamily="34" charset="0"/>
                <a:cs typeface="Arial" panose="020B0604020202020204" pitchFamily="34" charset="0"/>
              </a:rPr>
            </a:br>
            <a:endParaRPr lang="en-GB" sz="2400" dirty="0">
              <a:solidFill>
                <a:srgbClr val="0070C0"/>
              </a:solidFill>
              <a:latin typeface="Arial" panose="020B0604020202020204" pitchFamily="34" charset="0"/>
              <a:cs typeface="Arial" panose="020B0604020202020204" pitchFamily="34" charset="0"/>
            </a:endParaRPr>
          </a:p>
          <a:p>
            <a:r>
              <a:rPr lang="en-GB" sz="2400" dirty="0">
                <a:solidFill>
                  <a:srgbClr val="0070C0"/>
                </a:solidFill>
                <a:latin typeface="Arial" panose="020B0604020202020204" pitchFamily="34" charset="0"/>
                <a:cs typeface="Arial" panose="020B0604020202020204" pitchFamily="34" charset="0"/>
              </a:rPr>
              <a:t>We are seeing an increase is waiting times for core mental health services and ND assessments. Work is ongoing to understand what capacity is required to meet the new level of demand.</a:t>
            </a:r>
          </a:p>
          <a:p>
            <a:pPr marL="0" indent="0">
              <a:buNone/>
            </a:pPr>
            <a:endParaRPr lang="en-GB" sz="2400" dirty="0">
              <a:solidFill>
                <a:srgbClr val="FF0000"/>
              </a:solidFill>
              <a:latin typeface="Arial" panose="020B0604020202020204" pitchFamily="34" charset="0"/>
              <a:cs typeface="Arial" panose="020B0604020202020204" pitchFamily="34" charset="0"/>
            </a:endParaRPr>
          </a:p>
          <a:p>
            <a:pPr marL="0" indent="0">
              <a:buNone/>
            </a:pPr>
            <a:endParaRPr lang="en-GB" sz="2400" dirty="0">
              <a:solidFill>
                <a:srgbClr val="FF0000"/>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720EB82-A7C8-404B-B4C3-8EA722F536E0}"/>
              </a:ext>
            </a:extLst>
          </p:cNvPr>
          <p:cNvSpPr>
            <a:spLocks noGrp="1"/>
          </p:cNvSpPr>
          <p:nvPr>
            <p:ph type="body" sz="quarter" idx="14"/>
          </p:nvPr>
        </p:nvSpPr>
        <p:spPr/>
        <p:txBody>
          <a:bodyPr>
            <a:normAutofit/>
          </a:bodyPr>
          <a:lstStyle/>
          <a:p>
            <a:r>
              <a:rPr lang="en-GB" sz="3400" b="1" dirty="0" err="1">
                <a:latin typeface="Arial" panose="020B0604020202020204" pitchFamily="34" charset="0"/>
              </a:rPr>
              <a:t>Whats</a:t>
            </a:r>
            <a:r>
              <a:rPr lang="en-GB" sz="3400" b="1" dirty="0">
                <a:latin typeface="Arial" panose="020B0604020202020204" pitchFamily="34" charset="0"/>
              </a:rPr>
              <a:t> the data telling us</a:t>
            </a:r>
          </a:p>
        </p:txBody>
      </p:sp>
    </p:spTree>
    <p:extLst>
      <p:ext uri="{BB962C8B-B14F-4D97-AF65-F5344CB8AC3E}">
        <p14:creationId xmlns:p14="http://schemas.microsoft.com/office/powerpoint/2010/main" val="786174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8F5893-E7D3-AA1C-A2D7-C91362FDA051}"/>
              </a:ext>
            </a:extLst>
          </p:cNvPr>
          <p:cNvPicPr>
            <a:picLocks noChangeAspect="1"/>
          </p:cNvPicPr>
          <p:nvPr/>
        </p:nvPicPr>
        <p:blipFill>
          <a:blip r:embed="rId2"/>
          <a:stretch>
            <a:fillRect/>
          </a:stretch>
        </p:blipFill>
        <p:spPr>
          <a:xfrm>
            <a:off x="1837190" y="973078"/>
            <a:ext cx="7055140" cy="5167997"/>
          </a:xfrm>
          <a:prstGeom prst="rect">
            <a:avLst/>
          </a:prstGeom>
        </p:spPr>
      </p:pic>
      <p:sp>
        <p:nvSpPr>
          <p:cNvPr id="3" name="Text Placeholder 2">
            <a:extLst>
              <a:ext uri="{FF2B5EF4-FFF2-40B4-BE49-F238E27FC236}">
                <a16:creationId xmlns:a16="http://schemas.microsoft.com/office/drawing/2014/main" id="{2D93BB78-F114-EAF4-DD3E-91F7AE673D15}"/>
              </a:ext>
            </a:extLst>
          </p:cNvPr>
          <p:cNvSpPr>
            <a:spLocks noGrp="1"/>
          </p:cNvSpPr>
          <p:nvPr>
            <p:ph type="body" sz="quarter" idx="14"/>
          </p:nvPr>
        </p:nvSpPr>
        <p:spPr/>
        <p:txBody>
          <a:bodyPr>
            <a:normAutofit/>
          </a:bodyPr>
          <a:lstStyle/>
          <a:p>
            <a:r>
              <a:rPr lang="en-GB" sz="3400" b="1" dirty="0">
                <a:latin typeface="Arial" panose="020B0604020202020204" pitchFamily="34" charset="0"/>
              </a:rPr>
              <a:t>Access data</a:t>
            </a:r>
          </a:p>
        </p:txBody>
      </p:sp>
    </p:spTree>
    <p:extLst>
      <p:ext uri="{BB962C8B-B14F-4D97-AF65-F5344CB8AC3E}">
        <p14:creationId xmlns:p14="http://schemas.microsoft.com/office/powerpoint/2010/main" val="1048039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DAA5DD-81D4-4852-2C64-A16C3A509DFA}"/>
              </a:ext>
            </a:extLst>
          </p:cNvPr>
          <p:cNvPicPr>
            <a:picLocks noChangeAspect="1"/>
          </p:cNvPicPr>
          <p:nvPr/>
        </p:nvPicPr>
        <p:blipFill>
          <a:blip r:embed="rId2"/>
          <a:stretch>
            <a:fillRect/>
          </a:stretch>
        </p:blipFill>
        <p:spPr>
          <a:xfrm>
            <a:off x="866775" y="1767541"/>
            <a:ext cx="5689599" cy="3322917"/>
          </a:xfrm>
          <a:prstGeom prst="rect">
            <a:avLst/>
          </a:prstGeom>
        </p:spPr>
      </p:pic>
      <p:sp>
        <p:nvSpPr>
          <p:cNvPr id="2" name="Text Placeholder 1">
            <a:extLst>
              <a:ext uri="{FF2B5EF4-FFF2-40B4-BE49-F238E27FC236}">
                <a16:creationId xmlns:a16="http://schemas.microsoft.com/office/drawing/2014/main" id="{2B1D9588-33BF-25FC-DBC2-A25EE08B22ED}"/>
              </a:ext>
            </a:extLst>
          </p:cNvPr>
          <p:cNvSpPr>
            <a:spLocks noGrp="1"/>
          </p:cNvSpPr>
          <p:nvPr>
            <p:ph type="body" sz="quarter" idx="15"/>
          </p:nvPr>
        </p:nvSpPr>
        <p:spPr>
          <a:xfrm>
            <a:off x="6702804" y="1767541"/>
            <a:ext cx="5259897" cy="3322917"/>
          </a:xfrm>
        </p:spPr>
        <p:txBody>
          <a:bodyPr>
            <a:normAutofit/>
          </a:bodyPr>
          <a:lstStyle/>
          <a:p>
            <a:pPr marL="0" indent="0">
              <a:buNone/>
            </a:pPr>
            <a:r>
              <a:rPr lang="en-GB" sz="2400" dirty="0">
                <a:solidFill>
                  <a:srgbClr val="0070C0"/>
                </a:solidFill>
                <a:latin typeface="Arial" panose="020B0604020202020204" pitchFamily="34" charset="0"/>
                <a:cs typeface="Arial" panose="020B0604020202020204" pitchFamily="34" charset="0"/>
              </a:rPr>
              <a:t>We have steadily reported on average over the past 18 months, seeing around half of children within 18 weeks (excluding referrals for eating disorders, which are expected to be seen within 4 weeks).</a:t>
            </a:r>
          </a:p>
        </p:txBody>
      </p:sp>
      <p:sp>
        <p:nvSpPr>
          <p:cNvPr id="3" name="Text Placeholder 2">
            <a:extLst>
              <a:ext uri="{FF2B5EF4-FFF2-40B4-BE49-F238E27FC236}">
                <a16:creationId xmlns:a16="http://schemas.microsoft.com/office/drawing/2014/main" id="{B6A539D4-BECB-1A78-5E69-658D79156CE1}"/>
              </a:ext>
            </a:extLst>
          </p:cNvPr>
          <p:cNvSpPr>
            <a:spLocks noGrp="1"/>
          </p:cNvSpPr>
          <p:nvPr>
            <p:ph type="body" sz="quarter" idx="14"/>
          </p:nvPr>
        </p:nvSpPr>
        <p:spPr/>
        <p:txBody>
          <a:bodyPr>
            <a:normAutofit/>
          </a:bodyPr>
          <a:lstStyle/>
          <a:p>
            <a:r>
              <a:rPr lang="en-GB" sz="3400" b="1" dirty="0">
                <a:latin typeface="Arial" panose="020B0604020202020204" pitchFamily="34" charset="0"/>
              </a:rPr>
              <a:t>CYP Waiting Times</a:t>
            </a:r>
          </a:p>
        </p:txBody>
      </p:sp>
    </p:spTree>
    <p:extLst>
      <p:ext uri="{BB962C8B-B14F-4D97-AF65-F5344CB8AC3E}">
        <p14:creationId xmlns:p14="http://schemas.microsoft.com/office/powerpoint/2010/main" val="1652952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66FD29984EFE4DB93574C6D9BD3785" ma:contentTypeVersion="16" ma:contentTypeDescription="Create a new document." ma:contentTypeScope="" ma:versionID="bd4addb5174dfd6c86cef30a571c9650">
  <xsd:schema xmlns:xsd="http://www.w3.org/2001/XMLSchema" xmlns:xs="http://www.w3.org/2001/XMLSchema" xmlns:p="http://schemas.microsoft.com/office/2006/metadata/properties" xmlns:ns1="http://schemas.microsoft.com/sharepoint/v3" xmlns:ns2="40e28a1e-619e-45d7-9705-62cdf4a3c4df" xmlns:ns3="60bd91e6-1c00-477a-97d8-8116f91f6a06" targetNamespace="http://schemas.microsoft.com/office/2006/metadata/properties" ma:root="true" ma:fieldsID="2b89b46a03a8bcbbac56cd2515e377ea" ns1:_="" ns2:_="" ns3:_="">
    <xsd:import namespace="http://schemas.microsoft.com/sharepoint/v3"/>
    <xsd:import namespace="40e28a1e-619e-45d7-9705-62cdf4a3c4df"/>
    <xsd:import namespace="60bd91e6-1c00-477a-97d8-8116f91f6a06"/>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e28a1e-619e-45d7-9705-62cdf4a3c4d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bd91e6-1c00-477a-97d8-8116f91f6a0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7c6d912-2f4b-44f9-95b6-5151cdd711b0}" ma:internalName="TaxCatchAll" ma:showField="CatchAllData" ma:web="60bd91e6-1c00-477a-97d8-8116f91f6a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E52286-B167-4BE5-ADB1-42A74FD74123}"/>
</file>

<file path=customXml/itemProps2.xml><?xml version="1.0" encoding="utf-8"?>
<ds:datastoreItem xmlns:ds="http://schemas.openxmlformats.org/officeDocument/2006/customXml" ds:itemID="{4A5484DD-5E97-4A9A-B328-25F4FC07D764}"/>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3289</TotalTime>
  <Words>2756</Words>
  <Application>Microsoft Office PowerPoint</Application>
  <PresentationFormat>Widescreen</PresentationFormat>
  <Paragraphs>222</Paragraphs>
  <Slides>29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Arial Black</vt:lpstr>
      <vt:lpstr>Calibri</vt:lpstr>
      <vt:lpstr>Calibri Light</vt:lpstr>
      <vt:lpstr>Franklin Gothic Book</vt:lpstr>
      <vt:lpstr>Franklin Gothic Demi</vt:lpstr>
      <vt:lpstr>Franklin Gothic Demi Cond</vt:lpstr>
      <vt:lpstr>Franklin Gothic Heavy</vt:lpstr>
      <vt:lpstr>Segoe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Vicki (NHS SHROPSHIRE, TELFORD AND WREKIN ICB - M2L0M)</dc:creator>
  <cp:lastModifiedBy>JONES, Vicki (NHS SHROPSHIRE, TELFORD AND WREKIN ICB - M2L0M)</cp:lastModifiedBy>
  <cp:revision>8</cp:revision>
  <dcterms:created xsi:type="dcterms:W3CDTF">2023-11-22T13:56:26Z</dcterms:created>
  <dcterms:modified xsi:type="dcterms:W3CDTF">2023-12-28T13:15:29Z</dcterms:modified>
</cp:coreProperties>
</file>