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C75A-0201-9D42-AAF5-C693474C8A60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E1102-C8CF-BB4B-9EF6-CC3AD0E19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88B5-8DF1-004C-8A9B-B46A8364F1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7FE3-A27F-E80D-639C-3BA85E56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5AAF8-B37B-D11D-8266-26E5F046D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442B-E955-3BB8-5D47-44BDBF1F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0EA9-D15A-75CE-EB8F-3CB701E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C84CE-1FCC-62F2-9ECC-338E7C65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2538-7E54-781A-D4D3-2B991777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3B33E-F894-C4CC-9F1B-2F56C8C44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13111-FA1D-FF37-4B4E-FC51BB3E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0CAA2-9FF3-80A5-4792-D6E0406E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8165-12D2-8C4B-42C4-CA5A7EFE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E1593-6349-E670-0317-A54A04E35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D5CD1-4EC7-5050-91E8-14CEEFD29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BA58-B507-EEC2-30F0-DC371197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CBDC-8D99-6D5C-F0F3-61014F0D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4B0C-1DED-1DBD-7CC7-8B774106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6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D89C88-AA26-9B2C-0EA8-CBEADDB9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</a:blip>
          <a:srcRect l="22981" t="1" r="25375" b="27827"/>
          <a:stretch/>
        </p:blipFill>
        <p:spPr>
          <a:xfrm>
            <a:off x="-10160" y="1789987"/>
            <a:ext cx="12202160" cy="5141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5D7C3-F082-4AA7-A593-569E86EF5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608" y="5595358"/>
            <a:ext cx="1282176" cy="1179754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D142862-1DAD-5779-4F40-5762D6D408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1610" y="1538522"/>
            <a:ext cx="5828693" cy="3480340"/>
          </a:xfrm>
          <a:custGeom>
            <a:avLst/>
            <a:gdLst>
              <a:gd name="connsiteX0" fmla="*/ 1406567 w 5822951"/>
              <a:gd name="connsiteY0" fmla="*/ 0 h 3436938"/>
              <a:gd name="connsiteX1" fmla="*/ 5747648 w 5822951"/>
              <a:gd name="connsiteY1" fmla="*/ 0 h 3436938"/>
              <a:gd name="connsiteX2" fmla="*/ 5822951 w 5822951"/>
              <a:gd name="connsiteY2" fmla="*/ 75303 h 3436938"/>
              <a:gd name="connsiteX3" fmla="*/ 5822951 w 5822951"/>
              <a:gd name="connsiteY3" fmla="*/ 3436938 h 3436938"/>
              <a:gd name="connsiteX4" fmla="*/ 0 w 5822951"/>
              <a:gd name="connsiteY4" fmla="*/ 3436938 h 3436938"/>
              <a:gd name="connsiteX5" fmla="*/ 0 w 5822951"/>
              <a:gd name="connsiteY5" fmla="*/ 1406567 h 3436938"/>
              <a:gd name="connsiteX6" fmla="*/ 1406567 w 5822951"/>
              <a:gd name="connsiteY6" fmla="*/ 0 h 3436938"/>
              <a:gd name="connsiteX0" fmla="*/ 1406567 w 5849845"/>
              <a:gd name="connsiteY0" fmla="*/ 0 h 3436938"/>
              <a:gd name="connsiteX1" fmla="*/ 5747648 w 5849845"/>
              <a:gd name="connsiteY1" fmla="*/ 0 h 3436938"/>
              <a:gd name="connsiteX2" fmla="*/ 5849845 w 5849845"/>
              <a:gd name="connsiteY2" fmla="*/ 209774 h 3436938"/>
              <a:gd name="connsiteX3" fmla="*/ 5822951 w 5849845"/>
              <a:gd name="connsiteY3" fmla="*/ 3436938 h 3436938"/>
              <a:gd name="connsiteX4" fmla="*/ 0 w 5849845"/>
              <a:gd name="connsiteY4" fmla="*/ 3436938 h 3436938"/>
              <a:gd name="connsiteX5" fmla="*/ 0 w 5849845"/>
              <a:gd name="connsiteY5" fmla="*/ 1406567 h 3436938"/>
              <a:gd name="connsiteX6" fmla="*/ 1406567 w 5849845"/>
              <a:gd name="connsiteY6" fmla="*/ 0 h 3436938"/>
              <a:gd name="connsiteX0" fmla="*/ 1406567 w 5855224"/>
              <a:gd name="connsiteY0" fmla="*/ 13447 h 3450385"/>
              <a:gd name="connsiteX1" fmla="*/ 5855224 w 5855224"/>
              <a:gd name="connsiteY1" fmla="*/ 0 h 3450385"/>
              <a:gd name="connsiteX2" fmla="*/ 5849845 w 5855224"/>
              <a:gd name="connsiteY2" fmla="*/ 223221 h 3450385"/>
              <a:gd name="connsiteX3" fmla="*/ 5822951 w 5855224"/>
              <a:gd name="connsiteY3" fmla="*/ 3450385 h 3450385"/>
              <a:gd name="connsiteX4" fmla="*/ 0 w 5855224"/>
              <a:gd name="connsiteY4" fmla="*/ 3450385 h 3450385"/>
              <a:gd name="connsiteX5" fmla="*/ 0 w 5855224"/>
              <a:gd name="connsiteY5" fmla="*/ 1420014 h 3450385"/>
              <a:gd name="connsiteX6" fmla="*/ 1406567 w 5855224"/>
              <a:gd name="connsiteY6" fmla="*/ 13447 h 3450385"/>
              <a:gd name="connsiteX0" fmla="*/ 1406567 w 5849845"/>
              <a:gd name="connsiteY0" fmla="*/ 7872 h 3444810"/>
              <a:gd name="connsiteX1" fmla="*/ 5827346 w 5849845"/>
              <a:gd name="connsiteY1" fmla="*/ 0 h 3444810"/>
              <a:gd name="connsiteX2" fmla="*/ 5849845 w 5849845"/>
              <a:gd name="connsiteY2" fmla="*/ 217646 h 3444810"/>
              <a:gd name="connsiteX3" fmla="*/ 5822951 w 5849845"/>
              <a:gd name="connsiteY3" fmla="*/ 3444810 h 3444810"/>
              <a:gd name="connsiteX4" fmla="*/ 0 w 5849845"/>
              <a:gd name="connsiteY4" fmla="*/ 3444810 h 3444810"/>
              <a:gd name="connsiteX5" fmla="*/ 0 w 5849845"/>
              <a:gd name="connsiteY5" fmla="*/ 1414439 h 3444810"/>
              <a:gd name="connsiteX6" fmla="*/ 1406567 w 5849845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54603"/>
              <a:gd name="connsiteY0" fmla="*/ 7872 h 3455435"/>
              <a:gd name="connsiteX1" fmla="*/ 5827346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603"/>
              <a:gd name="connsiteY0" fmla="*/ 7872 h 3455435"/>
              <a:gd name="connsiteX1" fmla="*/ 5852580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916"/>
              <a:gd name="connsiteY0" fmla="*/ 7872 h 3455435"/>
              <a:gd name="connsiteX1" fmla="*/ 5852580 w 5854916"/>
              <a:gd name="connsiteY1" fmla="*/ 0 h 3455435"/>
              <a:gd name="connsiteX2" fmla="*/ 5849317 w 5854916"/>
              <a:gd name="connsiteY2" fmla="*/ 1589350 h 3455435"/>
              <a:gd name="connsiteX3" fmla="*/ 5853232 w 5854916"/>
              <a:gd name="connsiteY3" fmla="*/ 3455435 h 3455435"/>
              <a:gd name="connsiteX4" fmla="*/ 0 w 5854916"/>
              <a:gd name="connsiteY4" fmla="*/ 3444810 h 3455435"/>
              <a:gd name="connsiteX5" fmla="*/ 0 w 5854916"/>
              <a:gd name="connsiteY5" fmla="*/ 1414439 h 3455435"/>
              <a:gd name="connsiteX6" fmla="*/ 1406567 w 5854916"/>
              <a:gd name="connsiteY6" fmla="*/ 7872 h 34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4916" h="3455435">
                <a:moveTo>
                  <a:pt x="1406567" y="7872"/>
                </a:moveTo>
                <a:lnTo>
                  <a:pt x="5852580" y="0"/>
                </a:lnTo>
                <a:cubicBezTo>
                  <a:pt x="5851492" y="529783"/>
                  <a:pt x="5850405" y="1059567"/>
                  <a:pt x="5849317" y="1589350"/>
                </a:cubicBezTo>
                <a:cubicBezTo>
                  <a:pt x="5842211" y="2637194"/>
                  <a:pt x="5860338" y="2424318"/>
                  <a:pt x="5853232" y="3455435"/>
                </a:cubicBezTo>
                <a:lnTo>
                  <a:pt x="0" y="3444810"/>
                </a:lnTo>
                <a:lnTo>
                  <a:pt x="0" y="1414439"/>
                </a:lnTo>
                <a:cubicBezTo>
                  <a:pt x="0" y="637613"/>
                  <a:pt x="629741" y="7872"/>
                  <a:pt x="1406567" y="787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27E0A-CDCE-6C70-7C1F-8B48A8ACE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8" y="1289305"/>
            <a:ext cx="5640263" cy="44150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FontTx/>
              <a:buNone/>
              <a:defRPr lang="en-GB" sz="2100" b="0" i="0" u="none" strike="noStrike" smtClean="0">
                <a:solidFill>
                  <a:srgbClr val="0072BC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A0A7EF-0F24-E4B4-6A3B-3F57AB176A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2722" y="6221786"/>
            <a:ext cx="2848077" cy="365125"/>
          </a:xfrm>
        </p:spPr>
        <p:txBody>
          <a:bodyPr/>
          <a:lstStyle/>
          <a:p>
            <a:fld id="{561BC62F-29D4-3646-B8AE-ECD588CDD8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4E335F1F-8AAB-412D-8462-0F4B51C3F6C8}"/>
              </a:ext>
            </a:extLst>
          </p:cNvPr>
          <p:cNvSpPr/>
          <p:nvPr userDrawn="1"/>
        </p:nvSpPr>
        <p:spPr>
          <a:xfrm>
            <a:off x="0" y="4491"/>
            <a:ext cx="10406311" cy="1016059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D6F10B5-8EF9-4042-9AA8-22AF2E6B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608" y="47318"/>
            <a:ext cx="9340176" cy="9304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27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ADEF-3A03-8D70-DE09-25C1BD61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B77F-8BE2-BC5E-37AF-3DF7F8A5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10F1-BB68-D447-BD0B-26830D36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61CC-D90D-2FE6-E92E-0C9B57EB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4FA5B-3E1E-6656-9360-D6D1CF81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2864-E68B-8209-3D30-F11FE626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0F6EC-ED20-B7A1-FD75-D2C7B0A5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8B0A-0EB3-BBCF-8647-F4F84B30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BB20E-12C6-864F-D770-F5D99C62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7877-FA8F-254C-E94D-AA2BAAF3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1BAD-E8D8-B637-FF17-44381E20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E1B3-4848-1BA6-FFD9-603021E06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7FD54-C485-24BD-4F65-15360B2D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7D310-2DB8-1C9E-F691-3BEF3A8D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3B45B-A658-85CA-69B9-7C76BE7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A53BF-487A-AC08-7285-88E0802D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D4E-5AAD-979F-EC04-ACDD7797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69B8-4E2F-C1BC-BD0B-1B8D74092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1504E-84E1-C05F-B378-D51049E03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910AE-6785-F163-9C07-DE8349048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37C05-0AB6-F04F-6F10-A95ABA984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0F18C-DDD3-520F-5C3E-19C5CF83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1ACC9-DC94-03CD-E2CB-3D90CC2A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7AA35-BC46-7ECA-E781-1B3DBE16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EEAE-67B8-22C3-2DC0-54B9010D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DF479-8275-32CB-4EB7-CCD44BD6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477D8-DD0B-5335-0532-99085306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1695A-D05E-E19B-111D-EFD852F1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9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E381D-C196-26DC-67C5-7B92387B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44489-B2AF-3171-B1FE-AD6AE0B6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C1869-B5C3-498D-67B5-29E126CA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9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CA48-A7E1-0F68-D469-CAE29245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C2775-FCC7-6F5A-587E-5ECFCA2E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CC99B-0872-DF3E-A57D-3CBF9C1B7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700CD-A633-5042-3FCF-2F41B911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EDFB4-7093-38D1-2A96-BEB0240F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C44EF-DA87-3989-D634-329BEB57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A95D-52AC-14BD-DE64-71FE3DFB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001FD-FBE7-86D3-0E97-4F5291D1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0F076-3EEF-6011-5768-38A1840C7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A1752-F53E-0EED-35A4-DB88ECEB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5AE7F-6DC9-BFD9-9115-2FAB65FE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D004D-E481-EDD4-294B-959C31F1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E31FD-7E57-9F27-6D10-B1498102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9B237-DE09-BC6D-06DB-F24FAD6C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33FAD-2A3C-D552-87FC-1C25E79B9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3804D6-2F4C-9E4E-A930-30A4402FBAA8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5C89D-16EB-D464-BA4F-39E1D4BCD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C8B90-C2FF-8C18-9C04-0D5A6AE46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DBFB87-3F3B-7A4B-B52B-72E3120B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C623E-27BD-224A-D744-73611AAB2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58"/>
            <a:ext cx="9340176" cy="930404"/>
          </a:xfrm>
        </p:spPr>
        <p:txBody>
          <a:bodyPr/>
          <a:lstStyle/>
          <a:p>
            <a:r>
              <a:rPr lang="en-US" dirty="0"/>
              <a:t>Pharmacy First best practice checklist - Pharmacy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9A7921-7C4D-C7AC-482D-D6FB7D9E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96592"/>
              </p:ext>
            </p:extLst>
          </p:nvPr>
        </p:nvGraphicFramePr>
        <p:xfrm>
          <a:off x="1472565" y="1638300"/>
          <a:ext cx="9246870" cy="342900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908415">
                  <a:extLst>
                    <a:ext uri="{9D8B030D-6E8A-4147-A177-3AD203B41FA5}">
                      <a16:colId xmlns:a16="http://schemas.microsoft.com/office/drawing/2014/main" val="2522811758"/>
                    </a:ext>
                  </a:extLst>
                </a:gridCol>
                <a:gridCol w="338455">
                  <a:extLst>
                    <a:ext uri="{9D8B030D-6E8A-4147-A177-3AD203B41FA5}">
                      <a16:colId xmlns:a16="http://schemas.microsoft.com/office/drawing/2014/main" val="63512471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Best Practice Checklist for Community Pharmacy Teams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093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Investing time in building relationships with local practices – regular review meetings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93093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Spending time with general practice teams to support training of reception teams on appropriate referrals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7346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Understanding the priorities of your practices and aligning community based pharmacy services </a:t>
                      </a:r>
                      <a:r>
                        <a:rPr lang="en-GB" sz="1100" dirty="0" err="1">
                          <a:effectLst/>
                        </a:rPr>
                        <a:t>eg.</a:t>
                      </a:r>
                      <a:r>
                        <a:rPr lang="en-GB" sz="1100" dirty="0">
                          <a:effectLst/>
                        </a:rPr>
                        <a:t> Pharmacy First will support GP access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84539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Discussing the expected number of daily referrals from your practice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8346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Agreeing a timeframe in which patient should expect contact from the Pharmacist/will the patient walk in, what's the cut off for same day consultations?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43971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Agreeing escalation pathway to GP for patients that require higher acuity care – Urgent and non-urgent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924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Regularly checking NHS Mail or </a:t>
                      </a:r>
                      <a:r>
                        <a:rPr lang="en-GB" sz="1100" dirty="0" err="1">
                          <a:effectLst/>
                        </a:rPr>
                        <a:t>PharmOutcomes</a:t>
                      </a:r>
                      <a:r>
                        <a:rPr lang="en-GB" sz="1100" dirty="0">
                          <a:effectLst/>
                        </a:rPr>
                        <a:t> for referrals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82221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Ensuring locums are able to deliver the service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73942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Using the wider pharmacy team to support the process and locums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37063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Regular communication with practices to discuss service provision and opportunities to improve from both sides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58676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Sufficient information is provided to the practice relating to referrals back </a:t>
                      </a:r>
                      <a:r>
                        <a:rPr lang="en-GB" sz="1100" dirty="0" err="1">
                          <a:effectLst/>
                        </a:rPr>
                        <a:t>eg.</a:t>
                      </a:r>
                      <a:r>
                        <a:rPr lang="en-GB" sz="1100" dirty="0">
                          <a:effectLst/>
                        </a:rPr>
                        <a:t> a referral back form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315345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Resolving issues directly with practices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9675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Pharmacy First is part of the pharmacy's Model Day processes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65299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Undertaking CPD in areas of less confidence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31115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Developing Pharmacy First Business Continuity Plan – notification of DoS and local practices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54200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Linking Pharmacy First to other local services where appropriate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0367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52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234</Words>
  <Application>Microsoft Macintosh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Franklin Gothic Book</vt:lpstr>
      <vt:lpstr>Franklin Gothic Demi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MILNER, James (NHS SHROPSHIRE, TELFORD AND WREKIN ICB - M2L0M)</dc:creator>
  <cp:lastModifiedBy>MILNER, James (NHS SHROPSHIRE, TELFORD AND WREKIN ICB - M2L0M)</cp:lastModifiedBy>
  <cp:revision>1</cp:revision>
  <dcterms:created xsi:type="dcterms:W3CDTF">2024-02-08T10:28:56Z</dcterms:created>
  <dcterms:modified xsi:type="dcterms:W3CDTF">2024-02-08T10:43:54Z</dcterms:modified>
</cp:coreProperties>
</file>