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handoutMasterIdLst>
    <p:handoutMasterId r:id="rId31"/>
  </p:handoutMasterIdLst>
  <p:sldIdLst>
    <p:sldId id="257" r:id="rId2"/>
    <p:sldId id="350" r:id="rId3"/>
    <p:sldId id="351" r:id="rId4"/>
    <p:sldId id="352" r:id="rId5"/>
    <p:sldId id="353" r:id="rId6"/>
    <p:sldId id="354" r:id="rId7"/>
    <p:sldId id="355" r:id="rId8"/>
    <p:sldId id="356" r:id="rId9"/>
    <p:sldId id="357" r:id="rId10"/>
    <p:sldId id="360" r:id="rId11"/>
    <p:sldId id="359" r:id="rId12"/>
    <p:sldId id="362" r:id="rId13"/>
    <p:sldId id="314" r:id="rId14"/>
    <p:sldId id="369" r:id="rId15"/>
    <p:sldId id="364" r:id="rId16"/>
    <p:sldId id="319" r:id="rId17"/>
    <p:sldId id="365" r:id="rId18"/>
    <p:sldId id="366" r:id="rId19"/>
    <p:sldId id="367" r:id="rId20"/>
    <p:sldId id="368" r:id="rId21"/>
    <p:sldId id="327" r:id="rId22"/>
    <p:sldId id="326" r:id="rId23"/>
    <p:sldId id="323" r:id="rId24"/>
    <p:sldId id="325" r:id="rId25"/>
    <p:sldId id="315" r:id="rId26"/>
    <p:sldId id="320" r:id="rId27"/>
    <p:sldId id="339" r:id="rId28"/>
    <p:sldId id="338" r:id="rId2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D3DBE9"/>
    <a:srgbClr val="D0D8E8"/>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13" autoAdjust="0"/>
    <p:restoredTop sz="94499" autoAdjust="0"/>
  </p:normalViewPr>
  <p:slideViewPr>
    <p:cSldViewPr>
      <p:cViewPr>
        <p:scale>
          <a:sx n="110" d="100"/>
          <a:sy n="110" d="100"/>
        </p:scale>
        <p:origin x="-23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83B5C3E-9ED6-49B0-80A5-2806C33F9860}" type="datetimeFigureOut">
              <a:rPr lang="en-GB" smtClean="0"/>
              <a:t>25/06/2020</a:t>
            </a:fld>
            <a:endParaRPr lang="en-GB" dirty="0"/>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99DBFCD2-D1BC-46FF-88FA-F928F79A4DA5}" type="slidenum">
              <a:rPr lang="en-GB" smtClean="0"/>
              <a:t>‹#›</a:t>
            </a:fld>
            <a:endParaRPr lang="en-GB" dirty="0"/>
          </a:p>
        </p:txBody>
      </p:sp>
    </p:spTree>
    <p:extLst>
      <p:ext uri="{BB962C8B-B14F-4D97-AF65-F5344CB8AC3E}">
        <p14:creationId xmlns:p14="http://schemas.microsoft.com/office/powerpoint/2010/main" val="1268060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9EA808C-BFA5-4F71-AB48-DB58DA6F19DE}" type="datetimeFigureOut">
              <a:rPr lang="en-GB" smtClean="0"/>
              <a:t>25/06/2020</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CB3B197-5C43-48E0-B0EF-4495D516851E}" type="slidenum">
              <a:rPr lang="en-GB" smtClean="0"/>
              <a:t>‹#›</a:t>
            </a:fld>
            <a:endParaRPr lang="en-GB" dirty="0"/>
          </a:p>
        </p:txBody>
      </p:sp>
    </p:spTree>
    <p:extLst>
      <p:ext uri="{BB962C8B-B14F-4D97-AF65-F5344CB8AC3E}">
        <p14:creationId xmlns:p14="http://schemas.microsoft.com/office/powerpoint/2010/main" val="1532573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C8A3B44-32F6-4652-8140-C9577B00270F}" type="datetime1">
              <a:rPr lang="en-GB" smtClean="0"/>
              <a:t>25/06/2020</a:t>
            </a:fld>
            <a:endParaRPr lang="en-GB" dirty="0"/>
          </a:p>
        </p:txBody>
      </p:sp>
      <p:sp>
        <p:nvSpPr>
          <p:cNvPr id="5" name="Footer Placeholder 4"/>
          <p:cNvSpPr>
            <a:spLocks noGrp="1"/>
          </p:cNvSpPr>
          <p:nvPr>
            <p:ph type="ftr" sz="quarter" idx="11"/>
          </p:nvPr>
        </p:nvSpPr>
        <p:spPr/>
        <p:txBody>
          <a:bodyPr/>
          <a:lstStyle/>
          <a:p>
            <a:r>
              <a:rPr lang="en-GB" dirty="0" smtClean="0"/>
              <a:t>Monthly Performance</a:t>
            </a:r>
            <a:endParaRPr lang="en-GB" dirty="0"/>
          </a:p>
        </p:txBody>
      </p:sp>
      <p:sp>
        <p:nvSpPr>
          <p:cNvPr id="6" name="Slide Number Placeholder 5"/>
          <p:cNvSpPr>
            <a:spLocks noGrp="1"/>
          </p:cNvSpPr>
          <p:nvPr>
            <p:ph type="sldNum" sz="quarter" idx="12"/>
          </p:nvPr>
        </p:nvSpPr>
        <p:spPr/>
        <p:txBody>
          <a:bodyPr/>
          <a:lstStyle/>
          <a:p>
            <a:fld id="{2B486B39-48C7-43AD-A026-D6F10A276E4B}" type="slidenum">
              <a:rPr lang="en-GB" smtClean="0"/>
              <a:t>‹#›</a:t>
            </a:fld>
            <a:endParaRPr lang="en-GB" dirty="0"/>
          </a:p>
        </p:txBody>
      </p:sp>
    </p:spTree>
    <p:extLst>
      <p:ext uri="{BB962C8B-B14F-4D97-AF65-F5344CB8AC3E}">
        <p14:creationId xmlns:p14="http://schemas.microsoft.com/office/powerpoint/2010/main" val="2844050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0FE3004-69AA-4260-9D57-2815ABE63776}" type="datetime1">
              <a:rPr lang="en-GB" smtClean="0"/>
              <a:t>25/06/2020</a:t>
            </a:fld>
            <a:endParaRPr lang="en-GB" dirty="0"/>
          </a:p>
        </p:txBody>
      </p:sp>
      <p:sp>
        <p:nvSpPr>
          <p:cNvPr id="5" name="Footer Placeholder 4"/>
          <p:cNvSpPr>
            <a:spLocks noGrp="1"/>
          </p:cNvSpPr>
          <p:nvPr>
            <p:ph type="ftr" sz="quarter" idx="11"/>
          </p:nvPr>
        </p:nvSpPr>
        <p:spPr/>
        <p:txBody>
          <a:bodyPr/>
          <a:lstStyle/>
          <a:p>
            <a:r>
              <a:rPr lang="en-GB" dirty="0" smtClean="0"/>
              <a:t>Monthly Performance</a:t>
            </a:r>
            <a:endParaRPr lang="en-GB" dirty="0"/>
          </a:p>
        </p:txBody>
      </p:sp>
      <p:sp>
        <p:nvSpPr>
          <p:cNvPr id="6" name="Slide Number Placeholder 5"/>
          <p:cNvSpPr>
            <a:spLocks noGrp="1"/>
          </p:cNvSpPr>
          <p:nvPr>
            <p:ph type="sldNum" sz="quarter" idx="12"/>
          </p:nvPr>
        </p:nvSpPr>
        <p:spPr/>
        <p:txBody>
          <a:bodyPr/>
          <a:lstStyle/>
          <a:p>
            <a:fld id="{2B486B39-48C7-43AD-A026-D6F10A276E4B}" type="slidenum">
              <a:rPr lang="en-GB" smtClean="0"/>
              <a:t>‹#›</a:t>
            </a:fld>
            <a:endParaRPr lang="en-GB" dirty="0"/>
          </a:p>
        </p:txBody>
      </p:sp>
    </p:spTree>
    <p:extLst>
      <p:ext uri="{BB962C8B-B14F-4D97-AF65-F5344CB8AC3E}">
        <p14:creationId xmlns:p14="http://schemas.microsoft.com/office/powerpoint/2010/main" val="3680837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7742B9E-CF4C-40B5-A9FC-4200EB86B943}" type="datetime1">
              <a:rPr lang="en-GB" smtClean="0"/>
              <a:t>25/06/2020</a:t>
            </a:fld>
            <a:endParaRPr lang="en-GB" dirty="0"/>
          </a:p>
        </p:txBody>
      </p:sp>
      <p:sp>
        <p:nvSpPr>
          <p:cNvPr id="5" name="Footer Placeholder 4"/>
          <p:cNvSpPr>
            <a:spLocks noGrp="1"/>
          </p:cNvSpPr>
          <p:nvPr>
            <p:ph type="ftr" sz="quarter" idx="11"/>
          </p:nvPr>
        </p:nvSpPr>
        <p:spPr/>
        <p:txBody>
          <a:bodyPr/>
          <a:lstStyle/>
          <a:p>
            <a:r>
              <a:rPr lang="en-GB" dirty="0" smtClean="0"/>
              <a:t>Monthly Performance</a:t>
            </a:r>
            <a:endParaRPr lang="en-GB" dirty="0"/>
          </a:p>
        </p:txBody>
      </p:sp>
      <p:sp>
        <p:nvSpPr>
          <p:cNvPr id="6" name="Slide Number Placeholder 5"/>
          <p:cNvSpPr>
            <a:spLocks noGrp="1"/>
          </p:cNvSpPr>
          <p:nvPr>
            <p:ph type="sldNum" sz="quarter" idx="12"/>
          </p:nvPr>
        </p:nvSpPr>
        <p:spPr/>
        <p:txBody>
          <a:bodyPr/>
          <a:lstStyle/>
          <a:p>
            <a:fld id="{2B486B39-48C7-43AD-A026-D6F10A276E4B}" type="slidenum">
              <a:rPr lang="en-GB" smtClean="0"/>
              <a:t>‹#›</a:t>
            </a:fld>
            <a:endParaRPr lang="en-GB" dirty="0"/>
          </a:p>
        </p:txBody>
      </p:sp>
    </p:spTree>
    <p:extLst>
      <p:ext uri="{BB962C8B-B14F-4D97-AF65-F5344CB8AC3E}">
        <p14:creationId xmlns:p14="http://schemas.microsoft.com/office/powerpoint/2010/main" val="852603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9E7A2A-C7C9-4343-872F-7E5CECC90A2A}" type="datetime1">
              <a:rPr lang="en-GB" smtClean="0"/>
              <a:t>25/06/2020</a:t>
            </a:fld>
            <a:endParaRPr lang="en-GB" dirty="0"/>
          </a:p>
        </p:txBody>
      </p:sp>
      <p:sp>
        <p:nvSpPr>
          <p:cNvPr id="5" name="Footer Placeholder 4"/>
          <p:cNvSpPr>
            <a:spLocks noGrp="1"/>
          </p:cNvSpPr>
          <p:nvPr>
            <p:ph type="ftr" sz="quarter" idx="11"/>
          </p:nvPr>
        </p:nvSpPr>
        <p:spPr/>
        <p:txBody>
          <a:bodyPr/>
          <a:lstStyle/>
          <a:p>
            <a:r>
              <a:rPr lang="en-GB" dirty="0" smtClean="0"/>
              <a:t>Monthly Performance</a:t>
            </a:r>
            <a:endParaRPr lang="en-GB" dirty="0"/>
          </a:p>
        </p:txBody>
      </p:sp>
      <p:sp>
        <p:nvSpPr>
          <p:cNvPr id="6" name="Slide Number Placeholder 5"/>
          <p:cNvSpPr>
            <a:spLocks noGrp="1"/>
          </p:cNvSpPr>
          <p:nvPr>
            <p:ph type="sldNum" sz="quarter" idx="12"/>
          </p:nvPr>
        </p:nvSpPr>
        <p:spPr/>
        <p:txBody>
          <a:bodyPr/>
          <a:lstStyle/>
          <a:p>
            <a:fld id="{2B486B39-48C7-43AD-A026-D6F10A276E4B}" type="slidenum">
              <a:rPr lang="en-GB" smtClean="0"/>
              <a:t>‹#›</a:t>
            </a:fld>
            <a:endParaRPr lang="en-GB" dirty="0"/>
          </a:p>
        </p:txBody>
      </p:sp>
    </p:spTree>
    <p:extLst>
      <p:ext uri="{BB962C8B-B14F-4D97-AF65-F5344CB8AC3E}">
        <p14:creationId xmlns:p14="http://schemas.microsoft.com/office/powerpoint/2010/main" val="1072417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DA538B-9715-4EF0-881D-F10E3FFF520F}" type="datetime1">
              <a:rPr lang="en-GB" smtClean="0"/>
              <a:t>25/06/2020</a:t>
            </a:fld>
            <a:endParaRPr lang="en-GB" dirty="0"/>
          </a:p>
        </p:txBody>
      </p:sp>
      <p:sp>
        <p:nvSpPr>
          <p:cNvPr id="5" name="Footer Placeholder 4"/>
          <p:cNvSpPr>
            <a:spLocks noGrp="1"/>
          </p:cNvSpPr>
          <p:nvPr>
            <p:ph type="ftr" sz="quarter" idx="11"/>
          </p:nvPr>
        </p:nvSpPr>
        <p:spPr/>
        <p:txBody>
          <a:bodyPr/>
          <a:lstStyle/>
          <a:p>
            <a:r>
              <a:rPr lang="en-GB" dirty="0" smtClean="0"/>
              <a:t>Monthly Performance</a:t>
            </a:r>
            <a:endParaRPr lang="en-GB" dirty="0"/>
          </a:p>
        </p:txBody>
      </p:sp>
      <p:sp>
        <p:nvSpPr>
          <p:cNvPr id="6" name="Slide Number Placeholder 5"/>
          <p:cNvSpPr>
            <a:spLocks noGrp="1"/>
          </p:cNvSpPr>
          <p:nvPr>
            <p:ph type="sldNum" sz="quarter" idx="12"/>
          </p:nvPr>
        </p:nvSpPr>
        <p:spPr/>
        <p:txBody>
          <a:bodyPr/>
          <a:lstStyle/>
          <a:p>
            <a:fld id="{2B486B39-48C7-43AD-A026-D6F10A276E4B}" type="slidenum">
              <a:rPr lang="en-GB" smtClean="0"/>
              <a:t>‹#›</a:t>
            </a:fld>
            <a:endParaRPr lang="en-GB" dirty="0"/>
          </a:p>
        </p:txBody>
      </p:sp>
    </p:spTree>
    <p:extLst>
      <p:ext uri="{BB962C8B-B14F-4D97-AF65-F5344CB8AC3E}">
        <p14:creationId xmlns:p14="http://schemas.microsoft.com/office/powerpoint/2010/main" val="241790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3223577-2597-4E5C-9A9E-4A6C8258CE9B}" type="datetime1">
              <a:rPr lang="en-GB" smtClean="0"/>
              <a:t>25/06/2020</a:t>
            </a:fld>
            <a:endParaRPr lang="en-GB" dirty="0"/>
          </a:p>
        </p:txBody>
      </p:sp>
      <p:sp>
        <p:nvSpPr>
          <p:cNvPr id="6" name="Footer Placeholder 5"/>
          <p:cNvSpPr>
            <a:spLocks noGrp="1"/>
          </p:cNvSpPr>
          <p:nvPr>
            <p:ph type="ftr" sz="quarter" idx="11"/>
          </p:nvPr>
        </p:nvSpPr>
        <p:spPr/>
        <p:txBody>
          <a:bodyPr/>
          <a:lstStyle/>
          <a:p>
            <a:r>
              <a:rPr lang="en-GB" dirty="0" smtClean="0"/>
              <a:t>Monthly Performance</a:t>
            </a:r>
            <a:endParaRPr lang="en-GB" dirty="0"/>
          </a:p>
        </p:txBody>
      </p:sp>
      <p:sp>
        <p:nvSpPr>
          <p:cNvPr id="7" name="Slide Number Placeholder 6"/>
          <p:cNvSpPr>
            <a:spLocks noGrp="1"/>
          </p:cNvSpPr>
          <p:nvPr>
            <p:ph type="sldNum" sz="quarter" idx="12"/>
          </p:nvPr>
        </p:nvSpPr>
        <p:spPr/>
        <p:txBody>
          <a:bodyPr/>
          <a:lstStyle/>
          <a:p>
            <a:fld id="{2B486B39-48C7-43AD-A026-D6F10A276E4B}" type="slidenum">
              <a:rPr lang="en-GB" smtClean="0"/>
              <a:t>‹#›</a:t>
            </a:fld>
            <a:endParaRPr lang="en-GB" dirty="0"/>
          </a:p>
        </p:txBody>
      </p:sp>
    </p:spTree>
    <p:extLst>
      <p:ext uri="{BB962C8B-B14F-4D97-AF65-F5344CB8AC3E}">
        <p14:creationId xmlns:p14="http://schemas.microsoft.com/office/powerpoint/2010/main" val="2953043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D59B72F-9ABA-4401-9A30-1E7C068CB588}" type="datetime1">
              <a:rPr lang="en-GB" smtClean="0"/>
              <a:t>25/06/2020</a:t>
            </a:fld>
            <a:endParaRPr lang="en-GB" dirty="0"/>
          </a:p>
        </p:txBody>
      </p:sp>
      <p:sp>
        <p:nvSpPr>
          <p:cNvPr id="8" name="Footer Placeholder 7"/>
          <p:cNvSpPr>
            <a:spLocks noGrp="1"/>
          </p:cNvSpPr>
          <p:nvPr>
            <p:ph type="ftr" sz="quarter" idx="11"/>
          </p:nvPr>
        </p:nvSpPr>
        <p:spPr/>
        <p:txBody>
          <a:bodyPr/>
          <a:lstStyle/>
          <a:p>
            <a:r>
              <a:rPr lang="en-GB" dirty="0" smtClean="0"/>
              <a:t>Monthly Performance</a:t>
            </a:r>
            <a:endParaRPr lang="en-GB" dirty="0"/>
          </a:p>
        </p:txBody>
      </p:sp>
      <p:sp>
        <p:nvSpPr>
          <p:cNvPr id="9" name="Slide Number Placeholder 8"/>
          <p:cNvSpPr>
            <a:spLocks noGrp="1"/>
          </p:cNvSpPr>
          <p:nvPr>
            <p:ph type="sldNum" sz="quarter" idx="12"/>
          </p:nvPr>
        </p:nvSpPr>
        <p:spPr/>
        <p:txBody>
          <a:bodyPr/>
          <a:lstStyle/>
          <a:p>
            <a:fld id="{2B486B39-48C7-43AD-A026-D6F10A276E4B}" type="slidenum">
              <a:rPr lang="en-GB" smtClean="0"/>
              <a:t>‹#›</a:t>
            </a:fld>
            <a:endParaRPr lang="en-GB" dirty="0"/>
          </a:p>
        </p:txBody>
      </p:sp>
    </p:spTree>
    <p:extLst>
      <p:ext uri="{BB962C8B-B14F-4D97-AF65-F5344CB8AC3E}">
        <p14:creationId xmlns:p14="http://schemas.microsoft.com/office/powerpoint/2010/main" val="334467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04422C0-33BA-4B1E-8F67-22601B99B0C2}" type="datetime1">
              <a:rPr lang="en-GB" smtClean="0"/>
              <a:t>25/06/2020</a:t>
            </a:fld>
            <a:endParaRPr lang="en-GB" dirty="0"/>
          </a:p>
        </p:txBody>
      </p:sp>
      <p:sp>
        <p:nvSpPr>
          <p:cNvPr id="4" name="Footer Placeholder 3"/>
          <p:cNvSpPr>
            <a:spLocks noGrp="1"/>
          </p:cNvSpPr>
          <p:nvPr>
            <p:ph type="ftr" sz="quarter" idx="11"/>
          </p:nvPr>
        </p:nvSpPr>
        <p:spPr/>
        <p:txBody>
          <a:bodyPr/>
          <a:lstStyle/>
          <a:p>
            <a:r>
              <a:rPr lang="en-GB" dirty="0" smtClean="0"/>
              <a:t>Monthly Performance</a:t>
            </a:r>
            <a:endParaRPr lang="en-GB" dirty="0"/>
          </a:p>
        </p:txBody>
      </p:sp>
      <p:sp>
        <p:nvSpPr>
          <p:cNvPr id="5" name="Slide Number Placeholder 4"/>
          <p:cNvSpPr>
            <a:spLocks noGrp="1"/>
          </p:cNvSpPr>
          <p:nvPr>
            <p:ph type="sldNum" sz="quarter" idx="12"/>
          </p:nvPr>
        </p:nvSpPr>
        <p:spPr/>
        <p:txBody>
          <a:bodyPr/>
          <a:lstStyle/>
          <a:p>
            <a:fld id="{2B486B39-48C7-43AD-A026-D6F10A276E4B}" type="slidenum">
              <a:rPr lang="en-GB" smtClean="0"/>
              <a:t>‹#›</a:t>
            </a:fld>
            <a:endParaRPr lang="en-GB" dirty="0"/>
          </a:p>
        </p:txBody>
      </p:sp>
    </p:spTree>
    <p:extLst>
      <p:ext uri="{BB962C8B-B14F-4D97-AF65-F5344CB8AC3E}">
        <p14:creationId xmlns:p14="http://schemas.microsoft.com/office/powerpoint/2010/main" val="331373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E845BD-459A-486E-B027-5FF9D5EBC6FE}" type="datetime1">
              <a:rPr lang="en-GB" smtClean="0"/>
              <a:t>25/06/2020</a:t>
            </a:fld>
            <a:endParaRPr lang="en-GB" dirty="0"/>
          </a:p>
        </p:txBody>
      </p:sp>
      <p:sp>
        <p:nvSpPr>
          <p:cNvPr id="3" name="Footer Placeholder 2"/>
          <p:cNvSpPr>
            <a:spLocks noGrp="1"/>
          </p:cNvSpPr>
          <p:nvPr>
            <p:ph type="ftr" sz="quarter" idx="11"/>
          </p:nvPr>
        </p:nvSpPr>
        <p:spPr/>
        <p:txBody>
          <a:bodyPr/>
          <a:lstStyle/>
          <a:p>
            <a:r>
              <a:rPr lang="en-GB" dirty="0" smtClean="0"/>
              <a:t>Monthly Performance</a:t>
            </a:r>
            <a:endParaRPr lang="en-GB" dirty="0"/>
          </a:p>
        </p:txBody>
      </p:sp>
      <p:sp>
        <p:nvSpPr>
          <p:cNvPr id="4" name="Slide Number Placeholder 3"/>
          <p:cNvSpPr>
            <a:spLocks noGrp="1"/>
          </p:cNvSpPr>
          <p:nvPr>
            <p:ph type="sldNum" sz="quarter" idx="12"/>
          </p:nvPr>
        </p:nvSpPr>
        <p:spPr/>
        <p:txBody>
          <a:bodyPr/>
          <a:lstStyle/>
          <a:p>
            <a:fld id="{2B486B39-48C7-43AD-A026-D6F10A276E4B}" type="slidenum">
              <a:rPr lang="en-GB" smtClean="0"/>
              <a:t>‹#›</a:t>
            </a:fld>
            <a:endParaRPr lang="en-GB" dirty="0"/>
          </a:p>
        </p:txBody>
      </p:sp>
    </p:spTree>
    <p:extLst>
      <p:ext uri="{BB962C8B-B14F-4D97-AF65-F5344CB8AC3E}">
        <p14:creationId xmlns:p14="http://schemas.microsoft.com/office/powerpoint/2010/main" val="1336175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651B1D-A460-4687-9F12-9BC6CE724385}" type="datetime1">
              <a:rPr lang="en-GB" smtClean="0"/>
              <a:t>25/06/2020</a:t>
            </a:fld>
            <a:endParaRPr lang="en-GB" dirty="0"/>
          </a:p>
        </p:txBody>
      </p:sp>
      <p:sp>
        <p:nvSpPr>
          <p:cNvPr id="6" name="Footer Placeholder 5"/>
          <p:cNvSpPr>
            <a:spLocks noGrp="1"/>
          </p:cNvSpPr>
          <p:nvPr>
            <p:ph type="ftr" sz="quarter" idx="11"/>
          </p:nvPr>
        </p:nvSpPr>
        <p:spPr/>
        <p:txBody>
          <a:bodyPr/>
          <a:lstStyle/>
          <a:p>
            <a:r>
              <a:rPr lang="en-GB" dirty="0" smtClean="0"/>
              <a:t>Monthly Performance</a:t>
            </a:r>
            <a:endParaRPr lang="en-GB" dirty="0"/>
          </a:p>
        </p:txBody>
      </p:sp>
      <p:sp>
        <p:nvSpPr>
          <p:cNvPr id="7" name="Slide Number Placeholder 6"/>
          <p:cNvSpPr>
            <a:spLocks noGrp="1"/>
          </p:cNvSpPr>
          <p:nvPr>
            <p:ph type="sldNum" sz="quarter" idx="12"/>
          </p:nvPr>
        </p:nvSpPr>
        <p:spPr/>
        <p:txBody>
          <a:bodyPr/>
          <a:lstStyle/>
          <a:p>
            <a:fld id="{2B486B39-48C7-43AD-A026-D6F10A276E4B}" type="slidenum">
              <a:rPr lang="en-GB" smtClean="0"/>
              <a:t>‹#›</a:t>
            </a:fld>
            <a:endParaRPr lang="en-GB" dirty="0"/>
          </a:p>
        </p:txBody>
      </p:sp>
    </p:spTree>
    <p:extLst>
      <p:ext uri="{BB962C8B-B14F-4D97-AF65-F5344CB8AC3E}">
        <p14:creationId xmlns:p14="http://schemas.microsoft.com/office/powerpoint/2010/main" val="2797438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D96F5-D7DC-41FB-A4D1-E7EFCAFDA88C}" type="datetime1">
              <a:rPr lang="en-GB" smtClean="0"/>
              <a:t>25/06/2020</a:t>
            </a:fld>
            <a:endParaRPr lang="en-GB" dirty="0"/>
          </a:p>
        </p:txBody>
      </p:sp>
      <p:sp>
        <p:nvSpPr>
          <p:cNvPr id="6" name="Footer Placeholder 5"/>
          <p:cNvSpPr>
            <a:spLocks noGrp="1"/>
          </p:cNvSpPr>
          <p:nvPr>
            <p:ph type="ftr" sz="quarter" idx="11"/>
          </p:nvPr>
        </p:nvSpPr>
        <p:spPr/>
        <p:txBody>
          <a:bodyPr/>
          <a:lstStyle/>
          <a:p>
            <a:r>
              <a:rPr lang="en-GB" dirty="0" smtClean="0"/>
              <a:t>Monthly Performance</a:t>
            </a:r>
            <a:endParaRPr lang="en-GB" dirty="0"/>
          </a:p>
        </p:txBody>
      </p:sp>
      <p:sp>
        <p:nvSpPr>
          <p:cNvPr id="7" name="Slide Number Placeholder 6"/>
          <p:cNvSpPr>
            <a:spLocks noGrp="1"/>
          </p:cNvSpPr>
          <p:nvPr>
            <p:ph type="sldNum" sz="quarter" idx="12"/>
          </p:nvPr>
        </p:nvSpPr>
        <p:spPr/>
        <p:txBody>
          <a:bodyPr/>
          <a:lstStyle/>
          <a:p>
            <a:fld id="{2B486B39-48C7-43AD-A026-D6F10A276E4B}" type="slidenum">
              <a:rPr lang="en-GB" smtClean="0"/>
              <a:t>‹#›</a:t>
            </a:fld>
            <a:endParaRPr lang="en-GB" dirty="0"/>
          </a:p>
        </p:txBody>
      </p:sp>
    </p:spTree>
    <p:extLst>
      <p:ext uri="{BB962C8B-B14F-4D97-AF65-F5344CB8AC3E}">
        <p14:creationId xmlns:p14="http://schemas.microsoft.com/office/powerpoint/2010/main" val="204615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FDC9DA-3153-4255-B57F-B4215D9FCD55}" type="datetime1">
              <a:rPr lang="en-GB" smtClean="0"/>
              <a:t>25/06/2020</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smtClean="0"/>
              <a:t>Monthly Performance</a:t>
            </a: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486B39-48C7-43AD-A026-D6F10A276E4B}" type="slidenum">
              <a:rPr lang="en-GB" smtClean="0"/>
              <a:t>‹#›</a:t>
            </a:fld>
            <a:endParaRPr lang="en-GB" dirty="0"/>
          </a:p>
        </p:txBody>
      </p:sp>
    </p:spTree>
    <p:extLst>
      <p:ext uri="{BB962C8B-B14F-4D97-AF65-F5344CB8AC3E}">
        <p14:creationId xmlns:p14="http://schemas.microsoft.com/office/powerpoint/2010/main" val="3172591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maggie.braun@nhs.net" TargetMode="External"/><Relationship Id="rId3" Type="http://schemas.openxmlformats.org/officeDocument/2006/relationships/hyperlink" Target="mailto:zena.young@nhs.net" TargetMode="External"/><Relationship Id="rId7" Type="http://schemas.openxmlformats.org/officeDocument/2006/relationships/hyperlink" Target="mailto:paulcooper2@nhs.net" TargetMode="External"/><Relationship Id="rId12" Type="http://schemas.openxmlformats.org/officeDocument/2006/relationships/image" Target="cid:image001.png@01D55384.3505D1E0"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mailto:kgeorge2@nhs.net" TargetMode="External"/><Relationship Id="rId11" Type="http://schemas.openxmlformats.org/officeDocument/2006/relationships/image" Target="../media/image2.png"/><Relationship Id="rId5" Type="http://schemas.openxmlformats.org/officeDocument/2006/relationships/hyperlink" Target="mailto:a.scott-ryan@nhs.net" TargetMode="External"/><Relationship Id="rId10" Type="http://schemas.openxmlformats.org/officeDocument/2006/relationships/hyperlink" Target="http://www.gov.uk/government/publications/working-together-to-safeguard" TargetMode="External"/><Relationship Id="rId4" Type="http://schemas.openxmlformats.org/officeDocument/2006/relationships/hyperlink" Target="mailto:maria.hadley@nhs.net" TargetMode="External"/><Relationship Id="rId9" Type="http://schemas.openxmlformats.org/officeDocument/2006/relationships/hyperlink" Target="mailto:davidcoan@nhs.net"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14.png"/></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15.png"/></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16.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 descr="Description: Telford and Wrekin CCG co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20000" y="144000"/>
            <a:ext cx="1802149" cy="468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4"/>
          <p:cNvSpPr>
            <a:spLocks noChangeArrowheads="1"/>
          </p:cNvSpPr>
          <p:nvPr/>
        </p:nvSpPr>
        <p:spPr bwMode="auto">
          <a:xfrm>
            <a:off x="180000" y="369449"/>
            <a:ext cx="244124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102870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EXECUTIVE SUMMARY SHEET</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a:spLocks noChangeArrowheads="1"/>
          </p:cNvSpPr>
          <p:nvPr/>
        </p:nvSpPr>
        <p:spPr bwMode="auto">
          <a:xfrm>
            <a:off x="180000" y="108000"/>
            <a:ext cx="17883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1028700" algn="l"/>
              </a:tabLst>
            </a:pPr>
            <a:r>
              <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PPQ /QC Agenda Item</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TextBox 1"/>
          <p:cNvSpPr txBox="1"/>
          <p:nvPr/>
        </p:nvSpPr>
        <p:spPr>
          <a:xfrm>
            <a:off x="1692000" y="108000"/>
            <a:ext cx="360040" cy="276999"/>
          </a:xfrm>
          <a:prstGeom prst="rect">
            <a:avLst/>
          </a:prstGeom>
          <a:noFill/>
          <a:ln>
            <a:solidFill>
              <a:schemeClr val="accent1"/>
            </a:solidFill>
          </a:ln>
        </p:spPr>
        <p:txBody>
          <a:bodyPr wrap="square" rtlCol="0">
            <a:spAutoFit/>
          </a:bodyPr>
          <a:lstStyle/>
          <a:p>
            <a:r>
              <a:rPr lang="en-GB" sz="1200" dirty="0" smtClean="0"/>
              <a:t>XX</a:t>
            </a:r>
            <a:endParaRPr lang="en-GB" sz="1200" dirty="0"/>
          </a:p>
        </p:txBody>
      </p:sp>
      <p:graphicFrame>
        <p:nvGraphicFramePr>
          <p:cNvPr id="4" name="Table 3"/>
          <p:cNvGraphicFramePr>
            <a:graphicFrameLocks noGrp="1"/>
          </p:cNvGraphicFramePr>
          <p:nvPr>
            <p:extLst>
              <p:ext uri="{D42A27DB-BD31-4B8C-83A1-F6EECF244321}">
                <p14:modId xmlns:p14="http://schemas.microsoft.com/office/powerpoint/2010/main" val="1287213664"/>
              </p:ext>
            </p:extLst>
          </p:nvPr>
        </p:nvGraphicFramePr>
        <p:xfrm>
          <a:off x="180000" y="612000"/>
          <a:ext cx="9000512" cy="8716446"/>
        </p:xfrm>
        <a:graphic>
          <a:graphicData uri="http://schemas.openxmlformats.org/drawingml/2006/table">
            <a:tbl>
              <a:tblPr firstRow="1" firstCol="1" lastRow="1" lastCol="1" bandRow="1" bandCol="1">
                <a:tableStyleId>{5C22544A-7EE6-4342-B048-85BDC9FD1C3A}</a:tableStyleId>
              </a:tblPr>
              <a:tblGrid>
                <a:gridCol w="1007624"/>
                <a:gridCol w="2556376"/>
                <a:gridCol w="504000"/>
                <a:gridCol w="1692000"/>
                <a:gridCol w="504000"/>
                <a:gridCol w="2016000"/>
                <a:gridCol w="720512"/>
              </a:tblGrid>
              <a:tr h="180000">
                <a:tc>
                  <a:txBody>
                    <a:bodyPr/>
                    <a:lstStyle/>
                    <a:p>
                      <a:pPr>
                        <a:lnSpc>
                          <a:spcPct val="115000"/>
                        </a:lnSpc>
                        <a:spcAft>
                          <a:spcPts val="0"/>
                        </a:spcAft>
                      </a:pPr>
                      <a:r>
                        <a:rPr lang="en-GB" sz="900" dirty="0">
                          <a:solidFill>
                            <a:schemeClr val="tx1"/>
                          </a:solidFill>
                          <a:effectLst/>
                          <a:latin typeface="+mn-lt"/>
                        </a:rPr>
                        <a:t>DATE:</a:t>
                      </a:r>
                      <a:endParaRPr lang="en-GB" sz="900" dirty="0">
                        <a:solidFill>
                          <a:schemeClr val="tx1"/>
                        </a:solidFill>
                        <a:effectLst/>
                        <a:latin typeface="+mn-lt"/>
                        <a:ea typeface="Times New Roman"/>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marL="36000" algn="just">
                        <a:lnSpc>
                          <a:spcPct val="115000"/>
                        </a:lnSpc>
                        <a:spcAft>
                          <a:spcPts val="0"/>
                        </a:spcAft>
                      </a:pPr>
                      <a:r>
                        <a:rPr lang="en-GB" sz="900" b="0" dirty="0" smtClean="0">
                          <a:solidFill>
                            <a:schemeClr val="tx1"/>
                          </a:solidFill>
                          <a:effectLst/>
                          <a:latin typeface="Arial" panose="020B0604020202020204" pitchFamily="34" charset="0"/>
                          <a:ea typeface="Times New Roman"/>
                          <a:cs typeface="Arial" panose="020B0604020202020204" pitchFamily="34" charset="0"/>
                        </a:rPr>
                        <a:t>XXXX</a:t>
                      </a:r>
                      <a:r>
                        <a:rPr lang="en-GB" sz="900" b="0" baseline="0" dirty="0" smtClean="0">
                          <a:solidFill>
                            <a:schemeClr val="tx1"/>
                          </a:solidFill>
                          <a:effectLst/>
                          <a:latin typeface="Arial" panose="020B0604020202020204" pitchFamily="34" charset="0"/>
                          <a:ea typeface="Times New Roman"/>
                          <a:cs typeface="Arial" panose="020B0604020202020204" pitchFamily="34" charset="0"/>
                        </a:rPr>
                        <a:t> July 2020</a:t>
                      </a:r>
                      <a:endParaRPr lang="en-GB" sz="900" b="0" dirty="0">
                        <a:solidFill>
                          <a:schemeClr val="tx1"/>
                        </a:solidFill>
                        <a:effectLst/>
                        <a:latin typeface="Arial" panose="020B0604020202020204" pitchFamily="34" charset="0"/>
                        <a:ea typeface="Times New Roman"/>
                        <a:cs typeface="Arial" panose="020B0604020202020204" pitchFamily="34" charset="0"/>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80000">
                <a:tc>
                  <a:txBody>
                    <a:bodyPr/>
                    <a:lstStyle/>
                    <a:p>
                      <a:pPr>
                        <a:lnSpc>
                          <a:spcPct val="115000"/>
                        </a:lnSpc>
                        <a:spcAft>
                          <a:spcPts val="0"/>
                        </a:spcAft>
                      </a:pPr>
                      <a:r>
                        <a:rPr lang="en-GB" sz="900" dirty="0">
                          <a:solidFill>
                            <a:schemeClr val="tx1"/>
                          </a:solidFill>
                          <a:effectLst/>
                          <a:latin typeface="+mn-lt"/>
                        </a:rPr>
                        <a:t>TITLE OF PAPER:</a:t>
                      </a:r>
                      <a:endParaRPr lang="en-GB" sz="900" dirty="0">
                        <a:solidFill>
                          <a:schemeClr val="tx1"/>
                        </a:solidFill>
                        <a:effectLst/>
                        <a:latin typeface="+mn-lt"/>
                        <a:ea typeface="Times New Roman"/>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marL="36000" algn="just">
                        <a:lnSpc>
                          <a:spcPct val="115000"/>
                        </a:lnSpc>
                        <a:spcAft>
                          <a:spcPts val="0"/>
                        </a:spcAft>
                      </a:pPr>
                      <a:r>
                        <a:rPr lang="en-GB" sz="1000" b="0" dirty="0" smtClean="0">
                          <a:solidFill>
                            <a:schemeClr val="tx1"/>
                          </a:solidFill>
                          <a:effectLst/>
                          <a:latin typeface="Arial" panose="020B0604020202020204" pitchFamily="34" charset="0"/>
                          <a:cs typeface="Arial" panose="020B0604020202020204" pitchFamily="34" charset="0"/>
                        </a:rPr>
                        <a:t>Annual Report;</a:t>
                      </a:r>
                      <a:r>
                        <a:rPr lang="en-GB" sz="1000" b="0" baseline="0" dirty="0" smtClean="0">
                          <a:solidFill>
                            <a:schemeClr val="tx1"/>
                          </a:solidFill>
                          <a:effectLst/>
                          <a:latin typeface="Arial" panose="020B0604020202020204" pitchFamily="34" charset="0"/>
                          <a:cs typeface="Arial" panose="020B0604020202020204" pitchFamily="34" charset="0"/>
                        </a:rPr>
                        <a:t> </a:t>
                      </a:r>
                      <a:r>
                        <a:rPr lang="en-GB" sz="1000" b="0" dirty="0" smtClean="0">
                          <a:solidFill>
                            <a:schemeClr val="tx1"/>
                          </a:solidFill>
                          <a:effectLst/>
                          <a:latin typeface="Arial" panose="020B0604020202020204" pitchFamily="34" charset="0"/>
                          <a:cs typeface="Arial" panose="020B0604020202020204" pitchFamily="34" charset="0"/>
                        </a:rPr>
                        <a:t>Safeguarding</a:t>
                      </a:r>
                      <a:r>
                        <a:rPr lang="en-GB" sz="1000" b="0" baseline="0" dirty="0" smtClean="0">
                          <a:solidFill>
                            <a:schemeClr val="tx1"/>
                          </a:solidFill>
                          <a:effectLst/>
                          <a:latin typeface="Arial" panose="020B0604020202020204" pitchFamily="34" charset="0"/>
                          <a:cs typeface="Arial" panose="020B0604020202020204" pitchFamily="34" charset="0"/>
                        </a:rPr>
                        <a:t> Children, Looked After Children and Safeguarding Adults</a:t>
                      </a:r>
                      <a:endParaRPr lang="en-GB" sz="1000" b="0" dirty="0" smtClean="0">
                        <a:solidFill>
                          <a:schemeClr val="tx1"/>
                        </a:solidFill>
                        <a:effectLst/>
                        <a:latin typeface="Arial" panose="020B0604020202020204" pitchFamily="34" charset="0"/>
                        <a:cs typeface="Arial" panose="020B0604020202020204" pitchFamily="34" charset="0"/>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80000">
                <a:tc>
                  <a:txBody>
                    <a:bodyPr/>
                    <a:lstStyle/>
                    <a:p>
                      <a:pPr>
                        <a:lnSpc>
                          <a:spcPct val="115000"/>
                        </a:lnSpc>
                        <a:spcAft>
                          <a:spcPts val="0"/>
                        </a:spcAft>
                      </a:pPr>
                      <a:r>
                        <a:rPr lang="en-GB" sz="900" dirty="0">
                          <a:solidFill>
                            <a:schemeClr val="tx1"/>
                          </a:solidFill>
                          <a:effectLst/>
                          <a:latin typeface="+mn-lt"/>
                        </a:rPr>
                        <a:t>EXECUTIVE RESPONSIBLE:</a:t>
                      </a:r>
                      <a:endParaRPr lang="en-GB" sz="900" dirty="0">
                        <a:solidFill>
                          <a:schemeClr val="tx1"/>
                        </a:solidFill>
                        <a:effectLst/>
                        <a:latin typeface="+mn-lt"/>
                        <a:ea typeface="Times New Roman"/>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marL="36000" algn="just">
                        <a:lnSpc>
                          <a:spcPct val="115000"/>
                        </a:lnSpc>
                        <a:spcAft>
                          <a:spcPts val="0"/>
                        </a:spcAft>
                      </a:pPr>
                      <a:r>
                        <a:rPr lang="en-GB" sz="900" b="0" baseline="0" dirty="0" smtClean="0">
                          <a:solidFill>
                            <a:schemeClr val="tx1"/>
                          </a:solidFill>
                          <a:effectLst/>
                          <a:latin typeface="Arial" panose="020B0604020202020204" pitchFamily="34" charset="0"/>
                          <a:cs typeface="Arial" panose="020B0604020202020204" pitchFamily="34" charset="0"/>
                        </a:rPr>
                        <a:t>Zena Young   </a:t>
                      </a:r>
                      <a:r>
                        <a:rPr lang="en-GB" sz="900" b="0" dirty="0" smtClean="0">
                          <a:solidFill>
                            <a:schemeClr val="tx1"/>
                          </a:solidFill>
                          <a:effectLst/>
                          <a:latin typeface="Arial" panose="020B0604020202020204" pitchFamily="34" charset="0"/>
                          <a:cs typeface="Arial" panose="020B0604020202020204" pitchFamily="34" charset="0"/>
                        </a:rPr>
                        <a:t>  Email:</a:t>
                      </a:r>
                      <a:r>
                        <a:rPr lang="en-GB" sz="900" b="0" baseline="0" dirty="0" smtClean="0">
                          <a:solidFill>
                            <a:schemeClr val="tx1"/>
                          </a:solidFill>
                          <a:effectLst/>
                          <a:latin typeface="Arial" panose="020B0604020202020204" pitchFamily="34" charset="0"/>
                          <a:cs typeface="Arial" panose="020B0604020202020204" pitchFamily="34" charset="0"/>
                        </a:rPr>
                        <a:t> </a:t>
                      </a:r>
                      <a:r>
                        <a:rPr lang="en-GB" sz="900" b="0" baseline="0" dirty="0" smtClean="0">
                          <a:solidFill>
                            <a:schemeClr val="tx1"/>
                          </a:solidFill>
                          <a:effectLst/>
                          <a:latin typeface="Arial" panose="020B0604020202020204" pitchFamily="34" charset="0"/>
                          <a:cs typeface="Arial" panose="020B0604020202020204" pitchFamily="34" charset="0"/>
                          <a:hlinkClick r:id="rId3"/>
                        </a:rPr>
                        <a:t>zena.young@nhs.net</a:t>
                      </a:r>
                      <a:endParaRPr lang="en-GB" sz="900" b="0" baseline="0" dirty="0" smtClean="0">
                        <a:solidFill>
                          <a:schemeClr val="tx1"/>
                        </a:solidFill>
                        <a:effectLst/>
                        <a:latin typeface="Arial" panose="020B0604020202020204" pitchFamily="34" charset="0"/>
                        <a:cs typeface="Arial" panose="020B0604020202020204" pitchFamily="34" charset="0"/>
                      </a:endParaRPr>
                    </a:p>
                    <a:p>
                      <a:pPr marL="36000" algn="just">
                        <a:lnSpc>
                          <a:spcPct val="115000"/>
                        </a:lnSpc>
                        <a:spcAft>
                          <a:spcPts val="0"/>
                        </a:spcAft>
                      </a:pPr>
                      <a:r>
                        <a:rPr lang="en-GB" sz="900" b="0" dirty="0" smtClean="0">
                          <a:solidFill>
                            <a:schemeClr val="tx1"/>
                          </a:solidFill>
                          <a:effectLst/>
                          <a:latin typeface="Arial" panose="020B0604020202020204" pitchFamily="34" charset="0"/>
                          <a:cs typeface="Arial" panose="020B0604020202020204" pitchFamily="34" charset="0"/>
                        </a:rPr>
                        <a:t> </a:t>
                      </a:r>
                      <a:endParaRPr lang="en-GB" sz="900" b="0" kern="1200" dirty="0">
                        <a:solidFill>
                          <a:schemeClr val="tx1"/>
                        </a:solidFill>
                        <a:effectLst/>
                        <a:latin typeface="Arial" panose="020B0604020202020204" pitchFamily="34" charset="0"/>
                        <a:ea typeface="+mn-ea"/>
                        <a:cs typeface="Arial" panose="020B0604020202020204" pitchFamily="34" charset="0"/>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80000">
                <a:tc>
                  <a:txBody>
                    <a:bodyPr/>
                    <a:lstStyle/>
                    <a:p>
                      <a:pPr>
                        <a:lnSpc>
                          <a:spcPct val="115000"/>
                        </a:lnSpc>
                        <a:spcAft>
                          <a:spcPts val="0"/>
                        </a:spcAft>
                      </a:pPr>
                      <a:r>
                        <a:rPr lang="en-GB" sz="900" dirty="0">
                          <a:solidFill>
                            <a:schemeClr val="tx1"/>
                          </a:solidFill>
                          <a:effectLst/>
                          <a:latin typeface="+mn-lt"/>
                        </a:rPr>
                        <a:t>AUTHOR (if different from above</a:t>
                      </a:r>
                      <a:r>
                        <a:rPr lang="en-GB" sz="900" dirty="0" smtClean="0">
                          <a:solidFill>
                            <a:schemeClr val="tx1"/>
                          </a:solidFill>
                          <a:effectLst/>
                          <a:latin typeface="+mn-lt"/>
                        </a:rPr>
                        <a:t>):</a:t>
                      </a:r>
                      <a:endParaRPr lang="en-GB" sz="900" dirty="0">
                        <a:solidFill>
                          <a:schemeClr val="tx1"/>
                        </a:solidFill>
                        <a:effectLst/>
                        <a:latin typeface="+mn-lt"/>
                        <a:ea typeface="Times New Roman"/>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marL="36000" marR="0" indent="0" algn="just" defTabSz="914400" rtl="0" eaLnBrk="1" fontAlgn="auto" latinLnBrk="0" hangingPunct="1">
                        <a:lnSpc>
                          <a:spcPct val="115000"/>
                        </a:lnSpc>
                        <a:spcBef>
                          <a:spcPts val="0"/>
                        </a:spcBef>
                        <a:spcAft>
                          <a:spcPts val="0"/>
                        </a:spcAft>
                        <a:buClrTx/>
                        <a:buSzTx/>
                        <a:buFontTx/>
                        <a:buNone/>
                        <a:tabLst/>
                        <a:defRPr/>
                      </a:pPr>
                      <a:r>
                        <a:rPr lang="en-GB" sz="900" b="0" dirty="0" smtClean="0">
                          <a:solidFill>
                            <a:schemeClr val="tx1"/>
                          </a:solidFill>
                          <a:effectLst/>
                          <a:latin typeface="Arial" panose="020B0604020202020204" pitchFamily="34" charset="0"/>
                          <a:cs typeface="Arial" panose="020B0604020202020204" pitchFamily="34" charset="0"/>
                        </a:rPr>
                        <a:t>Audrey</a:t>
                      </a:r>
                      <a:r>
                        <a:rPr lang="en-GB" sz="900" b="0" baseline="0" dirty="0" smtClean="0">
                          <a:solidFill>
                            <a:schemeClr val="tx1"/>
                          </a:solidFill>
                          <a:effectLst/>
                          <a:latin typeface="Arial" panose="020B0604020202020204" pitchFamily="34" charset="0"/>
                          <a:cs typeface="Arial" panose="020B0604020202020204" pitchFamily="34" charset="0"/>
                        </a:rPr>
                        <a:t> Scott-Ryan, David Coan, Kathy George, Paul Cooper, Maggie Braun and Maria Hadley </a:t>
                      </a:r>
                    </a:p>
                    <a:p>
                      <a:pPr marL="36000" marR="0" indent="0" algn="just" defTabSz="914400" rtl="0" eaLnBrk="1" fontAlgn="auto" latinLnBrk="0" hangingPunct="1">
                        <a:lnSpc>
                          <a:spcPct val="115000"/>
                        </a:lnSpc>
                        <a:spcBef>
                          <a:spcPts val="0"/>
                        </a:spcBef>
                        <a:spcAft>
                          <a:spcPts val="0"/>
                        </a:spcAft>
                        <a:buClrTx/>
                        <a:buSzTx/>
                        <a:buFontTx/>
                        <a:buNone/>
                        <a:tabLst/>
                        <a:defRPr/>
                      </a:pPr>
                      <a:r>
                        <a:rPr lang="en-GB" sz="900" b="0" dirty="0" smtClean="0">
                          <a:solidFill>
                            <a:schemeClr val="tx1"/>
                          </a:solidFill>
                          <a:effectLst/>
                          <a:latin typeface="Arial" panose="020B0604020202020204" pitchFamily="34" charset="0"/>
                          <a:cs typeface="Arial" panose="020B0604020202020204" pitchFamily="34" charset="0"/>
                        </a:rPr>
                        <a:t>Email: </a:t>
                      </a:r>
                      <a:r>
                        <a:rPr lang="en-GB" sz="900" b="0" dirty="0" smtClean="0">
                          <a:solidFill>
                            <a:schemeClr val="tx1"/>
                          </a:solidFill>
                          <a:effectLst/>
                          <a:latin typeface="Arial" panose="020B0604020202020204" pitchFamily="34" charset="0"/>
                          <a:cs typeface="Arial" panose="020B0604020202020204" pitchFamily="34" charset="0"/>
                          <a:hlinkClick r:id="rId4"/>
                        </a:rPr>
                        <a:t>maria.hadley@nhs.net</a:t>
                      </a:r>
                      <a:r>
                        <a:rPr lang="en-GB" sz="900" b="0" dirty="0" smtClean="0">
                          <a:solidFill>
                            <a:schemeClr val="tx1"/>
                          </a:solidFill>
                          <a:effectLst/>
                          <a:latin typeface="Arial" panose="020B0604020202020204" pitchFamily="34" charset="0"/>
                          <a:cs typeface="Arial" panose="020B0604020202020204" pitchFamily="34" charset="0"/>
                        </a:rPr>
                        <a:t>; </a:t>
                      </a:r>
                      <a:r>
                        <a:rPr lang="en-GB" sz="900" b="0" dirty="0" smtClean="0">
                          <a:solidFill>
                            <a:schemeClr val="tx1"/>
                          </a:solidFill>
                          <a:effectLst/>
                          <a:latin typeface="Arial" panose="020B0604020202020204" pitchFamily="34" charset="0"/>
                          <a:cs typeface="Arial" panose="020B0604020202020204" pitchFamily="34" charset="0"/>
                          <a:hlinkClick r:id="rId5"/>
                        </a:rPr>
                        <a:t>a.scott-ryan@nhs.net</a:t>
                      </a:r>
                      <a:r>
                        <a:rPr lang="en-GB" sz="900" b="0" dirty="0" smtClean="0">
                          <a:solidFill>
                            <a:schemeClr val="tx1"/>
                          </a:solidFill>
                          <a:effectLst/>
                          <a:latin typeface="Arial" panose="020B0604020202020204" pitchFamily="34" charset="0"/>
                          <a:cs typeface="Arial" panose="020B0604020202020204" pitchFamily="34" charset="0"/>
                        </a:rPr>
                        <a:t>; </a:t>
                      </a:r>
                      <a:r>
                        <a:rPr lang="en-GB" sz="900" b="0" baseline="0" dirty="0" smtClean="0">
                          <a:solidFill>
                            <a:schemeClr val="tx1"/>
                          </a:solidFill>
                          <a:effectLst/>
                          <a:latin typeface="Arial" panose="020B0604020202020204" pitchFamily="34" charset="0"/>
                          <a:cs typeface="Arial" panose="020B0604020202020204" pitchFamily="34" charset="0"/>
                        </a:rPr>
                        <a:t> </a:t>
                      </a:r>
                      <a:r>
                        <a:rPr lang="en-GB" sz="900" b="0" baseline="0" dirty="0" smtClean="0">
                          <a:solidFill>
                            <a:schemeClr val="tx1"/>
                          </a:solidFill>
                          <a:effectLst/>
                          <a:latin typeface="Arial" panose="020B0604020202020204" pitchFamily="34" charset="0"/>
                          <a:cs typeface="Arial" panose="020B0604020202020204" pitchFamily="34" charset="0"/>
                          <a:hlinkClick r:id="rId6"/>
                        </a:rPr>
                        <a:t>kgeorge2@nhs.net</a:t>
                      </a:r>
                      <a:r>
                        <a:rPr lang="en-GB" sz="900" b="0" baseline="0" dirty="0" smtClean="0">
                          <a:solidFill>
                            <a:schemeClr val="tx1"/>
                          </a:solidFill>
                          <a:effectLst/>
                          <a:latin typeface="Arial" panose="020B0604020202020204" pitchFamily="34" charset="0"/>
                          <a:cs typeface="Arial" panose="020B0604020202020204" pitchFamily="34" charset="0"/>
                        </a:rPr>
                        <a:t> </a:t>
                      </a:r>
                      <a:r>
                        <a:rPr lang="en-GB" sz="900" b="0" baseline="0" dirty="0" smtClean="0">
                          <a:solidFill>
                            <a:schemeClr val="tx1"/>
                          </a:solidFill>
                          <a:effectLst/>
                          <a:latin typeface="Arial" panose="020B0604020202020204" pitchFamily="34" charset="0"/>
                          <a:cs typeface="Arial" panose="020B0604020202020204" pitchFamily="34" charset="0"/>
                          <a:hlinkClick r:id="rId7"/>
                        </a:rPr>
                        <a:t>paulcooper2@nhs.net</a:t>
                      </a:r>
                      <a:r>
                        <a:rPr lang="en-GB" sz="900" b="0" baseline="0" dirty="0" smtClean="0">
                          <a:solidFill>
                            <a:schemeClr val="tx1"/>
                          </a:solidFill>
                          <a:effectLst/>
                          <a:latin typeface="Arial" panose="020B0604020202020204" pitchFamily="34" charset="0"/>
                          <a:cs typeface="Arial" panose="020B0604020202020204" pitchFamily="34" charset="0"/>
                        </a:rPr>
                        <a:t>   </a:t>
                      </a:r>
                      <a:r>
                        <a:rPr lang="en-GB" sz="900" b="0" baseline="0" dirty="0" smtClean="0">
                          <a:solidFill>
                            <a:schemeClr val="tx1"/>
                          </a:solidFill>
                          <a:effectLst/>
                          <a:latin typeface="Arial" panose="020B0604020202020204" pitchFamily="34" charset="0"/>
                          <a:cs typeface="Arial" panose="020B0604020202020204" pitchFamily="34" charset="0"/>
                          <a:hlinkClick r:id="rId8"/>
                        </a:rPr>
                        <a:t>maggie.braun@nhs.net</a:t>
                      </a:r>
                      <a:r>
                        <a:rPr lang="en-GB" sz="900" b="0" baseline="0" dirty="0" smtClean="0">
                          <a:solidFill>
                            <a:schemeClr val="tx1"/>
                          </a:solidFill>
                          <a:effectLst/>
                          <a:latin typeface="Arial" panose="020B0604020202020204" pitchFamily="34" charset="0"/>
                          <a:cs typeface="Arial" panose="020B0604020202020204" pitchFamily="34" charset="0"/>
                        </a:rPr>
                        <a:t>  </a:t>
                      </a:r>
                      <a:r>
                        <a:rPr lang="en-GB" sz="900" b="0" baseline="0" dirty="0" smtClean="0">
                          <a:solidFill>
                            <a:schemeClr val="tx1"/>
                          </a:solidFill>
                          <a:effectLst/>
                          <a:latin typeface="Arial" panose="020B0604020202020204" pitchFamily="34" charset="0"/>
                          <a:cs typeface="Arial" panose="020B0604020202020204" pitchFamily="34" charset="0"/>
                          <a:hlinkClick r:id="rId9"/>
                        </a:rPr>
                        <a:t>davidcoan@nhs.net</a:t>
                      </a:r>
                      <a:endParaRPr lang="en-GB" sz="900" b="0" dirty="0" smtClean="0">
                        <a:solidFill>
                          <a:schemeClr val="tx1"/>
                        </a:solidFill>
                        <a:effectLst/>
                        <a:latin typeface="Arial" panose="020B0604020202020204" pitchFamily="34" charset="0"/>
                        <a:cs typeface="Arial" panose="020B0604020202020204" pitchFamily="34" charset="0"/>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80000">
                <a:tc>
                  <a:txBody>
                    <a:bodyPr/>
                    <a:lstStyle/>
                    <a:p>
                      <a:pPr>
                        <a:lnSpc>
                          <a:spcPct val="115000"/>
                        </a:lnSpc>
                        <a:spcAft>
                          <a:spcPts val="0"/>
                        </a:spcAft>
                      </a:pPr>
                      <a:r>
                        <a:rPr lang="en-GB" sz="900" dirty="0">
                          <a:solidFill>
                            <a:schemeClr val="tx1"/>
                          </a:solidFill>
                          <a:effectLst/>
                          <a:latin typeface="+mn-lt"/>
                        </a:rPr>
                        <a:t>CCG OBJECTIVE</a:t>
                      </a:r>
                      <a:r>
                        <a:rPr lang="en-GB" sz="900" dirty="0" smtClean="0">
                          <a:solidFill>
                            <a:schemeClr val="tx1"/>
                          </a:solidFill>
                          <a:effectLst/>
                          <a:latin typeface="+mn-lt"/>
                        </a:rPr>
                        <a:t>:</a:t>
                      </a:r>
                      <a:endParaRPr lang="en-GB" sz="900" dirty="0">
                        <a:solidFill>
                          <a:schemeClr val="tx1"/>
                        </a:solidFill>
                        <a:effectLst/>
                        <a:latin typeface="+mn-lt"/>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marL="264600" indent="-228600" algn="l">
                        <a:lnSpc>
                          <a:spcPct val="115000"/>
                        </a:lnSpc>
                        <a:spcAft>
                          <a:spcPts val="0"/>
                        </a:spcAft>
                        <a:buAutoNum type="arabicParenR"/>
                      </a:pPr>
                      <a:r>
                        <a:rPr lang="en-GB" sz="900" b="0" dirty="0" smtClean="0">
                          <a:solidFill>
                            <a:schemeClr val="tx1"/>
                          </a:solidFill>
                          <a:effectLst/>
                          <a:latin typeface="Arial" panose="020B0604020202020204" pitchFamily="34" charset="0"/>
                          <a:cs typeface="Arial" panose="020B0604020202020204" pitchFamily="34" charset="0"/>
                        </a:rPr>
                        <a:t>Improvements</a:t>
                      </a:r>
                      <a:r>
                        <a:rPr lang="en-GB" sz="900" b="0" baseline="0" dirty="0" smtClean="0">
                          <a:solidFill>
                            <a:schemeClr val="tx1"/>
                          </a:solidFill>
                          <a:effectLst/>
                          <a:latin typeface="Arial" panose="020B0604020202020204" pitchFamily="34" charset="0"/>
                          <a:cs typeface="Arial" panose="020B0604020202020204" pitchFamily="34" charset="0"/>
                        </a:rPr>
                        <a:t> </a:t>
                      </a:r>
                      <a:r>
                        <a:rPr lang="en-GB" sz="900" b="0" dirty="0" smtClean="0">
                          <a:solidFill>
                            <a:schemeClr val="tx1"/>
                          </a:solidFill>
                          <a:effectLst/>
                          <a:latin typeface="Arial" panose="020B0604020202020204" pitchFamily="34" charset="0"/>
                          <a:cs typeface="Arial" panose="020B0604020202020204" pitchFamily="34" charset="0"/>
                        </a:rPr>
                        <a:t>in patient experience</a:t>
                      </a:r>
                    </a:p>
                    <a:p>
                      <a:pPr marL="264600" indent="-228600" algn="l">
                        <a:lnSpc>
                          <a:spcPct val="115000"/>
                        </a:lnSpc>
                        <a:spcAft>
                          <a:spcPts val="0"/>
                        </a:spcAft>
                        <a:buAutoNum type="arabicParenR"/>
                      </a:pPr>
                      <a:r>
                        <a:rPr lang="en-GB" sz="900" b="0" dirty="0" smtClean="0">
                          <a:solidFill>
                            <a:schemeClr val="tx1"/>
                          </a:solidFill>
                          <a:effectLst/>
                          <a:latin typeface="Arial" panose="020B0604020202020204" pitchFamily="34" charset="0"/>
                          <a:ea typeface="Times New Roman"/>
                          <a:cs typeface="Arial" panose="020B0604020202020204" pitchFamily="34" charset="0"/>
                        </a:rPr>
                        <a:t>Improving quality of primary care</a:t>
                      </a:r>
                    </a:p>
                    <a:p>
                      <a:pPr marL="264600" indent="-228600" algn="l">
                        <a:lnSpc>
                          <a:spcPct val="115000"/>
                        </a:lnSpc>
                        <a:spcAft>
                          <a:spcPts val="0"/>
                        </a:spcAft>
                        <a:buAutoNum type="arabicParenR"/>
                      </a:pPr>
                      <a:r>
                        <a:rPr lang="en-GB" sz="900" b="0" dirty="0" smtClean="0">
                          <a:solidFill>
                            <a:schemeClr val="tx1"/>
                          </a:solidFill>
                          <a:effectLst/>
                          <a:latin typeface="Arial" panose="020B0604020202020204" pitchFamily="34" charset="0"/>
                          <a:ea typeface="Times New Roman"/>
                          <a:cs typeface="Arial" panose="020B0604020202020204" pitchFamily="34" charset="0"/>
                        </a:rPr>
                        <a:t>Improvements quality of health outcomes with agree resources</a:t>
                      </a:r>
                      <a:endParaRPr lang="en-GB" sz="900" b="0" dirty="0">
                        <a:solidFill>
                          <a:schemeClr val="tx1"/>
                        </a:solidFill>
                        <a:effectLst/>
                        <a:latin typeface="Arial" panose="020B0604020202020204" pitchFamily="34" charset="0"/>
                        <a:ea typeface="Times New Roman"/>
                        <a:cs typeface="Arial" panose="020B0604020202020204" pitchFamily="34" charset="0"/>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44000">
                <a:tc>
                  <a:txBody>
                    <a:bodyPr/>
                    <a:lstStyle/>
                    <a:p>
                      <a:pPr algn="l">
                        <a:lnSpc>
                          <a:spcPct val="115000"/>
                        </a:lnSpc>
                        <a:spcAft>
                          <a:spcPts val="0"/>
                        </a:spcAft>
                      </a:pPr>
                      <a:r>
                        <a:rPr lang="en-GB" sz="900" dirty="0" smtClean="0">
                          <a:solidFill>
                            <a:schemeClr val="tx1"/>
                          </a:solidFill>
                          <a:effectLst/>
                          <a:latin typeface="+mn-lt"/>
                          <a:ea typeface="Times New Roman"/>
                        </a:rPr>
                        <a:t>FOR:</a:t>
                      </a:r>
                      <a:endParaRPr lang="en-GB" sz="900" dirty="0">
                        <a:solidFill>
                          <a:schemeClr val="tx1"/>
                        </a:solidFill>
                        <a:effectLst/>
                        <a:latin typeface="+mn-lt"/>
                        <a:ea typeface="Times New Roman"/>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000" b="1" i="0" u="none" strike="noStrike" kern="1200" cap="none" spc="0" normalizeH="0" baseline="0" noProof="0" dirty="0" smtClean="0">
                          <a:ln>
                            <a:noFill/>
                          </a:ln>
                          <a:solidFill>
                            <a:prstClr val="black"/>
                          </a:solidFill>
                          <a:effectLst/>
                          <a:uLnTx/>
                          <a:uFillTx/>
                          <a:latin typeface="+mj-lt"/>
                          <a:ea typeface="+mn-ea"/>
                          <a:cs typeface="Arial" panose="020B0604020202020204" pitchFamily="34" charset="0"/>
                        </a:rPr>
                        <a:t>INFORMATION</a:t>
                      </a: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000" b="1" i="0" u="none" strike="noStrike" kern="1200" cap="none" spc="0" normalizeH="0" baseline="0" noProof="0" dirty="0" smtClean="0">
                        <a:ln>
                          <a:noFill/>
                        </a:ln>
                        <a:solidFill>
                          <a:prstClr val="black"/>
                        </a:solidFill>
                        <a:effectLst/>
                        <a:uLnTx/>
                        <a:uFillTx/>
                        <a:latin typeface="+mj-lt"/>
                        <a:ea typeface="+mn-ea"/>
                        <a:cs typeface="Arial" panose="020B0604020202020204" pitchFamily="34" charset="0"/>
                      </a:endParaRPr>
                    </a:p>
                  </a:txBody>
                  <a:tcPr marL="39888" marR="398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000" b="1" i="0" u="none" strike="noStrike" kern="1200" cap="none" spc="0" normalizeH="0" baseline="0" noProof="0" dirty="0" smtClean="0">
                          <a:ln>
                            <a:noFill/>
                          </a:ln>
                          <a:solidFill>
                            <a:prstClr val="black"/>
                          </a:solidFill>
                          <a:effectLst/>
                          <a:uLnTx/>
                          <a:uFillTx/>
                          <a:latin typeface="+mj-lt"/>
                          <a:ea typeface="+mn-ea"/>
                          <a:cs typeface="Arial" panose="020B0604020202020204" pitchFamily="34" charset="0"/>
                        </a:rPr>
                        <a:t>DECISION</a:t>
                      </a: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000" b="1" i="0" u="none" strike="noStrike" kern="1200" cap="none" spc="0" normalizeH="0" baseline="0" noProof="0" dirty="0" smtClean="0">
                        <a:ln>
                          <a:noFill/>
                        </a:ln>
                        <a:solidFill>
                          <a:prstClr val="black"/>
                        </a:solidFill>
                        <a:effectLst/>
                        <a:uLnTx/>
                        <a:uFillTx/>
                        <a:latin typeface="+mj-lt"/>
                        <a:ea typeface="+mn-ea"/>
                        <a:cs typeface="Arial" panose="020B0604020202020204" pitchFamily="34" charset="0"/>
                      </a:endParaRPr>
                    </a:p>
                  </a:txBody>
                  <a:tcPr marL="39888" marR="398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000" b="1" i="0" u="none" strike="noStrike" kern="1200" cap="none" spc="0" normalizeH="0" baseline="0" noProof="0" dirty="0" smtClean="0">
                          <a:ln>
                            <a:noFill/>
                          </a:ln>
                          <a:solidFill>
                            <a:prstClr val="black"/>
                          </a:solidFill>
                          <a:effectLst/>
                          <a:uLnTx/>
                          <a:uFillTx/>
                          <a:latin typeface="+mj-lt"/>
                          <a:ea typeface="+mn-ea"/>
                          <a:cs typeface="Arial" panose="020B0604020202020204" pitchFamily="34" charset="0"/>
                        </a:rPr>
                        <a:t>PERFORMANCE MONITORING</a:t>
                      </a: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000" b="1" i="0" u="none" strike="noStrike" kern="1200" cap="none" spc="0" normalizeH="0" baseline="0" noProof="0" dirty="0" smtClean="0">
                          <a:ln>
                            <a:noFill/>
                          </a:ln>
                          <a:solidFill>
                            <a:prstClr val="black"/>
                          </a:solidFill>
                          <a:effectLst/>
                          <a:uLnTx/>
                          <a:uFillTx/>
                          <a:latin typeface="+mj-lt"/>
                          <a:ea typeface="+mn-ea"/>
                          <a:cs typeface="Arial" panose="020B0604020202020204" pitchFamily="34" charset="0"/>
                        </a:rPr>
                        <a:t>X</a:t>
                      </a:r>
                    </a:p>
                  </a:txBody>
                  <a:tcPr marL="39888" marR="3988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80000">
                <a:tc>
                  <a:txBody>
                    <a:bodyPr/>
                    <a:lstStyle/>
                    <a:p>
                      <a:pPr>
                        <a:lnSpc>
                          <a:spcPct val="115000"/>
                        </a:lnSpc>
                        <a:spcAft>
                          <a:spcPts val="0"/>
                        </a:spcAft>
                      </a:pPr>
                      <a:r>
                        <a:rPr lang="en-GB" sz="900" dirty="0">
                          <a:solidFill>
                            <a:schemeClr val="tx1"/>
                          </a:solidFill>
                          <a:effectLst/>
                          <a:latin typeface="+mn-lt"/>
                        </a:rPr>
                        <a:t>EXECUTIVE SUMMARY</a:t>
                      </a:r>
                    </a:p>
                    <a:p>
                      <a:pPr>
                        <a:lnSpc>
                          <a:spcPct val="115000"/>
                        </a:lnSpc>
                        <a:spcAft>
                          <a:spcPts val="0"/>
                        </a:spcAft>
                      </a:pPr>
                      <a:r>
                        <a:rPr lang="en-GB" sz="900" dirty="0">
                          <a:solidFill>
                            <a:schemeClr val="tx1"/>
                          </a:solidFill>
                          <a:effectLst/>
                          <a:latin typeface="+mn-lt"/>
                        </a:rPr>
                        <a:t>(Key points in report)</a:t>
                      </a:r>
                      <a:endParaRPr lang="en-GB" sz="900" dirty="0">
                        <a:solidFill>
                          <a:schemeClr val="tx1"/>
                        </a:solidFill>
                        <a:effectLst/>
                        <a:latin typeface="+mn-lt"/>
                        <a:ea typeface="Times New Roman"/>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This report outlines the safeguarding children and adult team performance activity from 1</a:t>
                      </a:r>
                      <a:r>
                        <a:rPr kumimoji="0" lang="en-GB" sz="900" b="0" i="0" u="none" strike="noStrike" kern="1200" cap="none" spc="0" normalizeH="0" baseline="30000" noProof="0" dirty="0" smtClean="0">
                          <a:ln>
                            <a:noFill/>
                          </a:ln>
                          <a:solidFill>
                            <a:schemeClr val="tx1"/>
                          </a:solidFill>
                          <a:effectLst/>
                          <a:uLnTx/>
                          <a:uFillTx/>
                          <a:latin typeface="Arial" panose="020B0604020202020204" pitchFamily="34" charset="0"/>
                          <a:ea typeface="+mn-ea"/>
                          <a:cs typeface="Arial" panose="020B0604020202020204" pitchFamily="34" charset="0"/>
                        </a:rPr>
                        <a:t>st</a:t>
                      </a:r>
                      <a:r>
                        <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 April 2019 to 31</a:t>
                      </a:r>
                      <a:r>
                        <a:rPr kumimoji="0" lang="en-GB" sz="900" b="0" i="0" u="none" strike="noStrike" kern="1200" cap="none" spc="0" normalizeH="0" baseline="30000" noProof="0" dirty="0" smtClean="0">
                          <a:ln>
                            <a:noFill/>
                          </a:ln>
                          <a:solidFill>
                            <a:schemeClr val="tx1"/>
                          </a:solidFill>
                          <a:effectLst/>
                          <a:uLnTx/>
                          <a:uFillTx/>
                          <a:latin typeface="Arial" panose="020B0604020202020204" pitchFamily="34" charset="0"/>
                          <a:ea typeface="+mn-ea"/>
                          <a:cs typeface="Arial" panose="020B0604020202020204" pitchFamily="34" charset="0"/>
                        </a:rPr>
                        <a:t>st</a:t>
                      </a:r>
                      <a:r>
                        <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 March 2020 across Shropshire, Telford and Wrekin. To advise the board on NHS commissioning and provider safeguarding performance activity across the health economy to improve the safeguarding outcomes for children and adults including looked after children.  </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The national  COVID 19 pandemic lockdown came into effect on the 23</a:t>
                      </a:r>
                      <a:r>
                        <a:rPr kumimoji="0" lang="en-GB" sz="900" b="0" i="0" u="none" strike="noStrike" kern="1200" cap="none" spc="0" normalizeH="0" baseline="30000" noProof="0" dirty="0" smtClean="0">
                          <a:ln>
                            <a:noFill/>
                          </a:ln>
                          <a:solidFill>
                            <a:schemeClr val="tx1"/>
                          </a:solidFill>
                          <a:effectLst/>
                          <a:uLnTx/>
                          <a:uFillTx/>
                          <a:latin typeface="Arial" panose="020B0604020202020204" pitchFamily="34" charset="0"/>
                          <a:ea typeface="+mn-ea"/>
                          <a:cs typeface="Arial" panose="020B0604020202020204" pitchFamily="34" charset="0"/>
                        </a:rPr>
                        <a:t>rd</a:t>
                      </a:r>
                      <a:r>
                        <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 March 2020 with major health and social care emergency planning implications including contextual safeguarding and serious pandemic public health risks.</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 </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The CCG Executive Nurse and Safeguarding Team have contributed to both Shropshire and Telford and Wrekin Safeguarding Adult, Children and Looked After Children new Partnership boards and sub groups arrangements locally including the new adult safeguarding arrangements required by the two statutory safeguarding boards. National Working Together to Safeguard Children Guidance (2018) and Child Death Statutory Guidance (2018) new statutory requirements: </a:t>
                      </a:r>
                      <a:r>
                        <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hlinkClick r:id="rId10"/>
                        </a:rPr>
                        <a:t>http://www.gov.uk/government/publications/working-together-to-safeguard</a:t>
                      </a:r>
                      <a:r>
                        <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 </a:t>
                      </a:r>
                      <a:r>
                        <a:rPr lang="en-US" sz="1800" b="1" kern="1200" dirty="0" smtClean="0">
                          <a:solidFill>
                            <a:schemeClr val="lt1"/>
                          </a:solidFill>
                          <a:effectLst/>
                          <a:latin typeface="+mn-lt"/>
                          <a:ea typeface="+mn-ea"/>
                          <a:cs typeface="+mn-cs"/>
                        </a:rPr>
                        <a:t>Child Sexual Exploitation (CSE) </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There is on going high media interest in Telford and Wrekin Child Sexual Exploitation (CSE) past and present multi- agency activity with Local Safeguarding Children’s Partnership Board statutory partners all contributing to Telford Independent Inquiry Child Sexual Exploitation (IICSE). Tom Crowther QC is the appointed Telford inquiry lead with commissioning solicitors support. The Inquiry Terms of Reference for Telford have been completed after public consultation and circulated to provider agencies with privacy policies. Additional Inquiry victim counselling care services has been funded by Telford and Wrekin Partnership Board to support local survivors. The National Independent Inquiry Child Sexual Abuse Truth Project, ‘It’s Time to be Heard’, locally is hearing from victims and survivors. Exploitation and Vulnerability safeguarding training is on-going provided by West Mercia Police to safeguarding board  partners that includes adult and child protection, child sexual exploitation, county lines, domestic abuse, modern slavery and prevent radicalisation.  </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All recent Care Quality Commission (CQC), Ofsted, Joint Targeted Area Inspection (JTAI) and Serious Case Review, Safeguarding Adult Review reports findings progress is monitored monthly by the Clinical Commission Group (CCG) via Clinical Quality Review Meetings (CQRM) with NHS providers and relevant sub groups. </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Telford CCG Named General Practitioner (GP) for Safeguarding has set up a local GP forum that has met up twice with key themes identified for further local development such as updates on safeguarding adult and children referral processes/ identification of abuse/ thresholds/policies/procedures, Graded Care Profile 2 (GCP2) neglect and non accidental injury case issues and on –going case discussions.  Similarly when Shropshire CCG appointed a Named GP in 2020 they have replicated this structure with the first forum starting in July 2020.</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Oversight has continued over the last 12 months around provision of health services for children in care to ensure improvements in timeliness and data reporting,  Positive achievements have been seen in the overall data for review health assessments of looked after children 0-18 years. The Quality Lead Nurse and Children’s Commissioner are overseeing discussions around the removal of completion of LAC Health Assessments from the 0-19 contract which have taken effect from August 2019.</a:t>
                      </a:r>
                      <a:endParaRPr kumimoji="0" lang="en-GB" sz="10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endParaRPr>
                    </a:p>
                  </a:txBody>
                  <a:tcPr marL="39600" marR="396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80000">
                <a:tc>
                  <a:txBody>
                    <a:bodyPr/>
                    <a:lstStyle/>
                    <a:p>
                      <a:pPr>
                        <a:lnSpc>
                          <a:spcPct val="115000"/>
                        </a:lnSpc>
                        <a:spcAft>
                          <a:spcPts val="0"/>
                        </a:spcAft>
                      </a:pPr>
                      <a:r>
                        <a:rPr lang="en-GB" sz="900" dirty="0">
                          <a:solidFill>
                            <a:schemeClr val="tx1"/>
                          </a:solidFill>
                          <a:effectLst/>
                          <a:latin typeface="+mn-lt"/>
                        </a:rPr>
                        <a:t>FINANCIAL IMPLICATIONS:</a:t>
                      </a:r>
                      <a:endParaRPr lang="en-GB" sz="900" dirty="0">
                        <a:solidFill>
                          <a:schemeClr val="tx1"/>
                        </a:solidFill>
                        <a:effectLst/>
                        <a:latin typeface="+mn-lt"/>
                        <a:ea typeface="Times New Roman"/>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marL="36000" algn="just">
                        <a:lnSpc>
                          <a:spcPct val="115000"/>
                        </a:lnSpc>
                        <a:spcAft>
                          <a:spcPts val="0"/>
                        </a:spcAft>
                      </a:pPr>
                      <a:r>
                        <a:rPr kumimoji="0" lang="en-GB" sz="900" b="0" i="0" u="none" strike="noStrike" kern="1200" cap="none" spc="0" normalizeH="0" baseline="0" dirty="0" smtClean="0">
                          <a:ln>
                            <a:noFill/>
                          </a:ln>
                          <a:solidFill>
                            <a:prstClr val="black"/>
                          </a:solidFill>
                          <a:effectLst/>
                          <a:uLnTx/>
                          <a:uFillTx/>
                          <a:latin typeface="Arial" panose="020B0604020202020204" pitchFamily="34" charset="0"/>
                          <a:ea typeface="+mn-ea"/>
                          <a:cs typeface="Arial" panose="020B0604020202020204" pitchFamily="34" charset="0"/>
                        </a:rPr>
                        <a:t>Failure to meet targets could result in financial deficits </a:t>
                      </a:r>
                      <a:endParaRPr kumimoji="0" lang="en-GB" sz="900" b="0" i="0" u="none" strike="noStrike" kern="1200" cap="none" spc="0" normalizeH="0" baseline="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nSpc>
                          <a:spcPct val="115000"/>
                        </a:lnSpc>
                        <a:spcAft>
                          <a:spcPts val="0"/>
                        </a:spcAft>
                      </a:pPr>
                      <a:endParaRPr lang="en-GB" sz="1000" dirty="0">
                        <a:solidFill>
                          <a:schemeClr val="tx1"/>
                        </a:solidFill>
                        <a:effectLst/>
                        <a:latin typeface="+mn-lt"/>
                        <a:ea typeface="Times New Roman"/>
                      </a:endParaRPr>
                    </a:p>
                  </a:txBody>
                  <a:tcPr marL="39888" marR="39888" marT="0" marB="0"/>
                </a:tc>
                <a:tc hMerge="1">
                  <a:txBody>
                    <a:bodyPr/>
                    <a:lstStyle/>
                    <a:p>
                      <a:pPr marL="21590" algn="just">
                        <a:lnSpc>
                          <a:spcPct val="115000"/>
                        </a:lnSpc>
                        <a:spcAft>
                          <a:spcPts val="0"/>
                        </a:spcAft>
                      </a:pPr>
                      <a:endParaRPr kumimoji="0" lang="en-GB" sz="1000" b="0" i="0" u="none" strike="noStrike" kern="1200" cap="none" spc="0" normalizeH="0" baseline="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39888" marR="39888" marT="0" marB="0"/>
                </a:tc>
                <a:tc hMerge="1">
                  <a:txBody>
                    <a:bodyPr/>
                    <a:lstStyle/>
                    <a:p>
                      <a:pPr>
                        <a:lnSpc>
                          <a:spcPct val="115000"/>
                        </a:lnSpc>
                        <a:spcAft>
                          <a:spcPts val="0"/>
                        </a:spcAft>
                      </a:pPr>
                      <a:endParaRPr lang="en-GB" sz="1000" dirty="0">
                        <a:solidFill>
                          <a:schemeClr val="tx1"/>
                        </a:solidFill>
                        <a:effectLst/>
                        <a:latin typeface="+mn-lt"/>
                        <a:ea typeface="Times New Roman"/>
                      </a:endParaRPr>
                    </a:p>
                  </a:txBody>
                  <a:tcPr marL="39888" marR="39888" marT="0" marB="0"/>
                </a:tc>
                <a:tc hMerge="1">
                  <a:txBody>
                    <a:bodyPr/>
                    <a:lstStyle/>
                    <a:p>
                      <a:pPr marL="21590" algn="just">
                        <a:lnSpc>
                          <a:spcPct val="115000"/>
                        </a:lnSpc>
                        <a:spcAft>
                          <a:spcPts val="0"/>
                        </a:spcAft>
                      </a:pPr>
                      <a:endParaRPr kumimoji="0" lang="en-GB" sz="1000" b="0" i="0" u="none" strike="noStrike" kern="1200" cap="none" spc="0" normalizeH="0" baseline="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39888" marR="39888" marT="0" marB="0"/>
                </a:tc>
                <a:tc hMerge="1">
                  <a:txBody>
                    <a:bodyPr/>
                    <a:lstStyle/>
                    <a:p>
                      <a:pPr>
                        <a:lnSpc>
                          <a:spcPct val="115000"/>
                        </a:lnSpc>
                        <a:spcAft>
                          <a:spcPts val="0"/>
                        </a:spcAft>
                      </a:pPr>
                      <a:endParaRPr lang="en-GB" sz="1000" dirty="0">
                        <a:solidFill>
                          <a:schemeClr val="tx1"/>
                        </a:solidFill>
                        <a:effectLst/>
                        <a:latin typeface="+mn-lt"/>
                        <a:ea typeface="Times New Roman"/>
                      </a:endParaRPr>
                    </a:p>
                  </a:txBody>
                  <a:tcPr marL="39888" marR="39888" marT="0" marB="0"/>
                </a:tc>
              </a:tr>
              <a:tr h="180000">
                <a:tc>
                  <a:txBody>
                    <a:bodyPr/>
                    <a:lstStyle/>
                    <a:p>
                      <a:pPr>
                        <a:lnSpc>
                          <a:spcPct val="115000"/>
                        </a:lnSpc>
                        <a:spcAft>
                          <a:spcPts val="0"/>
                        </a:spcAft>
                      </a:pPr>
                      <a:r>
                        <a:rPr lang="en-GB" sz="900" dirty="0">
                          <a:solidFill>
                            <a:schemeClr val="tx1"/>
                          </a:solidFill>
                          <a:effectLst/>
                          <a:latin typeface="+mn-lt"/>
                        </a:rPr>
                        <a:t>EQUALITY &amp; </a:t>
                      </a:r>
                      <a:r>
                        <a:rPr lang="en-GB" sz="900" dirty="0" smtClean="0">
                          <a:solidFill>
                            <a:schemeClr val="tx1"/>
                          </a:solidFill>
                          <a:effectLst/>
                          <a:latin typeface="+mn-lt"/>
                        </a:rPr>
                        <a:t>INCLUSION:</a:t>
                      </a:r>
                      <a:endParaRPr lang="en-GB" sz="900" dirty="0">
                        <a:solidFill>
                          <a:schemeClr val="tx1"/>
                        </a:solidFill>
                        <a:effectLst/>
                        <a:latin typeface="+mn-lt"/>
                        <a:ea typeface="Times New Roman"/>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marL="36000" algn="just">
                        <a:lnSpc>
                          <a:spcPct val="115000"/>
                        </a:lnSpc>
                        <a:spcAft>
                          <a:spcPts val="0"/>
                        </a:spcAft>
                      </a:pPr>
                      <a:r>
                        <a:rPr lang="en-GB" sz="900" b="0" dirty="0" smtClean="0">
                          <a:solidFill>
                            <a:schemeClr val="tx1"/>
                          </a:solidFill>
                          <a:effectLst/>
                          <a:latin typeface="Arial" panose="020B0604020202020204" pitchFamily="34" charset="0"/>
                          <a:ea typeface="Times New Roman"/>
                          <a:cs typeface="Arial" panose="020B0604020202020204" pitchFamily="34" charset="0"/>
                        </a:rPr>
                        <a:t>Yes, the CCG seeks to ensure non-discriminatory practice.</a:t>
                      </a:r>
                      <a:endParaRPr lang="en-GB" sz="900" b="0" dirty="0">
                        <a:solidFill>
                          <a:schemeClr val="tx1"/>
                        </a:solidFill>
                        <a:effectLst/>
                        <a:latin typeface="Arial" panose="020B0604020202020204" pitchFamily="34" charset="0"/>
                        <a:ea typeface="Times New Roman"/>
                        <a:cs typeface="Arial" panose="020B0604020202020204" pitchFamily="34" charset="0"/>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nSpc>
                          <a:spcPct val="115000"/>
                        </a:lnSpc>
                        <a:spcAft>
                          <a:spcPts val="0"/>
                        </a:spcAft>
                      </a:pPr>
                      <a:endParaRPr lang="en-GB" sz="1000" dirty="0">
                        <a:solidFill>
                          <a:schemeClr val="tx1"/>
                        </a:solidFill>
                        <a:effectLst/>
                        <a:latin typeface="+mn-lt"/>
                        <a:ea typeface="Times New Roman"/>
                      </a:endParaRPr>
                    </a:p>
                  </a:txBody>
                  <a:tcPr marL="39888" marR="39888" marT="0" marB="0"/>
                </a:tc>
                <a:tc hMerge="1">
                  <a:txBody>
                    <a:bodyPr/>
                    <a:lstStyle/>
                    <a:p>
                      <a:pPr marL="21590" algn="just">
                        <a:lnSpc>
                          <a:spcPct val="115000"/>
                        </a:lnSpc>
                        <a:spcAft>
                          <a:spcPts val="0"/>
                        </a:spcAft>
                      </a:pPr>
                      <a:endParaRPr lang="en-GB" sz="1000" b="0" dirty="0">
                        <a:solidFill>
                          <a:schemeClr val="tx1"/>
                        </a:solidFill>
                        <a:effectLst/>
                        <a:latin typeface="+mn-lt"/>
                        <a:ea typeface="Times New Roman"/>
                      </a:endParaRPr>
                    </a:p>
                  </a:txBody>
                  <a:tcPr marL="39888" marR="39888" marT="0" marB="0"/>
                </a:tc>
                <a:tc hMerge="1">
                  <a:txBody>
                    <a:bodyPr/>
                    <a:lstStyle/>
                    <a:p>
                      <a:pPr>
                        <a:lnSpc>
                          <a:spcPct val="115000"/>
                        </a:lnSpc>
                        <a:spcAft>
                          <a:spcPts val="0"/>
                        </a:spcAft>
                      </a:pPr>
                      <a:endParaRPr lang="en-GB" sz="1000" dirty="0">
                        <a:solidFill>
                          <a:schemeClr val="tx1"/>
                        </a:solidFill>
                        <a:effectLst/>
                        <a:latin typeface="+mn-lt"/>
                        <a:ea typeface="Times New Roman"/>
                      </a:endParaRPr>
                    </a:p>
                  </a:txBody>
                  <a:tcPr marL="39888" marR="39888" marT="0" marB="0"/>
                </a:tc>
                <a:tc hMerge="1">
                  <a:txBody>
                    <a:bodyPr/>
                    <a:lstStyle/>
                    <a:p>
                      <a:pPr marL="21590" algn="just">
                        <a:lnSpc>
                          <a:spcPct val="115000"/>
                        </a:lnSpc>
                        <a:spcAft>
                          <a:spcPts val="0"/>
                        </a:spcAft>
                      </a:pPr>
                      <a:endParaRPr lang="en-GB" sz="1000" b="0" dirty="0">
                        <a:solidFill>
                          <a:schemeClr val="tx1"/>
                        </a:solidFill>
                        <a:effectLst/>
                        <a:latin typeface="+mn-lt"/>
                        <a:ea typeface="Times New Roman"/>
                      </a:endParaRPr>
                    </a:p>
                  </a:txBody>
                  <a:tcPr marL="39888" marR="39888" marT="0" marB="0"/>
                </a:tc>
                <a:tc hMerge="1">
                  <a:txBody>
                    <a:bodyPr/>
                    <a:lstStyle/>
                    <a:p>
                      <a:pPr>
                        <a:lnSpc>
                          <a:spcPct val="115000"/>
                        </a:lnSpc>
                        <a:spcAft>
                          <a:spcPts val="0"/>
                        </a:spcAft>
                      </a:pPr>
                      <a:endParaRPr lang="en-GB" sz="1000" dirty="0">
                        <a:solidFill>
                          <a:schemeClr val="tx1"/>
                        </a:solidFill>
                        <a:effectLst/>
                        <a:latin typeface="+mn-lt"/>
                        <a:ea typeface="Times New Roman"/>
                      </a:endParaRPr>
                    </a:p>
                  </a:txBody>
                  <a:tcPr marL="39888" marR="39888" marT="0" marB="0"/>
                </a:tc>
              </a:tr>
              <a:tr h="180000">
                <a:tc>
                  <a:txBody>
                    <a:bodyPr/>
                    <a:lstStyle/>
                    <a:p>
                      <a:pPr>
                        <a:lnSpc>
                          <a:spcPct val="115000"/>
                        </a:lnSpc>
                        <a:spcAft>
                          <a:spcPts val="0"/>
                        </a:spcAft>
                      </a:pPr>
                      <a:r>
                        <a:rPr lang="en-GB" sz="900" dirty="0">
                          <a:solidFill>
                            <a:schemeClr val="tx1"/>
                          </a:solidFill>
                          <a:effectLst/>
                          <a:latin typeface="+mn-lt"/>
                        </a:rPr>
                        <a:t>PATIENT &amp; PUBLIC </a:t>
                      </a:r>
                      <a:r>
                        <a:rPr lang="en-GB" sz="900" dirty="0" smtClean="0">
                          <a:solidFill>
                            <a:schemeClr val="tx1"/>
                          </a:solidFill>
                          <a:effectLst/>
                          <a:latin typeface="+mn-lt"/>
                        </a:rPr>
                        <a:t>ENGAGEMENT:</a:t>
                      </a:r>
                      <a:endParaRPr lang="en-GB" sz="900" dirty="0">
                        <a:solidFill>
                          <a:schemeClr val="tx1"/>
                        </a:solidFill>
                        <a:effectLst/>
                        <a:latin typeface="+mn-lt"/>
                        <a:ea typeface="Times New Roman"/>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marL="36000" algn="just">
                        <a:lnSpc>
                          <a:spcPct val="115000"/>
                        </a:lnSpc>
                        <a:spcAft>
                          <a:spcPts val="0"/>
                        </a:spcAft>
                      </a:pPr>
                      <a:r>
                        <a:rPr lang="en-GB" sz="900" b="0" dirty="0" smtClean="0">
                          <a:solidFill>
                            <a:schemeClr val="tx1"/>
                          </a:solidFill>
                          <a:effectLst/>
                          <a:latin typeface="Arial" panose="020B0604020202020204" pitchFamily="34" charset="0"/>
                          <a:ea typeface="+mn-ea"/>
                          <a:cs typeface="Arial" panose="020B0604020202020204" pitchFamily="34" charset="0"/>
                        </a:rPr>
                        <a:t>Yes,</a:t>
                      </a:r>
                      <a:r>
                        <a:rPr lang="en-GB" sz="900" b="0" baseline="0" dirty="0" smtClean="0">
                          <a:solidFill>
                            <a:schemeClr val="tx1"/>
                          </a:solidFill>
                          <a:effectLst/>
                          <a:latin typeface="Arial" panose="020B0604020202020204" pitchFamily="34" charset="0"/>
                          <a:ea typeface="+mn-ea"/>
                          <a:cs typeface="Arial" panose="020B0604020202020204" pitchFamily="34" charset="0"/>
                        </a:rPr>
                        <a:t> via Local Safeguarding Children Boards (LSCB) , Safeguarding Adult Boards  &amp; Corporate Parenting.</a:t>
                      </a:r>
                      <a:endParaRPr lang="en-GB" sz="900" b="0" dirty="0">
                        <a:solidFill>
                          <a:schemeClr val="tx1"/>
                        </a:solidFill>
                        <a:effectLst/>
                        <a:latin typeface="Arial" panose="020B0604020202020204" pitchFamily="34" charset="0"/>
                        <a:ea typeface="Times New Roman"/>
                        <a:cs typeface="Arial" panose="020B0604020202020204" pitchFamily="34" charset="0"/>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nSpc>
                          <a:spcPct val="115000"/>
                        </a:lnSpc>
                        <a:spcAft>
                          <a:spcPts val="0"/>
                        </a:spcAft>
                      </a:pPr>
                      <a:endParaRPr lang="en-GB" sz="1000" dirty="0">
                        <a:solidFill>
                          <a:schemeClr val="tx1"/>
                        </a:solidFill>
                        <a:effectLst/>
                        <a:latin typeface="+mn-lt"/>
                        <a:ea typeface="Times New Roman"/>
                      </a:endParaRPr>
                    </a:p>
                  </a:txBody>
                  <a:tcPr marL="39888" marR="39888" marT="0" marB="0"/>
                </a:tc>
                <a:tc hMerge="1">
                  <a:txBody>
                    <a:bodyPr/>
                    <a:lstStyle/>
                    <a:p>
                      <a:pPr marL="21590" algn="just">
                        <a:lnSpc>
                          <a:spcPct val="115000"/>
                        </a:lnSpc>
                        <a:spcAft>
                          <a:spcPts val="0"/>
                        </a:spcAft>
                      </a:pPr>
                      <a:endParaRPr lang="en-GB" sz="1000" b="0" dirty="0">
                        <a:solidFill>
                          <a:schemeClr val="tx1"/>
                        </a:solidFill>
                        <a:effectLst/>
                        <a:latin typeface="+mn-lt"/>
                        <a:ea typeface="Times New Roman"/>
                      </a:endParaRPr>
                    </a:p>
                  </a:txBody>
                  <a:tcPr marL="39888" marR="39888" marT="0" marB="0"/>
                </a:tc>
                <a:tc hMerge="1">
                  <a:txBody>
                    <a:bodyPr/>
                    <a:lstStyle/>
                    <a:p>
                      <a:pPr>
                        <a:lnSpc>
                          <a:spcPct val="115000"/>
                        </a:lnSpc>
                        <a:spcAft>
                          <a:spcPts val="0"/>
                        </a:spcAft>
                      </a:pPr>
                      <a:endParaRPr lang="en-GB" sz="1000" dirty="0">
                        <a:solidFill>
                          <a:schemeClr val="tx1"/>
                        </a:solidFill>
                        <a:effectLst/>
                        <a:latin typeface="+mn-lt"/>
                        <a:ea typeface="Times New Roman"/>
                      </a:endParaRPr>
                    </a:p>
                  </a:txBody>
                  <a:tcPr marL="39888" marR="39888" marT="0" marB="0"/>
                </a:tc>
                <a:tc hMerge="1">
                  <a:txBody>
                    <a:bodyPr/>
                    <a:lstStyle/>
                    <a:p>
                      <a:pPr marL="21590" algn="just">
                        <a:lnSpc>
                          <a:spcPct val="115000"/>
                        </a:lnSpc>
                        <a:spcAft>
                          <a:spcPts val="0"/>
                        </a:spcAft>
                      </a:pPr>
                      <a:endParaRPr lang="en-GB" sz="1000" b="0" dirty="0">
                        <a:solidFill>
                          <a:schemeClr val="tx1"/>
                        </a:solidFill>
                        <a:effectLst/>
                        <a:latin typeface="+mn-lt"/>
                        <a:ea typeface="Times New Roman"/>
                      </a:endParaRPr>
                    </a:p>
                  </a:txBody>
                  <a:tcPr marL="39888" marR="39888" marT="0" marB="0"/>
                </a:tc>
                <a:tc hMerge="1">
                  <a:txBody>
                    <a:bodyPr/>
                    <a:lstStyle/>
                    <a:p>
                      <a:pPr>
                        <a:lnSpc>
                          <a:spcPct val="115000"/>
                        </a:lnSpc>
                        <a:spcAft>
                          <a:spcPts val="0"/>
                        </a:spcAft>
                      </a:pPr>
                      <a:endParaRPr lang="en-GB" sz="1000" dirty="0">
                        <a:solidFill>
                          <a:schemeClr val="tx1"/>
                        </a:solidFill>
                        <a:effectLst/>
                        <a:latin typeface="+mn-lt"/>
                        <a:ea typeface="Times New Roman"/>
                      </a:endParaRPr>
                    </a:p>
                  </a:txBody>
                  <a:tcPr marL="39888" marR="39888" marT="0" marB="0"/>
                </a:tc>
              </a:tr>
              <a:tr h="180000">
                <a:tc>
                  <a:txBody>
                    <a:bodyPr/>
                    <a:lstStyle/>
                    <a:p>
                      <a:pPr>
                        <a:lnSpc>
                          <a:spcPct val="115000"/>
                        </a:lnSpc>
                        <a:spcAft>
                          <a:spcPts val="0"/>
                        </a:spcAft>
                      </a:pPr>
                      <a:r>
                        <a:rPr lang="en-GB" sz="900" dirty="0">
                          <a:solidFill>
                            <a:schemeClr val="tx1"/>
                          </a:solidFill>
                          <a:effectLst/>
                          <a:latin typeface="+mn-lt"/>
                        </a:rPr>
                        <a:t>LEGAL IMPACT:</a:t>
                      </a:r>
                      <a:endParaRPr lang="en-GB" sz="900" dirty="0">
                        <a:solidFill>
                          <a:schemeClr val="tx1"/>
                        </a:solidFill>
                        <a:effectLst/>
                        <a:latin typeface="+mn-lt"/>
                        <a:ea typeface="Times New Roman"/>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marL="36000" algn="just">
                        <a:lnSpc>
                          <a:spcPct val="115000"/>
                        </a:lnSpc>
                        <a:spcAft>
                          <a:spcPts val="0"/>
                        </a:spcAft>
                      </a:pPr>
                      <a:r>
                        <a:rPr lang="en-GB" sz="900" b="0" dirty="0" smtClean="0">
                          <a:solidFill>
                            <a:schemeClr val="tx1"/>
                          </a:solidFill>
                          <a:effectLst/>
                          <a:latin typeface="Arial" panose="020B0604020202020204" pitchFamily="34" charset="0"/>
                          <a:ea typeface="+mn-ea"/>
                          <a:cs typeface="Arial" panose="020B0604020202020204" pitchFamily="34" charset="0"/>
                        </a:rPr>
                        <a:t>Yes,</a:t>
                      </a:r>
                      <a:r>
                        <a:rPr lang="en-GB" sz="900" b="0" baseline="0" dirty="0" smtClean="0">
                          <a:solidFill>
                            <a:schemeClr val="tx1"/>
                          </a:solidFill>
                          <a:effectLst/>
                          <a:latin typeface="Arial" panose="020B0604020202020204" pitchFamily="34" charset="0"/>
                          <a:ea typeface="+mn-ea"/>
                          <a:cs typeface="Arial" panose="020B0604020202020204" pitchFamily="34" charset="0"/>
                        </a:rPr>
                        <a:t> a number of safeguarding cases require further legal advice and support</a:t>
                      </a:r>
                      <a:endParaRPr lang="en-GB" sz="900" b="0" dirty="0">
                        <a:solidFill>
                          <a:schemeClr val="tx1"/>
                        </a:solidFill>
                        <a:effectLst/>
                        <a:latin typeface="Arial" panose="020B0604020202020204" pitchFamily="34" charset="0"/>
                        <a:ea typeface="Times New Roman"/>
                        <a:cs typeface="Arial" panose="020B0604020202020204" pitchFamily="34" charset="0"/>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nSpc>
                          <a:spcPct val="115000"/>
                        </a:lnSpc>
                        <a:spcAft>
                          <a:spcPts val="0"/>
                        </a:spcAft>
                      </a:pPr>
                      <a:endParaRPr lang="en-GB" sz="1000" dirty="0">
                        <a:solidFill>
                          <a:schemeClr val="tx1"/>
                        </a:solidFill>
                        <a:effectLst/>
                        <a:latin typeface="+mn-lt"/>
                        <a:ea typeface="Times New Roman"/>
                      </a:endParaRPr>
                    </a:p>
                  </a:txBody>
                  <a:tcPr marL="39888" marR="39888" marT="0" marB="0"/>
                </a:tc>
                <a:tc hMerge="1">
                  <a:txBody>
                    <a:bodyPr/>
                    <a:lstStyle/>
                    <a:p>
                      <a:pPr marL="21590" algn="just">
                        <a:lnSpc>
                          <a:spcPct val="115000"/>
                        </a:lnSpc>
                        <a:spcAft>
                          <a:spcPts val="0"/>
                        </a:spcAft>
                      </a:pPr>
                      <a:endParaRPr lang="en-GB" sz="1000" b="0" dirty="0">
                        <a:solidFill>
                          <a:schemeClr val="tx1"/>
                        </a:solidFill>
                        <a:effectLst/>
                        <a:latin typeface="+mn-lt"/>
                        <a:ea typeface="Times New Roman"/>
                      </a:endParaRPr>
                    </a:p>
                  </a:txBody>
                  <a:tcPr marL="39888" marR="39888" marT="0" marB="0"/>
                </a:tc>
                <a:tc hMerge="1">
                  <a:txBody>
                    <a:bodyPr/>
                    <a:lstStyle/>
                    <a:p>
                      <a:pPr>
                        <a:lnSpc>
                          <a:spcPct val="115000"/>
                        </a:lnSpc>
                        <a:spcAft>
                          <a:spcPts val="0"/>
                        </a:spcAft>
                      </a:pPr>
                      <a:endParaRPr lang="en-GB" sz="1000" dirty="0">
                        <a:solidFill>
                          <a:schemeClr val="tx1"/>
                        </a:solidFill>
                        <a:effectLst/>
                        <a:latin typeface="+mn-lt"/>
                        <a:ea typeface="Times New Roman"/>
                      </a:endParaRPr>
                    </a:p>
                  </a:txBody>
                  <a:tcPr marL="39888" marR="39888" marT="0" marB="0"/>
                </a:tc>
                <a:tc hMerge="1">
                  <a:txBody>
                    <a:bodyPr/>
                    <a:lstStyle/>
                    <a:p>
                      <a:pPr marL="21590" algn="just">
                        <a:lnSpc>
                          <a:spcPct val="115000"/>
                        </a:lnSpc>
                        <a:spcAft>
                          <a:spcPts val="0"/>
                        </a:spcAft>
                      </a:pPr>
                      <a:endParaRPr lang="en-GB" sz="1000" b="0" dirty="0">
                        <a:solidFill>
                          <a:schemeClr val="tx1"/>
                        </a:solidFill>
                        <a:effectLst/>
                        <a:latin typeface="+mn-lt"/>
                        <a:ea typeface="Times New Roman"/>
                      </a:endParaRPr>
                    </a:p>
                  </a:txBody>
                  <a:tcPr marL="39888" marR="39888" marT="0" marB="0"/>
                </a:tc>
                <a:tc hMerge="1">
                  <a:txBody>
                    <a:bodyPr/>
                    <a:lstStyle/>
                    <a:p>
                      <a:pPr>
                        <a:lnSpc>
                          <a:spcPct val="115000"/>
                        </a:lnSpc>
                        <a:spcAft>
                          <a:spcPts val="0"/>
                        </a:spcAft>
                      </a:pPr>
                      <a:endParaRPr lang="en-GB" sz="1000" dirty="0">
                        <a:solidFill>
                          <a:schemeClr val="tx1"/>
                        </a:solidFill>
                        <a:effectLst/>
                        <a:latin typeface="+mn-lt"/>
                        <a:ea typeface="Times New Roman"/>
                      </a:endParaRPr>
                    </a:p>
                  </a:txBody>
                  <a:tcPr marL="39888" marR="39888" marT="0" marB="0"/>
                </a:tc>
              </a:tr>
              <a:tr h="360000">
                <a:tc>
                  <a:txBody>
                    <a:bodyPr/>
                    <a:lstStyle/>
                    <a:p>
                      <a:pPr>
                        <a:lnSpc>
                          <a:spcPct val="115000"/>
                        </a:lnSpc>
                        <a:spcAft>
                          <a:spcPts val="0"/>
                        </a:spcAft>
                      </a:pPr>
                      <a:r>
                        <a:rPr lang="en-GB" sz="900" dirty="0">
                          <a:solidFill>
                            <a:schemeClr val="tx1"/>
                          </a:solidFill>
                          <a:effectLst/>
                          <a:latin typeface="+mn-lt"/>
                        </a:rPr>
                        <a:t>RECOMMENDATIONS:</a:t>
                      </a:r>
                      <a:endParaRPr lang="en-GB" sz="900" dirty="0">
                        <a:solidFill>
                          <a:schemeClr val="tx1"/>
                        </a:solidFill>
                        <a:effectLst/>
                        <a:latin typeface="+mn-lt"/>
                        <a:ea typeface="Times New Roman"/>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marL="36000">
                        <a:lnSpc>
                          <a:spcPct val="115000"/>
                        </a:lnSpc>
                        <a:spcAft>
                          <a:spcPts val="0"/>
                        </a:spcAft>
                      </a:pPr>
                      <a:r>
                        <a:rPr lang="en-GB" sz="900" b="0" dirty="0">
                          <a:solidFill>
                            <a:schemeClr val="tx1"/>
                          </a:solidFill>
                          <a:effectLst/>
                          <a:latin typeface="Arial" panose="020B0604020202020204" pitchFamily="34" charset="0"/>
                          <a:cs typeface="Arial" panose="020B0604020202020204" pitchFamily="34" charset="0"/>
                        </a:rPr>
                        <a:t>Members are asked to</a:t>
                      </a:r>
                      <a:r>
                        <a:rPr lang="en-GB" sz="900" b="0" dirty="0" smtClean="0">
                          <a:solidFill>
                            <a:schemeClr val="tx1"/>
                          </a:solidFill>
                          <a:effectLst/>
                          <a:latin typeface="Arial" panose="020B0604020202020204" pitchFamily="34" charset="0"/>
                          <a:cs typeface="Arial" panose="020B0604020202020204" pitchFamily="34" charset="0"/>
                        </a:rPr>
                        <a:t>:</a:t>
                      </a:r>
                      <a:r>
                        <a:rPr lang="en-GB" sz="900" b="0" dirty="0">
                          <a:solidFill>
                            <a:schemeClr val="tx1"/>
                          </a:solidFill>
                          <a:effectLst/>
                          <a:latin typeface="Arial" panose="020B0604020202020204" pitchFamily="34" charset="0"/>
                          <a:cs typeface="Arial" panose="020B0604020202020204" pitchFamily="34" charset="0"/>
                        </a:rPr>
                        <a:t> </a:t>
                      </a:r>
                      <a:endParaRPr lang="en-GB" sz="900" b="0" dirty="0" smtClean="0">
                        <a:solidFill>
                          <a:schemeClr val="tx1"/>
                        </a:solidFill>
                        <a:effectLst/>
                        <a:latin typeface="Arial" panose="020B0604020202020204" pitchFamily="34" charset="0"/>
                        <a:cs typeface="Arial" panose="020B0604020202020204" pitchFamily="34" charset="0"/>
                      </a:endParaRPr>
                    </a:p>
                    <a:p>
                      <a:pPr marL="108000" indent="-108000">
                        <a:lnSpc>
                          <a:spcPct val="115000"/>
                        </a:lnSpc>
                        <a:spcAft>
                          <a:spcPts val="0"/>
                        </a:spcAft>
                        <a:buFont typeface="Arial" panose="020B0604020202020204" pitchFamily="34" charset="0"/>
                        <a:buChar char="•"/>
                      </a:pPr>
                      <a:r>
                        <a:rPr kumimoji="0" lang="en-US" sz="900" b="0" i="0" u="none" strike="noStrike" kern="1200" cap="none" spc="0" normalizeH="0" baseline="0" dirty="0" smtClean="0">
                          <a:ln>
                            <a:noFill/>
                          </a:ln>
                          <a:solidFill>
                            <a:prstClr val="black"/>
                          </a:solidFill>
                          <a:effectLst/>
                          <a:uLnTx/>
                          <a:uFillTx/>
                          <a:latin typeface="Arial" panose="020B0604020202020204" pitchFamily="34" charset="0"/>
                          <a:ea typeface="+mn-ea"/>
                          <a:cs typeface="Arial" panose="020B0604020202020204" pitchFamily="34" charset="0"/>
                        </a:rPr>
                        <a:t>Consider any issues/risks highlighted and the adequacy of the actions being taken to mitigate them; </a:t>
                      </a:r>
                    </a:p>
                    <a:p>
                      <a:pPr marL="108000" indent="-108000">
                        <a:lnSpc>
                          <a:spcPct val="115000"/>
                        </a:lnSpc>
                        <a:spcAft>
                          <a:spcPts val="0"/>
                        </a:spcAft>
                        <a:buFont typeface="Arial" panose="020B0604020202020204" pitchFamily="34" charset="0"/>
                        <a:buChar char="•"/>
                      </a:pPr>
                      <a:r>
                        <a:rPr kumimoji="0" lang="en-US" sz="900" b="0" i="0" u="none" strike="noStrike" kern="1200" cap="none" spc="0" normalizeH="0" baseline="0" dirty="0" smtClean="0">
                          <a:ln>
                            <a:noFill/>
                          </a:ln>
                          <a:solidFill>
                            <a:prstClr val="black"/>
                          </a:solidFill>
                          <a:effectLst/>
                          <a:uLnTx/>
                          <a:uFillTx/>
                          <a:latin typeface="Arial" panose="020B0604020202020204" pitchFamily="34" charset="0"/>
                          <a:ea typeface="+mn-ea"/>
                          <a:cs typeface="Arial" panose="020B0604020202020204" pitchFamily="34" charset="0"/>
                        </a:rPr>
                        <a:t>Agree to the assurance to be provided to the Board on the basis of the actions described in this report.</a:t>
                      </a: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nSpc>
                          <a:spcPct val="115000"/>
                        </a:lnSpc>
                        <a:spcAft>
                          <a:spcPts val="0"/>
                        </a:spcAft>
                      </a:pPr>
                      <a:endParaRPr lang="en-GB" sz="1000" dirty="0">
                        <a:solidFill>
                          <a:schemeClr val="tx1"/>
                        </a:solidFill>
                        <a:effectLst/>
                        <a:latin typeface="+mn-lt"/>
                        <a:ea typeface="Times New Roman"/>
                      </a:endParaRPr>
                    </a:p>
                  </a:txBody>
                  <a:tcPr marL="39888" marR="39888" marT="0" marB="0"/>
                </a:tc>
                <a:tc hMerge="1">
                  <a:txBody>
                    <a:bodyPr/>
                    <a:lstStyle/>
                    <a:p>
                      <a:pPr>
                        <a:lnSpc>
                          <a:spcPct val="115000"/>
                        </a:lnSpc>
                        <a:spcAft>
                          <a:spcPts val="0"/>
                        </a:spcAft>
                      </a:pPr>
                      <a:endParaRPr kumimoji="0" lang="en-GB" sz="1000" b="0" i="0" u="none" strike="noStrike" kern="1200" cap="none" spc="0" normalizeH="0" baseline="0" dirty="0" smtClean="0">
                        <a:ln>
                          <a:noFill/>
                        </a:ln>
                        <a:solidFill>
                          <a:prstClr val="black"/>
                        </a:solidFill>
                        <a:effectLst/>
                        <a:uLnTx/>
                        <a:uFillTx/>
                        <a:latin typeface="Arial" panose="020B0604020202020204" pitchFamily="34" charset="0"/>
                        <a:ea typeface="+mn-ea"/>
                        <a:cs typeface="Arial" panose="020B0604020202020204" pitchFamily="34" charset="0"/>
                      </a:endParaRPr>
                    </a:p>
                  </a:txBody>
                  <a:tcPr marL="39888" marR="39888" marT="0" marB="0"/>
                </a:tc>
                <a:tc hMerge="1">
                  <a:txBody>
                    <a:bodyPr/>
                    <a:lstStyle/>
                    <a:p>
                      <a:pPr>
                        <a:lnSpc>
                          <a:spcPct val="115000"/>
                        </a:lnSpc>
                        <a:spcAft>
                          <a:spcPts val="0"/>
                        </a:spcAft>
                      </a:pPr>
                      <a:endParaRPr lang="en-GB" sz="1000" dirty="0">
                        <a:solidFill>
                          <a:schemeClr val="tx1"/>
                        </a:solidFill>
                        <a:effectLst/>
                        <a:latin typeface="+mn-lt"/>
                        <a:ea typeface="Times New Roman"/>
                      </a:endParaRPr>
                    </a:p>
                  </a:txBody>
                  <a:tcPr marL="39888" marR="39888" marT="0" marB="0"/>
                </a:tc>
                <a:tc hMerge="1">
                  <a:txBody>
                    <a:bodyPr/>
                    <a:lstStyle/>
                    <a:p>
                      <a:pPr>
                        <a:lnSpc>
                          <a:spcPct val="115000"/>
                        </a:lnSpc>
                        <a:spcAft>
                          <a:spcPts val="0"/>
                        </a:spcAft>
                      </a:pPr>
                      <a:endParaRPr kumimoji="0" lang="en-GB" sz="1000" b="0" i="0" u="none" strike="noStrike" kern="1200" cap="none" spc="0" normalizeH="0" baseline="0" dirty="0" smtClean="0">
                        <a:ln>
                          <a:noFill/>
                        </a:ln>
                        <a:solidFill>
                          <a:prstClr val="black"/>
                        </a:solidFill>
                        <a:effectLst/>
                        <a:uLnTx/>
                        <a:uFillTx/>
                        <a:latin typeface="Arial" panose="020B0604020202020204" pitchFamily="34" charset="0"/>
                        <a:ea typeface="+mn-ea"/>
                        <a:cs typeface="Arial" panose="020B0604020202020204" pitchFamily="34" charset="0"/>
                      </a:endParaRPr>
                    </a:p>
                  </a:txBody>
                  <a:tcPr marL="39888" marR="39888" marT="0" marB="0"/>
                </a:tc>
                <a:tc hMerge="1">
                  <a:txBody>
                    <a:bodyPr/>
                    <a:lstStyle/>
                    <a:p>
                      <a:pPr>
                        <a:lnSpc>
                          <a:spcPct val="115000"/>
                        </a:lnSpc>
                        <a:spcAft>
                          <a:spcPts val="0"/>
                        </a:spcAft>
                      </a:pPr>
                      <a:endParaRPr lang="en-GB" sz="1000" dirty="0">
                        <a:solidFill>
                          <a:schemeClr val="tx1"/>
                        </a:solidFill>
                        <a:effectLst/>
                        <a:latin typeface="+mn-lt"/>
                        <a:ea typeface="Times New Roman"/>
                      </a:endParaRPr>
                    </a:p>
                  </a:txBody>
                  <a:tcPr marL="39888" marR="39888" marT="0" marB="0"/>
                </a:tc>
              </a:tr>
              <a:tr h="18000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900" dirty="0" smtClean="0">
                          <a:solidFill>
                            <a:schemeClr val="tx1"/>
                          </a:solidFill>
                          <a:effectLst/>
                          <a:latin typeface="+mn-lt"/>
                        </a:rPr>
                        <a:t>Consider inclusion in Corporate Risk Register?</a:t>
                      </a:r>
                      <a:endParaRPr lang="en-GB" sz="900" dirty="0">
                        <a:solidFill>
                          <a:schemeClr val="tx1"/>
                        </a:solidFill>
                        <a:effectLst/>
                        <a:latin typeface="+mn-lt"/>
                        <a:ea typeface="Times New Roman"/>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marL="0" lvl="0" indent="0">
                        <a:lnSpc>
                          <a:spcPct val="115000"/>
                        </a:lnSpc>
                        <a:spcAft>
                          <a:spcPts val="0"/>
                        </a:spcAft>
                        <a:buFont typeface="Symbol"/>
                        <a:buNone/>
                      </a:pPr>
                      <a:r>
                        <a:rPr lang="en-GB" sz="900" b="0" dirty="0" smtClean="0">
                          <a:solidFill>
                            <a:schemeClr val="tx1"/>
                          </a:solidFill>
                          <a:effectLst/>
                          <a:latin typeface="Arial" panose="020B0604020202020204" pitchFamily="34" charset="0"/>
                          <a:ea typeface="Calibri"/>
                          <a:cs typeface="Arial" panose="020B0604020202020204" pitchFamily="34" charset="0"/>
                        </a:rPr>
                        <a:t>Yes,</a:t>
                      </a:r>
                      <a:r>
                        <a:rPr lang="en-GB" sz="900" b="0" baseline="0" dirty="0" smtClean="0">
                          <a:solidFill>
                            <a:schemeClr val="tx1"/>
                          </a:solidFill>
                          <a:effectLst/>
                          <a:latin typeface="Arial" panose="020B0604020202020204" pitchFamily="34" charset="0"/>
                          <a:ea typeface="Calibri"/>
                          <a:cs typeface="Arial" panose="020B0604020202020204" pitchFamily="34" charset="0"/>
                        </a:rPr>
                        <a:t> CAMHS, Maternity &amp; LAC are on NHS risk registers</a:t>
                      </a:r>
                      <a:endParaRPr lang="en-GB" sz="900" b="0" dirty="0">
                        <a:solidFill>
                          <a:schemeClr val="tx1"/>
                        </a:solidFill>
                        <a:effectLst/>
                        <a:latin typeface="Arial" panose="020B0604020202020204" pitchFamily="34" charset="0"/>
                        <a:ea typeface="Calibri"/>
                        <a:cs typeface="Arial" panose="020B0604020202020204" pitchFamily="34" charset="0"/>
                      </a:endParaRPr>
                    </a:p>
                  </a:txBody>
                  <a:tcPr marL="39888" marR="398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15000"/>
                        </a:lnSpc>
                        <a:spcBef>
                          <a:spcPts val="0"/>
                        </a:spcBef>
                        <a:spcAft>
                          <a:spcPts val="0"/>
                        </a:spcAft>
                        <a:buClrTx/>
                        <a:buSzTx/>
                        <a:buFontTx/>
                        <a:buNone/>
                        <a:tabLst/>
                        <a:defRPr/>
                      </a:pPr>
                      <a:endParaRPr lang="en-GB" sz="1000" dirty="0">
                        <a:solidFill>
                          <a:schemeClr val="tx1"/>
                        </a:solidFill>
                        <a:effectLst/>
                        <a:latin typeface="+mn-lt"/>
                        <a:ea typeface="Times New Roman"/>
                      </a:endParaRPr>
                    </a:p>
                  </a:txBody>
                  <a:tcPr marL="39888" marR="39888" marT="0" marB="0"/>
                </a:tc>
                <a:tc hMerge="1">
                  <a:txBody>
                    <a:bodyPr/>
                    <a:lstStyle/>
                    <a:p>
                      <a:pPr marL="0" lvl="0" indent="0">
                        <a:lnSpc>
                          <a:spcPct val="115000"/>
                        </a:lnSpc>
                        <a:spcAft>
                          <a:spcPts val="0"/>
                        </a:spcAft>
                        <a:buFont typeface="Symbol"/>
                        <a:buNone/>
                      </a:pPr>
                      <a:endParaRPr lang="en-GB" sz="1000" b="0" dirty="0">
                        <a:solidFill>
                          <a:schemeClr val="tx1"/>
                        </a:solidFill>
                        <a:effectLst/>
                        <a:latin typeface="+mn-lt"/>
                        <a:ea typeface="Calibri"/>
                        <a:cs typeface="Times New Roman"/>
                      </a:endParaRPr>
                    </a:p>
                  </a:txBody>
                  <a:tcPr marL="39888" marR="39888" marT="0" marB="0"/>
                </a:tc>
                <a:tc hMerge="1">
                  <a:txBody>
                    <a:bodyPr/>
                    <a:lstStyle/>
                    <a:p>
                      <a:pPr marL="0" marR="0" indent="0" algn="l" defTabSz="914400" rtl="0" eaLnBrk="1" fontAlgn="auto" latinLnBrk="0" hangingPunct="1">
                        <a:lnSpc>
                          <a:spcPct val="115000"/>
                        </a:lnSpc>
                        <a:spcBef>
                          <a:spcPts val="0"/>
                        </a:spcBef>
                        <a:spcAft>
                          <a:spcPts val="0"/>
                        </a:spcAft>
                        <a:buClrTx/>
                        <a:buSzTx/>
                        <a:buFontTx/>
                        <a:buNone/>
                        <a:tabLst/>
                        <a:defRPr/>
                      </a:pPr>
                      <a:endParaRPr lang="en-GB" sz="1000" dirty="0">
                        <a:solidFill>
                          <a:schemeClr val="tx1"/>
                        </a:solidFill>
                        <a:effectLst/>
                        <a:latin typeface="+mn-lt"/>
                        <a:ea typeface="Times New Roman"/>
                      </a:endParaRPr>
                    </a:p>
                  </a:txBody>
                  <a:tcPr marL="39888" marR="39888" marT="0" marB="0"/>
                </a:tc>
                <a:tc hMerge="1">
                  <a:txBody>
                    <a:bodyPr/>
                    <a:lstStyle/>
                    <a:p>
                      <a:pPr marL="0" lvl="0" indent="0">
                        <a:lnSpc>
                          <a:spcPct val="115000"/>
                        </a:lnSpc>
                        <a:spcAft>
                          <a:spcPts val="0"/>
                        </a:spcAft>
                        <a:buFont typeface="Symbol"/>
                        <a:buNone/>
                      </a:pPr>
                      <a:endParaRPr lang="en-GB" sz="1000" b="0" dirty="0">
                        <a:solidFill>
                          <a:schemeClr val="tx1"/>
                        </a:solidFill>
                        <a:effectLst/>
                        <a:latin typeface="+mn-lt"/>
                        <a:ea typeface="Calibri"/>
                        <a:cs typeface="Times New Roman"/>
                      </a:endParaRPr>
                    </a:p>
                  </a:txBody>
                  <a:tcPr marL="39888" marR="39888" marT="0" marB="0"/>
                </a:tc>
                <a:tc hMerge="1">
                  <a:txBody>
                    <a:bodyPr/>
                    <a:lstStyle/>
                    <a:p>
                      <a:pPr marL="0" marR="0" indent="0" algn="l" defTabSz="914400" rtl="0" eaLnBrk="1" fontAlgn="auto" latinLnBrk="0" hangingPunct="1">
                        <a:lnSpc>
                          <a:spcPct val="115000"/>
                        </a:lnSpc>
                        <a:spcBef>
                          <a:spcPts val="0"/>
                        </a:spcBef>
                        <a:spcAft>
                          <a:spcPts val="0"/>
                        </a:spcAft>
                        <a:buClrTx/>
                        <a:buSzTx/>
                        <a:buFontTx/>
                        <a:buNone/>
                        <a:tabLst/>
                        <a:defRPr/>
                      </a:pPr>
                      <a:endParaRPr lang="en-GB" sz="1000" dirty="0">
                        <a:solidFill>
                          <a:schemeClr val="tx1"/>
                        </a:solidFill>
                        <a:effectLst/>
                        <a:latin typeface="+mn-lt"/>
                        <a:ea typeface="Times New Roman"/>
                      </a:endParaRPr>
                    </a:p>
                  </a:txBody>
                  <a:tcPr marL="39888" marR="39888" marT="0" marB="0"/>
                </a:tc>
              </a:tr>
            </a:tbl>
          </a:graphicData>
        </a:graphic>
      </p:graphicFrame>
      <p:pic>
        <p:nvPicPr>
          <p:cNvPr id="7" name="Picture 6" descr="cid:image001.png@01D55384.3505D1E0"/>
          <p:cNvPicPr/>
          <p:nvPr/>
        </p:nvPicPr>
        <p:blipFill>
          <a:blip r:embed="rId11" r:link="rId12">
            <a:extLst>
              <a:ext uri="{28A0092B-C50C-407E-A947-70E740481C1C}">
                <a14:useLocalDpi xmlns:a14="http://schemas.microsoft.com/office/drawing/2010/main" val="0"/>
              </a:ext>
            </a:extLst>
          </a:blip>
          <a:srcRect/>
          <a:stretch>
            <a:fillRect/>
          </a:stretch>
        </p:blipFill>
        <p:spPr bwMode="auto">
          <a:xfrm>
            <a:off x="4427984" y="61613"/>
            <a:ext cx="1812419" cy="550387"/>
          </a:xfrm>
          <a:prstGeom prst="rect">
            <a:avLst/>
          </a:prstGeom>
          <a:noFill/>
          <a:ln>
            <a:noFill/>
          </a:ln>
        </p:spPr>
      </p:pic>
    </p:spTree>
    <p:extLst>
      <p:ext uri="{BB962C8B-B14F-4D97-AF65-F5344CB8AC3E}">
        <p14:creationId xmlns:p14="http://schemas.microsoft.com/office/powerpoint/2010/main" val="2815369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000" y="72000"/>
            <a:ext cx="6697192" cy="576000"/>
          </a:xfrm>
        </p:spPr>
        <p:txBody>
          <a:bodyPr>
            <a:normAutofit fontScale="90000"/>
          </a:bodyPr>
          <a:lstStyle/>
          <a:p>
            <a:r>
              <a:rPr lang="en-GB" sz="2800" dirty="0" smtClean="0"/>
              <a:t>Key Looked After Children Overall Quality Concerns</a:t>
            </a:r>
            <a:endParaRPr lang="en-GB" sz="2800" dirty="0"/>
          </a:p>
        </p:txBody>
      </p:sp>
      <p:sp>
        <p:nvSpPr>
          <p:cNvPr id="4" name="Slide Number Placeholder 3"/>
          <p:cNvSpPr>
            <a:spLocks noGrp="1"/>
          </p:cNvSpPr>
          <p:nvPr>
            <p:ph type="sldNum" sz="quarter" idx="12"/>
          </p:nvPr>
        </p:nvSpPr>
        <p:spPr>
          <a:xfrm>
            <a:off x="6553200" y="6408000"/>
            <a:ext cx="2133600" cy="365125"/>
          </a:xfrm>
        </p:spPr>
        <p:txBody>
          <a:bodyPr/>
          <a:lstStyle/>
          <a:p>
            <a:fld id="{7E94E753-07F0-440B-A2F1-697ADB472C27}" type="slidenum">
              <a:rPr lang="en-GB" smtClean="0"/>
              <a:t>10</a:t>
            </a:fld>
            <a:endParaRPr lang="en-GB" dirty="0"/>
          </a:p>
        </p:txBody>
      </p:sp>
      <p:pic>
        <p:nvPicPr>
          <p:cNvPr id="7" name="Picture 10" descr="Organisation's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8384" y="116632"/>
            <a:ext cx="1080120" cy="533400"/>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p:nvPr/>
        </p:nvGrpSpPr>
        <p:grpSpPr>
          <a:xfrm>
            <a:off x="0" y="0"/>
            <a:ext cx="9144000" cy="6858000"/>
            <a:chOff x="0" y="0"/>
            <a:chExt cx="9144000" cy="6858000"/>
          </a:xfrm>
        </p:grpSpPr>
        <p:sp>
          <p:nvSpPr>
            <p:cNvPr id="11" name="Rectangle 10"/>
            <p:cNvSpPr/>
            <p:nvPr/>
          </p:nvSpPr>
          <p:spPr>
            <a:xfrm>
              <a:off x="0" y="0"/>
              <a:ext cx="9144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12" name="Rectangle 11"/>
            <p:cNvSpPr/>
            <p:nvPr/>
          </p:nvSpPr>
          <p:spPr>
            <a:xfrm>
              <a:off x="0" y="0"/>
              <a:ext cx="9144000" cy="86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grpSp>
      <p:graphicFrame>
        <p:nvGraphicFramePr>
          <p:cNvPr id="14" name="Table 13"/>
          <p:cNvGraphicFramePr>
            <a:graphicFrameLocks noGrp="1"/>
          </p:cNvGraphicFramePr>
          <p:nvPr>
            <p:extLst>
              <p:ext uri="{D42A27DB-BD31-4B8C-83A1-F6EECF244321}">
                <p14:modId xmlns:p14="http://schemas.microsoft.com/office/powerpoint/2010/main" val="2871152210"/>
              </p:ext>
            </p:extLst>
          </p:nvPr>
        </p:nvGraphicFramePr>
        <p:xfrm>
          <a:off x="144000" y="900000"/>
          <a:ext cx="8856000" cy="5785200"/>
        </p:xfrm>
        <a:graphic>
          <a:graphicData uri="http://schemas.openxmlformats.org/drawingml/2006/table">
            <a:tbl>
              <a:tblPr firstRow="1" bandRow="1">
                <a:tableStyleId>{5C22544A-7EE6-4342-B048-85BDC9FD1C3A}</a:tableStyleId>
              </a:tblPr>
              <a:tblGrid>
                <a:gridCol w="3096000"/>
                <a:gridCol w="5760000"/>
              </a:tblGrid>
              <a:tr h="216000">
                <a:tc>
                  <a:txBody>
                    <a:bodyPr/>
                    <a:lstStyle/>
                    <a:p>
                      <a:r>
                        <a:rPr lang="en-GB" sz="1000" dirty="0" smtClean="0">
                          <a:latin typeface="Arial" panose="020B0604020202020204" pitchFamily="34" charset="0"/>
                          <a:cs typeface="Arial" panose="020B0604020202020204" pitchFamily="34" charset="0"/>
                        </a:rPr>
                        <a:t>Latest Concerns/Issues by provider</a:t>
                      </a:r>
                      <a:endParaRPr lang="en-GB"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GB" sz="1000" dirty="0" smtClean="0">
                          <a:latin typeface="Arial" panose="020B0604020202020204" pitchFamily="34" charset="0"/>
                          <a:cs typeface="Arial" panose="020B0604020202020204" pitchFamily="34" charset="0"/>
                        </a:rPr>
                        <a:t>Actions</a:t>
                      </a:r>
                      <a:endParaRPr lang="en-GB" sz="1000" dirty="0">
                        <a:latin typeface="Arial" panose="020B06040202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756000">
                <a:tc>
                  <a:txBody>
                    <a:bodyPr/>
                    <a:lstStyle/>
                    <a:p>
                      <a:pPr>
                        <a:spcAft>
                          <a:spcPts val="0"/>
                        </a:spcAft>
                      </a:pPr>
                      <a:r>
                        <a:rPr lang="en-GB" sz="1000" b="1" dirty="0" smtClean="0">
                          <a:effectLst/>
                          <a:latin typeface="Arial" panose="020B0604020202020204" pitchFamily="34" charset="0"/>
                          <a:ea typeface="Times New Roman"/>
                          <a:cs typeface="Arial" panose="020B0604020202020204" pitchFamily="34" charset="0"/>
                        </a:rPr>
                        <a:t>Shrewsbury and Telford Hospitals</a:t>
                      </a:r>
                      <a:r>
                        <a:rPr lang="en-GB" sz="1000" b="1" baseline="0" dirty="0" smtClean="0">
                          <a:effectLst/>
                          <a:latin typeface="Arial" panose="020B0604020202020204" pitchFamily="34" charset="0"/>
                          <a:ea typeface="Times New Roman"/>
                          <a:cs typeface="Arial" panose="020B0604020202020204" pitchFamily="34" charset="0"/>
                        </a:rPr>
                        <a:t> NHS Trust</a:t>
                      </a:r>
                    </a:p>
                  </a:txBody>
                  <a:tcPr marL="45720" marR="45720">
                    <a:lnL w="12700" cap="flat" cmpd="sng" algn="ctr">
                      <a:solidFill>
                        <a:schemeClr val="tx1"/>
                      </a:solidFill>
                      <a:prstDash val="solid"/>
                      <a:round/>
                      <a:headEnd type="none" w="med" len="med"/>
                      <a:tailEnd type="none" w="med" len="med"/>
                    </a:lnL>
                  </a:tcPr>
                </a:tc>
                <a:tc>
                  <a:txBody>
                    <a:bodyPr/>
                    <a:lstStyle/>
                    <a:p>
                      <a:pPr marL="171450" indent="-171450">
                        <a:spcAft>
                          <a:spcPts val="0"/>
                        </a:spcAft>
                        <a:buFont typeface="Arial" panose="020B0604020202020204" pitchFamily="34" charset="0"/>
                        <a:buChar char="•"/>
                      </a:pPr>
                      <a:r>
                        <a:rPr lang="en-GB" sz="900" baseline="0" dirty="0" smtClean="0">
                          <a:effectLst/>
                          <a:latin typeface="Arial" panose="020B0604020202020204" pitchFamily="34" charset="0"/>
                          <a:ea typeface="Times New Roman"/>
                          <a:cs typeface="Arial" panose="020B0604020202020204" pitchFamily="34" charset="0"/>
                        </a:rPr>
                        <a:t>The Safeguarding Team are engaging the CCG where required to seek support / guidance around specific case issues.  This is mainly when children are admitted regarding self-harm behaviours.  The DNLACs and Nurse Specialists (LAC) engage where required to facilitate support around safe discharge and engage services / Providers where this is a hosted children placed in T&amp;W / Shropshire.</a:t>
                      </a:r>
                    </a:p>
                  </a:txBody>
                  <a:tcPr marL="45720" marR="45720">
                    <a:lnR w="12700" cap="flat" cmpd="sng" algn="ctr">
                      <a:solidFill>
                        <a:schemeClr val="tx1"/>
                      </a:solidFill>
                      <a:prstDash val="solid"/>
                      <a:round/>
                      <a:headEnd type="none" w="med" len="med"/>
                      <a:tailEnd type="none" w="med" len="med"/>
                    </a:lnR>
                  </a:tcPr>
                </a:tc>
              </a:tr>
              <a:tr h="288000">
                <a:tc>
                  <a:txBody>
                    <a:bodyPr/>
                    <a:lstStyle/>
                    <a:p>
                      <a:pPr>
                        <a:spcAft>
                          <a:spcPts val="0"/>
                        </a:spcAft>
                      </a:pPr>
                      <a:r>
                        <a:rPr lang="en-GB" sz="1000" b="1" dirty="0" smtClean="0">
                          <a:effectLst/>
                          <a:latin typeface="Arial" panose="020B0604020202020204" pitchFamily="34" charset="0"/>
                          <a:ea typeface="Times New Roman"/>
                          <a:cs typeface="Arial" panose="020B0604020202020204" pitchFamily="34" charset="0"/>
                        </a:rPr>
                        <a:t>Robert Jones and Agnes Hunt Orthopaedic Hospital</a:t>
                      </a:r>
                      <a:endParaRPr lang="en-GB" sz="1000" b="1" dirty="0">
                        <a:effectLst/>
                        <a:latin typeface="Arial" panose="020B0604020202020204" pitchFamily="34" charset="0"/>
                        <a:ea typeface="Times New Roman"/>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tcPr>
                </a:tc>
                <a:tc>
                  <a:txBody>
                    <a:bodyPr/>
                    <a:lstStyle/>
                    <a:p>
                      <a:pPr marL="171450" indent="-171450">
                        <a:spcAft>
                          <a:spcPts val="0"/>
                        </a:spcAft>
                        <a:buFont typeface="Arial" panose="020B0604020202020204" pitchFamily="34" charset="0"/>
                        <a:buChar char="•"/>
                      </a:pPr>
                      <a:r>
                        <a:rPr lang="en-GB" sz="900" dirty="0" smtClean="0">
                          <a:effectLst/>
                          <a:latin typeface="Arial" panose="020B0604020202020204" pitchFamily="34" charset="0"/>
                          <a:ea typeface="Times New Roman"/>
                          <a:cs typeface="Arial" panose="020B0604020202020204" pitchFamily="34" charset="0"/>
                        </a:rPr>
                        <a:t>No concerns</a:t>
                      </a:r>
                      <a:r>
                        <a:rPr lang="en-GB" sz="900" baseline="0" dirty="0" smtClean="0">
                          <a:effectLst/>
                          <a:latin typeface="Arial" panose="020B0604020202020204" pitchFamily="34" charset="0"/>
                          <a:ea typeface="Times New Roman"/>
                          <a:cs typeface="Arial" panose="020B0604020202020204" pitchFamily="34" charset="0"/>
                        </a:rPr>
                        <a:t> have been advised to Telford &amp; Wrekin CCG / Shropshire CCG around children in care during the year.</a:t>
                      </a:r>
                      <a:endParaRPr lang="en-GB" sz="900" dirty="0">
                        <a:effectLst/>
                        <a:latin typeface="Arial" panose="020B0604020202020204" pitchFamily="34" charset="0"/>
                        <a:ea typeface="Times New Roman"/>
                        <a:cs typeface="Arial" panose="020B0604020202020204" pitchFamily="34" charset="0"/>
                      </a:endParaRPr>
                    </a:p>
                  </a:txBody>
                  <a:tcPr marL="45720" marR="45720">
                    <a:lnR w="12700" cap="flat" cmpd="sng" algn="ctr">
                      <a:solidFill>
                        <a:schemeClr val="tx1"/>
                      </a:solidFill>
                      <a:prstDash val="solid"/>
                      <a:round/>
                      <a:headEnd type="none" w="med" len="med"/>
                      <a:tailEnd type="none" w="med" len="med"/>
                    </a:lnR>
                  </a:tcPr>
                </a:tc>
              </a:tr>
              <a:tr h="504000">
                <a:tc>
                  <a:txBody>
                    <a:bodyPr/>
                    <a:lstStyle/>
                    <a:p>
                      <a:pPr>
                        <a:spcAft>
                          <a:spcPts val="0"/>
                        </a:spcAft>
                      </a:pPr>
                      <a:r>
                        <a:rPr lang="en-GB" sz="1000" b="1" dirty="0" smtClean="0">
                          <a:solidFill>
                            <a:schemeClr val="tx1"/>
                          </a:solidFill>
                          <a:effectLst/>
                          <a:latin typeface="Arial" panose="020B0604020202020204" pitchFamily="34" charset="0"/>
                          <a:ea typeface="Times New Roman"/>
                          <a:cs typeface="Arial" panose="020B0604020202020204" pitchFamily="34" charset="0"/>
                        </a:rPr>
                        <a:t>Shropshire Community Healthcare NHS Trust</a:t>
                      </a:r>
                    </a:p>
                    <a:p>
                      <a:pPr marL="171450" indent="-171450">
                        <a:spcAft>
                          <a:spcPts val="0"/>
                        </a:spcAft>
                        <a:buFont typeface="Arial" panose="020B0604020202020204" pitchFamily="34" charset="0"/>
                        <a:buChar char="•"/>
                      </a:pPr>
                      <a:r>
                        <a:rPr lang="en-GB" sz="900" dirty="0" smtClean="0">
                          <a:effectLst/>
                          <a:latin typeface="Arial" panose="020B0604020202020204" pitchFamily="34" charset="0"/>
                          <a:ea typeface="Times New Roman"/>
                          <a:cs typeface="Arial" panose="020B0604020202020204" pitchFamily="34" charset="0"/>
                        </a:rPr>
                        <a:t>Health</a:t>
                      </a:r>
                      <a:r>
                        <a:rPr lang="en-GB" sz="900" baseline="0" dirty="0" smtClean="0">
                          <a:effectLst/>
                          <a:latin typeface="Arial" panose="020B0604020202020204" pitchFamily="34" charset="0"/>
                          <a:ea typeface="Times New Roman"/>
                          <a:cs typeface="Arial" panose="020B0604020202020204" pitchFamily="34" charset="0"/>
                        </a:rPr>
                        <a:t> of Looked After Children </a:t>
                      </a:r>
                    </a:p>
                    <a:p>
                      <a:pPr marL="0" indent="0">
                        <a:spcAft>
                          <a:spcPts val="0"/>
                        </a:spcAft>
                        <a:buFont typeface="Arial" panose="020B0604020202020204" pitchFamily="34" charset="0"/>
                        <a:buNone/>
                      </a:pPr>
                      <a:endParaRPr lang="en-GB" sz="900" dirty="0" smtClean="0">
                        <a:effectLst/>
                        <a:latin typeface="Arial" panose="020B0604020202020204" pitchFamily="34" charset="0"/>
                        <a:ea typeface="Times New Roman"/>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tcPr>
                </a:tc>
                <a:tc>
                  <a:txBody>
                    <a:bodyPr/>
                    <a:lstStyle/>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dirty="0" smtClean="0">
                          <a:effectLst/>
                          <a:latin typeface="Arial" panose="020B0604020202020204" pitchFamily="34" charset="0"/>
                          <a:ea typeface="Times New Roman"/>
                          <a:cs typeface="Arial" panose="020B0604020202020204" pitchFamily="34" charset="0"/>
                        </a:rPr>
                        <a:t>The dashboard and Local</a:t>
                      </a:r>
                      <a:r>
                        <a:rPr lang="en-GB" sz="900" b="0" baseline="0" dirty="0" smtClean="0">
                          <a:effectLst/>
                          <a:latin typeface="Arial" panose="020B0604020202020204" pitchFamily="34" charset="0"/>
                          <a:ea typeface="Times New Roman"/>
                          <a:cs typeface="Arial" panose="020B0604020202020204" pitchFamily="34" charset="0"/>
                        </a:rPr>
                        <a:t> Quality Requirements for Looked After Children in Telford &amp; Wrekin were reviewed for 2019 to 2020 / 2020 to 2021; this has now been agreed by Shropshire Community Health Trust following negotiations. The requirements have a main focus around quality and improved outcomes for children in care with the provision of health passports for children in care, quality assurance of health assessments and GPs contributing to health assessments; for 2020 onwards indicators remain unchanged.</a:t>
                      </a: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baseline="0" dirty="0" smtClean="0">
                          <a:effectLst/>
                          <a:latin typeface="Arial" panose="020B0604020202020204" pitchFamily="34" charset="0"/>
                          <a:ea typeface="Times New Roman"/>
                          <a:cs typeface="Arial" panose="020B0604020202020204" pitchFamily="34" charset="0"/>
                        </a:rPr>
                        <a:t>Key areas of reporting immunisations, dental data have been a continued challenge during this year; however reporting is now improved; this is being monitored via CQRM. </a:t>
                      </a: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baseline="0" dirty="0" smtClean="0">
                          <a:effectLst/>
                          <a:latin typeface="Arial" panose="020B0604020202020204" pitchFamily="34" charset="0"/>
                          <a:ea typeface="Times New Roman"/>
                          <a:cs typeface="Arial" panose="020B0604020202020204" pitchFamily="34" charset="0"/>
                        </a:rPr>
                        <a:t>SCHT recruited a Nurse Advisor for LAC in 2019 following receipt of CCG funds for them to complete all RHAs following removal of RHAs from the 0-19 contract which now only contains contribution to the monitoring of health plans. Following this additional work moved to SCHT; RHAs for children have been stable.  Plans are in place for this to replicate across Shropshire during coming months. </a:t>
                      </a: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baseline="0" dirty="0" smtClean="0">
                          <a:effectLst/>
                          <a:latin typeface="Arial" panose="020B0604020202020204" pitchFamily="34" charset="0"/>
                          <a:ea typeface="Times New Roman"/>
                          <a:cs typeface="Arial" panose="020B0604020202020204" pitchFamily="34" charset="0"/>
                        </a:rPr>
                        <a:t>Telford Council, Shropshire Council and SCHT have continued to review system errors to ensure that both systems are reporting the same health data.  2018/2019 saw on-going discrepancies between both sets of data in relation to children with up to date health plans.  This has significantly improved and SCHT are taking a lead role in providing challenge to data.</a:t>
                      </a: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0" baseline="0" dirty="0" smtClean="0">
                          <a:effectLst/>
                          <a:latin typeface="Arial" panose="020B0604020202020204" pitchFamily="34" charset="0"/>
                          <a:ea typeface="Times New Roman"/>
                          <a:cs typeface="Arial" panose="020B0604020202020204" pitchFamily="34" charset="0"/>
                        </a:rPr>
                        <a:t>COVID-19 has caused impact on LAC in terms of the vast majority of face to face contacts.  Staff are working to guidance from the Community Prioritisation Plan in terms of current guidance.</a:t>
                      </a:r>
                    </a:p>
                  </a:txBody>
                  <a:tcPr marL="45720" marR="45720">
                    <a:lnR w="12700" cap="flat" cmpd="sng" algn="ctr">
                      <a:solidFill>
                        <a:schemeClr val="tx1"/>
                      </a:solidFill>
                      <a:prstDash val="solid"/>
                      <a:round/>
                      <a:headEnd type="none" w="med" len="med"/>
                      <a:tailEnd type="none" w="med" len="med"/>
                    </a:lnR>
                  </a:tcPr>
                </a:tc>
              </a:tr>
              <a:tr h="720000">
                <a:tc>
                  <a:txBody>
                    <a:bodyPr/>
                    <a:lstStyle/>
                    <a:p>
                      <a:pPr algn="l">
                        <a:spcAft>
                          <a:spcPts val="0"/>
                        </a:spcAft>
                      </a:pPr>
                      <a:r>
                        <a:rPr lang="en-GB" sz="1000" b="1" dirty="0" smtClean="0">
                          <a:effectLst/>
                          <a:latin typeface="Arial" panose="020B0604020202020204" pitchFamily="34" charset="0"/>
                          <a:ea typeface="Times New Roman"/>
                          <a:cs typeface="Arial" panose="020B0604020202020204" pitchFamily="34" charset="0"/>
                        </a:rPr>
                        <a:t>Midlands Partnership</a:t>
                      </a:r>
                      <a:r>
                        <a:rPr lang="en-GB" sz="1000" b="1" baseline="0" dirty="0" smtClean="0">
                          <a:effectLst/>
                          <a:latin typeface="Arial" panose="020B0604020202020204" pitchFamily="34" charset="0"/>
                          <a:ea typeface="Times New Roman"/>
                          <a:cs typeface="Arial" panose="020B0604020202020204" pitchFamily="34" charset="0"/>
                        </a:rPr>
                        <a:t> Foundation Trust</a:t>
                      </a:r>
                      <a:endParaRPr lang="en-GB" sz="900" b="0" baseline="0" dirty="0" smtClean="0">
                        <a:effectLst/>
                        <a:latin typeface="Arial" panose="020B0604020202020204" pitchFamily="34" charset="0"/>
                        <a:ea typeface="Times New Roman"/>
                        <a:cs typeface="Arial" panose="020B0604020202020204" pitchFamily="34" charset="0"/>
                      </a:endParaRPr>
                    </a:p>
                    <a:p>
                      <a:pPr marL="0" indent="0">
                        <a:spcAft>
                          <a:spcPts val="0"/>
                        </a:spcAft>
                        <a:buNone/>
                      </a:pPr>
                      <a:r>
                        <a:rPr lang="en-GB" sz="900" b="0" baseline="0" dirty="0" smtClean="0">
                          <a:effectLst/>
                          <a:latin typeface="Arial" panose="020B0604020202020204" pitchFamily="34" charset="0"/>
                          <a:ea typeface="Times New Roman"/>
                          <a:cs typeface="Arial" panose="020B0604020202020204" pitchFamily="34" charset="0"/>
                        </a:rPr>
                        <a:t>Emotional Health and Wellbeing Service 0-25 (including delivery of routine services for Out of Area Children)</a:t>
                      </a:r>
                    </a:p>
                    <a:p>
                      <a:pPr marL="171450" indent="-171450">
                        <a:spcAft>
                          <a:spcPts val="0"/>
                        </a:spcAft>
                        <a:buFont typeface="Arial" panose="020B0604020202020204" pitchFamily="34" charset="0"/>
                        <a:buChar char="•"/>
                      </a:pPr>
                      <a:r>
                        <a:rPr lang="en-GB" sz="900" b="0" baseline="0" dirty="0" smtClean="0">
                          <a:effectLst/>
                          <a:latin typeface="Arial" panose="020B0604020202020204" pitchFamily="34" charset="0"/>
                          <a:ea typeface="Times New Roman"/>
                          <a:cs typeface="Arial" panose="020B0604020202020204" pitchFamily="34" charset="0"/>
                        </a:rPr>
                        <a:t>Health of Looked After Children </a:t>
                      </a:r>
                    </a:p>
                  </a:txBody>
                  <a:tcPr marL="45720" marR="45720">
                    <a:lnL w="12700" cap="flat" cmpd="sng" algn="ctr">
                      <a:solidFill>
                        <a:schemeClr val="tx1"/>
                      </a:solidFill>
                      <a:prstDash val="solid"/>
                      <a:round/>
                      <a:headEnd type="none" w="med" len="med"/>
                      <a:tailEnd type="none" w="med" len="med"/>
                    </a:lnL>
                  </a:tcPr>
                </a:tc>
                <a:tc>
                  <a:txBody>
                    <a:bodyPr/>
                    <a:lstStyle/>
                    <a:p>
                      <a:pPr marL="171450" indent="-171450" algn="just">
                        <a:spcAft>
                          <a:spcPts val="0"/>
                        </a:spcAft>
                        <a:buFont typeface="Arial" panose="020B0604020202020204" pitchFamily="34" charset="0"/>
                        <a:buChar char="•"/>
                      </a:pPr>
                      <a:r>
                        <a:rPr lang="en-GB" sz="900" b="0" baseline="0" dirty="0" smtClean="0">
                          <a:effectLst/>
                          <a:latin typeface="Arial" panose="020B0604020202020204" pitchFamily="34" charset="0"/>
                          <a:ea typeface="Times New Roman"/>
                          <a:cs typeface="Arial" panose="020B0604020202020204" pitchFamily="34" charset="0"/>
                        </a:rPr>
                        <a:t>Two Practitioners are now in post specifically working with Looked After Children.</a:t>
                      </a:r>
                    </a:p>
                    <a:p>
                      <a:pPr marL="171450" indent="-171450" algn="just">
                        <a:spcAft>
                          <a:spcPts val="0"/>
                        </a:spcAft>
                        <a:buFont typeface="Arial" panose="020B0604020202020204" pitchFamily="34" charset="0"/>
                        <a:buChar char="•"/>
                      </a:pPr>
                      <a:r>
                        <a:rPr lang="en-GB" sz="900" b="0" baseline="0" dirty="0" smtClean="0">
                          <a:effectLst/>
                          <a:latin typeface="Arial" panose="020B0604020202020204" pitchFamily="34" charset="0"/>
                          <a:ea typeface="Times New Roman"/>
                          <a:cs typeface="Arial" panose="020B0604020202020204" pitchFamily="34" charset="0"/>
                        </a:rPr>
                        <a:t>The Designated Nurse for Looked After Children (DNLAC) T&amp;W CCG and the Designated Doctor for Looked After Children (DDLAC) ensure that support is offered around access to provision when required.</a:t>
                      </a:r>
                    </a:p>
                    <a:p>
                      <a:pPr marL="171450" indent="-171450" algn="just">
                        <a:spcAft>
                          <a:spcPts val="0"/>
                        </a:spcAft>
                        <a:buFont typeface="Arial" panose="020B0604020202020204" pitchFamily="34" charset="0"/>
                        <a:buChar char="•"/>
                      </a:pPr>
                      <a:r>
                        <a:rPr lang="en-GB" sz="900" b="0" baseline="0" dirty="0" smtClean="0">
                          <a:effectLst/>
                          <a:latin typeface="Arial" panose="020B0604020202020204" pitchFamily="34" charset="0"/>
                          <a:ea typeface="Times New Roman"/>
                          <a:cs typeface="Arial" panose="020B0604020202020204" pitchFamily="34" charset="0"/>
                        </a:rPr>
                        <a:t>Children from other areas who are hosted in Telford &amp; Wrekin should be able to seamlessly access services within the area which they reside.</a:t>
                      </a:r>
                    </a:p>
                    <a:p>
                      <a:pPr marL="171450" indent="-171450" algn="just">
                        <a:spcAft>
                          <a:spcPts val="0"/>
                        </a:spcAft>
                        <a:buFont typeface="Arial" panose="020B0604020202020204" pitchFamily="34" charset="0"/>
                        <a:buChar char="•"/>
                      </a:pPr>
                      <a:r>
                        <a:rPr lang="en-GB" sz="900" b="0" baseline="0" dirty="0" smtClean="0">
                          <a:effectLst/>
                          <a:latin typeface="Arial" panose="020B0604020202020204" pitchFamily="34" charset="0"/>
                          <a:ea typeface="Times New Roman"/>
                          <a:cs typeface="Arial" panose="020B0604020202020204" pitchFamily="34" charset="0"/>
                        </a:rPr>
                        <a:t>The Operational Service Manager for the 0-25 service is reviewing pathways for Looked After Children, however is attending the Strategic Health of Looked After Children Group to ensure all partners receive updates in terms of access issues or concerns.  COVID-19 has undoubtedly affected face to face contact of the vast majority of children.</a:t>
                      </a:r>
                    </a:p>
                  </a:txBody>
                  <a:tcPr marL="45720" marR="45720">
                    <a:lnR w="12700" cap="flat" cmpd="sng" algn="ctr">
                      <a:solidFill>
                        <a:schemeClr val="tx1"/>
                      </a:solidFill>
                      <a:prstDash val="solid"/>
                      <a:round/>
                      <a:headEnd type="none" w="med" len="med"/>
                      <a:tailEnd type="none" w="med" len="med"/>
                    </a:lnR>
                  </a:tcPr>
                </a:tc>
              </a:tr>
              <a:tr h="468000">
                <a:tc>
                  <a:txBody>
                    <a:bodyPr/>
                    <a:lstStyle/>
                    <a:p>
                      <a:pPr>
                        <a:spcAft>
                          <a:spcPts val="0"/>
                        </a:spcAft>
                      </a:pPr>
                      <a:r>
                        <a:rPr lang="en-GB" sz="1000" b="1" i="0" dirty="0" smtClean="0">
                          <a:effectLst/>
                          <a:latin typeface="Arial" panose="020B0604020202020204" pitchFamily="34" charset="0"/>
                          <a:ea typeface="Times New Roman"/>
                          <a:cs typeface="Arial" panose="020B0604020202020204" pitchFamily="34" charset="0"/>
                        </a:rPr>
                        <a:t>General</a:t>
                      </a:r>
                      <a:endParaRPr lang="en-GB" sz="1000" b="1" i="0" dirty="0">
                        <a:effectLst/>
                        <a:latin typeface="Arial" panose="020B0604020202020204" pitchFamily="34" charset="0"/>
                        <a:ea typeface="Times New Roman"/>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i="0" dirty="0" smtClean="0">
                          <a:effectLst/>
                          <a:latin typeface="Arial" panose="020B0604020202020204" pitchFamily="34" charset="0"/>
                          <a:ea typeface="Times New Roman"/>
                          <a:cs typeface="Arial" panose="020B0604020202020204" pitchFamily="34" charset="0"/>
                        </a:rPr>
                        <a:t>Working Together (2018)</a:t>
                      </a:r>
                      <a:r>
                        <a:rPr lang="en-GB" sz="900" i="0" baseline="0" dirty="0" smtClean="0">
                          <a:effectLst/>
                          <a:latin typeface="Arial" panose="020B0604020202020204" pitchFamily="34" charset="0"/>
                          <a:ea typeface="Times New Roman"/>
                          <a:cs typeface="Arial" panose="020B0604020202020204" pitchFamily="34" charset="0"/>
                        </a:rPr>
                        <a:t> indicated further need for CCGs to have oversight of children's’ homes within the CCG footprint; a scoping exercise took place during Summer 2019 to look at this further; however delay of any further work was impacted due to COVID-19 and will remain a risk due to volume of homes across Shropshire.  </a:t>
                      </a:r>
                      <a:endParaRPr lang="en-GB" sz="900" i="0" dirty="0" smtClean="0">
                        <a:effectLst/>
                        <a:latin typeface="Arial" panose="020B0604020202020204" pitchFamily="34" charset="0"/>
                        <a:ea typeface="Times New Roman"/>
                        <a:cs typeface="Arial" panose="020B0604020202020204" pitchFamily="34" charset="0"/>
                      </a:endParaRPr>
                    </a:p>
                  </a:txBody>
                  <a:tcPr marL="45720" marR="4572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pic>
        <p:nvPicPr>
          <p:cNvPr id="9" name="image2.jpeg" descr="Shropshire CCG col"/>
          <p:cNvPicPr/>
          <p:nvPr/>
        </p:nvPicPr>
        <p:blipFill>
          <a:blip r:embed="rId3" cstate="print"/>
          <a:stretch>
            <a:fillRect/>
          </a:stretch>
        </p:blipFill>
        <p:spPr>
          <a:xfrm>
            <a:off x="6876256" y="44624"/>
            <a:ext cx="1152128" cy="440055"/>
          </a:xfrm>
          <a:prstGeom prst="rect">
            <a:avLst/>
          </a:prstGeom>
        </p:spPr>
      </p:pic>
    </p:spTree>
    <p:extLst>
      <p:ext uri="{BB962C8B-B14F-4D97-AF65-F5344CB8AC3E}">
        <p14:creationId xmlns:p14="http://schemas.microsoft.com/office/powerpoint/2010/main" val="37853047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t>Looked After Children Key Improvements during 2019 / 2020 </a:t>
            </a:r>
            <a:endParaRPr lang="en-GB" sz="2400" dirty="0"/>
          </a:p>
        </p:txBody>
      </p:sp>
      <p:sp>
        <p:nvSpPr>
          <p:cNvPr id="4" name="Content Placeholder 3"/>
          <p:cNvSpPr>
            <a:spLocks noGrp="1"/>
          </p:cNvSpPr>
          <p:nvPr>
            <p:ph idx="1"/>
          </p:nvPr>
        </p:nvSpPr>
        <p:spPr>
          <a:xfrm>
            <a:off x="457200" y="1196752"/>
            <a:ext cx="8229600" cy="4929411"/>
          </a:xfrm>
        </p:spPr>
        <p:txBody>
          <a:bodyPr>
            <a:normAutofit lnSpcReduction="10000"/>
          </a:bodyPr>
          <a:lstStyle/>
          <a:p>
            <a:pPr algn="just"/>
            <a:r>
              <a:rPr lang="en-GB" sz="1600" dirty="0" smtClean="0"/>
              <a:t>Sustained improvement in the completion of Review Health Assessment for Telford &amp; Wrekin Looked After Children; despite expanding the remits of additional work for 0-19.</a:t>
            </a:r>
          </a:p>
          <a:p>
            <a:pPr algn="just"/>
            <a:r>
              <a:rPr lang="en-GB" sz="1600" dirty="0" smtClean="0"/>
              <a:t>Case Consideration Panel; process now in place to consider requirements of complex children in care; this has continued during 19/20.</a:t>
            </a:r>
          </a:p>
          <a:p>
            <a:pPr algn="just"/>
            <a:r>
              <a:rPr lang="en-GB" sz="1600" dirty="0" smtClean="0"/>
              <a:t>Improved communication with the Local Authority around data discrepancies.</a:t>
            </a:r>
          </a:p>
          <a:p>
            <a:pPr algn="just"/>
            <a:r>
              <a:rPr lang="en-GB" sz="1600" dirty="0" smtClean="0"/>
              <a:t>GP guidance around looked after children processes in place and data is reported on a quarterly basis to CQRM.</a:t>
            </a:r>
            <a:r>
              <a:rPr lang="en-GB" sz="1600" dirty="0"/>
              <a:t> </a:t>
            </a:r>
            <a:r>
              <a:rPr lang="en-GB" sz="1600" dirty="0" smtClean="0"/>
              <a:t> GPs are now completing the EMIS template to feed into Review Health Assessments; data is now reported on a quarterly basis to CQRM.</a:t>
            </a:r>
          </a:p>
          <a:p>
            <a:pPr algn="just"/>
            <a:r>
              <a:rPr lang="en-GB" sz="1600" dirty="0" smtClean="0"/>
              <a:t>A significant piece of work has been undertaken to streamline the invoice process for children in care; this has resulted in a cost saving in Shropshire CCG; this is now being rolled out across Telford &amp; Wrekin so that the processes mirror for continuity.</a:t>
            </a:r>
          </a:p>
          <a:p>
            <a:pPr algn="just"/>
            <a:r>
              <a:rPr lang="en-GB" sz="1600" dirty="0" smtClean="0"/>
              <a:t>Health Passports are being offered to Telford &amp; Wrekin / Shropshire children in care.</a:t>
            </a:r>
          </a:p>
          <a:p>
            <a:pPr algn="just"/>
            <a:r>
              <a:rPr lang="en-GB" sz="1600" dirty="0" smtClean="0"/>
              <a:t>Exception reporting is consistently provided each quarter to evidence oversight and monitoring of children in care.</a:t>
            </a:r>
          </a:p>
          <a:p>
            <a:pPr algn="just"/>
            <a:r>
              <a:rPr lang="en-GB" sz="1600" dirty="0" smtClean="0"/>
              <a:t>Service specification and reporting requirements have been reviewed for 2020 onwards – focusing on quality outcomes now data is more readily available.</a:t>
            </a:r>
          </a:p>
          <a:p>
            <a:pPr algn="just"/>
            <a:r>
              <a:rPr lang="en-GB" sz="1600" dirty="0" smtClean="0"/>
              <a:t>Regional work continues along with engagement from the DNLAC on the LAC Clinical Reference Group.</a:t>
            </a:r>
          </a:p>
          <a:p>
            <a:pPr algn="just"/>
            <a:r>
              <a:rPr lang="en-GB" sz="1600" dirty="0" smtClean="0"/>
              <a:t>A </a:t>
            </a:r>
            <a:r>
              <a:rPr lang="en-GB" sz="1600" dirty="0"/>
              <a:t>q</a:t>
            </a:r>
            <a:r>
              <a:rPr lang="en-GB" sz="1600" dirty="0" smtClean="0"/>
              <a:t>uality assurance process has continued between the Nurse Specialist LAC and the Designated Nurse LAC which takes place every quarter.</a:t>
            </a:r>
          </a:p>
          <a:p>
            <a:pPr marL="0" indent="0" algn="just">
              <a:buNone/>
            </a:pPr>
            <a:endParaRPr lang="en-GB" sz="1600" dirty="0" smtClean="0"/>
          </a:p>
          <a:p>
            <a:pPr algn="just"/>
            <a:endParaRPr lang="en-GB" sz="1600" dirty="0"/>
          </a:p>
        </p:txBody>
      </p:sp>
      <p:sp>
        <p:nvSpPr>
          <p:cNvPr id="3" name="Slide Number Placeholder 2"/>
          <p:cNvSpPr>
            <a:spLocks noGrp="1"/>
          </p:cNvSpPr>
          <p:nvPr>
            <p:ph type="sldNum" sz="quarter" idx="12"/>
          </p:nvPr>
        </p:nvSpPr>
        <p:spPr/>
        <p:txBody>
          <a:bodyPr/>
          <a:lstStyle/>
          <a:p>
            <a:fld id="{2B486B39-48C7-43AD-A026-D6F10A276E4B}" type="slidenum">
              <a:rPr lang="en-GB" smtClean="0"/>
              <a:t>11</a:t>
            </a:fld>
            <a:endParaRPr lang="en-GB" dirty="0"/>
          </a:p>
        </p:txBody>
      </p:sp>
    </p:spTree>
    <p:extLst>
      <p:ext uri="{BB962C8B-B14F-4D97-AF65-F5344CB8AC3E}">
        <p14:creationId xmlns:p14="http://schemas.microsoft.com/office/powerpoint/2010/main" val="13287866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Looked After Children Focus </a:t>
            </a:r>
            <a:r>
              <a:rPr lang="en-GB" sz="2400" dirty="0" smtClean="0"/>
              <a:t>for 2020 / 2021</a:t>
            </a:r>
            <a:endParaRPr lang="en-GB" sz="2400" dirty="0"/>
          </a:p>
        </p:txBody>
      </p:sp>
      <p:sp>
        <p:nvSpPr>
          <p:cNvPr id="3" name="Content Placeholder 2"/>
          <p:cNvSpPr>
            <a:spLocks noGrp="1"/>
          </p:cNvSpPr>
          <p:nvPr>
            <p:ph idx="1"/>
          </p:nvPr>
        </p:nvSpPr>
        <p:spPr/>
        <p:txBody>
          <a:bodyPr>
            <a:normAutofit/>
          </a:bodyPr>
          <a:lstStyle/>
          <a:p>
            <a:pPr algn="just"/>
            <a:r>
              <a:rPr lang="en-GB" sz="1600" dirty="0" smtClean="0"/>
              <a:t>To further understand the landscape of Residential settings in Telford &amp; Wrekin / Shropshire.</a:t>
            </a:r>
          </a:p>
          <a:p>
            <a:pPr marL="0" indent="0" algn="just">
              <a:buNone/>
            </a:pPr>
            <a:endParaRPr lang="en-GB" sz="1600" dirty="0" smtClean="0"/>
          </a:p>
          <a:p>
            <a:pPr algn="just"/>
            <a:r>
              <a:rPr lang="en-GB" sz="1600" dirty="0" smtClean="0"/>
              <a:t>To support plans for robust service delivery around the 0-19 component of review health assessments; ensuring that Shropshire LAC service is not impacted by the movement of work to SCHT.</a:t>
            </a:r>
          </a:p>
          <a:p>
            <a:pPr algn="just"/>
            <a:endParaRPr lang="en-GB" sz="1600" dirty="0"/>
          </a:p>
          <a:p>
            <a:pPr algn="just"/>
            <a:r>
              <a:rPr lang="en-GB" sz="1600" dirty="0" smtClean="0"/>
              <a:t>To ensure that the restoration of workload in relation to COVID-19 for LAC Health is supported by national guidance from NHS England guidance.</a:t>
            </a:r>
          </a:p>
          <a:p>
            <a:endParaRPr lang="en-GB" sz="1600" dirty="0" smtClean="0"/>
          </a:p>
          <a:p>
            <a:pPr marL="0" indent="0">
              <a:buNone/>
            </a:pPr>
            <a:endParaRPr lang="en-GB" sz="1600" dirty="0"/>
          </a:p>
        </p:txBody>
      </p:sp>
      <p:sp>
        <p:nvSpPr>
          <p:cNvPr id="4" name="Slide Number Placeholder 3"/>
          <p:cNvSpPr>
            <a:spLocks noGrp="1"/>
          </p:cNvSpPr>
          <p:nvPr>
            <p:ph type="sldNum" sz="quarter" idx="12"/>
          </p:nvPr>
        </p:nvSpPr>
        <p:spPr/>
        <p:txBody>
          <a:bodyPr/>
          <a:lstStyle/>
          <a:p>
            <a:fld id="{2B486B39-48C7-43AD-A026-D6F10A276E4B}" type="slidenum">
              <a:rPr lang="en-GB" smtClean="0"/>
              <a:t>12</a:t>
            </a:fld>
            <a:endParaRPr lang="en-GB" dirty="0"/>
          </a:p>
        </p:txBody>
      </p:sp>
    </p:spTree>
    <p:extLst>
      <p:ext uri="{BB962C8B-B14F-4D97-AF65-F5344CB8AC3E}">
        <p14:creationId xmlns:p14="http://schemas.microsoft.com/office/powerpoint/2010/main" val="10159186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712968" cy="720080"/>
          </a:xfrm>
        </p:spPr>
        <p:txBody>
          <a:bodyPr>
            <a:normAutofit fontScale="90000"/>
          </a:bodyPr>
          <a:lstStyle/>
          <a:p>
            <a:pPr algn="l"/>
            <a:r>
              <a:rPr lang="en-GB" sz="2000" dirty="0" smtClean="0"/>
              <a:t/>
            </a:r>
            <a:br>
              <a:rPr lang="en-GB" sz="2000" dirty="0" smtClean="0"/>
            </a:br>
            <a:r>
              <a:rPr lang="en-GB" sz="2200" dirty="0" smtClean="0"/>
              <a:t> </a:t>
            </a:r>
            <a:r>
              <a:rPr lang="en-GB" sz="2200" dirty="0"/>
              <a:t>Adult </a:t>
            </a:r>
            <a:r>
              <a:rPr lang="en-GB" sz="2200" dirty="0" smtClean="0"/>
              <a:t>Safeguarding - Key </a:t>
            </a:r>
            <a:r>
              <a:rPr lang="en-GB" sz="2200" dirty="0"/>
              <a:t>Performance Challenges</a:t>
            </a:r>
            <a:r>
              <a:rPr lang="en-GB" sz="2200" dirty="0" smtClean="0"/>
              <a:t>, RJAH</a:t>
            </a:r>
            <a:r>
              <a:rPr lang="en-GB" sz="2200" dirty="0"/>
              <a:t/>
            </a:r>
            <a:br>
              <a:rPr lang="en-GB" sz="2200" dirty="0"/>
            </a:br>
            <a:r>
              <a:rPr lang="en-GB" sz="2200" dirty="0"/>
              <a:t>    </a:t>
            </a:r>
            <a:r>
              <a:rPr lang="en-GB" sz="2200" dirty="0" smtClean="0"/>
              <a:t>2019/20  </a:t>
            </a:r>
            <a:endParaRPr lang="en-GB" sz="2200" dirty="0"/>
          </a:p>
        </p:txBody>
      </p:sp>
      <p:sp>
        <p:nvSpPr>
          <p:cNvPr id="3" name="Slide Number Placeholder 2"/>
          <p:cNvSpPr>
            <a:spLocks noGrp="1"/>
          </p:cNvSpPr>
          <p:nvPr>
            <p:ph type="sldNum" sz="quarter" idx="12"/>
          </p:nvPr>
        </p:nvSpPr>
        <p:spPr/>
        <p:txBody>
          <a:bodyPr/>
          <a:lstStyle/>
          <a:p>
            <a:fld id="{2B486B39-48C7-43AD-A026-D6F10A276E4B}" type="slidenum">
              <a:rPr lang="en-GB" smtClean="0"/>
              <a:t>13</a:t>
            </a:fld>
            <a:endParaRPr lang="en-GB"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340768"/>
            <a:ext cx="7900987" cy="534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589867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1143000"/>
          </a:xfrm>
        </p:spPr>
        <p:txBody>
          <a:bodyPr>
            <a:normAutofit/>
          </a:bodyPr>
          <a:lstStyle/>
          <a:p>
            <a:pPr algn="l"/>
            <a:r>
              <a:rPr lang="en-GB" sz="2000" dirty="0"/>
              <a:t>Adult Safeguarding - Key Performance Challenges, RJAH</a:t>
            </a:r>
            <a:br>
              <a:rPr lang="en-GB" sz="2000" dirty="0"/>
            </a:br>
            <a:r>
              <a:rPr lang="en-GB" sz="2000" dirty="0"/>
              <a:t>    2019/20 </a:t>
            </a:r>
            <a:r>
              <a:rPr lang="en-GB" sz="2000" dirty="0" smtClean="0"/>
              <a:t>(</a:t>
            </a:r>
            <a:r>
              <a:rPr lang="en-GB" sz="2000" dirty="0" err="1" smtClean="0"/>
              <a:t>cont</a:t>
            </a:r>
            <a:r>
              <a:rPr lang="en-GB" sz="2000" dirty="0" smtClean="0"/>
              <a:t>)</a:t>
            </a:r>
            <a:endParaRPr lang="en-GB" sz="2000" dirty="0"/>
          </a:p>
        </p:txBody>
      </p:sp>
      <p:sp>
        <p:nvSpPr>
          <p:cNvPr id="3" name="Slide Number Placeholder 2"/>
          <p:cNvSpPr>
            <a:spLocks noGrp="1"/>
          </p:cNvSpPr>
          <p:nvPr>
            <p:ph type="sldNum" sz="quarter" idx="12"/>
          </p:nvPr>
        </p:nvSpPr>
        <p:spPr/>
        <p:txBody>
          <a:bodyPr/>
          <a:lstStyle/>
          <a:p>
            <a:fld id="{2B486B39-48C7-43AD-A026-D6F10A276E4B}" type="slidenum">
              <a:rPr lang="en-GB" smtClean="0"/>
              <a:t>14</a:t>
            </a:fld>
            <a:endParaRPr lang="en-GB"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8720" y="1117600"/>
            <a:ext cx="7831137" cy="574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1136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000" dirty="0" smtClean="0">
                <a:latin typeface="Arial"/>
                <a:ea typeface="Arial"/>
              </a:rPr>
              <a:t> </a:t>
            </a:r>
            <a:r>
              <a:rPr lang="en-US" sz="2000" dirty="0">
                <a:latin typeface="+mn-lt"/>
                <a:ea typeface="Arial"/>
              </a:rPr>
              <a:t>Adult Safeguarding </a:t>
            </a:r>
            <a:r>
              <a:rPr lang="en-US" sz="2000" dirty="0" smtClean="0">
                <a:latin typeface="+mn-lt"/>
                <a:ea typeface="Arial"/>
              </a:rPr>
              <a:t>- Key </a:t>
            </a:r>
            <a:r>
              <a:rPr lang="en-US" sz="2000" dirty="0">
                <a:latin typeface="+mn-lt"/>
                <a:ea typeface="Arial"/>
              </a:rPr>
              <a:t>Performance Challenges, 2019/20 </a:t>
            </a:r>
            <a:r>
              <a:rPr lang="en-US" sz="2000" dirty="0" smtClean="0">
                <a:latin typeface="+mn-lt"/>
                <a:ea typeface="Arial"/>
              </a:rPr>
              <a:t>Shropshire </a:t>
            </a:r>
            <a:r>
              <a:rPr lang="en-US" sz="2000" dirty="0">
                <a:latin typeface="+mn-lt"/>
                <a:ea typeface="Arial"/>
              </a:rPr>
              <a:t>Community Healthcare NHS Trust</a:t>
            </a:r>
            <a:r>
              <a:rPr lang="en-US" sz="2000" dirty="0">
                <a:latin typeface="Arial"/>
                <a:ea typeface="Arial"/>
              </a:rPr>
              <a:t>. </a:t>
            </a:r>
            <a:r>
              <a:rPr lang="en-US" sz="2000" dirty="0" smtClean="0">
                <a:latin typeface="Arial"/>
                <a:ea typeface="Arial"/>
              </a:rPr>
              <a:t> </a:t>
            </a:r>
            <a:endParaRPr lang="en-GB" sz="2000" dirty="0"/>
          </a:p>
        </p:txBody>
      </p:sp>
      <p:sp>
        <p:nvSpPr>
          <p:cNvPr id="3" name="Slide Number Placeholder 2"/>
          <p:cNvSpPr>
            <a:spLocks noGrp="1"/>
          </p:cNvSpPr>
          <p:nvPr>
            <p:ph type="sldNum" sz="quarter" idx="12"/>
          </p:nvPr>
        </p:nvSpPr>
        <p:spPr/>
        <p:txBody>
          <a:bodyPr/>
          <a:lstStyle/>
          <a:p>
            <a:fld id="{2B486B39-48C7-43AD-A026-D6F10A276E4B}" type="slidenum">
              <a:rPr lang="en-GB" smtClean="0"/>
              <a:t>15</a:t>
            </a:fld>
            <a:endParaRPr lang="en-GB" dirty="0"/>
          </a:p>
        </p:txBody>
      </p:sp>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5" y="1196752"/>
            <a:ext cx="7831137" cy="551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64417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pPr algn="l"/>
            <a:r>
              <a:rPr lang="en-US" sz="2000" dirty="0" smtClean="0">
                <a:latin typeface="+mn-lt"/>
                <a:cs typeface="Arial" panose="020B0604020202020204" pitchFamily="34" charset="0"/>
              </a:rPr>
              <a:t>Adult </a:t>
            </a:r>
            <a:r>
              <a:rPr lang="en-US" sz="2000" dirty="0">
                <a:latin typeface="+mn-lt"/>
                <a:cs typeface="Arial" panose="020B0604020202020204" pitchFamily="34" charset="0"/>
              </a:rPr>
              <a:t>Safeguarding </a:t>
            </a:r>
            <a:r>
              <a:rPr lang="en-US" sz="2000" dirty="0" smtClean="0">
                <a:latin typeface="+mn-lt"/>
                <a:cs typeface="Arial" panose="020B0604020202020204" pitchFamily="34" charset="0"/>
              </a:rPr>
              <a:t>- </a:t>
            </a:r>
            <a:r>
              <a:rPr lang="en-US" sz="2000" dirty="0">
                <a:latin typeface="+mn-lt"/>
                <a:cs typeface="Arial" panose="020B0604020202020204" pitchFamily="34" charset="0"/>
              </a:rPr>
              <a:t>Key </a:t>
            </a:r>
            <a:r>
              <a:rPr lang="en-US" sz="2000" dirty="0" smtClean="0">
                <a:latin typeface="+mn-lt"/>
                <a:cs typeface="Arial" panose="020B0604020202020204" pitchFamily="34" charset="0"/>
              </a:rPr>
              <a:t>Performance Challenges, 2019/20 Shropshire Community Healthcare NHS Trust. (</a:t>
            </a:r>
            <a:r>
              <a:rPr lang="en-US" sz="2000" dirty="0" err="1" smtClean="0">
                <a:latin typeface="+mn-lt"/>
                <a:cs typeface="Arial" panose="020B0604020202020204" pitchFamily="34" charset="0"/>
              </a:rPr>
              <a:t>cont</a:t>
            </a:r>
            <a:r>
              <a:rPr lang="en-US" sz="2000" dirty="0" smtClean="0">
                <a:latin typeface="+mn-lt"/>
                <a:cs typeface="Arial" panose="020B0604020202020204" pitchFamily="34" charset="0"/>
              </a:rPr>
              <a:t>)</a:t>
            </a:r>
            <a:endParaRPr lang="en-GB" sz="2000" dirty="0">
              <a:latin typeface="+mn-lt"/>
              <a:cs typeface="Arial" panose="020B0604020202020204" pitchFamily="34" charset="0"/>
            </a:endParaRPr>
          </a:p>
        </p:txBody>
      </p:sp>
      <p:sp>
        <p:nvSpPr>
          <p:cNvPr id="3" name="Slide Number Placeholder 2"/>
          <p:cNvSpPr>
            <a:spLocks noGrp="1"/>
          </p:cNvSpPr>
          <p:nvPr>
            <p:ph type="sldNum" sz="quarter" idx="12"/>
          </p:nvPr>
        </p:nvSpPr>
        <p:spPr/>
        <p:txBody>
          <a:bodyPr/>
          <a:lstStyle/>
          <a:p>
            <a:fld id="{2B486B39-48C7-43AD-A026-D6F10A276E4B}" type="slidenum">
              <a:rPr lang="en-GB" smtClean="0"/>
              <a:t>16</a:t>
            </a:fld>
            <a:endParaRPr lang="en-GB"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143684"/>
            <a:ext cx="7831137" cy="572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79220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000" dirty="0" smtClean="0"/>
              <a:t> </a:t>
            </a:r>
            <a:r>
              <a:rPr lang="en-US" sz="2000" dirty="0"/>
              <a:t>Adult Safeguarding </a:t>
            </a:r>
            <a:r>
              <a:rPr lang="en-US" sz="2000" dirty="0" smtClean="0"/>
              <a:t>- Key </a:t>
            </a:r>
            <a:r>
              <a:rPr lang="en-US" sz="2000" dirty="0"/>
              <a:t>Performance Challenges, 2019/20 </a:t>
            </a:r>
            <a:r>
              <a:rPr lang="en-US" sz="2000" dirty="0" smtClean="0"/>
              <a:t>Midlands </a:t>
            </a:r>
            <a:r>
              <a:rPr lang="en-US" sz="2000" dirty="0"/>
              <a:t>Partnership Foundation NHS </a:t>
            </a:r>
            <a:r>
              <a:rPr lang="en-US" sz="2000" dirty="0" smtClean="0"/>
              <a:t>Trust </a:t>
            </a:r>
            <a:endParaRPr lang="en-GB" sz="2000" dirty="0"/>
          </a:p>
        </p:txBody>
      </p:sp>
      <p:sp>
        <p:nvSpPr>
          <p:cNvPr id="3" name="Slide Number Placeholder 2"/>
          <p:cNvSpPr>
            <a:spLocks noGrp="1"/>
          </p:cNvSpPr>
          <p:nvPr>
            <p:ph type="sldNum" sz="quarter" idx="12"/>
          </p:nvPr>
        </p:nvSpPr>
        <p:spPr/>
        <p:txBody>
          <a:bodyPr/>
          <a:lstStyle/>
          <a:p>
            <a:fld id="{2B486B39-48C7-43AD-A026-D6F10A276E4B}" type="slidenum">
              <a:rPr lang="en-GB" smtClean="0"/>
              <a:t>17</a:t>
            </a:fld>
            <a:endParaRPr lang="en-GB" dirty="0"/>
          </a:p>
        </p:txBody>
      </p:sp>
      <p:pic>
        <p:nvPicPr>
          <p:cNvPr id="4101"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5" y="1196752"/>
            <a:ext cx="7831137" cy="551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62411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000" dirty="0" smtClean="0">
                <a:latin typeface="+mn-lt"/>
              </a:rPr>
              <a:t>Adult Safeguarding -  </a:t>
            </a:r>
            <a:r>
              <a:rPr lang="en-GB" sz="2000" dirty="0">
                <a:latin typeface="+mn-lt"/>
              </a:rPr>
              <a:t>Key Performance Challenges, 2019/20 </a:t>
            </a:r>
            <a:r>
              <a:rPr lang="en-GB" sz="2000" dirty="0" smtClean="0">
                <a:latin typeface="+mn-lt"/>
              </a:rPr>
              <a:t>Midlands </a:t>
            </a:r>
            <a:r>
              <a:rPr lang="en-GB" sz="2000" dirty="0">
                <a:latin typeface="+mn-lt"/>
              </a:rPr>
              <a:t>Partnership Foundation NHS </a:t>
            </a:r>
            <a:r>
              <a:rPr lang="en-GB" sz="2000" dirty="0" smtClean="0">
                <a:latin typeface="+mn-lt"/>
              </a:rPr>
              <a:t>Trust </a:t>
            </a:r>
            <a:r>
              <a:rPr lang="en-GB" sz="2000" dirty="0">
                <a:latin typeface="+mn-lt"/>
              </a:rPr>
              <a:t>(</a:t>
            </a:r>
            <a:r>
              <a:rPr lang="en-GB" sz="2000" dirty="0" err="1" smtClean="0">
                <a:latin typeface="+mn-lt"/>
              </a:rPr>
              <a:t>cont</a:t>
            </a:r>
            <a:r>
              <a:rPr lang="en-GB" sz="2000" dirty="0" smtClean="0">
                <a:latin typeface="+mn-lt"/>
              </a:rPr>
              <a:t>)</a:t>
            </a:r>
            <a:endParaRPr lang="en-GB" sz="2000" dirty="0">
              <a:latin typeface="+mn-lt"/>
            </a:endParaRPr>
          </a:p>
        </p:txBody>
      </p:sp>
      <p:sp>
        <p:nvSpPr>
          <p:cNvPr id="3" name="Slide Number Placeholder 2"/>
          <p:cNvSpPr>
            <a:spLocks noGrp="1"/>
          </p:cNvSpPr>
          <p:nvPr>
            <p:ph type="sldNum" sz="quarter" idx="12"/>
          </p:nvPr>
        </p:nvSpPr>
        <p:spPr/>
        <p:txBody>
          <a:bodyPr/>
          <a:lstStyle/>
          <a:p>
            <a:fld id="{2B486B39-48C7-43AD-A026-D6F10A276E4B}" type="slidenum">
              <a:rPr lang="en-GB" smtClean="0"/>
              <a:t>18</a:t>
            </a:fld>
            <a:endParaRPr lang="en-GB"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196752"/>
            <a:ext cx="7831137" cy="577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05858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000" dirty="0" smtClean="0">
                <a:latin typeface="+mn-lt"/>
              </a:rPr>
              <a:t>Adult Safeguarding - </a:t>
            </a:r>
            <a:r>
              <a:rPr lang="en-GB" sz="2000" dirty="0">
                <a:latin typeface="+mn-lt"/>
              </a:rPr>
              <a:t>Key Performance Challenges, 2019/20 </a:t>
            </a:r>
            <a:r>
              <a:rPr lang="en-GB" sz="2000" dirty="0" smtClean="0">
                <a:latin typeface="+mn-lt"/>
              </a:rPr>
              <a:t>Shrewsbury </a:t>
            </a:r>
            <a:r>
              <a:rPr lang="en-GB" sz="2000" dirty="0">
                <a:latin typeface="+mn-lt"/>
              </a:rPr>
              <a:t>and Telford Hospitals NHS Trust</a:t>
            </a:r>
          </a:p>
        </p:txBody>
      </p:sp>
      <p:sp>
        <p:nvSpPr>
          <p:cNvPr id="3" name="Slide Number Placeholder 2"/>
          <p:cNvSpPr>
            <a:spLocks noGrp="1"/>
          </p:cNvSpPr>
          <p:nvPr>
            <p:ph type="sldNum" sz="quarter" idx="12"/>
          </p:nvPr>
        </p:nvSpPr>
        <p:spPr/>
        <p:txBody>
          <a:bodyPr/>
          <a:lstStyle/>
          <a:p>
            <a:fld id="{2B486B39-48C7-43AD-A026-D6F10A276E4B}" type="slidenum">
              <a:rPr lang="en-GB" smtClean="0"/>
              <a:t>19</a:t>
            </a:fld>
            <a:endParaRPr lang="en-GB" dirty="0"/>
          </a:p>
        </p:txBody>
      </p:sp>
      <p:pic>
        <p:nvPicPr>
          <p:cNvPr id="614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4400" y="1172145"/>
            <a:ext cx="7920880" cy="551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36048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4032"/>
            <a:ext cx="6697192" cy="576000"/>
          </a:xfrm>
        </p:spPr>
        <p:txBody>
          <a:bodyPr>
            <a:normAutofit fontScale="90000"/>
          </a:bodyPr>
          <a:lstStyle/>
          <a:p>
            <a:r>
              <a:rPr lang="en-GB" sz="2800" dirty="0" smtClean="0"/>
              <a:t>Key Performance Challenges, Quarter 1; 2019/20  Telford Looked After Children</a:t>
            </a:r>
            <a:endParaRPr lang="en-GB" sz="2800" dirty="0"/>
          </a:p>
        </p:txBody>
      </p:sp>
      <p:sp>
        <p:nvSpPr>
          <p:cNvPr id="4" name="Slide Number Placeholder 3"/>
          <p:cNvSpPr>
            <a:spLocks noGrp="1"/>
          </p:cNvSpPr>
          <p:nvPr>
            <p:ph type="sldNum" sz="quarter" idx="12"/>
          </p:nvPr>
        </p:nvSpPr>
        <p:spPr>
          <a:xfrm>
            <a:off x="6553200" y="6408000"/>
            <a:ext cx="2133600" cy="365125"/>
          </a:xfrm>
        </p:spPr>
        <p:txBody>
          <a:bodyPr/>
          <a:lstStyle/>
          <a:p>
            <a:fld id="{7E94E753-07F0-440B-A2F1-697ADB472C27}" type="slidenum">
              <a:rPr lang="en-GB" smtClean="0"/>
              <a:t>2</a:t>
            </a:fld>
            <a:endParaRPr lang="en-GB" dirty="0"/>
          </a:p>
        </p:txBody>
      </p:sp>
      <p:pic>
        <p:nvPicPr>
          <p:cNvPr id="7" name="Picture 10" descr="Organisation's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8384" y="264651"/>
            <a:ext cx="998612" cy="533400"/>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p:nvPr/>
        </p:nvGrpSpPr>
        <p:grpSpPr>
          <a:xfrm>
            <a:off x="0" y="0"/>
            <a:ext cx="9144000" cy="6858000"/>
            <a:chOff x="0" y="0"/>
            <a:chExt cx="9144000" cy="6858000"/>
          </a:xfrm>
        </p:grpSpPr>
        <p:sp>
          <p:nvSpPr>
            <p:cNvPr id="11" name="Rectangle 10"/>
            <p:cNvSpPr/>
            <p:nvPr/>
          </p:nvSpPr>
          <p:spPr>
            <a:xfrm>
              <a:off x="0" y="0"/>
              <a:ext cx="9144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12" name="Rectangle 11"/>
            <p:cNvSpPr/>
            <p:nvPr/>
          </p:nvSpPr>
          <p:spPr>
            <a:xfrm>
              <a:off x="0" y="0"/>
              <a:ext cx="9144000" cy="86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grpSp>
      <p:graphicFrame>
        <p:nvGraphicFramePr>
          <p:cNvPr id="19" name="Table 18"/>
          <p:cNvGraphicFramePr>
            <a:graphicFrameLocks noGrp="1"/>
          </p:cNvGraphicFramePr>
          <p:nvPr>
            <p:extLst>
              <p:ext uri="{D42A27DB-BD31-4B8C-83A1-F6EECF244321}">
                <p14:modId xmlns:p14="http://schemas.microsoft.com/office/powerpoint/2010/main" val="144883295"/>
              </p:ext>
            </p:extLst>
          </p:nvPr>
        </p:nvGraphicFramePr>
        <p:xfrm>
          <a:off x="144000" y="900000"/>
          <a:ext cx="8856000" cy="5143560"/>
        </p:xfrm>
        <a:graphic>
          <a:graphicData uri="http://schemas.openxmlformats.org/drawingml/2006/table">
            <a:tbl>
              <a:tblPr firstRow="1" bandRow="1">
                <a:tableStyleId>{5C22544A-7EE6-4342-B048-85BDC9FD1C3A}</a:tableStyleId>
              </a:tblPr>
              <a:tblGrid>
                <a:gridCol w="900000"/>
                <a:gridCol w="1548000"/>
                <a:gridCol w="792000"/>
                <a:gridCol w="684000"/>
                <a:gridCol w="720000"/>
                <a:gridCol w="684000"/>
                <a:gridCol w="3528000"/>
              </a:tblGrid>
              <a:tr h="252000">
                <a:tc rowSpan="2">
                  <a:txBody>
                    <a:bodyPr/>
                    <a:lstStyle/>
                    <a:p>
                      <a:r>
                        <a:rPr lang="en-GB" sz="1000" dirty="0" smtClean="0">
                          <a:latin typeface="Arial" panose="020B0604020202020204" pitchFamily="34" charset="0"/>
                          <a:cs typeface="Arial" panose="020B0604020202020204" pitchFamily="34" charset="0"/>
                        </a:rPr>
                        <a:t>Area and Local Lead</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dirty="0" smtClean="0">
                          <a:latin typeface="Arial" panose="020B0604020202020204" pitchFamily="34" charset="0"/>
                          <a:cs typeface="Arial" panose="020B0604020202020204" pitchFamily="34" charset="0"/>
                        </a:rPr>
                        <a:t>Indicator</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pPr algn="ctr"/>
                      <a:r>
                        <a:rPr lang="en-GB" sz="1000" dirty="0" smtClean="0">
                          <a:latin typeface="Arial" panose="020B0604020202020204" pitchFamily="34" charset="0"/>
                          <a:cs typeface="Arial" panose="020B0604020202020204" pitchFamily="34" charset="0"/>
                        </a:rPr>
                        <a:t>Target </a:t>
                      </a:r>
                      <a:br>
                        <a:rPr lang="en-GB" sz="1000" dirty="0" smtClean="0">
                          <a:latin typeface="Arial" panose="020B0604020202020204" pitchFamily="34" charset="0"/>
                          <a:cs typeface="Arial" panose="020B0604020202020204" pitchFamily="34" charset="0"/>
                        </a:rPr>
                      </a:br>
                      <a:r>
                        <a:rPr lang="en-GB" sz="1000" b="0" i="1" dirty="0" smtClean="0">
                          <a:latin typeface="Arial" panose="020B0604020202020204" pitchFamily="34" charset="0"/>
                          <a:cs typeface="Arial" panose="020B0604020202020204" pitchFamily="34" charset="0"/>
                        </a:rPr>
                        <a:t>or national rate</a:t>
                      </a:r>
                      <a:endParaRPr lang="en-GB" sz="1000" b="0" i="1"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gridSpan="2">
                  <a:txBody>
                    <a:bodyPr/>
                    <a:lstStyle/>
                    <a:p>
                      <a:pPr algn="ctr"/>
                      <a:r>
                        <a:rPr lang="en-GB" sz="1000" dirty="0" smtClean="0">
                          <a:latin typeface="Arial" panose="020B0604020202020204" pitchFamily="34" charset="0"/>
                          <a:cs typeface="Arial" panose="020B0604020202020204" pitchFamily="34" charset="0"/>
                        </a:rPr>
                        <a:t>Latest Position</a:t>
                      </a:r>
                      <a:endParaRPr lang="en-GB" sz="1000" dirty="0">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hMerge="1">
                  <a:txBody>
                    <a:bodyPr/>
                    <a:lstStyle/>
                    <a:p>
                      <a:endParaRPr lang="en-GB" dirty="0"/>
                    </a:p>
                  </a:txBody>
                  <a:tcPr/>
                </a:tc>
                <a:tc rowSpan="2">
                  <a:txBody>
                    <a:bodyPr/>
                    <a:lstStyle/>
                    <a:p>
                      <a:r>
                        <a:rPr lang="en-GB" sz="1000" dirty="0" smtClean="0">
                          <a:latin typeface="Arial" panose="020B0604020202020204" pitchFamily="34" charset="0"/>
                          <a:cs typeface="Arial" panose="020B0604020202020204" pitchFamily="34" charset="0"/>
                        </a:rPr>
                        <a:t>Change </a:t>
                      </a:r>
                      <a:r>
                        <a:rPr lang="en-GB" sz="1000" b="0" dirty="0" smtClean="0">
                          <a:latin typeface="Arial" panose="020B0604020202020204" pitchFamily="34" charset="0"/>
                          <a:cs typeface="Arial" panose="020B0604020202020204" pitchFamily="34" charset="0"/>
                        </a:rPr>
                        <a:t>from last period</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b="1" dirty="0" smtClean="0">
                          <a:latin typeface="Arial" panose="020B0604020202020204" pitchFamily="34" charset="0"/>
                          <a:cs typeface="Arial" panose="020B0604020202020204" pitchFamily="34" charset="0"/>
                        </a:rPr>
                        <a:t>Headline</a:t>
                      </a:r>
                      <a:r>
                        <a:rPr lang="en-GB" sz="1000" b="0" dirty="0" smtClean="0">
                          <a:latin typeface="Arial" panose="020B0604020202020204" pitchFamily="34" charset="0"/>
                          <a:cs typeface="Arial" panose="020B0604020202020204" pitchFamily="34" charset="0"/>
                        </a:rPr>
                        <a:t> issues/actions</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r>
              <a:tr h="396000">
                <a:tc vMerge="1">
                  <a:txBody>
                    <a:bodyPr/>
                    <a:lstStyle/>
                    <a:p>
                      <a:endParaRPr lang="en-GB" dirty="0"/>
                    </a:p>
                  </a:txBody>
                  <a:tcPr/>
                </a:tc>
                <a:tc vMerge="1">
                  <a:txBody>
                    <a:bodyPr/>
                    <a:lstStyle/>
                    <a:p>
                      <a:endParaRPr lang="en-GB" dirty="0"/>
                    </a:p>
                  </a:txBody>
                  <a:tcPr/>
                </a:tc>
                <a:tc vMerge="1">
                  <a:txBody>
                    <a:bodyPr/>
                    <a:lstStyle/>
                    <a:p>
                      <a:endParaRPr lang="en-GB" dirty="0"/>
                    </a:p>
                  </a:txBody>
                  <a:tcPr/>
                </a:tc>
                <a:tc>
                  <a:txBody>
                    <a:bodyPr/>
                    <a:lstStyle/>
                    <a:p>
                      <a:r>
                        <a:rPr lang="en-GB" sz="1000" b="1" dirty="0" smtClean="0">
                          <a:solidFill>
                            <a:schemeClr val="bg1"/>
                          </a:solidFill>
                          <a:latin typeface="Arial" panose="020B0604020202020204" pitchFamily="34" charset="0"/>
                          <a:cs typeface="Arial" panose="020B0604020202020204" pitchFamily="34" charset="0"/>
                        </a:rPr>
                        <a:t>Official Q4 data</a:t>
                      </a: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r>
                        <a:rPr lang="en-GB" sz="1000" b="0" dirty="0" smtClean="0">
                          <a:solidFill>
                            <a:schemeClr val="bg1"/>
                          </a:solidFill>
                          <a:latin typeface="Arial" panose="020B0604020202020204" pitchFamily="34" charset="0"/>
                          <a:cs typeface="Arial" panose="020B0604020202020204" pitchFamily="34" charset="0"/>
                        </a:rPr>
                        <a:t>Un-validated</a:t>
                      </a:r>
                      <a:endParaRPr lang="en-GB" sz="10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lang="en-GB" dirty="0"/>
                    </a:p>
                  </a:txBody>
                  <a:tcPr/>
                </a:tc>
                <a:tc vMerge="1">
                  <a:txBody>
                    <a:bodyPr/>
                    <a:lstStyle/>
                    <a:p>
                      <a:endParaRPr lang="en-GB"/>
                    </a:p>
                  </a:txBody>
                  <a:tcPr/>
                </a:tc>
              </a:tr>
              <a:tr h="648000">
                <a:tc>
                  <a:txBody>
                    <a:bodyPr/>
                    <a:lstStyle/>
                    <a:p>
                      <a:r>
                        <a:rPr lang="en-GB" sz="900" b="0" dirty="0" smtClean="0">
                          <a:latin typeface="Arial" panose="020B0604020202020204" pitchFamily="34" charset="0"/>
                          <a:cs typeface="Arial" panose="020B0604020202020204" pitchFamily="34" charset="0"/>
                        </a:rPr>
                        <a:t>Initial</a:t>
                      </a:r>
                      <a:r>
                        <a:rPr lang="en-GB" sz="900" b="0" baseline="0" dirty="0" smtClean="0">
                          <a:latin typeface="Arial" panose="020B0604020202020204" pitchFamily="34" charset="0"/>
                          <a:cs typeface="Arial" panose="020B0604020202020204" pitchFamily="34" charset="0"/>
                        </a:rPr>
                        <a:t> health Assessment</a:t>
                      </a:r>
                      <a:r>
                        <a:rPr lang="en-GB" sz="900" b="0" dirty="0" smtClean="0">
                          <a:latin typeface="Arial" panose="020B0604020202020204" pitchFamily="34" charset="0"/>
                          <a:cs typeface="Arial" panose="020B0604020202020204" pitchFamily="34" charset="0"/>
                        </a:rPr>
                        <a:t>s</a:t>
                      </a:r>
                    </a:p>
                    <a:p>
                      <a:r>
                        <a:rPr lang="en-GB" sz="900" b="0" baseline="0" dirty="0" smtClean="0">
                          <a:latin typeface="Arial" panose="020B0604020202020204" pitchFamily="34" charset="0"/>
                          <a:cs typeface="Arial" panose="020B0604020202020204" pitchFamily="34" charset="0"/>
                        </a:rPr>
                        <a:t>Dr Gregory Minnaar</a:t>
                      </a:r>
                      <a:endParaRPr lang="en-GB" sz="9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Number of LAC Initial Health Assessments completed in 20 working days</a:t>
                      </a:r>
                    </a:p>
                  </a:txBody>
                  <a:tcPr anchor="ctr">
                    <a:lnT w="12700" cap="flat" cmpd="sng" algn="ctr">
                      <a:solidFill>
                        <a:schemeClr val="bg1"/>
                      </a:solidFill>
                      <a:prstDash val="solid"/>
                      <a:round/>
                      <a:headEnd type="none" w="med" len="med"/>
                      <a:tailEnd type="none" w="med" len="med"/>
                    </a:lnT>
                  </a:tcPr>
                </a:tc>
                <a:tc>
                  <a:txBody>
                    <a:bodyPr/>
                    <a:lstStyle/>
                    <a:p>
                      <a:pPr algn="ctr"/>
                      <a:r>
                        <a:rPr lang="en-GB" sz="1000" b="1" dirty="0" smtClean="0">
                          <a:latin typeface="Arial" panose="020B0604020202020204" pitchFamily="34" charset="0"/>
                          <a:cs typeface="Arial" panose="020B0604020202020204" pitchFamily="34" charset="0"/>
                        </a:rPr>
                        <a:t>80%</a:t>
                      </a:r>
                      <a:endParaRPr lang="en-GB" sz="1000" b="1"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57% A</a:t>
                      </a:r>
                    </a:p>
                    <a:p>
                      <a:pPr algn="ctr"/>
                      <a:r>
                        <a:rPr lang="en-GB" sz="1000" b="1" dirty="0" smtClean="0">
                          <a:solidFill>
                            <a:srgbClr val="FFFF00"/>
                          </a:solidFill>
                          <a:latin typeface="Arial" panose="020B0604020202020204" pitchFamily="34" charset="0"/>
                          <a:cs typeface="Arial" panose="020B0604020202020204" pitchFamily="34" charset="0"/>
                        </a:rPr>
                        <a:t>77% M</a:t>
                      </a:r>
                    </a:p>
                    <a:p>
                      <a:pPr algn="ctr"/>
                      <a:r>
                        <a:rPr lang="en-GB" sz="1000" b="1" dirty="0" smtClean="0">
                          <a:solidFill>
                            <a:srgbClr val="FFFF00"/>
                          </a:solidFill>
                          <a:latin typeface="Arial" panose="020B0604020202020204" pitchFamily="34" charset="0"/>
                          <a:cs typeface="Arial" panose="020B0604020202020204" pitchFamily="34" charset="0"/>
                        </a:rPr>
                        <a:t>44% J</a:t>
                      </a:r>
                      <a:endParaRPr lang="en-GB" sz="1000" b="1" dirty="0">
                        <a:solidFill>
                          <a:srgbClr val="FFFF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rgbClr val="FF0000"/>
                    </a:solidFill>
                  </a:tcPr>
                </a:tc>
                <a:tc>
                  <a:txBody>
                    <a:bodyPr/>
                    <a:lstStyle/>
                    <a:p>
                      <a:pPr algn="ctr"/>
                      <a:endParaRPr lang="en-GB" sz="900" b="0" dirty="0">
                        <a:solidFill>
                          <a:srgbClr val="FF00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just"/>
                      <a:r>
                        <a:rPr lang="en-US" sz="900" kern="1200" dirty="0" smtClean="0">
                          <a:solidFill>
                            <a:schemeClr val="dk1"/>
                          </a:solidFill>
                          <a:effectLst/>
                          <a:latin typeface="Arial" panose="020B0604020202020204" pitchFamily="34" charset="0"/>
                          <a:ea typeface="+mn-ea"/>
                          <a:cs typeface="Arial" panose="020B0604020202020204" pitchFamily="34" charset="0"/>
                        </a:rPr>
                        <a:t>Backing data has been made available this Quarter by SCHT; this determines rationale for a looked after child not receiving a review within 20 working days. A total of 15 IHAs out of 25 were seen in timescale in Q1. Rationale is provided for all children seen out of timescale.</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n-US" sz="900" b="1" u="sng" kern="1200" dirty="0" smtClean="0">
                          <a:solidFill>
                            <a:schemeClr val="dk1"/>
                          </a:solidFill>
                          <a:effectLst/>
                          <a:latin typeface="Arial" panose="020B0604020202020204" pitchFamily="34" charset="0"/>
                          <a:ea typeface="+mn-ea"/>
                          <a:cs typeface="Arial" panose="020B0604020202020204" pitchFamily="34" charset="0"/>
                        </a:rPr>
                        <a:t>New Actions: 2020</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Escalation to DDLAC for any child outside of timescales.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Escalation of cancellations to the DDLAC.</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err="1" smtClean="0">
                          <a:solidFill>
                            <a:schemeClr val="dk1"/>
                          </a:solidFill>
                          <a:effectLst/>
                          <a:latin typeface="Arial" panose="020B0604020202020204" pitchFamily="34" charset="0"/>
                          <a:ea typeface="+mn-ea"/>
                          <a:cs typeface="Arial" panose="020B0604020202020204" pitchFamily="34" charset="0"/>
                        </a:rPr>
                        <a:t>Paediatric</a:t>
                      </a:r>
                      <a:r>
                        <a:rPr lang="en-US" sz="900" kern="1200" dirty="0" smtClean="0">
                          <a:solidFill>
                            <a:schemeClr val="dk1"/>
                          </a:solidFill>
                          <a:effectLst/>
                          <a:latin typeface="Arial" panose="020B0604020202020204" pitchFamily="34" charset="0"/>
                          <a:ea typeface="+mn-ea"/>
                          <a:cs typeface="Arial" panose="020B0604020202020204" pitchFamily="34" charset="0"/>
                        </a:rPr>
                        <a:t> team to ensure there is enough appointments available for IHAs.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err="1" smtClean="0">
                          <a:solidFill>
                            <a:schemeClr val="dk1"/>
                          </a:solidFill>
                          <a:effectLst/>
                          <a:latin typeface="Arial" panose="020B0604020202020204" pitchFamily="34" charset="0"/>
                          <a:ea typeface="+mn-ea"/>
                          <a:cs typeface="Arial" panose="020B0604020202020204" pitchFamily="34" charset="0"/>
                        </a:rPr>
                        <a:t>Paediatric</a:t>
                      </a:r>
                      <a:r>
                        <a:rPr lang="en-US" sz="900" kern="1200" dirty="0" smtClean="0">
                          <a:solidFill>
                            <a:schemeClr val="dk1"/>
                          </a:solidFill>
                          <a:effectLst/>
                          <a:latin typeface="Arial" panose="020B0604020202020204" pitchFamily="34" charset="0"/>
                          <a:ea typeface="+mn-ea"/>
                          <a:cs typeface="Arial" panose="020B0604020202020204" pitchFamily="34" charset="0"/>
                        </a:rPr>
                        <a:t> Secretaries to review that IHA paperwork is being completed and sent to the Local Authority in 20 working days. </a:t>
                      </a:r>
                      <a:r>
                        <a:rPr lang="en-US" sz="900" b="1" u="sng" kern="1200" dirty="0" smtClean="0">
                          <a:solidFill>
                            <a:schemeClr val="dk1"/>
                          </a:solidFill>
                          <a:effectLst/>
                          <a:latin typeface="Arial" panose="020B0604020202020204" pitchFamily="34" charset="0"/>
                          <a:ea typeface="+mn-ea"/>
                          <a:cs typeface="Arial" panose="020B0604020202020204" pitchFamily="34" charset="0"/>
                        </a:rPr>
                        <a:t>Continuing Actions: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marL="228600" indent="-228600" algn="just">
                        <a:buAutoNum type="arabicPeriod"/>
                      </a:pPr>
                      <a:r>
                        <a:rPr lang="en-US" sz="900" kern="1200" dirty="0" smtClean="0">
                          <a:solidFill>
                            <a:schemeClr val="dk1"/>
                          </a:solidFill>
                          <a:effectLst/>
                          <a:latin typeface="Arial" panose="020B0604020202020204" pitchFamily="34" charset="0"/>
                          <a:ea typeface="+mn-ea"/>
                          <a:cs typeface="Arial" panose="020B0604020202020204" pitchFamily="34" charset="0"/>
                        </a:rPr>
                        <a:t>Review children being placed OOA and the need for a health assessment to be completed. Review if children need to be brought back into area following risk assessment</a:t>
                      </a:r>
                      <a:endParaRPr lang="en-GB" sz="900" i="0" kern="1200" dirty="0" smtClean="0">
                        <a:solidFill>
                          <a:schemeClr val="tx1"/>
                        </a:solidFill>
                        <a:effectLst/>
                        <a:latin typeface="Arial" panose="020B0604020202020204" pitchFamily="34" charset="0"/>
                        <a:ea typeface="+mn-ea"/>
                        <a:cs typeface="Arial" panose="020B0604020202020204" pitchFamily="34" charset="0"/>
                      </a:endParaRPr>
                    </a:p>
                    <a:p>
                      <a:pPr marL="0" indent="0" algn="just">
                        <a:buNone/>
                      </a:pPr>
                      <a:endParaRPr lang="en-US" sz="900" kern="1200" dirty="0" smtClean="0">
                        <a:solidFill>
                          <a:schemeClr val="dk1"/>
                        </a:solidFill>
                        <a:effectLst/>
                        <a:latin typeface="Arial" panose="020B0604020202020204" pitchFamily="34" charset="0"/>
                        <a:ea typeface="+mn-ea"/>
                        <a:cs typeface="Arial" panose="020B0604020202020204"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r>
              <a:tr h="792000">
                <a:tc>
                  <a:txBody>
                    <a:bodyPr/>
                    <a:lstStyle/>
                    <a:p>
                      <a:r>
                        <a:rPr lang="en-GB" sz="900" b="0" dirty="0" smtClean="0">
                          <a:solidFill>
                            <a:schemeClr val="tx1"/>
                          </a:solidFill>
                          <a:latin typeface="Arial" panose="020B0604020202020204" pitchFamily="34" charset="0"/>
                          <a:cs typeface="Arial" panose="020B0604020202020204" pitchFamily="34" charset="0"/>
                        </a:rPr>
                        <a:t>Review</a:t>
                      </a:r>
                      <a:r>
                        <a:rPr lang="en-GB" sz="900" b="0" baseline="0" dirty="0" smtClean="0">
                          <a:solidFill>
                            <a:schemeClr val="tx1"/>
                          </a:solidFill>
                          <a:latin typeface="Arial" panose="020B0604020202020204" pitchFamily="34" charset="0"/>
                          <a:cs typeface="Arial" panose="020B0604020202020204" pitchFamily="34" charset="0"/>
                        </a:rPr>
                        <a:t> Health Assessments</a:t>
                      </a:r>
                    </a:p>
                    <a:p>
                      <a:r>
                        <a:rPr lang="en-GB" sz="900" b="0" baseline="0" dirty="0" smtClean="0">
                          <a:solidFill>
                            <a:schemeClr val="tx1"/>
                          </a:solidFill>
                          <a:latin typeface="Arial" panose="020B0604020202020204" pitchFamily="34" charset="0"/>
                          <a:cs typeface="Arial" panose="020B0604020202020204" pitchFamily="34" charset="0"/>
                        </a:rPr>
                        <a:t>Maria Hadley</a:t>
                      </a:r>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r>
                        <a:rPr lang="en-GB" sz="900" dirty="0" smtClean="0">
                          <a:latin typeface="Arial" panose="020B0604020202020204" pitchFamily="34" charset="0"/>
                          <a:cs typeface="Arial" panose="020B0604020202020204" pitchFamily="34" charset="0"/>
                        </a:rPr>
                        <a:t>% of looked after children under 5 years with an up to date statutory health assessment </a:t>
                      </a:r>
                    </a:p>
                  </a:txBody>
                  <a:tcPr anchor="ctr"/>
                </a:tc>
                <a:tc>
                  <a:txBody>
                    <a:bodyPr/>
                    <a:lstStyle/>
                    <a:p>
                      <a:pPr algn="ctr"/>
                      <a:r>
                        <a:rPr lang="en-GB" sz="1000" b="1" dirty="0" smtClean="0">
                          <a:latin typeface="Arial" panose="020B0604020202020204" pitchFamily="34" charset="0"/>
                          <a:cs typeface="Arial" panose="020B0604020202020204" pitchFamily="34" charset="0"/>
                        </a:rPr>
                        <a:t>90%</a:t>
                      </a:r>
                      <a:endParaRPr lang="en-GB" sz="1000" b="1" dirty="0">
                        <a:latin typeface="Arial" panose="020B0604020202020204" pitchFamily="34" charset="0"/>
                        <a:cs typeface="Arial" panose="020B0604020202020204" pitchFamily="34" charset="0"/>
                      </a:endParaRP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83% A</a:t>
                      </a:r>
                    </a:p>
                    <a:p>
                      <a:pPr algn="ctr"/>
                      <a:r>
                        <a:rPr lang="en-GB" sz="1000" b="1" dirty="0" smtClean="0">
                          <a:solidFill>
                            <a:srgbClr val="FFFF00"/>
                          </a:solidFill>
                          <a:latin typeface="Arial" panose="020B0604020202020204" pitchFamily="34" charset="0"/>
                          <a:cs typeface="Arial" panose="020B0604020202020204" pitchFamily="34" charset="0"/>
                        </a:rPr>
                        <a:t>83% M</a:t>
                      </a:r>
                    </a:p>
                    <a:p>
                      <a:pPr algn="ctr"/>
                      <a:r>
                        <a:rPr lang="en-GB" sz="1000" b="1" dirty="0" smtClean="0">
                          <a:solidFill>
                            <a:srgbClr val="FFFF00"/>
                          </a:solidFill>
                          <a:latin typeface="Arial" panose="020B0604020202020204" pitchFamily="34" charset="0"/>
                          <a:cs typeface="Arial" panose="020B0604020202020204" pitchFamily="34" charset="0"/>
                        </a:rPr>
                        <a:t>98% J</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FF000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rowSpan="3">
                  <a:txBody>
                    <a:bodyPr/>
                    <a:lstStyle/>
                    <a:p>
                      <a:pPr algn="just"/>
                      <a:r>
                        <a:rPr lang="en-US" sz="900" kern="1200" dirty="0" smtClean="0">
                          <a:solidFill>
                            <a:schemeClr val="dk1"/>
                          </a:solidFill>
                          <a:effectLst/>
                          <a:latin typeface="Arial" panose="020B0604020202020204" pitchFamily="34" charset="0"/>
                          <a:ea typeface="+mn-ea"/>
                          <a:cs typeface="Arial" panose="020B0604020202020204" pitchFamily="34" charset="0"/>
                        </a:rPr>
                        <a:t>Backing data provided by SCHT at the end of each quarter to determine rationale around the figures provided.</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n-US" sz="900" b="1" u="sng" kern="1200" dirty="0" smtClean="0">
                          <a:solidFill>
                            <a:schemeClr val="dk1"/>
                          </a:solidFill>
                          <a:effectLst/>
                          <a:latin typeface="Arial" panose="020B0604020202020204" pitchFamily="34" charset="0"/>
                          <a:ea typeface="+mn-ea"/>
                          <a:cs typeface="Arial" panose="020B0604020202020204" pitchFamily="34" charset="0"/>
                        </a:rPr>
                        <a:t>Continuing Actions: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RHA continue to be reviewed and escalated in accordance with LAC processes.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OOA concerns continue to be escalated to CCG.</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LAC</a:t>
                      </a:r>
                      <a:r>
                        <a:rPr lang="en-US" sz="900" kern="1200" baseline="0" dirty="0" smtClean="0">
                          <a:solidFill>
                            <a:schemeClr val="dk1"/>
                          </a:solidFill>
                          <a:effectLst/>
                          <a:latin typeface="Arial" panose="020B0604020202020204" pitchFamily="34" charset="0"/>
                          <a:ea typeface="+mn-ea"/>
                          <a:cs typeface="Arial" panose="020B0604020202020204" pitchFamily="34" charset="0"/>
                        </a:rPr>
                        <a:t> N</a:t>
                      </a:r>
                      <a:r>
                        <a:rPr lang="en-US" sz="900" kern="1200" dirty="0" smtClean="0">
                          <a:solidFill>
                            <a:schemeClr val="dk1"/>
                          </a:solidFill>
                          <a:effectLst/>
                          <a:latin typeface="Arial" panose="020B0604020202020204" pitchFamily="34" charset="0"/>
                          <a:ea typeface="+mn-ea"/>
                          <a:cs typeface="Arial" panose="020B0604020202020204" pitchFamily="34" charset="0"/>
                        </a:rPr>
                        <a:t>urse continues to review the backlog</a:t>
                      </a:r>
                      <a:r>
                        <a:rPr lang="en-US" sz="900" kern="1200" baseline="0" dirty="0" smtClean="0">
                          <a:solidFill>
                            <a:schemeClr val="dk1"/>
                          </a:solidFill>
                          <a:effectLst/>
                          <a:latin typeface="Arial" panose="020B0604020202020204" pitchFamily="34" charset="0"/>
                          <a:ea typeface="+mn-ea"/>
                          <a:cs typeface="Arial" panose="020B0604020202020204" pitchFamily="34" charset="0"/>
                        </a:rPr>
                        <a:t> </a:t>
                      </a:r>
                      <a:r>
                        <a:rPr lang="en-US" sz="900" kern="1200" dirty="0" smtClean="0">
                          <a:solidFill>
                            <a:schemeClr val="dk1"/>
                          </a:solidFill>
                          <a:effectLst/>
                          <a:latin typeface="Arial" panose="020B0604020202020204" pitchFamily="34" charset="0"/>
                          <a:ea typeface="+mn-ea"/>
                          <a:cs typeface="Arial" panose="020B0604020202020204" pitchFamily="34" charset="0"/>
                        </a:rPr>
                        <a:t>and escalate outstanding RHA's to professionals and OOA colleagues.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CCG Designated Nurse continues to review the OOA requests and escalate outstanding RHA's.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tr>
              <a:tr h="396000">
                <a:tc rowSpan="2">
                  <a:txBody>
                    <a:bodyPr/>
                    <a:lstStyle/>
                    <a:p>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 of looked after children 5yrs to 16yrs with an up to date statutory health assessment </a:t>
                      </a:r>
                    </a:p>
                  </a:txBody>
                  <a:tcPr anchor="ctr"/>
                </a:tc>
                <a:tc>
                  <a:txBody>
                    <a:bodyPr/>
                    <a:lstStyle/>
                    <a:p>
                      <a:pPr algn="ctr"/>
                      <a:r>
                        <a:rPr lang="en-GB" sz="1000" b="1" dirty="0" smtClean="0">
                          <a:latin typeface="Arial" panose="020B0604020202020204" pitchFamily="34" charset="0"/>
                          <a:cs typeface="Arial" panose="020B0604020202020204" pitchFamily="34" charset="0"/>
                        </a:rPr>
                        <a:t>90%</a:t>
                      </a:r>
                      <a:endParaRPr lang="en-GB" sz="1000" b="1" dirty="0">
                        <a:latin typeface="Arial" panose="020B0604020202020204" pitchFamily="34" charset="0"/>
                        <a:cs typeface="Arial" panose="020B0604020202020204" pitchFamily="34" charset="0"/>
                      </a:endParaRP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89% A</a:t>
                      </a:r>
                    </a:p>
                    <a:p>
                      <a:pPr algn="ctr"/>
                      <a:r>
                        <a:rPr lang="en-GB" sz="1000" b="1" dirty="0" smtClean="0">
                          <a:solidFill>
                            <a:srgbClr val="FFFF00"/>
                          </a:solidFill>
                          <a:latin typeface="Arial" panose="020B0604020202020204" pitchFamily="34" charset="0"/>
                          <a:cs typeface="Arial" panose="020B0604020202020204" pitchFamily="34" charset="0"/>
                        </a:rPr>
                        <a:t>89% M</a:t>
                      </a:r>
                    </a:p>
                    <a:p>
                      <a:pPr algn="ctr"/>
                      <a:r>
                        <a:rPr lang="en-GB" sz="1000" b="1" dirty="0" smtClean="0">
                          <a:solidFill>
                            <a:srgbClr val="FFFF00"/>
                          </a:solidFill>
                          <a:latin typeface="Arial" panose="020B0604020202020204" pitchFamily="34" charset="0"/>
                          <a:cs typeface="Arial" panose="020B0604020202020204" pitchFamily="34" charset="0"/>
                        </a:rPr>
                        <a:t>95% J</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92D05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noProof="0" dirty="0" smtClean="0">
                        <a:solidFill>
                          <a:schemeClr val="tx1"/>
                        </a:solidFill>
                        <a:latin typeface="Arial" panose="020B0604020202020204" pitchFamily="34" charset="0"/>
                        <a:ea typeface="+mn-ea"/>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tr>
              <a:tr h="396000">
                <a:tc v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 of looked after children 16yrs to 18yrs with an up to date statutory health assessment </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latin typeface="Arial" panose="020B0604020202020204" pitchFamily="34" charset="0"/>
                          <a:cs typeface="Arial" panose="020B0604020202020204" pitchFamily="34" charset="0"/>
                        </a:rPr>
                        <a:t>80%</a:t>
                      </a: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95% A</a:t>
                      </a:r>
                    </a:p>
                    <a:p>
                      <a:pPr algn="ctr"/>
                      <a:r>
                        <a:rPr lang="en-GB" sz="1000" b="1" dirty="0" smtClean="0">
                          <a:solidFill>
                            <a:srgbClr val="FFFF00"/>
                          </a:solidFill>
                          <a:latin typeface="Arial" panose="020B0604020202020204" pitchFamily="34" charset="0"/>
                          <a:cs typeface="Arial" panose="020B0604020202020204" pitchFamily="34" charset="0"/>
                        </a:rPr>
                        <a:t>93% M</a:t>
                      </a:r>
                    </a:p>
                    <a:p>
                      <a:pPr algn="ctr"/>
                      <a:r>
                        <a:rPr lang="en-GB" sz="1000" b="1" dirty="0" smtClean="0">
                          <a:solidFill>
                            <a:srgbClr val="FFFF00"/>
                          </a:solidFill>
                          <a:latin typeface="Arial" panose="020B0604020202020204" pitchFamily="34" charset="0"/>
                          <a:cs typeface="Arial" panose="020B0604020202020204" pitchFamily="34" charset="0"/>
                        </a:rPr>
                        <a:t>84% J</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92D05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endParaRPr lang="en-GB"/>
                    </a:p>
                  </a:txBody>
                  <a:tcPr/>
                </a:tc>
              </a:tr>
            </a:tbl>
          </a:graphicData>
        </a:graphic>
      </p:graphicFrame>
      <p:sp>
        <p:nvSpPr>
          <p:cNvPr id="25" name="Down Arrow 24"/>
          <p:cNvSpPr>
            <a:spLocks noChangeAspect="1"/>
          </p:cNvSpPr>
          <p:nvPr/>
        </p:nvSpPr>
        <p:spPr>
          <a:xfrm rot="10800000">
            <a:off x="5063181" y="4941168"/>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Down Arrow 13"/>
          <p:cNvSpPr>
            <a:spLocks noChangeAspect="1"/>
          </p:cNvSpPr>
          <p:nvPr/>
        </p:nvSpPr>
        <p:spPr>
          <a:xfrm>
            <a:off x="5057660" y="4221088"/>
            <a:ext cx="189000" cy="252000"/>
          </a:xfrm>
          <a:prstGeom prst="downArrow">
            <a:avLst/>
          </a:prstGeom>
          <a:solidFill>
            <a:schemeClr val="accent2"/>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Down Arrow 16"/>
          <p:cNvSpPr>
            <a:spLocks noChangeAspect="1"/>
          </p:cNvSpPr>
          <p:nvPr/>
        </p:nvSpPr>
        <p:spPr>
          <a:xfrm>
            <a:off x="5012566" y="2600880"/>
            <a:ext cx="189000" cy="252000"/>
          </a:xfrm>
          <a:prstGeom prst="downArrow">
            <a:avLst/>
          </a:prstGeom>
          <a:solidFill>
            <a:schemeClr val="accent2"/>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Down Arrow 17"/>
          <p:cNvSpPr>
            <a:spLocks noChangeAspect="1"/>
          </p:cNvSpPr>
          <p:nvPr/>
        </p:nvSpPr>
        <p:spPr>
          <a:xfrm rot="10800000">
            <a:off x="5057660" y="5589240"/>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0" name="image2.jpeg" descr="Shropshire CCG col"/>
          <p:cNvPicPr/>
          <p:nvPr/>
        </p:nvPicPr>
        <p:blipFill>
          <a:blip r:embed="rId3" cstate="print"/>
          <a:stretch>
            <a:fillRect/>
          </a:stretch>
        </p:blipFill>
        <p:spPr>
          <a:xfrm>
            <a:off x="6876256" y="44624"/>
            <a:ext cx="1152128" cy="440055"/>
          </a:xfrm>
          <a:prstGeom prst="rect">
            <a:avLst/>
          </a:prstGeom>
        </p:spPr>
      </p:pic>
    </p:spTree>
    <p:extLst>
      <p:ext uri="{BB962C8B-B14F-4D97-AF65-F5344CB8AC3E}">
        <p14:creationId xmlns:p14="http://schemas.microsoft.com/office/powerpoint/2010/main" val="21344944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4638"/>
            <a:ext cx="8075240" cy="922114"/>
          </a:xfrm>
        </p:spPr>
        <p:txBody>
          <a:bodyPr>
            <a:normAutofit/>
          </a:bodyPr>
          <a:lstStyle/>
          <a:p>
            <a:pPr algn="l"/>
            <a:r>
              <a:rPr lang="en-GB" sz="2000" dirty="0" smtClean="0"/>
              <a:t>Adult </a:t>
            </a:r>
            <a:r>
              <a:rPr lang="en-GB" sz="2000" dirty="0"/>
              <a:t>Safeguarding </a:t>
            </a:r>
            <a:r>
              <a:rPr lang="en-GB" sz="2000" dirty="0" smtClean="0"/>
              <a:t>- Key </a:t>
            </a:r>
            <a:r>
              <a:rPr lang="en-GB" sz="2000" dirty="0"/>
              <a:t>Performance Challenges, 2019/20 </a:t>
            </a:r>
            <a:r>
              <a:rPr lang="en-GB" sz="2000" dirty="0" smtClean="0"/>
              <a:t>Shrewsbury </a:t>
            </a:r>
            <a:r>
              <a:rPr lang="en-GB" sz="2000" dirty="0"/>
              <a:t>and Telford Hospitals NHS Trust Quarter 4 (</a:t>
            </a:r>
            <a:r>
              <a:rPr lang="en-GB" sz="2000" dirty="0" err="1" smtClean="0"/>
              <a:t>cont</a:t>
            </a:r>
            <a:r>
              <a:rPr lang="en-GB" sz="2000" dirty="0" smtClean="0"/>
              <a:t>)</a:t>
            </a:r>
            <a:endParaRPr lang="en-GB" sz="2000" dirty="0"/>
          </a:p>
        </p:txBody>
      </p:sp>
      <p:sp>
        <p:nvSpPr>
          <p:cNvPr id="3" name="Slide Number Placeholder 2"/>
          <p:cNvSpPr>
            <a:spLocks noGrp="1"/>
          </p:cNvSpPr>
          <p:nvPr>
            <p:ph type="sldNum" sz="quarter" idx="12"/>
          </p:nvPr>
        </p:nvSpPr>
        <p:spPr/>
        <p:txBody>
          <a:bodyPr/>
          <a:lstStyle/>
          <a:p>
            <a:fld id="{2B486B39-48C7-43AD-A026-D6F10A276E4B}" type="slidenum">
              <a:rPr lang="en-GB" smtClean="0"/>
              <a:t>20</a:t>
            </a:fld>
            <a:endParaRPr lang="en-GB" dirty="0"/>
          </a:p>
        </p:txBody>
      </p:sp>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793" y="1016219"/>
            <a:ext cx="8388350" cy="583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41612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712968" cy="720080"/>
          </a:xfrm>
        </p:spPr>
        <p:txBody>
          <a:bodyPr>
            <a:normAutofit fontScale="90000"/>
          </a:bodyPr>
          <a:lstStyle/>
          <a:p>
            <a:pPr algn="l"/>
            <a:r>
              <a:rPr lang="en-GB" sz="2000" dirty="0" smtClean="0"/>
              <a:t/>
            </a:r>
            <a:br>
              <a:rPr lang="en-GB" sz="2000" dirty="0" smtClean="0"/>
            </a:br>
            <a:r>
              <a:rPr lang="en-GB" sz="2200" dirty="0" smtClean="0"/>
              <a:t>Key </a:t>
            </a:r>
            <a:r>
              <a:rPr lang="en-GB" sz="2200" dirty="0"/>
              <a:t>Performance Challenges, Quarter </a:t>
            </a:r>
            <a:r>
              <a:rPr lang="en-GB" sz="2200" dirty="0" smtClean="0"/>
              <a:t>4</a:t>
            </a:r>
            <a:r>
              <a:rPr lang="en-GB" sz="2200" dirty="0"/>
              <a:t/>
            </a:r>
            <a:br>
              <a:rPr lang="en-GB" sz="2200" dirty="0"/>
            </a:br>
            <a:r>
              <a:rPr lang="en-GB" sz="2200" dirty="0"/>
              <a:t>    </a:t>
            </a:r>
            <a:r>
              <a:rPr lang="en-GB" sz="2200" dirty="0" smtClean="0"/>
              <a:t>2019/20 </a:t>
            </a:r>
            <a:r>
              <a:rPr lang="en-GB" sz="2200" dirty="0"/>
              <a:t>– </a:t>
            </a:r>
            <a:r>
              <a:rPr lang="en-GB" sz="2200" dirty="0" smtClean="0"/>
              <a:t>Children Safeguarding</a:t>
            </a:r>
            <a:endParaRPr lang="en-GB" sz="2200" dirty="0"/>
          </a:p>
        </p:txBody>
      </p:sp>
      <p:sp>
        <p:nvSpPr>
          <p:cNvPr id="3" name="Slide Number Placeholder 2"/>
          <p:cNvSpPr>
            <a:spLocks noGrp="1"/>
          </p:cNvSpPr>
          <p:nvPr>
            <p:ph type="sldNum" sz="quarter" idx="12"/>
          </p:nvPr>
        </p:nvSpPr>
        <p:spPr/>
        <p:txBody>
          <a:bodyPr/>
          <a:lstStyle/>
          <a:p>
            <a:fld id="{2B486B39-48C7-43AD-A026-D6F10A276E4B}" type="slidenum">
              <a:rPr lang="en-GB" smtClean="0"/>
              <a:t>21</a:t>
            </a:fld>
            <a:endParaRPr lang="en-GB" dirty="0"/>
          </a:p>
        </p:txBody>
      </p:sp>
      <p:pic>
        <p:nvPicPr>
          <p:cNvPr id="4" name="Picture 10" descr="Organisation's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116632"/>
            <a:ext cx="1790700" cy="5334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p:cNvGraphicFramePr>
            <a:graphicFrameLocks noGrp="1"/>
          </p:cNvGraphicFramePr>
          <p:nvPr>
            <p:extLst>
              <p:ext uri="{D42A27DB-BD31-4B8C-83A1-F6EECF244321}">
                <p14:modId xmlns:p14="http://schemas.microsoft.com/office/powerpoint/2010/main" val="562021090"/>
              </p:ext>
            </p:extLst>
          </p:nvPr>
        </p:nvGraphicFramePr>
        <p:xfrm>
          <a:off x="251520" y="1340768"/>
          <a:ext cx="8701641" cy="4197841"/>
        </p:xfrm>
        <a:graphic>
          <a:graphicData uri="http://schemas.openxmlformats.org/drawingml/2006/table">
            <a:tbl>
              <a:tblPr firstRow="1" bandRow="1">
                <a:tableStyleId>{5C22544A-7EE6-4342-B048-85BDC9FD1C3A}</a:tableStyleId>
              </a:tblPr>
              <a:tblGrid>
                <a:gridCol w="884313"/>
                <a:gridCol w="1521019"/>
                <a:gridCol w="778195"/>
                <a:gridCol w="672078"/>
                <a:gridCol w="707451"/>
                <a:gridCol w="672078"/>
                <a:gridCol w="3466507"/>
              </a:tblGrid>
              <a:tr h="131720">
                <a:tc rowSpan="2">
                  <a:txBody>
                    <a:bodyPr/>
                    <a:lstStyle/>
                    <a:p>
                      <a:r>
                        <a:rPr lang="en-GB" sz="1000" dirty="0" smtClean="0">
                          <a:latin typeface="Arial" panose="020B0604020202020204" pitchFamily="34" charset="0"/>
                          <a:cs typeface="Arial" panose="020B0604020202020204" pitchFamily="34" charset="0"/>
                        </a:rPr>
                        <a:t>Area and Local Lead</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dirty="0" smtClean="0">
                          <a:latin typeface="Arial" panose="020B0604020202020204" pitchFamily="34" charset="0"/>
                          <a:cs typeface="Arial" panose="020B0604020202020204" pitchFamily="34" charset="0"/>
                        </a:rPr>
                        <a:t>Indicator</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pPr algn="ctr"/>
                      <a:r>
                        <a:rPr lang="en-GB" sz="1000" dirty="0" smtClean="0">
                          <a:latin typeface="Arial" panose="020B0604020202020204" pitchFamily="34" charset="0"/>
                          <a:cs typeface="Arial" panose="020B0604020202020204" pitchFamily="34" charset="0"/>
                        </a:rPr>
                        <a:t>Target </a:t>
                      </a:r>
                      <a:br>
                        <a:rPr lang="en-GB" sz="1000" dirty="0" smtClean="0">
                          <a:latin typeface="Arial" panose="020B0604020202020204" pitchFamily="34" charset="0"/>
                          <a:cs typeface="Arial" panose="020B0604020202020204" pitchFamily="34" charset="0"/>
                        </a:rPr>
                      </a:br>
                      <a:r>
                        <a:rPr lang="en-GB" sz="1000" b="0" i="1" dirty="0" smtClean="0">
                          <a:latin typeface="Arial" panose="020B0604020202020204" pitchFamily="34" charset="0"/>
                          <a:cs typeface="Arial" panose="020B0604020202020204" pitchFamily="34" charset="0"/>
                        </a:rPr>
                        <a:t>or national rate</a:t>
                      </a:r>
                      <a:endParaRPr lang="en-GB" sz="1000" b="0" i="1"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gridSpan="2">
                  <a:txBody>
                    <a:bodyPr/>
                    <a:lstStyle/>
                    <a:p>
                      <a:pPr algn="ctr"/>
                      <a:r>
                        <a:rPr lang="en-GB" sz="1000" dirty="0" smtClean="0">
                          <a:latin typeface="Arial" panose="020B0604020202020204" pitchFamily="34" charset="0"/>
                          <a:cs typeface="Arial" panose="020B0604020202020204" pitchFamily="34" charset="0"/>
                        </a:rPr>
                        <a:t>Latest Position</a:t>
                      </a:r>
                      <a:endParaRPr lang="en-GB" sz="1000" dirty="0">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hMerge="1">
                  <a:txBody>
                    <a:bodyPr/>
                    <a:lstStyle/>
                    <a:p>
                      <a:endParaRPr lang="en-GB" dirty="0"/>
                    </a:p>
                  </a:txBody>
                  <a:tcPr/>
                </a:tc>
                <a:tc rowSpan="2">
                  <a:txBody>
                    <a:bodyPr/>
                    <a:lstStyle/>
                    <a:p>
                      <a:r>
                        <a:rPr lang="en-GB" sz="1000" dirty="0" smtClean="0">
                          <a:latin typeface="Arial" panose="020B0604020202020204" pitchFamily="34" charset="0"/>
                          <a:cs typeface="Arial" panose="020B0604020202020204" pitchFamily="34" charset="0"/>
                        </a:rPr>
                        <a:t>Change </a:t>
                      </a:r>
                      <a:r>
                        <a:rPr lang="en-GB" sz="1000" b="0" dirty="0" smtClean="0">
                          <a:latin typeface="Arial" panose="020B0604020202020204" pitchFamily="34" charset="0"/>
                          <a:cs typeface="Arial" panose="020B0604020202020204" pitchFamily="34" charset="0"/>
                        </a:rPr>
                        <a:t>from last period</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b="1" dirty="0" smtClean="0">
                          <a:latin typeface="Arial" panose="020B0604020202020204" pitchFamily="34" charset="0"/>
                          <a:cs typeface="Arial" panose="020B0604020202020204" pitchFamily="34" charset="0"/>
                        </a:rPr>
                        <a:t>Headline</a:t>
                      </a:r>
                      <a:r>
                        <a:rPr lang="en-GB" sz="1000" b="0" dirty="0" smtClean="0">
                          <a:latin typeface="Arial" panose="020B0604020202020204" pitchFamily="34" charset="0"/>
                          <a:cs typeface="Arial" panose="020B0604020202020204" pitchFamily="34" charset="0"/>
                        </a:rPr>
                        <a:t> issues/actions</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r>
              <a:tr h="433561">
                <a:tc vMerge="1">
                  <a:txBody>
                    <a:bodyPr/>
                    <a:lstStyle/>
                    <a:p>
                      <a:endParaRPr lang="en-GB" dirty="0"/>
                    </a:p>
                  </a:txBody>
                  <a:tcPr/>
                </a:tc>
                <a:tc vMerge="1">
                  <a:txBody>
                    <a:bodyPr/>
                    <a:lstStyle/>
                    <a:p>
                      <a:endParaRPr lang="en-GB" dirty="0"/>
                    </a:p>
                  </a:txBody>
                  <a:tcPr/>
                </a:tc>
                <a:tc vMerge="1">
                  <a:txBody>
                    <a:bodyPr/>
                    <a:lstStyle/>
                    <a:p>
                      <a:endParaRPr lang="en-GB" dirty="0"/>
                    </a:p>
                  </a:txBody>
                  <a:tcPr/>
                </a:tc>
                <a:tc>
                  <a:txBody>
                    <a:bodyPr/>
                    <a:lstStyle/>
                    <a:p>
                      <a:r>
                        <a:rPr lang="en-GB" sz="1000" b="1" dirty="0" smtClean="0">
                          <a:solidFill>
                            <a:schemeClr val="bg1"/>
                          </a:solidFill>
                          <a:latin typeface="Arial" panose="020B0604020202020204" pitchFamily="34" charset="0"/>
                          <a:cs typeface="Arial" panose="020B0604020202020204" pitchFamily="34" charset="0"/>
                        </a:rPr>
                        <a:t>Official</a:t>
                      </a: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r>
                        <a:rPr lang="en-GB" sz="1000" b="0" dirty="0" smtClean="0">
                          <a:solidFill>
                            <a:schemeClr val="bg1"/>
                          </a:solidFill>
                          <a:latin typeface="Arial" panose="020B0604020202020204" pitchFamily="34" charset="0"/>
                          <a:cs typeface="Arial" panose="020B0604020202020204" pitchFamily="34" charset="0"/>
                        </a:rPr>
                        <a:t>Un-validated</a:t>
                      </a:r>
                      <a:endParaRPr lang="en-GB" sz="10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lang="en-GB" dirty="0"/>
                    </a:p>
                  </a:txBody>
                  <a:tcPr/>
                </a:tc>
                <a:tc vMerge="1">
                  <a:txBody>
                    <a:bodyPr/>
                    <a:lstStyle/>
                    <a:p>
                      <a:endParaRPr lang="en-GB"/>
                    </a:p>
                  </a:txBody>
                  <a:tcPr/>
                </a:tc>
              </a:tr>
              <a:tr h="457200">
                <a:tc rowSpan="3">
                  <a:txBody>
                    <a:bodyPr/>
                    <a:lstStyle/>
                    <a:p>
                      <a:pPr algn="ctr"/>
                      <a:r>
                        <a:rPr lang="en-GB" sz="900" b="1" dirty="0" smtClean="0">
                          <a:solidFill>
                            <a:schemeClr val="tx1"/>
                          </a:solidFill>
                          <a:latin typeface="Arial" panose="020B0604020202020204" pitchFamily="34" charset="0"/>
                          <a:cs typeface="Arial" panose="020B0604020202020204" pitchFamily="34" charset="0"/>
                        </a:rPr>
                        <a:t>Shrewsbury</a:t>
                      </a:r>
                      <a:r>
                        <a:rPr lang="en-GB" sz="900" b="1" baseline="0" dirty="0" smtClean="0">
                          <a:solidFill>
                            <a:schemeClr val="tx1"/>
                          </a:solidFill>
                          <a:latin typeface="Arial" panose="020B0604020202020204" pitchFamily="34" charset="0"/>
                          <a:cs typeface="Arial" panose="020B0604020202020204" pitchFamily="34" charset="0"/>
                        </a:rPr>
                        <a:t> &amp; Telford Hospitals NHS Trust</a:t>
                      </a:r>
                      <a:r>
                        <a:rPr lang="en-GB" sz="900" b="1" dirty="0" smtClean="0">
                          <a:solidFill>
                            <a:schemeClr val="tx1"/>
                          </a:solidFill>
                          <a:latin typeface="Arial" panose="020B0604020202020204" pitchFamily="34" charset="0"/>
                          <a:cs typeface="Arial" panose="020B0604020202020204" pitchFamily="34" charset="0"/>
                        </a:rPr>
                        <a:t> </a:t>
                      </a:r>
                      <a:r>
                        <a:rPr lang="en-GB" sz="900" b="0" dirty="0" smtClean="0">
                          <a:solidFill>
                            <a:schemeClr val="tx1"/>
                          </a:solidFill>
                          <a:latin typeface="Arial" panose="020B0604020202020204" pitchFamily="34" charset="0"/>
                          <a:cs typeface="Arial" panose="020B0604020202020204" pitchFamily="34" charset="0"/>
                        </a:rPr>
                        <a:t>(as at end </a:t>
                      </a:r>
                      <a:r>
                        <a:rPr lang="en-GB" sz="900" b="0" dirty="0" err="1" smtClean="0">
                          <a:solidFill>
                            <a:schemeClr val="tx1"/>
                          </a:solidFill>
                          <a:latin typeface="Arial" panose="020B0604020202020204" pitchFamily="34" charset="0"/>
                          <a:cs typeface="Arial" panose="020B0604020202020204" pitchFamily="34" charset="0"/>
                        </a:rPr>
                        <a:t>Qtr</a:t>
                      </a:r>
                      <a:r>
                        <a:rPr lang="en-GB" sz="900" b="0" dirty="0" smtClean="0">
                          <a:solidFill>
                            <a:schemeClr val="tx1"/>
                          </a:solidFill>
                          <a:latin typeface="Arial" panose="020B0604020202020204" pitchFamily="34" charset="0"/>
                          <a:cs typeface="Arial" panose="020B0604020202020204" pitchFamily="34" charset="0"/>
                        </a:rPr>
                        <a:t> 4)</a:t>
                      </a:r>
                    </a:p>
                    <a:p>
                      <a:pPr algn="ctr"/>
                      <a:endParaRPr lang="en-GB" sz="900" b="0" dirty="0" smtClean="0">
                        <a:solidFill>
                          <a:schemeClr val="tx1"/>
                        </a:solidFill>
                        <a:latin typeface="Arial" panose="020B0604020202020204" pitchFamily="34" charset="0"/>
                        <a:cs typeface="Arial" panose="020B0604020202020204" pitchFamily="34" charset="0"/>
                      </a:endParaRPr>
                    </a:p>
                    <a:p>
                      <a:pPr algn="ctr"/>
                      <a:r>
                        <a:rPr lang="en-GB" sz="900" b="0" dirty="0" smtClean="0">
                          <a:solidFill>
                            <a:schemeClr val="tx1"/>
                          </a:solidFill>
                          <a:latin typeface="Arial" panose="020B0604020202020204" pitchFamily="34" charset="0"/>
                          <a:cs typeface="Arial" panose="020B0604020202020204" pitchFamily="34" charset="0"/>
                        </a:rPr>
                        <a:t>Local Lead:  David</a:t>
                      </a:r>
                      <a:r>
                        <a:rPr lang="en-GB" sz="900" b="0" baseline="0" dirty="0" smtClean="0">
                          <a:solidFill>
                            <a:schemeClr val="tx1"/>
                          </a:solidFill>
                          <a:latin typeface="Arial" panose="020B0604020202020204" pitchFamily="34" charset="0"/>
                          <a:cs typeface="Arial" panose="020B0604020202020204" pitchFamily="34" charset="0"/>
                        </a:rPr>
                        <a:t> </a:t>
                      </a:r>
                      <a:r>
                        <a:rPr lang="en-GB" sz="900" b="0" baseline="0" dirty="0" err="1" smtClean="0">
                          <a:solidFill>
                            <a:schemeClr val="tx1"/>
                          </a:solidFill>
                          <a:latin typeface="Arial" panose="020B0604020202020204" pitchFamily="34" charset="0"/>
                          <a:cs typeface="Arial" panose="020B0604020202020204" pitchFamily="34" charset="0"/>
                        </a:rPr>
                        <a:t>Coan</a:t>
                      </a:r>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900" dirty="0" smtClean="0">
                          <a:latin typeface="Arial" panose="020B0604020202020204" pitchFamily="34" charset="0"/>
                          <a:cs typeface="Arial" panose="020B0604020202020204" pitchFamily="34" charset="0"/>
                        </a:rPr>
                        <a:t>Safeguarding Children Awareness Training     (3 yearly update) </a:t>
                      </a: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rowSpan="2">
                  <a:txBody>
                    <a:bodyPr/>
                    <a:lstStyle/>
                    <a:p>
                      <a:pPr algn="ctr"/>
                      <a:r>
                        <a:rPr lang="en-GB" sz="1000" b="1" dirty="0" smtClean="0">
                          <a:latin typeface="Arial" panose="020B0604020202020204" pitchFamily="34" charset="0"/>
                          <a:cs typeface="Arial" panose="020B0604020202020204" pitchFamily="34" charset="0"/>
                        </a:rPr>
                        <a:t>95%</a:t>
                      </a:r>
                    </a:p>
                    <a:p>
                      <a:pPr algn="ctr"/>
                      <a:r>
                        <a:rPr lang="en-GB" sz="1000" b="1" dirty="0" smtClean="0">
                          <a:latin typeface="Arial" panose="020B0604020202020204" pitchFamily="34" charset="0"/>
                          <a:cs typeface="Arial" panose="020B0604020202020204" pitchFamily="34" charset="0"/>
                        </a:rPr>
                        <a:t>85%</a:t>
                      </a:r>
                      <a:endParaRPr lang="en-GB" sz="1000" b="1"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Level 1 91%</a:t>
                      </a:r>
                      <a:endParaRPr lang="en-GB" sz="1000" b="1" dirty="0">
                        <a:solidFill>
                          <a:srgbClr val="FFFF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rgbClr val="FF0000"/>
                    </a:solidFill>
                  </a:tcPr>
                </a:tc>
                <a:tc rowSpan="2">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rgbClr val="F2F2F2"/>
                    </a:solidFill>
                  </a:tcPr>
                </a:tc>
                <a:tc>
                  <a:txBody>
                    <a:bodyPr/>
                    <a:lstStyle/>
                    <a:p>
                      <a:endParaRPr lang="en-GB" sz="1000"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Safeguarding Awareness Training Figures</a:t>
                      </a:r>
                      <a:r>
                        <a:rPr lang="en-GB" sz="900" baseline="0" dirty="0" smtClean="0">
                          <a:latin typeface="Arial" panose="020B0604020202020204" pitchFamily="34" charset="0"/>
                          <a:cs typeface="Arial" panose="020B0604020202020204" pitchFamily="34" charset="0"/>
                        </a:rPr>
                        <a:t> are provided separately by SaTH in training report and dashboard format.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b="1" u="sng" baseline="0" dirty="0" smtClean="0">
                          <a:latin typeface="Arial" panose="020B0604020202020204" pitchFamily="34" charset="0"/>
                          <a:cs typeface="Arial" panose="020B0604020202020204" pitchFamily="34" charset="0"/>
                        </a:rPr>
                        <a:t>Continuing Actions:</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baseline="0" dirty="0" smtClean="0">
                          <a:latin typeface="Arial" panose="020B0604020202020204" pitchFamily="34" charset="0"/>
                          <a:cs typeface="Arial" panose="020B0604020202020204" pitchFamily="34" charset="0"/>
                        </a:rPr>
                        <a:t>The CCG Clinical Quality Review Meeting monthly with SaTH have requested a recovery training plan and maternity updates.</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baseline="0" dirty="0" smtClean="0">
                          <a:latin typeface="Arial" panose="020B0604020202020204" pitchFamily="34" charset="0"/>
                          <a:cs typeface="Arial" panose="020B0604020202020204" pitchFamily="34" charset="0"/>
                        </a:rPr>
                        <a:t>Safeguarding advice and supervision continues to </a:t>
                      </a:r>
                      <a:r>
                        <a:rPr lang="en-GB" sz="900" baseline="0" dirty="0" err="1" smtClean="0">
                          <a:latin typeface="Arial" panose="020B0604020202020204" pitchFamily="34" charset="0"/>
                          <a:cs typeface="Arial" panose="020B0604020202020204" pitchFamily="34" charset="0"/>
                        </a:rPr>
                        <a:t>SaTH</a:t>
                      </a:r>
                      <a:r>
                        <a:rPr lang="en-GB" sz="900" baseline="0" dirty="0" smtClean="0">
                          <a:latin typeface="Arial" panose="020B0604020202020204" pitchFamily="34" charset="0"/>
                          <a:cs typeface="Arial" panose="020B0604020202020204" pitchFamily="34" charset="0"/>
                        </a:rPr>
                        <a:t> Named Professionals, Paediatric staff &amp; other relevant staff. Peer Case Review occurs monthly with Designated/ Named/ Lead Safeguarding Doctors and relevant staff. New Director of Maternity and specialist safeguarding nurse appointed to assist with training. </a:t>
                      </a:r>
                      <a:r>
                        <a:rPr lang="en-GB" sz="900" baseline="0" dirty="0" err="1" smtClean="0">
                          <a:latin typeface="Arial" panose="020B0604020202020204" pitchFamily="34" charset="0"/>
                          <a:cs typeface="Arial" panose="020B0604020202020204" pitchFamily="34" charset="0"/>
                        </a:rPr>
                        <a:t>SaTH</a:t>
                      </a:r>
                      <a:r>
                        <a:rPr lang="en-GB" sz="900" baseline="0" dirty="0" smtClean="0">
                          <a:latin typeface="Arial" panose="020B0604020202020204" pitchFamily="34" charset="0"/>
                          <a:cs typeface="Arial" panose="020B0604020202020204" pitchFamily="34" charset="0"/>
                        </a:rPr>
                        <a:t> internal safeguarding meetings with CCG leads to recommenced in 2019. Interim Director of Nursing recruited. </a:t>
                      </a:r>
                      <a:r>
                        <a:rPr lang="en-GB" sz="900" dirty="0" smtClean="0">
                          <a:latin typeface="Arial" panose="020B0604020202020204" pitchFamily="34" charset="0"/>
                          <a:cs typeface="Arial" panose="020B0604020202020204" pitchFamily="34" charset="0"/>
                        </a:rPr>
                        <a:t>Specialist Named Doctors and Nurses for Safeguarding Training Level 4</a:t>
                      </a:r>
                      <a:r>
                        <a:rPr lang="en-GB" sz="900" baseline="0" dirty="0" smtClean="0">
                          <a:latin typeface="Arial" panose="020B0604020202020204" pitchFamily="34" charset="0"/>
                          <a:cs typeface="Arial" panose="020B0604020202020204" pitchFamily="34" charset="0"/>
                        </a:rPr>
                        <a:t> 100%</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The CCG will continue to monitor the figures over </a:t>
                      </a:r>
                      <a:r>
                        <a:rPr lang="en-GB" sz="900" dirty="0" err="1" smtClean="0">
                          <a:latin typeface="Arial" panose="020B0604020202020204" pitchFamily="34" charset="0"/>
                          <a:cs typeface="Arial" panose="020B0604020202020204" pitchFamily="34" charset="0"/>
                        </a:rPr>
                        <a:t>Qtr</a:t>
                      </a:r>
                      <a:r>
                        <a:rPr lang="en-GB" sz="900" dirty="0" smtClean="0">
                          <a:latin typeface="Arial" panose="020B0604020202020204" pitchFamily="34" charset="0"/>
                          <a:cs typeface="Arial" panose="020B0604020202020204" pitchFamily="34" charset="0"/>
                        </a:rPr>
                        <a:t> 4, should the figures remain static or drop further an action plan in respect of meeting the identified target will be requested. Contingency training</a:t>
                      </a:r>
                      <a:r>
                        <a:rPr lang="en-GB" sz="900" baseline="0" dirty="0" smtClean="0">
                          <a:latin typeface="Arial" panose="020B0604020202020204" pitchFamily="34" charset="0"/>
                          <a:cs typeface="Arial" panose="020B0604020202020204" pitchFamily="34" charset="0"/>
                        </a:rPr>
                        <a:t> plans are in progress to increase figures.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baseline="0" dirty="0" smtClean="0">
                          <a:latin typeface="Arial" panose="020B0604020202020204" pitchFamily="34" charset="0"/>
                          <a:cs typeface="Arial" panose="020B0604020202020204" pitchFamily="34" charset="0"/>
                        </a:rPr>
                        <a:t>Single and multi-disciplinary audits work in progress.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All specialist Named Safeguarding Professionals including Named</a:t>
                      </a:r>
                      <a:r>
                        <a:rPr lang="en-GB" sz="900" baseline="0" dirty="0" smtClean="0">
                          <a:latin typeface="Arial" panose="020B0604020202020204" pitchFamily="34" charset="0"/>
                          <a:cs typeface="Arial" panose="020B0604020202020204" pitchFamily="34" charset="0"/>
                        </a:rPr>
                        <a:t> Midwives </a:t>
                      </a:r>
                      <a:r>
                        <a:rPr lang="en-GB" sz="900" dirty="0" smtClean="0">
                          <a:latin typeface="Arial" panose="020B0604020202020204" pitchFamily="34" charset="0"/>
                          <a:cs typeface="Arial" panose="020B0604020202020204" pitchFamily="34" charset="0"/>
                        </a:rPr>
                        <a:t>are compliant</a:t>
                      </a:r>
                      <a:r>
                        <a:rPr lang="en-GB" sz="900" baseline="0" dirty="0" smtClean="0">
                          <a:latin typeface="Arial" panose="020B0604020202020204" pitchFamily="34" charset="0"/>
                          <a:cs typeface="Arial" panose="020B0604020202020204" pitchFamily="34" charset="0"/>
                        </a:rPr>
                        <a:t> relevant competency training.</a:t>
                      </a:r>
                      <a:endParaRPr lang="en-GB" sz="900" dirty="0">
                        <a:latin typeface="Arial" panose="020B0604020202020204" pitchFamily="34" charset="0"/>
                        <a:cs typeface="Arial" panose="020B0604020202020204"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7200">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Level 2</a:t>
                      </a:r>
                    </a:p>
                    <a:p>
                      <a:pPr algn="ctr"/>
                      <a:r>
                        <a:rPr lang="en-GB" sz="1000" b="1" dirty="0" smtClean="0">
                          <a:solidFill>
                            <a:srgbClr val="FFFF00"/>
                          </a:solidFill>
                          <a:latin typeface="Arial" panose="020B0604020202020204" pitchFamily="34" charset="0"/>
                          <a:cs typeface="Arial" panose="020B0604020202020204" pitchFamily="34" charset="0"/>
                        </a:rPr>
                        <a:t>91%</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FF0000"/>
                    </a:solidFill>
                  </a:tcPr>
                </a:tc>
                <a:tc vMerge="1">
                  <a:txBody>
                    <a:bodyPr/>
                    <a:lstStyle/>
                    <a:p>
                      <a:endParaRPr lang="en-GB"/>
                    </a:p>
                  </a:txBody>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endParaRPr lang="en-GB"/>
                    </a:p>
                  </a:txBody>
                  <a:tcPr/>
                </a:tc>
              </a:tr>
              <a:tr h="457200">
                <a:tc vMerge="1">
                  <a:txBody>
                    <a:bodyPr/>
                    <a:lstStyle/>
                    <a:p>
                      <a:pPr algn="ctr"/>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endParaRPr lang="en-GB" sz="90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Number</a:t>
                      </a:r>
                      <a:r>
                        <a:rPr lang="en-GB" sz="900" baseline="0" dirty="0" smtClean="0">
                          <a:latin typeface="Arial" panose="020B0604020202020204" pitchFamily="34" charset="0"/>
                          <a:cs typeface="Arial" panose="020B0604020202020204" pitchFamily="34" charset="0"/>
                        </a:rPr>
                        <a:t> of staff who have received Level 3 Children Safeguarding </a:t>
                      </a:r>
                      <a:r>
                        <a:rPr lang="en-GB" sz="900" dirty="0" smtClean="0">
                          <a:latin typeface="Arial" panose="020B0604020202020204" pitchFamily="34" charset="0"/>
                          <a:cs typeface="Arial" panose="020B0604020202020204" pitchFamily="34" charset="0"/>
                        </a:rPr>
                        <a:t>training for frontline / clinical staff.</a:t>
                      </a: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txBody>
                  <a:tcPr anchor="ctr">
                    <a:solidFill>
                      <a:srgbClr val="D0D8E8"/>
                    </a:solidFill>
                  </a:tcPr>
                </a:tc>
                <a:tc>
                  <a:txBody>
                    <a:bodyPr/>
                    <a:lstStyle/>
                    <a:p>
                      <a:pPr algn="ctr"/>
                      <a:r>
                        <a:rPr lang="en-GB" sz="1000" b="1" dirty="0" smtClean="0">
                          <a:latin typeface="Arial" panose="020B0604020202020204" pitchFamily="34" charset="0"/>
                          <a:cs typeface="Arial" panose="020B0604020202020204" pitchFamily="34" charset="0"/>
                        </a:rPr>
                        <a:t>80%</a:t>
                      </a:r>
                    </a:p>
                    <a:p>
                      <a:pPr algn="ctr"/>
                      <a:endParaRPr lang="en-GB" sz="1000" b="1" dirty="0" smtClean="0">
                        <a:latin typeface="Arial" panose="020B0604020202020204" pitchFamily="34" charset="0"/>
                        <a:cs typeface="Arial" panose="020B0604020202020204" pitchFamily="34" charset="0"/>
                      </a:endParaRPr>
                    </a:p>
                    <a:p>
                      <a:pPr algn="ctr"/>
                      <a:endParaRPr lang="en-GB" sz="1000" b="1" dirty="0" smtClean="0">
                        <a:latin typeface="Arial" panose="020B0604020202020204" pitchFamily="34" charset="0"/>
                        <a:cs typeface="Arial" panose="020B0604020202020204" pitchFamily="34" charset="0"/>
                      </a:endParaRPr>
                    </a:p>
                    <a:p>
                      <a:pPr algn="ctr"/>
                      <a:endParaRPr lang="en-GB" sz="1000" b="1" dirty="0" smtClean="0">
                        <a:latin typeface="Arial" panose="020B0604020202020204" pitchFamily="34" charset="0"/>
                        <a:cs typeface="Arial" panose="020B0604020202020204" pitchFamily="34" charset="0"/>
                      </a:endParaRPr>
                    </a:p>
                    <a:p>
                      <a:pPr algn="ctr"/>
                      <a:endParaRPr lang="en-GB" sz="1000" b="1" dirty="0">
                        <a:latin typeface="Arial" panose="020B0604020202020204" pitchFamily="34" charset="0"/>
                        <a:cs typeface="Arial" panose="020B0604020202020204" pitchFamily="34" charset="0"/>
                      </a:endParaRP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88%</a:t>
                      </a:r>
                    </a:p>
                    <a:p>
                      <a:pPr algn="ctr"/>
                      <a:endParaRPr lang="en-GB" sz="1000" b="1" dirty="0" smtClean="0">
                        <a:solidFill>
                          <a:srgbClr val="FFFF00"/>
                        </a:solidFill>
                        <a:latin typeface="Arial" panose="020B0604020202020204" pitchFamily="34" charset="0"/>
                        <a:cs typeface="Arial" panose="020B0604020202020204" pitchFamily="34" charset="0"/>
                      </a:endParaRPr>
                    </a:p>
                    <a:p>
                      <a:pPr algn="ctr"/>
                      <a:endParaRPr lang="en-GB" sz="1000" b="1" dirty="0" smtClean="0">
                        <a:solidFill>
                          <a:srgbClr val="FFFF00"/>
                        </a:solidFill>
                        <a:latin typeface="Arial" panose="020B0604020202020204" pitchFamily="34" charset="0"/>
                        <a:cs typeface="Arial" panose="020B0604020202020204" pitchFamily="34" charset="0"/>
                      </a:endParaRPr>
                    </a:p>
                    <a:p>
                      <a:pPr algn="ctr"/>
                      <a:endParaRPr lang="en-GB" sz="1000" b="1" dirty="0" smtClean="0">
                        <a:solidFill>
                          <a:srgbClr val="FFFF00"/>
                        </a:solidFill>
                        <a:latin typeface="Arial" panose="020B0604020202020204" pitchFamily="34" charset="0"/>
                        <a:cs typeface="Arial" panose="020B0604020202020204" pitchFamily="34" charset="0"/>
                      </a:endParaRPr>
                    </a:p>
                  </a:txBody>
                  <a:tcPr anchor="ctr">
                    <a:solidFill>
                      <a:srgbClr val="00B05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rgbClr val="F2F2F2"/>
                    </a:solidFill>
                  </a:tcPr>
                </a:tc>
                <a:tc>
                  <a:txBody>
                    <a:bodyPr/>
                    <a:lstStyle/>
                    <a:p>
                      <a:endParaRPr lang="en-GB" sz="1000" dirty="0" smtClean="0">
                        <a:latin typeface="Arial" panose="020B0604020202020204" pitchFamily="34" charset="0"/>
                        <a:cs typeface="Arial" panose="020B0604020202020204" pitchFamily="34" charset="0"/>
                      </a:endParaRPr>
                    </a:p>
                    <a:p>
                      <a:endParaRPr lang="en-GB" sz="1000" dirty="0" smtClean="0">
                        <a:latin typeface="Arial" panose="020B0604020202020204" pitchFamily="34" charset="0"/>
                        <a:cs typeface="Arial" panose="020B0604020202020204" pitchFamily="34" charset="0"/>
                      </a:endParaRPr>
                    </a:p>
                    <a:p>
                      <a:endParaRPr lang="en-GB" sz="1000" dirty="0" smtClean="0">
                        <a:latin typeface="Arial" panose="020B0604020202020204" pitchFamily="34" charset="0"/>
                        <a:cs typeface="Arial" panose="020B0604020202020204" pitchFamily="34" charset="0"/>
                      </a:endParaRPr>
                    </a:p>
                    <a:p>
                      <a:endParaRPr lang="en-GB" sz="1000" dirty="0" smtClean="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txBody>
                  <a:tcPr anchor="ct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900" dirty="0">
                        <a:latin typeface="Arial" panose="020B0604020202020204" pitchFamily="34" charset="0"/>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tr>
            </a:tbl>
          </a:graphicData>
        </a:graphic>
      </p:graphicFrame>
      <p:pic>
        <p:nvPicPr>
          <p:cNvPr id="1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V="1">
            <a:off x="4951290" y="2060848"/>
            <a:ext cx="377827" cy="288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4951567" y="2492896"/>
            <a:ext cx="377827"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42353" y="3573016"/>
            <a:ext cx="377825" cy="20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1569" y="4445677"/>
            <a:ext cx="377825" cy="20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28345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712968" cy="720080"/>
          </a:xfrm>
        </p:spPr>
        <p:txBody>
          <a:bodyPr>
            <a:normAutofit fontScale="90000"/>
          </a:bodyPr>
          <a:lstStyle/>
          <a:p>
            <a:pPr algn="l"/>
            <a:r>
              <a:rPr lang="en-GB" sz="2000" dirty="0" smtClean="0"/>
              <a:t/>
            </a:r>
            <a:br>
              <a:rPr lang="en-GB" sz="2000" dirty="0" smtClean="0"/>
            </a:br>
            <a:r>
              <a:rPr lang="en-GB" sz="2200" dirty="0" smtClean="0"/>
              <a:t> Key </a:t>
            </a:r>
            <a:r>
              <a:rPr lang="en-GB" sz="2200" dirty="0"/>
              <a:t>Performance Challenges, Quarter </a:t>
            </a:r>
            <a:r>
              <a:rPr lang="en-GB" sz="2200" dirty="0" smtClean="0"/>
              <a:t>4</a:t>
            </a:r>
            <a:r>
              <a:rPr lang="en-GB" sz="2200" dirty="0"/>
              <a:t/>
            </a:r>
            <a:br>
              <a:rPr lang="en-GB" sz="2200" dirty="0"/>
            </a:br>
            <a:r>
              <a:rPr lang="en-GB" sz="2200" dirty="0"/>
              <a:t>    </a:t>
            </a:r>
            <a:r>
              <a:rPr lang="en-GB" sz="2200" dirty="0" smtClean="0"/>
              <a:t>2019/20 </a:t>
            </a:r>
            <a:r>
              <a:rPr lang="en-GB" sz="2200" dirty="0"/>
              <a:t>– </a:t>
            </a:r>
            <a:r>
              <a:rPr lang="en-GB" sz="2200" dirty="0" smtClean="0"/>
              <a:t>Children Safeguarding</a:t>
            </a:r>
            <a:endParaRPr lang="en-GB" sz="2200" dirty="0"/>
          </a:p>
        </p:txBody>
      </p:sp>
      <p:sp>
        <p:nvSpPr>
          <p:cNvPr id="3" name="Slide Number Placeholder 2"/>
          <p:cNvSpPr>
            <a:spLocks noGrp="1"/>
          </p:cNvSpPr>
          <p:nvPr>
            <p:ph type="sldNum" sz="quarter" idx="12"/>
          </p:nvPr>
        </p:nvSpPr>
        <p:spPr/>
        <p:txBody>
          <a:bodyPr/>
          <a:lstStyle/>
          <a:p>
            <a:fld id="{2B486B39-48C7-43AD-A026-D6F10A276E4B}" type="slidenum">
              <a:rPr lang="en-GB" smtClean="0"/>
              <a:t>22</a:t>
            </a:fld>
            <a:endParaRPr lang="en-GB" dirty="0"/>
          </a:p>
        </p:txBody>
      </p:sp>
      <p:pic>
        <p:nvPicPr>
          <p:cNvPr id="4" name="Picture 10" descr="Organisation's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116632"/>
            <a:ext cx="1790700" cy="5334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p:cNvGraphicFramePr>
            <a:graphicFrameLocks noGrp="1"/>
          </p:cNvGraphicFramePr>
          <p:nvPr>
            <p:extLst>
              <p:ext uri="{D42A27DB-BD31-4B8C-83A1-F6EECF244321}">
                <p14:modId xmlns:p14="http://schemas.microsoft.com/office/powerpoint/2010/main" val="3833499140"/>
              </p:ext>
            </p:extLst>
          </p:nvPr>
        </p:nvGraphicFramePr>
        <p:xfrm>
          <a:off x="251520" y="1340768"/>
          <a:ext cx="8701641" cy="3649201"/>
        </p:xfrm>
        <a:graphic>
          <a:graphicData uri="http://schemas.openxmlformats.org/drawingml/2006/table">
            <a:tbl>
              <a:tblPr firstRow="1" bandRow="1">
                <a:tableStyleId>{5C22544A-7EE6-4342-B048-85BDC9FD1C3A}</a:tableStyleId>
              </a:tblPr>
              <a:tblGrid>
                <a:gridCol w="884313"/>
                <a:gridCol w="1521019"/>
                <a:gridCol w="778195"/>
                <a:gridCol w="672078"/>
                <a:gridCol w="707451"/>
                <a:gridCol w="672078"/>
                <a:gridCol w="3466507"/>
              </a:tblGrid>
              <a:tr h="131720">
                <a:tc rowSpan="2">
                  <a:txBody>
                    <a:bodyPr/>
                    <a:lstStyle/>
                    <a:p>
                      <a:r>
                        <a:rPr lang="en-GB" sz="1000" dirty="0" smtClean="0">
                          <a:latin typeface="Arial" panose="020B0604020202020204" pitchFamily="34" charset="0"/>
                          <a:cs typeface="Arial" panose="020B0604020202020204" pitchFamily="34" charset="0"/>
                        </a:rPr>
                        <a:t>Area and Local Lead</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dirty="0" smtClean="0">
                          <a:latin typeface="Arial" panose="020B0604020202020204" pitchFamily="34" charset="0"/>
                          <a:cs typeface="Arial" panose="020B0604020202020204" pitchFamily="34" charset="0"/>
                        </a:rPr>
                        <a:t>Indicator</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pPr algn="ctr"/>
                      <a:r>
                        <a:rPr lang="en-GB" sz="1000" dirty="0" smtClean="0">
                          <a:latin typeface="Arial" panose="020B0604020202020204" pitchFamily="34" charset="0"/>
                          <a:cs typeface="Arial" panose="020B0604020202020204" pitchFamily="34" charset="0"/>
                        </a:rPr>
                        <a:t>Target </a:t>
                      </a:r>
                      <a:br>
                        <a:rPr lang="en-GB" sz="1000" dirty="0" smtClean="0">
                          <a:latin typeface="Arial" panose="020B0604020202020204" pitchFamily="34" charset="0"/>
                          <a:cs typeface="Arial" panose="020B0604020202020204" pitchFamily="34" charset="0"/>
                        </a:rPr>
                      </a:br>
                      <a:r>
                        <a:rPr lang="en-GB" sz="1000" b="0" i="1" dirty="0" smtClean="0">
                          <a:latin typeface="Arial" panose="020B0604020202020204" pitchFamily="34" charset="0"/>
                          <a:cs typeface="Arial" panose="020B0604020202020204" pitchFamily="34" charset="0"/>
                        </a:rPr>
                        <a:t>or national rate</a:t>
                      </a:r>
                      <a:endParaRPr lang="en-GB" sz="1000" b="0" i="1"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gridSpan="2">
                  <a:txBody>
                    <a:bodyPr/>
                    <a:lstStyle/>
                    <a:p>
                      <a:pPr algn="ctr"/>
                      <a:r>
                        <a:rPr lang="en-GB" sz="1000" dirty="0" smtClean="0">
                          <a:latin typeface="Arial" panose="020B0604020202020204" pitchFamily="34" charset="0"/>
                          <a:cs typeface="Arial" panose="020B0604020202020204" pitchFamily="34" charset="0"/>
                        </a:rPr>
                        <a:t>Latest Position</a:t>
                      </a:r>
                      <a:endParaRPr lang="en-GB" sz="1000" dirty="0">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hMerge="1">
                  <a:txBody>
                    <a:bodyPr/>
                    <a:lstStyle/>
                    <a:p>
                      <a:endParaRPr lang="en-GB" dirty="0"/>
                    </a:p>
                  </a:txBody>
                  <a:tcPr/>
                </a:tc>
                <a:tc rowSpan="2">
                  <a:txBody>
                    <a:bodyPr/>
                    <a:lstStyle/>
                    <a:p>
                      <a:r>
                        <a:rPr lang="en-GB" sz="1000" dirty="0" smtClean="0">
                          <a:latin typeface="Arial" panose="020B0604020202020204" pitchFamily="34" charset="0"/>
                          <a:cs typeface="Arial" panose="020B0604020202020204" pitchFamily="34" charset="0"/>
                        </a:rPr>
                        <a:t>Change </a:t>
                      </a:r>
                      <a:r>
                        <a:rPr lang="en-GB" sz="1000" b="0" dirty="0" smtClean="0">
                          <a:latin typeface="Arial" panose="020B0604020202020204" pitchFamily="34" charset="0"/>
                          <a:cs typeface="Arial" panose="020B0604020202020204" pitchFamily="34" charset="0"/>
                        </a:rPr>
                        <a:t>from last period</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b="1" dirty="0" smtClean="0">
                          <a:latin typeface="Arial" panose="020B0604020202020204" pitchFamily="34" charset="0"/>
                          <a:cs typeface="Arial" panose="020B0604020202020204" pitchFamily="34" charset="0"/>
                        </a:rPr>
                        <a:t>Headline</a:t>
                      </a:r>
                      <a:r>
                        <a:rPr lang="en-GB" sz="1000" b="0" dirty="0" smtClean="0">
                          <a:latin typeface="Arial" panose="020B0604020202020204" pitchFamily="34" charset="0"/>
                          <a:cs typeface="Arial" panose="020B0604020202020204" pitchFamily="34" charset="0"/>
                        </a:rPr>
                        <a:t> issues/actions</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r>
              <a:tr h="433561">
                <a:tc vMerge="1">
                  <a:txBody>
                    <a:bodyPr/>
                    <a:lstStyle/>
                    <a:p>
                      <a:endParaRPr lang="en-GB" dirty="0"/>
                    </a:p>
                  </a:txBody>
                  <a:tcPr/>
                </a:tc>
                <a:tc vMerge="1">
                  <a:txBody>
                    <a:bodyPr/>
                    <a:lstStyle/>
                    <a:p>
                      <a:endParaRPr lang="en-GB" dirty="0"/>
                    </a:p>
                  </a:txBody>
                  <a:tcPr/>
                </a:tc>
                <a:tc vMerge="1">
                  <a:txBody>
                    <a:bodyPr/>
                    <a:lstStyle/>
                    <a:p>
                      <a:endParaRPr lang="en-GB" dirty="0"/>
                    </a:p>
                  </a:txBody>
                  <a:tcPr/>
                </a:tc>
                <a:tc>
                  <a:txBody>
                    <a:bodyPr/>
                    <a:lstStyle/>
                    <a:p>
                      <a:r>
                        <a:rPr lang="en-GB" sz="1000" b="1" dirty="0" smtClean="0">
                          <a:solidFill>
                            <a:schemeClr val="bg1"/>
                          </a:solidFill>
                          <a:latin typeface="Arial" panose="020B0604020202020204" pitchFamily="34" charset="0"/>
                          <a:cs typeface="Arial" panose="020B0604020202020204" pitchFamily="34" charset="0"/>
                        </a:rPr>
                        <a:t>Official</a:t>
                      </a: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r>
                        <a:rPr lang="en-GB" sz="1000" b="0" dirty="0" smtClean="0">
                          <a:solidFill>
                            <a:schemeClr val="bg1"/>
                          </a:solidFill>
                          <a:latin typeface="Arial" panose="020B0604020202020204" pitchFamily="34" charset="0"/>
                          <a:cs typeface="Arial" panose="020B0604020202020204" pitchFamily="34" charset="0"/>
                        </a:rPr>
                        <a:t>Un-validated</a:t>
                      </a:r>
                      <a:endParaRPr lang="en-GB" sz="10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lang="en-GB" dirty="0"/>
                    </a:p>
                  </a:txBody>
                  <a:tcPr/>
                </a:tc>
                <a:tc vMerge="1">
                  <a:txBody>
                    <a:bodyPr/>
                    <a:lstStyle/>
                    <a:p>
                      <a:endParaRPr lang="en-GB"/>
                    </a:p>
                  </a:txBody>
                  <a:tcPr/>
                </a:tc>
              </a:tr>
              <a:tr h="457200">
                <a:tc rowSpan="3">
                  <a:txBody>
                    <a:bodyPr/>
                    <a:lstStyle/>
                    <a:p>
                      <a:pPr algn="ctr"/>
                      <a:r>
                        <a:rPr lang="en-GB" sz="900" b="1" dirty="0" smtClean="0">
                          <a:solidFill>
                            <a:schemeClr val="tx1"/>
                          </a:solidFill>
                          <a:latin typeface="Arial" panose="020B0604020202020204" pitchFamily="34" charset="0"/>
                          <a:cs typeface="Arial" panose="020B0604020202020204" pitchFamily="34" charset="0"/>
                        </a:rPr>
                        <a:t>Shropshire</a:t>
                      </a:r>
                      <a:r>
                        <a:rPr lang="en-GB" sz="900" b="1" baseline="0" dirty="0" smtClean="0">
                          <a:solidFill>
                            <a:schemeClr val="tx1"/>
                          </a:solidFill>
                          <a:latin typeface="Arial" panose="020B0604020202020204" pitchFamily="34" charset="0"/>
                          <a:cs typeface="Arial" panose="020B0604020202020204" pitchFamily="34" charset="0"/>
                        </a:rPr>
                        <a:t> Community Healthcare NHS Trust</a:t>
                      </a:r>
                      <a:r>
                        <a:rPr lang="en-GB" sz="900" b="1" dirty="0" smtClean="0">
                          <a:solidFill>
                            <a:schemeClr val="tx1"/>
                          </a:solidFill>
                          <a:latin typeface="Arial" panose="020B0604020202020204" pitchFamily="34" charset="0"/>
                          <a:cs typeface="Arial" panose="020B0604020202020204" pitchFamily="34" charset="0"/>
                        </a:rPr>
                        <a:t> </a:t>
                      </a:r>
                      <a:r>
                        <a:rPr lang="en-GB" sz="900" b="0" dirty="0" smtClean="0">
                          <a:solidFill>
                            <a:schemeClr val="tx1"/>
                          </a:solidFill>
                          <a:latin typeface="Arial" panose="020B0604020202020204" pitchFamily="34" charset="0"/>
                          <a:cs typeface="Arial" panose="020B0604020202020204" pitchFamily="34" charset="0"/>
                        </a:rPr>
                        <a:t>(as at end </a:t>
                      </a:r>
                      <a:r>
                        <a:rPr lang="en-GB" sz="900" b="0" dirty="0" err="1" smtClean="0">
                          <a:solidFill>
                            <a:schemeClr val="tx1"/>
                          </a:solidFill>
                          <a:latin typeface="Arial" panose="020B0604020202020204" pitchFamily="34" charset="0"/>
                          <a:cs typeface="Arial" panose="020B0604020202020204" pitchFamily="34" charset="0"/>
                        </a:rPr>
                        <a:t>Qtr</a:t>
                      </a:r>
                      <a:r>
                        <a:rPr lang="en-GB" sz="900" b="0" dirty="0" smtClean="0">
                          <a:solidFill>
                            <a:schemeClr val="tx1"/>
                          </a:solidFill>
                          <a:latin typeface="Arial" panose="020B0604020202020204" pitchFamily="34" charset="0"/>
                          <a:cs typeface="Arial" panose="020B0604020202020204" pitchFamily="34" charset="0"/>
                        </a:rPr>
                        <a:t> 4)</a:t>
                      </a:r>
                    </a:p>
                    <a:p>
                      <a:pPr algn="ctr"/>
                      <a:endParaRPr lang="en-GB" sz="900" b="0" dirty="0" smtClean="0">
                        <a:solidFill>
                          <a:schemeClr val="tx1"/>
                        </a:solidFill>
                        <a:latin typeface="Arial" panose="020B0604020202020204" pitchFamily="34" charset="0"/>
                        <a:cs typeface="Arial" panose="020B0604020202020204" pitchFamily="34" charset="0"/>
                      </a:endParaRPr>
                    </a:p>
                    <a:p>
                      <a:pPr algn="ctr"/>
                      <a:r>
                        <a:rPr lang="en-GB" sz="900" b="0" dirty="0" smtClean="0">
                          <a:solidFill>
                            <a:schemeClr val="tx1"/>
                          </a:solidFill>
                          <a:latin typeface="Arial" panose="020B0604020202020204" pitchFamily="34" charset="0"/>
                          <a:cs typeface="Arial" panose="020B0604020202020204" pitchFamily="34" charset="0"/>
                        </a:rPr>
                        <a:t>Local Lead:  Audrey</a:t>
                      </a:r>
                      <a:r>
                        <a:rPr lang="en-GB" sz="900" b="0" baseline="0" dirty="0" smtClean="0">
                          <a:solidFill>
                            <a:schemeClr val="tx1"/>
                          </a:solidFill>
                          <a:latin typeface="Arial" panose="020B0604020202020204" pitchFamily="34" charset="0"/>
                          <a:cs typeface="Arial" panose="020B0604020202020204" pitchFamily="34" charset="0"/>
                        </a:rPr>
                        <a:t> Scott-Ryan</a:t>
                      </a:r>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900" dirty="0" smtClean="0">
                          <a:latin typeface="Arial" panose="020B0604020202020204" pitchFamily="34" charset="0"/>
                          <a:cs typeface="Arial" panose="020B0604020202020204" pitchFamily="34" charset="0"/>
                        </a:rPr>
                        <a:t>Safeguarding Children Awareness Training     (3 yearly update) </a:t>
                      </a: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rowSpan="2">
                  <a:txBody>
                    <a:bodyPr/>
                    <a:lstStyle/>
                    <a:p>
                      <a:pPr algn="ctr"/>
                      <a:r>
                        <a:rPr lang="en-GB" sz="1000" b="1" dirty="0" smtClean="0">
                          <a:latin typeface="Arial" panose="020B0604020202020204" pitchFamily="34" charset="0"/>
                          <a:cs typeface="Arial" panose="020B0604020202020204" pitchFamily="34" charset="0"/>
                        </a:rPr>
                        <a:t>100%</a:t>
                      </a:r>
                    </a:p>
                    <a:p>
                      <a:pPr algn="ctr"/>
                      <a:r>
                        <a:rPr lang="en-GB" sz="1000" b="1" dirty="0" smtClean="0">
                          <a:latin typeface="Arial" panose="020B0604020202020204" pitchFamily="34" charset="0"/>
                          <a:cs typeface="Arial" panose="020B0604020202020204" pitchFamily="34" charset="0"/>
                        </a:rPr>
                        <a:t>95%</a:t>
                      </a:r>
                      <a:endParaRPr lang="en-GB" sz="1000" b="1"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Level 1 99.94%</a:t>
                      </a:r>
                      <a:endParaRPr lang="en-GB" sz="1000" b="1" dirty="0">
                        <a:solidFill>
                          <a:srgbClr val="FFFF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rgbClr val="FFC000"/>
                    </a:solidFill>
                  </a:tcPr>
                </a:tc>
                <a:tc rowSpan="2">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rgbClr val="F2F2F2"/>
                    </a:solidFill>
                  </a:tcPr>
                </a:tc>
                <a:tc>
                  <a:txBody>
                    <a:bodyPr/>
                    <a:lstStyle/>
                    <a:p>
                      <a:endParaRPr lang="en-GB" sz="1000"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Safeguarding Awareness Training Figures</a:t>
                      </a:r>
                      <a:r>
                        <a:rPr lang="en-GB" sz="900" baseline="0" dirty="0" smtClean="0">
                          <a:latin typeface="Arial" panose="020B0604020202020204" pitchFamily="34" charset="0"/>
                          <a:cs typeface="Arial" panose="020B0604020202020204" pitchFamily="34" charset="0"/>
                        </a:rPr>
                        <a:t> are provided separately by SCHT through quality monitoring reporting although this is not a specified requirement of the current dashboard format.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b="1" u="sng" baseline="0" dirty="0" smtClean="0">
                          <a:latin typeface="Arial" panose="020B0604020202020204" pitchFamily="34" charset="0"/>
                          <a:cs typeface="Arial" panose="020B0604020202020204" pitchFamily="34" charset="0"/>
                        </a:rPr>
                        <a:t>Continuing Actions:</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The CCG will continue to monitor the figures in</a:t>
                      </a:r>
                      <a:r>
                        <a:rPr lang="en-GB" sz="900" baseline="0" dirty="0" smtClean="0">
                          <a:latin typeface="Arial" panose="020B0604020202020204" pitchFamily="34" charset="0"/>
                          <a:cs typeface="Arial" panose="020B0604020202020204" pitchFamily="34" charset="0"/>
                        </a:rPr>
                        <a:t> dashboards </a:t>
                      </a:r>
                      <a:r>
                        <a:rPr lang="en-GB" sz="900" dirty="0" smtClean="0">
                          <a:latin typeface="Arial" panose="020B0604020202020204" pitchFamily="34" charset="0"/>
                          <a:cs typeface="Arial" panose="020B0604020202020204" pitchFamily="34" charset="0"/>
                        </a:rPr>
                        <a:t>should the figures remain static or drop further an action plan in respect of meeting the identified target will be requested. In</a:t>
                      </a:r>
                      <a:r>
                        <a:rPr lang="en-GB" sz="900" baseline="0" dirty="0" smtClean="0">
                          <a:latin typeface="Arial" panose="020B0604020202020204" pitchFamily="34" charset="0"/>
                          <a:cs typeface="Arial" panose="020B0604020202020204" pitchFamily="34" charset="0"/>
                        </a:rPr>
                        <a:t> the last year training figures have increased due to forward planning.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Specialist Named Doctors and Nurses for Safeguarding Training Level 4</a:t>
                      </a:r>
                      <a:r>
                        <a:rPr lang="en-GB" sz="900" baseline="0" dirty="0" smtClean="0">
                          <a:latin typeface="Arial" panose="020B0604020202020204" pitchFamily="34" charset="0"/>
                          <a:cs typeface="Arial" panose="020B0604020202020204" pitchFamily="34" charset="0"/>
                        </a:rPr>
                        <a:t> 100%</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baseline="0" dirty="0" smtClean="0">
                          <a:latin typeface="Arial" panose="020B0604020202020204" pitchFamily="34" charset="0"/>
                          <a:cs typeface="Arial" panose="020B0604020202020204" pitchFamily="34" charset="0"/>
                        </a:rPr>
                        <a:t>Single and multi-disciplinary audits work in progress. Alert &amp; LAC audits completed with SCHT policy and procedures updates.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baseline="0" dirty="0" smtClean="0">
                          <a:latin typeface="Arial" panose="020B0604020202020204" pitchFamily="34" charset="0"/>
                          <a:cs typeface="Arial" panose="020B0604020202020204" pitchFamily="34" charset="0"/>
                        </a:rPr>
                        <a:t>Safeguarding Lead and Named Nurse for Safeguarding Children are complaint relevant competency training, Safeguarding advice and supervision continues to CDOP lead nurse named nurse and relevant others.</a:t>
                      </a:r>
                      <a:endParaRPr lang="en-GB" sz="900" dirty="0">
                        <a:latin typeface="Arial" panose="020B0604020202020204" pitchFamily="34" charset="0"/>
                        <a:cs typeface="Arial" panose="020B0604020202020204"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7200">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Level 2</a:t>
                      </a:r>
                    </a:p>
                    <a:p>
                      <a:pPr algn="ctr"/>
                      <a:r>
                        <a:rPr lang="en-GB" sz="1000" b="1" dirty="0" smtClean="0">
                          <a:solidFill>
                            <a:srgbClr val="FFFF00"/>
                          </a:solidFill>
                          <a:latin typeface="Arial" panose="020B0604020202020204" pitchFamily="34" charset="0"/>
                          <a:cs typeface="Arial" panose="020B0604020202020204" pitchFamily="34" charset="0"/>
                        </a:rPr>
                        <a:t>93.10%</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FFC000"/>
                    </a:solidFill>
                  </a:tcPr>
                </a:tc>
                <a:tc vMerge="1">
                  <a:txBody>
                    <a:bodyPr/>
                    <a:lstStyle/>
                    <a:p>
                      <a:endParaRPr lang="en-GB"/>
                    </a:p>
                  </a:txBody>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endParaRPr lang="en-GB"/>
                    </a:p>
                  </a:txBody>
                  <a:tcPr/>
                </a:tc>
              </a:tr>
              <a:tr h="457200">
                <a:tc vMerge="1">
                  <a:txBody>
                    <a:bodyPr/>
                    <a:lstStyle/>
                    <a:p>
                      <a:pPr algn="ctr"/>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endParaRPr lang="en-GB" sz="90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Number</a:t>
                      </a:r>
                      <a:r>
                        <a:rPr lang="en-GB" sz="900" baseline="0" dirty="0" smtClean="0">
                          <a:latin typeface="Arial" panose="020B0604020202020204" pitchFamily="34" charset="0"/>
                          <a:cs typeface="Arial" panose="020B0604020202020204" pitchFamily="34" charset="0"/>
                        </a:rPr>
                        <a:t> of staff who have received Level 3 Children Safeguarding </a:t>
                      </a:r>
                      <a:r>
                        <a:rPr lang="en-GB" sz="900" dirty="0" smtClean="0">
                          <a:latin typeface="Arial" panose="020B0604020202020204" pitchFamily="34" charset="0"/>
                          <a:cs typeface="Arial" panose="020B0604020202020204" pitchFamily="34" charset="0"/>
                        </a:rPr>
                        <a:t>training for frontline / clinical staff.</a:t>
                      </a: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txBody>
                  <a:tcPr anchor="ctr">
                    <a:solidFill>
                      <a:srgbClr val="D0D8E8"/>
                    </a:solidFill>
                  </a:tcPr>
                </a:tc>
                <a:tc>
                  <a:txBody>
                    <a:bodyPr/>
                    <a:lstStyle/>
                    <a:p>
                      <a:pPr algn="ctr"/>
                      <a:r>
                        <a:rPr lang="en-GB" sz="1000" b="1" dirty="0" smtClean="0">
                          <a:latin typeface="Arial" panose="020B0604020202020204" pitchFamily="34" charset="0"/>
                          <a:cs typeface="Arial" panose="020B0604020202020204" pitchFamily="34" charset="0"/>
                        </a:rPr>
                        <a:t>95%</a:t>
                      </a:r>
                      <a:endParaRPr lang="en-GB" sz="1000" b="1" dirty="0">
                        <a:latin typeface="Arial" panose="020B0604020202020204" pitchFamily="34" charset="0"/>
                        <a:cs typeface="Arial" panose="020B0604020202020204" pitchFamily="34" charset="0"/>
                      </a:endParaRP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95.00%</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00B05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rgbClr val="F2F2F2"/>
                    </a:solidFill>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900" dirty="0">
                        <a:latin typeface="Arial" panose="020B0604020202020204" pitchFamily="34" charset="0"/>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tr>
            </a:tbl>
          </a:graphicData>
        </a:graphic>
      </p:graphicFrame>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V="1">
            <a:off x="4967092" y="1988840"/>
            <a:ext cx="377825"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V="1">
            <a:off x="4972532" y="2492896"/>
            <a:ext cx="377825"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V="1">
            <a:off x="4860032" y="3140968"/>
            <a:ext cx="637285"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94058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712968" cy="720080"/>
          </a:xfrm>
        </p:spPr>
        <p:txBody>
          <a:bodyPr>
            <a:normAutofit fontScale="90000"/>
          </a:bodyPr>
          <a:lstStyle/>
          <a:p>
            <a:pPr algn="l"/>
            <a:r>
              <a:rPr lang="en-GB" sz="2000" dirty="0" smtClean="0"/>
              <a:t/>
            </a:r>
            <a:br>
              <a:rPr lang="en-GB" sz="2000" dirty="0" smtClean="0"/>
            </a:br>
            <a:r>
              <a:rPr lang="en-GB" sz="2200" dirty="0" smtClean="0"/>
              <a:t>Key </a:t>
            </a:r>
            <a:r>
              <a:rPr lang="en-GB" sz="2200" dirty="0"/>
              <a:t>Performance Challenges, Quarter </a:t>
            </a:r>
            <a:r>
              <a:rPr lang="en-GB" sz="2200" dirty="0" smtClean="0"/>
              <a:t>4</a:t>
            </a:r>
            <a:r>
              <a:rPr lang="en-GB" sz="2200" dirty="0"/>
              <a:t/>
            </a:r>
            <a:br>
              <a:rPr lang="en-GB" sz="2200" dirty="0"/>
            </a:br>
            <a:r>
              <a:rPr lang="en-GB" sz="2200" dirty="0"/>
              <a:t>    </a:t>
            </a:r>
            <a:r>
              <a:rPr lang="en-GB" sz="2200" dirty="0" smtClean="0"/>
              <a:t>2019/20 </a:t>
            </a:r>
            <a:r>
              <a:rPr lang="en-GB" sz="2200" dirty="0"/>
              <a:t>– </a:t>
            </a:r>
            <a:r>
              <a:rPr lang="en-GB" sz="2200" dirty="0" smtClean="0"/>
              <a:t>Children Safeguarding</a:t>
            </a:r>
            <a:endParaRPr lang="en-GB" sz="2200" dirty="0"/>
          </a:p>
        </p:txBody>
      </p:sp>
      <p:sp>
        <p:nvSpPr>
          <p:cNvPr id="3" name="Slide Number Placeholder 2"/>
          <p:cNvSpPr>
            <a:spLocks noGrp="1"/>
          </p:cNvSpPr>
          <p:nvPr>
            <p:ph type="sldNum" sz="quarter" idx="12"/>
          </p:nvPr>
        </p:nvSpPr>
        <p:spPr/>
        <p:txBody>
          <a:bodyPr/>
          <a:lstStyle/>
          <a:p>
            <a:fld id="{2B486B39-48C7-43AD-A026-D6F10A276E4B}" type="slidenum">
              <a:rPr lang="en-GB" smtClean="0"/>
              <a:t>23</a:t>
            </a:fld>
            <a:endParaRPr lang="en-GB" dirty="0"/>
          </a:p>
        </p:txBody>
      </p:sp>
      <p:pic>
        <p:nvPicPr>
          <p:cNvPr id="4" name="Picture 10" descr="Organisation's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116632"/>
            <a:ext cx="1790700" cy="5334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p:cNvGraphicFramePr>
            <a:graphicFrameLocks noGrp="1"/>
          </p:cNvGraphicFramePr>
          <p:nvPr>
            <p:extLst>
              <p:ext uri="{D42A27DB-BD31-4B8C-83A1-F6EECF244321}">
                <p14:modId xmlns:p14="http://schemas.microsoft.com/office/powerpoint/2010/main" val="3264233870"/>
              </p:ext>
            </p:extLst>
          </p:nvPr>
        </p:nvGraphicFramePr>
        <p:xfrm>
          <a:off x="251520" y="1340768"/>
          <a:ext cx="8701641" cy="3649201"/>
        </p:xfrm>
        <a:graphic>
          <a:graphicData uri="http://schemas.openxmlformats.org/drawingml/2006/table">
            <a:tbl>
              <a:tblPr firstRow="1" bandRow="1">
                <a:tableStyleId>{5C22544A-7EE6-4342-B048-85BDC9FD1C3A}</a:tableStyleId>
              </a:tblPr>
              <a:tblGrid>
                <a:gridCol w="884313"/>
                <a:gridCol w="1521019"/>
                <a:gridCol w="778195"/>
                <a:gridCol w="672078"/>
                <a:gridCol w="707451"/>
                <a:gridCol w="672078"/>
                <a:gridCol w="3466507"/>
              </a:tblGrid>
              <a:tr h="131720">
                <a:tc rowSpan="2">
                  <a:txBody>
                    <a:bodyPr/>
                    <a:lstStyle/>
                    <a:p>
                      <a:r>
                        <a:rPr lang="en-GB" sz="1000" dirty="0" smtClean="0">
                          <a:latin typeface="Arial" panose="020B0604020202020204" pitchFamily="34" charset="0"/>
                          <a:cs typeface="Arial" panose="020B0604020202020204" pitchFamily="34" charset="0"/>
                        </a:rPr>
                        <a:t>Area and Local Lead</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dirty="0" smtClean="0">
                          <a:latin typeface="Arial" panose="020B0604020202020204" pitchFamily="34" charset="0"/>
                          <a:cs typeface="Arial" panose="020B0604020202020204" pitchFamily="34" charset="0"/>
                        </a:rPr>
                        <a:t>Indicator</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pPr algn="ctr"/>
                      <a:r>
                        <a:rPr lang="en-GB" sz="1000" dirty="0" smtClean="0">
                          <a:latin typeface="Arial" panose="020B0604020202020204" pitchFamily="34" charset="0"/>
                          <a:cs typeface="Arial" panose="020B0604020202020204" pitchFamily="34" charset="0"/>
                        </a:rPr>
                        <a:t>Target </a:t>
                      </a:r>
                      <a:br>
                        <a:rPr lang="en-GB" sz="1000" dirty="0" smtClean="0">
                          <a:latin typeface="Arial" panose="020B0604020202020204" pitchFamily="34" charset="0"/>
                          <a:cs typeface="Arial" panose="020B0604020202020204" pitchFamily="34" charset="0"/>
                        </a:rPr>
                      </a:br>
                      <a:r>
                        <a:rPr lang="en-GB" sz="1000" b="0" i="1" dirty="0" smtClean="0">
                          <a:latin typeface="Arial" panose="020B0604020202020204" pitchFamily="34" charset="0"/>
                          <a:cs typeface="Arial" panose="020B0604020202020204" pitchFamily="34" charset="0"/>
                        </a:rPr>
                        <a:t>or national rate</a:t>
                      </a:r>
                      <a:endParaRPr lang="en-GB" sz="1000" b="0" i="1"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gridSpan="2">
                  <a:txBody>
                    <a:bodyPr/>
                    <a:lstStyle/>
                    <a:p>
                      <a:pPr algn="ctr"/>
                      <a:r>
                        <a:rPr lang="en-GB" sz="1000" dirty="0" smtClean="0">
                          <a:latin typeface="Arial" panose="020B0604020202020204" pitchFamily="34" charset="0"/>
                          <a:cs typeface="Arial" panose="020B0604020202020204" pitchFamily="34" charset="0"/>
                        </a:rPr>
                        <a:t>Latest Position</a:t>
                      </a:r>
                      <a:endParaRPr lang="en-GB" sz="1000" dirty="0">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hMerge="1">
                  <a:txBody>
                    <a:bodyPr/>
                    <a:lstStyle/>
                    <a:p>
                      <a:endParaRPr lang="en-GB" dirty="0"/>
                    </a:p>
                  </a:txBody>
                  <a:tcPr/>
                </a:tc>
                <a:tc rowSpan="2">
                  <a:txBody>
                    <a:bodyPr/>
                    <a:lstStyle/>
                    <a:p>
                      <a:r>
                        <a:rPr lang="en-GB" sz="1000" dirty="0" smtClean="0">
                          <a:latin typeface="Arial" panose="020B0604020202020204" pitchFamily="34" charset="0"/>
                          <a:cs typeface="Arial" panose="020B0604020202020204" pitchFamily="34" charset="0"/>
                        </a:rPr>
                        <a:t>Change </a:t>
                      </a:r>
                      <a:r>
                        <a:rPr lang="en-GB" sz="1000" b="0" dirty="0" smtClean="0">
                          <a:latin typeface="Arial" panose="020B0604020202020204" pitchFamily="34" charset="0"/>
                          <a:cs typeface="Arial" panose="020B0604020202020204" pitchFamily="34" charset="0"/>
                        </a:rPr>
                        <a:t>from last period</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b="1" dirty="0" smtClean="0">
                          <a:latin typeface="Arial" panose="020B0604020202020204" pitchFamily="34" charset="0"/>
                          <a:cs typeface="Arial" panose="020B0604020202020204" pitchFamily="34" charset="0"/>
                        </a:rPr>
                        <a:t>Headline</a:t>
                      </a:r>
                      <a:r>
                        <a:rPr lang="en-GB" sz="1000" b="0" dirty="0" smtClean="0">
                          <a:latin typeface="Arial" panose="020B0604020202020204" pitchFamily="34" charset="0"/>
                          <a:cs typeface="Arial" panose="020B0604020202020204" pitchFamily="34" charset="0"/>
                        </a:rPr>
                        <a:t> issues/actions</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r>
              <a:tr h="433561">
                <a:tc vMerge="1">
                  <a:txBody>
                    <a:bodyPr/>
                    <a:lstStyle/>
                    <a:p>
                      <a:endParaRPr lang="en-GB" dirty="0"/>
                    </a:p>
                  </a:txBody>
                  <a:tcPr/>
                </a:tc>
                <a:tc vMerge="1">
                  <a:txBody>
                    <a:bodyPr/>
                    <a:lstStyle/>
                    <a:p>
                      <a:endParaRPr lang="en-GB" dirty="0"/>
                    </a:p>
                  </a:txBody>
                  <a:tcPr/>
                </a:tc>
                <a:tc vMerge="1">
                  <a:txBody>
                    <a:bodyPr/>
                    <a:lstStyle/>
                    <a:p>
                      <a:endParaRPr lang="en-GB" dirty="0"/>
                    </a:p>
                  </a:txBody>
                  <a:tcPr/>
                </a:tc>
                <a:tc>
                  <a:txBody>
                    <a:bodyPr/>
                    <a:lstStyle/>
                    <a:p>
                      <a:r>
                        <a:rPr lang="en-GB" sz="1000" b="1" dirty="0" smtClean="0">
                          <a:solidFill>
                            <a:schemeClr val="bg1"/>
                          </a:solidFill>
                          <a:latin typeface="Arial" panose="020B0604020202020204" pitchFamily="34" charset="0"/>
                          <a:cs typeface="Arial" panose="020B0604020202020204" pitchFamily="34" charset="0"/>
                        </a:rPr>
                        <a:t>Official</a:t>
                      </a: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r>
                        <a:rPr lang="en-GB" sz="1000" b="0" dirty="0" smtClean="0">
                          <a:solidFill>
                            <a:schemeClr val="bg1"/>
                          </a:solidFill>
                          <a:latin typeface="Arial" panose="020B0604020202020204" pitchFamily="34" charset="0"/>
                          <a:cs typeface="Arial" panose="020B0604020202020204" pitchFamily="34" charset="0"/>
                        </a:rPr>
                        <a:t>Un-validated</a:t>
                      </a:r>
                      <a:endParaRPr lang="en-GB" sz="10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lang="en-GB" dirty="0"/>
                    </a:p>
                  </a:txBody>
                  <a:tcPr/>
                </a:tc>
                <a:tc vMerge="1">
                  <a:txBody>
                    <a:bodyPr/>
                    <a:lstStyle/>
                    <a:p>
                      <a:endParaRPr lang="en-GB"/>
                    </a:p>
                  </a:txBody>
                  <a:tcPr/>
                </a:tc>
              </a:tr>
              <a:tr h="457200">
                <a:tc rowSpan="3">
                  <a:txBody>
                    <a:bodyPr/>
                    <a:lstStyle/>
                    <a:p>
                      <a:pPr algn="ctr"/>
                      <a:r>
                        <a:rPr lang="en-GB" sz="900" b="1" dirty="0" smtClean="0">
                          <a:solidFill>
                            <a:schemeClr val="tx1"/>
                          </a:solidFill>
                          <a:latin typeface="Arial" panose="020B0604020202020204" pitchFamily="34" charset="0"/>
                          <a:cs typeface="Arial" panose="020B0604020202020204" pitchFamily="34" charset="0"/>
                        </a:rPr>
                        <a:t>Robert Jones</a:t>
                      </a:r>
                      <a:r>
                        <a:rPr lang="en-GB" sz="900" b="1" baseline="0" dirty="0" smtClean="0">
                          <a:solidFill>
                            <a:schemeClr val="tx1"/>
                          </a:solidFill>
                          <a:latin typeface="Arial" panose="020B0604020202020204" pitchFamily="34" charset="0"/>
                          <a:cs typeface="Arial" panose="020B0604020202020204" pitchFamily="34" charset="0"/>
                        </a:rPr>
                        <a:t> and </a:t>
                      </a:r>
                      <a:r>
                        <a:rPr lang="en-GB" sz="900" b="1" dirty="0" smtClean="0">
                          <a:solidFill>
                            <a:schemeClr val="tx1"/>
                          </a:solidFill>
                          <a:latin typeface="Arial" panose="020B0604020202020204" pitchFamily="34" charset="0"/>
                          <a:cs typeface="Arial" panose="020B0604020202020204" pitchFamily="34" charset="0"/>
                        </a:rPr>
                        <a:t>Agnes Hunt Orthopaedic Hospital </a:t>
                      </a:r>
                      <a:r>
                        <a:rPr lang="en-GB" sz="900" b="0" dirty="0" smtClean="0">
                          <a:solidFill>
                            <a:schemeClr val="tx1"/>
                          </a:solidFill>
                          <a:latin typeface="Arial" panose="020B0604020202020204" pitchFamily="34" charset="0"/>
                          <a:cs typeface="Arial" panose="020B0604020202020204" pitchFamily="34" charset="0"/>
                        </a:rPr>
                        <a:t>(as at end </a:t>
                      </a:r>
                      <a:r>
                        <a:rPr lang="en-GB" sz="900" b="0" dirty="0" err="1" smtClean="0">
                          <a:solidFill>
                            <a:schemeClr val="tx1"/>
                          </a:solidFill>
                          <a:latin typeface="Arial" panose="020B0604020202020204" pitchFamily="34" charset="0"/>
                          <a:cs typeface="Arial" panose="020B0604020202020204" pitchFamily="34" charset="0"/>
                        </a:rPr>
                        <a:t>Qtr</a:t>
                      </a:r>
                      <a:r>
                        <a:rPr lang="en-GB" sz="900" b="0" dirty="0" smtClean="0">
                          <a:solidFill>
                            <a:schemeClr val="tx1"/>
                          </a:solidFill>
                          <a:latin typeface="Arial" panose="020B0604020202020204" pitchFamily="34" charset="0"/>
                          <a:cs typeface="Arial" panose="020B0604020202020204" pitchFamily="34" charset="0"/>
                        </a:rPr>
                        <a:t> 4)</a:t>
                      </a:r>
                    </a:p>
                    <a:p>
                      <a:pPr algn="ctr"/>
                      <a:endParaRPr lang="en-GB" sz="900" b="0" dirty="0" smtClean="0">
                        <a:solidFill>
                          <a:schemeClr val="tx1"/>
                        </a:solidFill>
                        <a:latin typeface="Arial" panose="020B0604020202020204" pitchFamily="34" charset="0"/>
                        <a:cs typeface="Arial" panose="020B0604020202020204" pitchFamily="34" charset="0"/>
                      </a:endParaRPr>
                    </a:p>
                    <a:p>
                      <a:pPr algn="ctr"/>
                      <a:r>
                        <a:rPr lang="en-GB" sz="900" b="0" dirty="0" smtClean="0">
                          <a:solidFill>
                            <a:schemeClr val="tx1"/>
                          </a:solidFill>
                          <a:latin typeface="Arial" panose="020B0604020202020204" pitchFamily="34" charset="0"/>
                          <a:cs typeface="Arial" panose="020B0604020202020204" pitchFamily="34" charset="0"/>
                        </a:rPr>
                        <a:t>Local Lead:  David</a:t>
                      </a:r>
                      <a:r>
                        <a:rPr lang="en-GB" sz="900" b="0" baseline="0" dirty="0" smtClean="0">
                          <a:solidFill>
                            <a:schemeClr val="tx1"/>
                          </a:solidFill>
                          <a:latin typeface="Arial" panose="020B0604020202020204" pitchFamily="34" charset="0"/>
                          <a:cs typeface="Arial" panose="020B0604020202020204" pitchFamily="34" charset="0"/>
                        </a:rPr>
                        <a:t> </a:t>
                      </a:r>
                      <a:r>
                        <a:rPr lang="en-GB" sz="900" b="0" baseline="0" dirty="0" err="1" smtClean="0">
                          <a:solidFill>
                            <a:schemeClr val="tx1"/>
                          </a:solidFill>
                          <a:latin typeface="Arial" panose="020B0604020202020204" pitchFamily="34" charset="0"/>
                          <a:cs typeface="Arial" panose="020B0604020202020204" pitchFamily="34" charset="0"/>
                        </a:rPr>
                        <a:t>Coan</a:t>
                      </a:r>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900" dirty="0" smtClean="0">
                          <a:latin typeface="Arial" panose="020B0604020202020204" pitchFamily="34" charset="0"/>
                          <a:cs typeface="Arial" panose="020B0604020202020204" pitchFamily="34" charset="0"/>
                        </a:rPr>
                        <a:t>Safeguarding Children Awareness Training     (3 yearly update) </a:t>
                      </a: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rowSpan="2">
                  <a:txBody>
                    <a:bodyPr/>
                    <a:lstStyle/>
                    <a:p>
                      <a:pPr algn="ctr"/>
                      <a:r>
                        <a:rPr lang="en-GB" sz="1000" b="1" dirty="0" smtClean="0">
                          <a:latin typeface="Arial" panose="020B0604020202020204" pitchFamily="34" charset="0"/>
                          <a:cs typeface="Arial" panose="020B0604020202020204" pitchFamily="34" charset="0"/>
                        </a:rPr>
                        <a:t>98%</a:t>
                      </a:r>
                    </a:p>
                    <a:p>
                      <a:pPr algn="ctr"/>
                      <a:r>
                        <a:rPr lang="en-GB" sz="1000" b="1" dirty="0" smtClean="0">
                          <a:latin typeface="Arial" panose="020B0604020202020204" pitchFamily="34" charset="0"/>
                          <a:cs typeface="Arial" panose="020B0604020202020204" pitchFamily="34" charset="0"/>
                        </a:rPr>
                        <a:t>85%</a:t>
                      </a:r>
                      <a:endParaRPr lang="en-GB" sz="1000" b="1"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Level 1 92.80%</a:t>
                      </a:r>
                      <a:endParaRPr lang="en-GB" sz="1000" b="1" dirty="0">
                        <a:solidFill>
                          <a:srgbClr val="FFFF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rgbClr val="FFC000"/>
                    </a:solidFill>
                  </a:tcPr>
                </a:tc>
                <a:tc rowSpan="2">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rgbClr val="F2F2F2"/>
                    </a:solidFill>
                  </a:tcPr>
                </a:tc>
                <a:tc>
                  <a:txBody>
                    <a:bodyPr/>
                    <a:lstStyle/>
                    <a:p>
                      <a:endParaRPr lang="en-GB" sz="1000"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Safeguarding Awareness Training Figures</a:t>
                      </a:r>
                      <a:r>
                        <a:rPr lang="en-GB" sz="900" baseline="0" dirty="0" smtClean="0">
                          <a:latin typeface="Arial" panose="020B0604020202020204" pitchFamily="34" charset="0"/>
                          <a:cs typeface="Arial" panose="020B0604020202020204" pitchFamily="34" charset="0"/>
                        </a:rPr>
                        <a:t> are provided separately by RJAH although this is not a specified requirement of the current dashboard format. The rag rating is still green as meeting required safeguarding targets.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b="1" u="sng" baseline="0" dirty="0" smtClean="0">
                          <a:latin typeface="Arial" panose="020B0604020202020204" pitchFamily="34" charset="0"/>
                          <a:cs typeface="Arial" panose="020B0604020202020204" pitchFamily="34" charset="0"/>
                        </a:rPr>
                        <a:t>Continuing Actions:</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baseline="0" dirty="0" smtClean="0">
                          <a:latin typeface="Arial" panose="020B0604020202020204" pitchFamily="34" charset="0"/>
                          <a:cs typeface="Arial" panose="020B0604020202020204" pitchFamily="34" charset="0"/>
                        </a:rPr>
                        <a:t>Safeguarding advice and supervision continues to RJAH Named professionals and other relevant staff.</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The CCG will continue to monitor the figures over </a:t>
                      </a:r>
                      <a:r>
                        <a:rPr lang="en-GB" sz="900" dirty="0" err="1" smtClean="0">
                          <a:latin typeface="Arial" panose="020B0604020202020204" pitchFamily="34" charset="0"/>
                          <a:cs typeface="Arial" panose="020B0604020202020204" pitchFamily="34" charset="0"/>
                        </a:rPr>
                        <a:t>Qtr</a:t>
                      </a:r>
                      <a:r>
                        <a:rPr lang="en-GB" sz="900" dirty="0" smtClean="0">
                          <a:latin typeface="Arial" panose="020B0604020202020204" pitchFamily="34" charset="0"/>
                          <a:cs typeface="Arial" panose="020B0604020202020204" pitchFamily="34" charset="0"/>
                        </a:rPr>
                        <a:t> 4, should the figures remain static or drop further an action plan in respect of meeting the identified target will be requested. Contingency training</a:t>
                      </a:r>
                      <a:r>
                        <a:rPr lang="en-GB" sz="900" baseline="0" dirty="0" smtClean="0">
                          <a:latin typeface="Arial" panose="020B0604020202020204" pitchFamily="34" charset="0"/>
                          <a:cs typeface="Arial" panose="020B0604020202020204" pitchFamily="34" charset="0"/>
                        </a:rPr>
                        <a:t> plans are in progress to increase figures.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Specialist Named Doctors and Nurses for Safeguarding Training Level 4</a:t>
                      </a:r>
                      <a:r>
                        <a:rPr lang="en-GB" sz="900" baseline="0" dirty="0" smtClean="0">
                          <a:latin typeface="Arial" panose="020B0604020202020204" pitchFamily="34" charset="0"/>
                          <a:cs typeface="Arial" panose="020B0604020202020204" pitchFamily="34" charset="0"/>
                        </a:rPr>
                        <a:t> 100%</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baseline="0" dirty="0" smtClean="0">
                          <a:latin typeface="Arial" panose="020B0604020202020204" pitchFamily="34" charset="0"/>
                          <a:cs typeface="Arial" panose="020B0604020202020204" pitchFamily="34" charset="0"/>
                        </a:rPr>
                        <a:t>CQC Inspection ‘good’ outcome. Record keeping audits work in progress.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baseline="0" dirty="0" smtClean="0">
                          <a:latin typeface="Arial" panose="020B0604020202020204" pitchFamily="34" charset="0"/>
                          <a:cs typeface="Arial" panose="020B0604020202020204" pitchFamily="34" charset="0"/>
                        </a:rPr>
                        <a:t>Safeguarding internal meetings with CCG on-going.</a:t>
                      </a:r>
                      <a:endParaRPr lang="en-GB" sz="900" dirty="0">
                        <a:latin typeface="Arial" panose="020B0604020202020204" pitchFamily="34" charset="0"/>
                        <a:cs typeface="Arial" panose="020B0604020202020204"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7200">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Level 2</a:t>
                      </a:r>
                    </a:p>
                    <a:p>
                      <a:pPr algn="ctr"/>
                      <a:r>
                        <a:rPr lang="en-GB" sz="1000" b="1" dirty="0" smtClean="0">
                          <a:solidFill>
                            <a:srgbClr val="FFFF00"/>
                          </a:solidFill>
                          <a:latin typeface="Arial" panose="020B0604020202020204" pitchFamily="34" charset="0"/>
                          <a:cs typeface="Arial" panose="020B0604020202020204" pitchFamily="34" charset="0"/>
                        </a:rPr>
                        <a:t>98.%</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00B050"/>
                    </a:solidFill>
                  </a:tcPr>
                </a:tc>
                <a:tc vMerge="1">
                  <a:txBody>
                    <a:bodyPr/>
                    <a:lstStyle/>
                    <a:p>
                      <a:endParaRPr lang="en-GB"/>
                    </a:p>
                  </a:txBody>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endParaRPr lang="en-GB"/>
                    </a:p>
                  </a:txBody>
                  <a:tcPr/>
                </a:tc>
              </a:tr>
              <a:tr h="457200">
                <a:tc vMerge="1">
                  <a:txBody>
                    <a:bodyPr/>
                    <a:lstStyle/>
                    <a:p>
                      <a:pPr algn="ctr"/>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endParaRPr lang="en-GB" sz="90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Number</a:t>
                      </a:r>
                      <a:r>
                        <a:rPr lang="en-GB" sz="900" baseline="0" dirty="0" smtClean="0">
                          <a:latin typeface="Arial" panose="020B0604020202020204" pitchFamily="34" charset="0"/>
                          <a:cs typeface="Arial" panose="020B0604020202020204" pitchFamily="34" charset="0"/>
                        </a:rPr>
                        <a:t> of staff who have received Level 3 Children Safeguarding </a:t>
                      </a:r>
                      <a:r>
                        <a:rPr lang="en-GB" sz="900" dirty="0" smtClean="0">
                          <a:latin typeface="Arial" panose="020B0604020202020204" pitchFamily="34" charset="0"/>
                          <a:cs typeface="Arial" panose="020B0604020202020204" pitchFamily="34" charset="0"/>
                        </a:rPr>
                        <a:t>training for frontline / clinical staff.</a:t>
                      </a: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txBody>
                  <a:tcPr anchor="ctr">
                    <a:solidFill>
                      <a:srgbClr val="D0D8E8"/>
                    </a:solidFill>
                  </a:tcPr>
                </a:tc>
                <a:tc>
                  <a:txBody>
                    <a:bodyPr/>
                    <a:lstStyle/>
                    <a:p>
                      <a:pPr algn="ctr"/>
                      <a:r>
                        <a:rPr lang="en-GB" sz="1000" b="1" dirty="0" smtClean="0">
                          <a:latin typeface="Arial" panose="020B0604020202020204" pitchFamily="34" charset="0"/>
                          <a:cs typeface="Arial" panose="020B0604020202020204" pitchFamily="34" charset="0"/>
                        </a:rPr>
                        <a:t>98%</a:t>
                      </a:r>
                      <a:endParaRPr lang="en-GB" sz="1000" b="1" dirty="0">
                        <a:latin typeface="Arial" panose="020B0604020202020204" pitchFamily="34" charset="0"/>
                        <a:cs typeface="Arial" panose="020B0604020202020204" pitchFamily="34" charset="0"/>
                      </a:endParaRPr>
                    </a:p>
                  </a:txBody>
                  <a:tcPr anchor="ctr"/>
                </a:tc>
                <a:tc>
                  <a:txBody>
                    <a:bodyPr/>
                    <a:lstStyle/>
                    <a:p>
                      <a:pPr algn="ctr"/>
                      <a:r>
                        <a:rPr lang="en-GB" sz="1000" b="1" dirty="0" smtClean="0">
                          <a:solidFill>
                            <a:schemeClr val="tx1"/>
                          </a:solidFill>
                          <a:latin typeface="Arial" panose="020B0604020202020204" pitchFamily="34" charset="0"/>
                          <a:cs typeface="Arial" panose="020B0604020202020204" pitchFamily="34" charset="0"/>
                        </a:rPr>
                        <a:t>95%</a:t>
                      </a:r>
                      <a:endParaRPr lang="en-GB" sz="1000" b="1" dirty="0">
                        <a:solidFill>
                          <a:schemeClr val="tx1"/>
                        </a:solidFill>
                        <a:latin typeface="Arial" panose="020B0604020202020204" pitchFamily="34" charset="0"/>
                        <a:cs typeface="Arial" panose="020B0604020202020204" pitchFamily="34" charset="0"/>
                      </a:endParaRPr>
                    </a:p>
                  </a:txBody>
                  <a:tcPr anchor="ctr">
                    <a:solidFill>
                      <a:srgbClr val="00B05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rgbClr val="F2F2F2"/>
                    </a:solidFill>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900" dirty="0">
                        <a:latin typeface="Arial" panose="020B0604020202020204" pitchFamily="34" charset="0"/>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tr>
            </a:tbl>
          </a:graphicData>
        </a:graphic>
      </p:graphicFrame>
      <p:pic>
        <p:nvPicPr>
          <p:cNvPr id="11"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4788021" y="2596032"/>
            <a:ext cx="648073" cy="3289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V="1">
            <a:off x="4935183" y="3212976"/>
            <a:ext cx="377825"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2060844"/>
            <a:ext cx="576064" cy="360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00126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712968" cy="720080"/>
          </a:xfrm>
        </p:spPr>
        <p:txBody>
          <a:bodyPr>
            <a:normAutofit fontScale="90000"/>
          </a:bodyPr>
          <a:lstStyle/>
          <a:p>
            <a:pPr algn="l"/>
            <a:r>
              <a:rPr lang="en-GB" sz="2000" dirty="0" smtClean="0"/>
              <a:t/>
            </a:r>
            <a:br>
              <a:rPr lang="en-GB" sz="2000" dirty="0" smtClean="0"/>
            </a:br>
            <a:r>
              <a:rPr lang="en-GB" sz="2200" dirty="0" smtClean="0"/>
              <a:t>Key </a:t>
            </a:r>
            <a:r>
              <a:rPr lang="en-GB" sz="2200" dirty="0"/>
              <a:t>Performance Challenges, Quarter </a:t>
            </a:r>
            <a:r>
              <a:rPr lang="en-GB" sz="2200" dirty="0" smtClean="0"/>
              <a:t>4</a:t>
            </a:r>
            <a:r>
              <a:rPr lang="en-GB" sz="2200" dirty="0"/>
              <a:t/>
            </a:r>
            <a:br>
              <a:rPr lang="en-GB" sz="2200" dirty="0"/>
            </a:br>
            <a:r>
              <a:rPr lang="en-GB" sz="2200" dirty="0"/>
              <a:t>    </a:t>
            </a:r>
            <a:r>
              <a:rPr lang="en-GB" sz="2200" dirty="0" smtClean="0"/>
              <a:t>2019/20 </a:t>
            </a:r>
            <a:r>
              <a:rPr lang="en-GB" sz="2200" dirty="0"/>
              <a:t>– </a:t>
            </a:r>
            <a:r>
              <a:rPr lang="en-GB" sz="2200" dirty="0" smtClean="0"/>
              <a:t>Children Safeguarding</a:t>
            </a:r>
            <a:endParaRPr lang="en-GB" sz="2200" dirty="0"/>
          </a:p>
        </p:txBody>
      </p:sp>
      <p:sp>
        <p:nvSpPr>
          <p:cNvPr id="3" name="Slide Number Placeholder 2"/>
          <p:cNvSpPr>
            <a:spLocks noGrp="1"/>
          </p:cNvSpPr>
          <p:nvPr>
            <p:ph type="sldNum" sz="quarter" idx="12"/>
          </p:nvPr>
        </p:nvSpPr>
        <p:spPr/>
        <p:txBody>
          <a:bodyPr/>
          <a:lstStyle/>
          <a:p>
            <a:fld id="{2B486B39-48C7-43AD-A026-D6F10A276E4B}" type="slidenum">
              <a:rPr lang="en-GB" smtClean="0"/>
              <a:t>24</a:t>
            </a:fld>
            <a:endParaRPr lang="en-GB" dirty="0"/>
          </a:p>
        </p:txBody>
      </p:sp>
      <p:pic>
        <p:nvPicPr>
          <p:cNvPr id="4" name="Picture 10" descr="Organisation's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116632"/>
            <a:ext cx="1790700" cy="5334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p:cNvGraphicFramePr>
            <a:graphicFrameLocks noGrp="1"/>
          </p:cNvGraphicFramePr>
          <p:nvPr>
            <p:extLst>
              <p:ext uri="{D42A27DB-BD31-4B8C-83A1-F6EECF244321}">
                <p14:modId xmlns:p14="http://schemas.microsoft.com/office/powerpoint/2010/main" val="3191818050"/>
              </p:ext>
            </p:extLst>
          </p:nvPr>
        </p:nvGraphicFramePr>
        <p:xfrm>
          <a:off x="251520" y="1340768"/>
          <a:ext cx="8701641" cy="4472161"/>
        </p:xfrm>
        <a:graphic>
          <a:graphicData uri="http://schemas.openxmlformats.org/drawingml/2006/table">
            <a:tbl>
              <a:tblPr firstRow="1" bandRow="1">
                <a:tableStyleId>{5C22544A-7EE6-4342-B048-85BDC9FD1C3A}</a:tableStyleId>
              </a:tblPr>
              <a:tblGrid>
                <a:gridCol w="884313"/>
                <a:gridCol w="1521019"/>
                <a:gridCol w="778195"/>
                <a:gridCol w="672078"/>
                <a:gridCol w="707451"/>
                <a:gridCol w="672078"/>
                <a:gridCol w="3466507"/>
              </a:tblGrid>
              <a:tr h="131720">
                <a:tc rowSpan="2">
                  <a:txBody>
                    <a:bodyPr/>
                    <a:lstStyle/>
                    <a:p>
                      <a:r>
                        <a:rPr lang="en-GB" sz="1000" dirty="0" smtClean="0">
                          <a:latin typeface="Arial" panose="020B0604020202020204" pitchFamily="34" charset="0"/>
                          <a:cs typeface="Arial" panose="020B0604020202020204" pitchFamily="34" charset="0"/>
                        </a:rPr>
                        <a:t>Area and Local Lead</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dirty="0" smtClean="0">
                          <a:latin typeface="Arial" panose="020B0604020202020204" pitchFamily="34" charset="0"/>
                          <a:cs typeface="Arial" panose="020B0604020202020204" pitchFamily="34" charset="0"/>
                        </a:rPr>
                        <a:t>Indicator</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pPr algn="ctr"/>
                      <a:r>
                        <a:rPr lang="en-GB" sz="1000" dirty="0" smtClean="0">
                          <a:latin typeface="Arial" panose="020B0604020202020204" pitchFamily="34" charset="0"/>
                          <a:cs typeface="Arial" panose="020B0604020202020204" pitchFamily="34" charset="0"/>
                        </a:rPr>
                        <a:t>Target </a:t>
                      </a:r>
                      <a:br>
                        <a:rPr lang="en-GB" sz="1000" dirty="0" smtClean="0">
                          <a:latin typeface="Arial" panose="020B0604020202020204" pitchFamily="34" charset="0"/>
                          <a:cs typeface="Arial" panose="020B0604020202020204" pitchFamily="34" charset="0"/>
                        </a:rPr>
                      </a:br>
                      <a:r>
                        <a:rPr lang="en-GB" sz="1000" b="0" i="1" dirty="0" smtClean="0">
                          <a:latin typeface="Arial" panose="020B0604020202020204" pitchFamily="34" charset="0"/>
                          <a:cs typeface="Arial" panose="020B0604020202020204" pitchFamily="34" charset="0"/>
                        </a:rPr>
                        <a:t>or national rate</a:t>
                      </a:r>
                      <a:endParaRPr lang="en-GB" sz="1000" b="0" i="1"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gridSpan="2">
                  <a:txBody>
                    <a:bodyPr/>
                    <a:lstStyle/>
                    <a:p>
                      <a:pPr algn="ctr"/>
                      <a:r>
                        <a:rPr lang="en-GB" sz="1000" dirty="0" smtClean="0">
                          <a:latin typeface="Arial" panose="020B0604020202020204" pitchFamily="34" charset="0"/>
                          <a:cs typeface="Arial" panose="020B0604020202020204" pitchFamily="34" charset="0"/>
                        </a:rPr>
                        <a:t>Latest Position</a:t>
                      </a:r>
                      <a:endParaRPr lang="en-GB" sz="1000" dirty="0">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hMerge="1">
                  <a:txBody>
                    <a:bodyPr/>
                    <a:lstStyle/>
                    <a:p>
                      <a:endParaRPr lang="en-GB" dirty="0"/>
                    </a:p>
                  </a:txBody>
                  <a:tcPr/>
                </a:tc>
                <a:tc rowSpan="2">
                  <a:txBody>
                    <a:bodyPr/>
                    <a:lstStyle/>
                    <a:p>
                      <a:r>
                        <a:rPr lang="en-GB" sz="1000" dirty="0" smtClean="0">
                          <a:latin typeface="Arial" panose="020B0604020202020204" pitchFamily="34" charset="0"/>
                          <a:cs typeface="Arial" panose="020B0604020202020204" pitchFamily="34" charset="0"/>
                        </a:rPr>
                        <a:t>Change </a:t>
                      </a:r>
                      <a:r>
                        <a:rPr lang="en-GB" sz="1000" b="0" dirty="0" smtClean="0">
                          <a:latin typeface="Arial" panose="020B0604020202020204" pitchFamily="34" charset="0"/>
                          <a:cs typeface="Arial" panose="020B0604020202020204" pitchFamily="34" charset="0"/>
                        </a:rPr>
                        <a:t>from last period</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b="1" dirty="0" smtClean="0">
                          <a:latin typeface="Arial" panose="020B0604020202020204" pitchFamily="34" charset="0"/>
                          <a:cs typeface="Arial" panose="020B0604020202020204" pitchFamily="34" charset="0"/>
                        </a:rPr>
                        <a:t>Headline</a:t>
                      </a:r>
                      <a:r>
                        <a:rPr lang="en-GB" sz="1000" b="0" dirty="0" smtClean="0">
                          <a:latin typeface="Arial" panose="020B0604020202020204" pitchFamily="34" charset="0"/>
                          <a:cs typeface="Arial" panose="020B0604020202020204" pitchFamily="34" charset="0"/>
                        </a:rPr>
                        <a:t> issues/actions</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r>
              <a:tr h="433561">
                <a:tc vMerge="1">
                  <a:txBody>
                    <a:bodyPr/>
                    <a:lstStyle/>
                    <a:p>
                      <a:endParaRPr lang="en-GB" dirty="0"/>
                    </a:p>
                  </a:txBody>
                  <a:tcPr/>
                </a:tc>
                <a:tc vMerge="1">
                  <a:txBody>
                    <a:bodyPr/>
                    <a:lstStyle/>
                    <a:p>
                      <a:endParaRPr lang="en-GB" dirty="0"/>
                    </a:p>
                  </a:txBody>
                  <a:tcPr/>
                </a:tc>
                <a:tc vMerge="1">
                  <a:txBody>
                    <a:bodyPr/>
                    <a:lstStyle/>
                    <a:p>
                      <a:endParaRPr lang="en-GB" dirty="0"/>
                    </a:p>
                  </a:txBody>
                  <a:tcPr/>
                </a:tc>
                <a:tc>
                  <a:txBody>
                    <a:bodyPr/>
                    <a:lstStyle/>
                    <a:p>
                      <a:r>
                        <a:rPr lang="en-GB" sz="1000" b="1" dirty="0" smtClean="0">
                          <a:solidFill>
                            <a:schemeClr val="bg1"/>
                          </a:solidFill>
                          <a:latin typeface="Arial" panose="020B0604020202020204" pitchFamily="34" charset="0"/>
                          <a:cs typeface="Arial" panose="020B0604020202020204" pitchFamily="34" charset="0"/>
                        </a:rPr>
                        <a:t>Official</a:t>
                      </a: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r>
                        <a:rPr lang="en-GB" sz="1000" b="0" dirty="0" smtClean="0">
                          <a:solidFill>
                            <a:schemeClr val="bg1"/>
                          </a:solidFill>
                          <a:latin typeface="Arial" panose="020B0604020202020204" pitchFamily="34" charset="0"/>
                          <a:cs typeface="Arial" panose="020B0604020202020204" pitchFamily="34" charset="0"/>
                        </a:rPr>
                        <a:t>Un-validated</a:t>
                      </a:r>
                      <a:endParaRPr lang="en-GB" sz="10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lang="en-GB" dirty="0"/>
                    </a:p>
                  </a:txBody>
                  <a:tcPr/>
                </a:tc>
                <a:tc vMerge="1">
                  <a:txBody>
                    <a:bodyPr/>
                    <a:lstStyle/>
                    <a:p>
                      <a:endParaRPr lang="en-GB"/>
                    </a:p>
                  </a:txBody>
                  <a:tcPr/>
                </a:tc>
              </a:tr>
              <a:tr h="457200">
                <a:tc rowSpan="3">
                  <a:txBody>
                    <a:bodyPr/>
                    <a:lstStyle/>
                    <a:p>
                      <a:pPr algn="ctr"/>
                      <a:r>
                        <a:rPr lang="en-GB" sz="900" b="1" dirty="0" smtClean="0">
                          <a:solidFill>
                            <a:schemeClr val="tx1"/>
                          </a:solidFill>
                          <a:latin typeface="Arial" panose="020B0604020202020204" pitchFamily="34" charset="0"/>
                          <a:cs typeface="Arial" panose="020B0604020202020204" pitchFamily="34" charset="0"/>
                        </a:rPr>
                        <a:t>Midlands</a:t>
                      </a:r>
                      <a:r>
                        <a:rPr lang="en-GB" sz="900" b="1" baseline="0" dirty="0" smtClean="0">
                          <a:solidFill>
                            <a:schemeClr val="tx1"/>
                          </a:solidFill>
                          <a:latin typeface="Arial" panose="020B0604020202020204" pitchFamily="34" charset="0"/>
                          <a:cs typeface="Arial" panose="020B0604020202020204" pitchFamily="34" charset="0"/>
                        </a:rPr>
                        <a:t> Partnership Foundation NHS Trust </a:t>
                      </a:r>
                      <a:r>
                        <a:rPr lang="en-GB" sz="900" b="0" dirty="0" smtClean="0">
                          <a:solidFill>
                            <a:schemeClr val="tx1"/>
                          </a:solidFill>
                          <a:latin typeface="Arial" panose="020B0604020202020204" pitchFamily="34" charset="0"/>
                          <a:cs typeface="Arial" panose="020B0604020202020204" pitchFamily="34" charset="0"/>
                        </a:rPr>
                        <a:t>(as at end </a:t>
                      </a:r>
                      <a:r>
                        <a:rPr lang="en-GB" sz="900" b="0" dirty="0" err="1" smtClean="0">
                          <a:solidFill>
                            <a:schemeClr val="tx1"/>
                          </a:solidFill>
                          <a:latin typeface="Arial" panose="020B0604020202020204" pitchFamily="34" charset="0"/>
                          <a:cs typeface="Arial" panose="020B0604020202020204" pitchFamily="34" charset="0"/>
                        </a:rPr>
                        <a:t>Qtr</a:t>
                      </a:r>
                      <a:r>
                        <a:rPr lang="en-GB" sz="900" b="0" dirty="0" smtClean="0">
                          <a:solidFill>
                            <a:schemeClr val="tx1"/>
                          </a:solidFill>
                          <a:latin typeface="Arial" panose="020B0604020202020204" pitchFamily="34" charset="0"/>
                          <a:cs typeface="Arial" panose="020B0604020202020204" pitchFamily="34" charset="0"/>
                        </a:rPr>
                        <a:t> 4)</a:t>
                      </a:r>
                    </a:p>
                    <a:p>
                      <a:pPr algn="ctr"/>
                      <a:endParaRPr lang="en-GB" sz="900" b="0" dirty="0" smtClean="0">
                        <a:solidFill>
                          <a:schemeClr val="tx1"/>
                        </a:solidFill>
                        <a:latin typeface="Arial" panose="020B0604020202020204" pitchFamily="34" charset="0"/>
                        <a:cs typeface="Arial" panose="020B0604020202020204" pitchFamily="34" charset="0"/>
                      </a:endParaRPr>
                    </a:p>
                    <a:p>
                      <a:pPr algn="ctr"/>
                      <a:r>
                        <a:rPr lang="en-GB" sz="900" b="0" dirty="0" smtClean="0">
                          <a:solidFill>
                            <a:schemeClr val="tx1"/>
                          </a:solidFill>
                          <a:latin typeface="Arial" panose="020B0604020202020204" pitchFamily="34" charset="0"/>
                          <a:cs typeface="Arial" panose="020B0604020202020204" pitchFamily="34" charset="0"/>
                        </a:rPr>
                        <a:t>Local Lead:  Audrey</a:t>
                      </a:r>
                      <a:r>
                        <a:rPr lang="en-GB" sz="900" b="0" baseline="0" dirty="0" smtClean="0">
                          <a:solidFill>
                            <a:schemeClr val="tx1"/>
                          </a:solidFill>
                          <a:latin typeface="Arial" panose="020B0604020202020204" pitchFamily="34" charset="0"/>
                          <a:cs typeface="Arial" panose="020B0604020202020204" pitchFamily="34" charset="0"/>
                        </a:rPr>
                        <a:t> Scott-Ryan</a:t>
                      </a:r>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n-GB" sz="900" dirty="0" smtClean="0">
                          <a:latin typeface="Arial" panose="020B0604020202020204" pitchFamily="34" charset="0"/>
                          <a:cs typeface="Arial" panose="020B0604020202020204" pitchFamily="34" charset="0"/>
                        </a:rPr>
                        <a:t>Safeguarding Children Awareness Training     (3 yearly update) </a:t>
                      </a: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rowSpan="2">
                  <a:txBody>
                    <a:bodyPr/>
                    <a:lstStyle/>
                    <a:p>
                      <a:pPr algn="ctr"/>
                      <a:r>
                        <a:rPr lang="en-GB" sz="1000" b="1" dirty="0" smtClean="0">
                          <a:latin typeface="Arial" panose="020B0604020202020204" pitchFamily="34" charset="0"/>
                          <a:cs typeface="Arial" panose="020B0604020202020204" pitchFamily="34" charset="0"/>
                        </a:rPr>
                        <a:t>90%</a:t>
                      </a:r>
                    </a:p>
                    <a:p>
                      <a:pPr algn="ctr"/>
                      <a:r>
                        <a:rPr lang="en-GB" sz="1000" b="1" dirty="0" smtClean="0">
                          <a:latin typeface="Arial" panose="020B0604020202020204" pitchFamily="34" charset="0"/>
                          <a:cs typeface="Arial" panose="020B0604020202020204" pitchFamily="34" charset="0"/>
                        </a:rPr>
                        <a:t>90%</a:t>
                      </a:r>
                      <a:endParaRPr lang="en-GB" sz="1000" b="1"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Level 1 96%</a:t>
                      </a:r>
                      <a:endParaRPr lang="en-GB" sz="1000" b="1" dirty="0">
                        <a:solidFill>
                          <a:srgbClr val="FFFF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rgbClr val="00B050"/>
                    </a:solidFill>
                  </a:tcPr>
                </a:tc>
                <a:tc rowSpan="2">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rgbClr val="F2F2F2"/>
                    </a:solidFill>
                  </a:tcPr>
                </a:tc>
                <a:tc>
                  <a:txBody>
                    <a:bodyPr/>
                    <a:lstStyle/>
                    <a:p>
                      <a:endParaRPr lang="en-GB" sz="1000"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All safeguarding training is delivered via </a:t>
                      </a:r>
                      <a:r>
                        <a:rPr lang="en-GB" sz="900" dirty="0" err="1" smtClean="0">
                          <a:latin typeface="Arial" panose="020B0604020202020204" pitchFamily="34" charset="0"/>
                          <a:cs typeface="Arial" panose="020B0604020202020204" pitchFamily="34" charset="0"/>
                        </a:rPr>
                        <a:t>elearning</a:t>
                      </a:r>
                      <a:r>
                        <a:rPr lang="en-GB" sz="900" dirty="0" smtClean="0">
                          <a:latin typeface="Arial" panose="020B0604020202020204" pitchFamily="34" charset="0"/>
                          <a:cs typeface="Arial" panose="020B0604020202020204" pitchFamily="34" charset="0"/>
                        </a:rPr>
                        <a:t> package and all staff</a:t>
                      </a:r>
                      <a:r>
                        <a:rPr lang="en-GB" sz="900" baseline="0" dirty="0" smtClean="0">
                          <a:latin typeface="Arial" panose="020B0604020202020204" pitchFamily="34" charset="0"/>
                          <a:cs typeface="Arial" panose="020B0604020202020204" pitchFamily="34" charset="0"/>
                        </a:rPr>
                        <a:t> are required to complete this training on an annual basis as appose to the recommended three yearly therefore compliance with this appears to be lower than it actually is if measurement against the three yearly requirement.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b="1" u="sng" dirty="0" smtClean="0">
                          <a:latin typeface="Arial" panose="020B0604020202020204" pitchFamily="34" charset="0"/>
                          <a:cs typeface="Arial" panose="020B0604020202020204" pitchFamily="34" charset="0"/>
                        </a:rPr>
                        <a:t>Continuing Actions:</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The CCG will continue to monitor the figures over </a:t>
                      </a:r>
                      <a:r>
                        <a:rPr lang="en-GB" sz="900" dirty="0" err="1" smtClean="0">
                          <a:latin typeface="Arial" panose="020B0604020202020204" pitchFamily="34" charset="0"/>
                          <a:cs typeface="Arial" panose="020B0604020202020204" pitchFamily="34" charset="0"/>
                        </a:rPr>
                        <a:t>Qtr</a:t>
                      </a:r>
                      <a:r>
                        <a:rPr lang="en-GB" sz="900" dirty="0" smtClean="0">
                          <a:latin typeface="Arial" panose="020B0604020202020204" pitchFamily="34" charset="0"/>
                          <a:cs typeface="Arial" panose="020B0604020202020204" pitchFamily="34" charset="0"/>
                        </a:rPr>
                        <a:t> 4, should the figures remain static or drop further an action plan in respect of meeting the identified target will be requested. Contingency training</a:t>
                      </a:r>
                      <a:r>
                        <a:rPr lang="en-GB" sz="900" baseline="0" dirty="0" smtClean="0">
                          <a:latin typeface="Arial" panose="020B0604020202020204" pitchFamily="34" charset="0"/>
                          <a:cs typeface="Arial" panose="020B0604020202020204" pitchFamily="34" charset="0"/>
                        </a:rPr>
                        <a:t> plans are in progress to increase figures.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baseline="0" dirty="0" smtClean="0">
                          <a:latin typeface="Arial" panose="020B0604020202020204" pitchFamily="34" charset="0"/>
                          <a:cs typeface="Arial" panose="020B0604020202020204" pitchFamily="34" charset="0"/>
                        </a:rPr>
                        <a:t>MPFT have recently reviewed and increased staff numbers for Level 3 Training (why dip in compliance). Also, due to COVID -19 face to face training has been cancelled and under review to deliver safely using new technology methods to increase figures.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Specialist Named Doctors and Nurses for Safeguarding Training Level 4</a:t>
                      </a:r>
                      <a:r>
                        <a:rPr lang="en-GB" sz="900" baseline="0" dirty="0" smtClean="0">
                          <a:latin typeface="Arial" panose="020B0604020202020204" pitchFamily="34" charset="0"/>
                          <a:cs typeface="Arial" panose="020B0604020202020204" pitchFamily="34" charset="0"/>
                        </a:rPr>
                        <a:t> 100%.</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baseline="0" dirty="0" smtClean="0">
                          <a:latin typeface="Arial" panose="020B0604020202020204" pitchFamily="34" charset="0"/>
                          <a:cs typeface="Arial" panose="020B0604020202020204" pitchFamily="34" charset="0"/>
                        </a:rPr>
                        <a:t>Safeguarding supervision to named professionals is provided in house.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baseline="0" dirty="0" smtClean="0">
                          <a:latin typeface="Arial" panose="020B0604020202020204" pitchFamily="34" charset="0"/>
                          <a:cs typeface="Arial" panose="020B0604020202020204" pitchFamily="34" charset="0"/>
                        </a:rPr>
                        <a:t>Single and  multi-agency audits work in progress.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Arial" panose="020B0604020202020204" pitchFamily="34" charset="0"/>
                        <a:cs typeface="Arial" panose="020B0604020202020204"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7200">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Level 2</a:t>
                      </a:r>
                    </a:p>
                    <a:p>
                      <a:pPr algn="ctr"/>
                      <a:r>
                        <a:rPr lang="en-GB" sz="1000" b="1" dirty="0" smtClean="0">
                          <a:solidFill>
                            <a:srgbClr val="FFFF00"/>
                          </a:solidFill>
                          <a:latin typeface="Arial" panose="020B0604020202020204" pitchFamily="34" charset="0"/>
                          <a:cs typeface="Arial" panose="020B0604020202020204" pitchFamily="34" charset="0"/>
                        </a:rPr>
                        <a:t>96%</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00B050"/>
                    </a:solidFill>
                  </a:tcPr>
                </a:tc>
                <a:tc vMerge="1">
                  <a:txBody>
                    <a:bodyPr/>
                    <a:lstStyle/>
                    <a:p>
                      <a:endParaRPr lang="en-GB"/>
                    </a:p>
                  </a:txBody>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endParaRPr lang="en-GB"/>
                    </a:p>
                  </a:txBody>
                  <a:tcPr/>
                </a:tc>
              </a:tr>
              <a:tr h="457200">
                <a:tc vMerge="1">
                  <a:txBody>
                    <a:bodyPr/>
                    <a:lstStyle/>
                    <a:p>
                      <a:pPr algn="ctr"/>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endParaRPr lang="en-GB" sz="90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Number</a:t>
                      </a:r>
                      <a:r>
                        <a:rPr lang="en-GB" sz="900" baseline="0" dirty="0" smtClean="0">
                          <a:latin typeface="Arial" panose="020B0604020202020204" pitchFamily="34" charset="0"/>
                          <a:cs typeface="Arial" panose="020B0604020202020204" pitchFamily="34" charset="0"/>
                        </a:rPr>
                        <a:t> of staff who have received Level 3 Children Safeguarding </a:t>
                      </a:r>
                      <a:r>
                        <a:rPr lang="en-GB" sz="900" dirty="0" smtClean="0">
                          <a:latin typeface="Arial" panose="020B0604020202020204" pitchFamily="34" charset="0"/>
                          <a:cs typeface="Arial" panose="020B0604020202020204" pitchFamily="34" charset="0"/>
                        </a:rPr>
                        <a:t>training for frontline / clinical staff.</a:t>
                      </a: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p>
                      <a:endParaRPr lang="en-GB" sz="900" dirty="0" smtClean="0">
                        <a:latin typeface="Arial" panose="020B0604020202020204" pitchFamily="34" charset="0"/>
                        <a:cs typeface="Arial" panose="020B0604020202020204" pitchFamily="34" charset="0"/>
                      </a:endParaRPr>
                    </a:p>
                  </a:txBody>
                  <a:tcPr anchor="ctr">
                    <a:solidFill>
                      <a:srgbClr val="D0D8E8"/>
                    </a:solidFill>
                  </a:tcPr>
                </a:tc>
                <a:tc>
                  <a:txBody>
                    <a:bodyPr/>
                    <a:lstStyle/>
                    <a:p>
                      <a:pPr algn="ctr"/>
                      <a:r>
                        <a:rPr lang="en-GB" sz="1000" b="1" dirty="0" smtClean="0">
                          <a:latin typeface="Arial" panose="020B0604020202020204" pitchFamily="34" charset="0"/>
                          <a:cs typeface="Arial" panose="020B0604020202020204" pitchFamily="34" charset="0"/>
                        </a:rPr>
                        <a:t>85%</a:t>
                      </a:r>
                      <a:endParaRPr lang="en-GB" sz="1000" b="1" dirty="0">
                        <a:latin typeface="Arial" panose="020B0604020202020204" pitchFamily="34" charset="0"/>
                        <a:cs typeface="Arial" panose="020B0604020202020204" pitchFamily="34" charset="0"/>
                      </a:endParaRP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78%</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FF000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rgbClr val="F2F2F2"/>
                    </a:solidFill>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900" dirty="0">
                        <a:latin typeface="Arial" panose="020B0604020202020204" pitchFamily="34" charset="0"/>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tr>
            </a:tbl>
          </a:graphicData>
        </a:graphic>
      </p:graphicFrame>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V="1">
            <a:off x="4940938" y="2492896"/>
            <a:ext cx="377825"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V="1">
            <a:off x="4961075" y="1988840"/>
            <a:ext cx="377825"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47396" y="3294862"/>
            <a:ext cx="377825" cy="473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27688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000" dirty="0" smtClean="0"/>
              <a:t>Key Adult and Children Safeguarding Quality Concerns-2019-20</a:t>
            </a:r>
            <a:endParaRPr lang="en-GB" sz="2000" dirty="0"/>
          </a:p>
        </p:txBody>
      </p:sp>
      <p:sp>
        <p:nvSpPr>
          <p:cNvPr id="3" name="Slide Number Placeholder 2"/>
          <p:cNvSpPr>
            <a:spLocks noGrp="1"/>
          </p:cNvSpPr>
          <p:nvPr>
            <p:ph type="sldNum" sz="quarter" idx="12"/>
          </p:nvPr>
        </p:nvSpPr>
        <p:spPr/>
        <p:txBody>
          <a:bodyPr/>
          <a:lstStyle/>
          <a:p>
            <a:fld id="{2B486B39-48C7-43AD-A026-D6F10A276E4B}" type="slidenum">
              <a:rPr lang="en-GB" smtClean="0"/>
              <a:t>25</a:t>
            </a:fld>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242777815"/>
              </p:ext>
            </p:extLst>
          </p:nvPr>
        </p:nvGraphicFramePr>
        <p:xfrm>
          <a:off x="35496" y="1052737"/>
          <a:ext cx="9001000" cy="6448962"/>
        </p:xfrm>
        <a:graphic>
          <a:graphicData uri="http://schemas.openxmlformats.org/drawingml/2006/table">
            <a:tbl>
              <a:tblPr firstRow="1" bandRow="1">
                <a:tableStyleId>{5C22544A-7EE6-4342-B048-85BDC9FD1C3A}</a:tableStyleId>
              </a:tblPr>
              <a:tblGrid>
                <a:gridCol w="3146691"/>
                <a:gridCol w="5854309"/>
              </a:tblGrid>
              <a:tr h="246282">
                <a:tc>
                  <a:txBody>
                    <a:bodyPr/>
                    <a:lstStyle/>
                    <a:p>
                      <a:r>
                        <a:rPr lang="en-GB" sz="1000" dirty="0" smtClean="0">
                          <a:latin typeface="Arial" panose="020B0604020202020204" pitchFamily="34" charset="0"/>
                          <a:cs typeface="Arial" panose="020B0604020202020204" pitchFamily="34" charset="0"/>
                        </a:rPr>
                        <a:t>Latest Concerns/Issues by provider</a:t>
                      </a:r>
                      <a:endParaRPr lang="en-GB"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GB" sz="1000" dirty="0" smtClean="0">
                          <a:latin typeface="Arial" panose="020B0604020202020204" pitchFamily="34" charset="0"/>
                          <a:cs typeface="Arial" panose="020B0604020202020204" pitchFamily="34" charset="0"/>
                        </a:rPr>
                        <a:t>Actions</a:t>
                      </a:r>
                      <a:endParaRPr lang="en-GB" sz="1000" dirty="0">
                        <a:latin typeface="Arial" panose="020B06040202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763571">
                <a:tc>
                  <a:txBody>
                    <a:bodyPr/>
                    <a:lstStyle/>
                    <a:p>
                      <a:pPr>
                        <a:spcAft>
                          <a:spcPts val="0"/>
                        </a:spcAft>
                      </a:pPr>
                      <a:r>
                        <a:rPr lang="en-GB" sz="1000" b="1" dirty="0" smtClean="0">
                          <a:effectLst/>
                          <a:latin typeface="Arial" panose="020B0604020202020204" pitchFamily="34" charset="0"/>
                          <a:ea typeface="Times New Roman"/>
                          <a:cs typeface="Arial" panose="020B0604020202020204" pitchFamily="34" charset="0"/>
                        </a:rPr>
                        <a:t>Shrewsbury and Telford Hospitals</a:t>
                      </a:r>
                      <a:r>
                        <a:rPr lang="en-GB" sz="1000" b="1" baseline="0" dirty="0" smtClean="0">
                          <a:effectLst/>
                          <a:latin typeface="Arial" panose="020B0604020202020204" pitchFamily="34" charset="0"/>
                          <a:ea typeface="Times New Roman"/>
                          <a:cs typeface="Arial" panose="020B0604020202020204" pitchFamily="34" charset="0"/>
                        </a:rPr>
                        <a:t> NHS Trust</a:t>
                      </a:r>
                    </a:p>
                  </a:txBody>
                  <a:tcPr marL="45720" marR="45720">
                    <a:lnL w="12700" cap="flat" cmpd="sng" algn="ctr">
                      <a:solidFill>
                        <a:schemeClr val="tx1"/>
                      </a:solidFill>
                      <a:prstDash val="solid"/>
                      <a:round/>
                      <a:headEnd type="none" w="med" len="med"/>
                      <a:tailEnd type="none" w="med" len="med"/>
                    </a:lnL>
                  </a:tcPr>
                </a:tc>
                <a:tc>
                  <a:txBody>
                    <a:body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The Care Quality Commission (CQC) report to Shrewsbury and Telford Hospital Trust (</a:t>
                      </a:r>
                      <a:r>
                        <a:rPr kumimoji="0" lang="en-GB" sz="900" b="0" i="0" u="none" strike="noStrike" kern="1200" cap="none" spc="0" normalizeH="0" baseline="0" noProof="0" dirty="0" err="1" smtClean="0">
                          <a:ln>
                            <a:noFill/>
                          </a:ln>
                          <a:solidFill>
                            <a:schemeClr val="tx1"/>
                          </a:solidFill>
                          <a:effectLst/>
                          <a:uLnTx/>
                          <a:uFillTx/>
                          <a:latin typeface="Arial" panose="020B0604020202020204" pitchFamily="34" charset="0"/>
                          <a:ea typeface="+mn-ea"/>
                          <a:cs typeface="Arial" panose="020B0604020202020204" pitchFamily="34" charset="0"/>
                        </a:rPr>
                        <a:t>SaTH</a:t>
                      </a:r>
                      <a:r>
                        <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 was published on 29</a:t>
                      </a:r>
                      <a:r>
                        <a:rPr kumimoji="0" lang="en-GB" sz="900" b="0" i="0" u="none" strike="noStrike" kern="1200" cap="none" spc="0" normalizeH="0" baseline="30000" noProof="0" dirty="0" smtClean="0">
                          <a:ln>
                            <a:noFill/>
                          </a:ln>
                          <a:solidFill>
                            <a:schemeClr val="tx1"/>
                          </a:solidFill>
                          <a:effectLst/>
                          <a:uLnTx/>
                          <a:uFillTx/>
                          <a:latin typeface="Arial" panose="020B0604020202020204" pitchFamily="34" charset="0"/>
                          <a:ea typeface="+mn-ea"/>
                          <a:cs typeface="Arial" panose="020B0604020202020204" pitchFamily="34" charset="0"/>
                        </a:rPr>
                        <a:t>th</a:t>
                      </a:r>
                      <a:r>
                        <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 November 2018 and classed </a:t>
                      </a:r>
                      <a:r>
                        <a:rPr kumimoji="0" lang="en-GB" sz="900" b="0" i="0" u="none" strike="noStrike" kern="1200" cap="none" spc="0" normalizeH="0" baseline="0" noProof="0" dirty="0" err="1" smtClean="0">
                          <a:ln>
                            <a:noFill/>
                          </a:ln>
                          <a:solidFill>
                            <a:schemeClr val="tx1"/>
                          </a:solidFill>
                          <a:effectLst/>
                          <a:uLnTx/>
                          <a:uFillTx/>
                          <a:latin typeface="Arial" panose="020B0604020202020204" pitchFamily="34" charset="0"/>
                          <a:ea typeface="+mn-ea"/>
                          <a:cs typeface="Arial" panose="020B0604020202020204" pitchFamily="34" charset="0"/>
                        </a:rPr>
                        <a:t>SaTH</a:t>
                      </a:r>
                      <a:r>
                        <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 as ‘inadequate’ which is a high quality and safety priority issue and on NHS organisational risk registers. CQC revisited </a:t>
                      </a:r>
                      <a:r>
                        <a:rPr kumimoji="0" lang="en-GB" sz="900" b="0" i="0" u="none" strike="noStrike" kern="1200" cap="none" spc="0" normalizeH="0" baseline="0" noProof="0" dirty="0" err="1" smtClean="0">
                          <a:ln>
                            <a:noFill/>
                          </a:ln>
                          <a:solidFill>
                            <a:schemeClr val="tx1"/>
                          </a:solidFill>
                          <a:effectLst/>
                          <a:uLnTx/>
                          <a:uFillTx/>
                          <a:latin typeface="Arial" panose="020B0604020202020204" pitchFamily="34" charset="0"/>
                          <a:ea typeface="+mn-ea"/>
                          <a:cs typeface="Arial" panose="020B0604020202020204" pitchFamily="34" charset="0"/>
                        </a:rPr>
                        <a:t>SaTH</a:t>
                      </a:r>
                      <a:r>
                        <a:rPr kumimoji="0" lang="en-GB" sz="9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rPr>
                        <a:t> March/April 2020. The National Health Service England Improvement Agency have been working in SaTH with staff to support key recommended service improvements. </a:t>
                      </a:r>
                      <a:endParaRPr kumimoji="0" lang="en-GB" sz="1000" b="0" i="0" u="none" strike="noStrike" kern="1200" cap="none" spc="0" normalizeH="0" baseline="0" noProof="0" dirty="0" smtClean="0">
                        <a:ln>
                          <a:noFill/>
                        </a:ln>
                        <a:solidFill>
                          <a:schemeClr val="tx1"/>
                        </a:solidFill>
                        <a:effectLst/>
                        <a:uLnTx/>
                        <a:uFillTx/>
                        <a:latin typeface="Arial" panose="020B0604020202020204" pitchFamily="34" charset="0"/>
                        <a:ea typeface="+mn-ea"/>
                        <a:cs typeface="Arial" panose="020B0604020202020204" pitchFamily="34" charset="0"/>
                      </a:endParaRPr>
                    </a:p>
                    <a:p>
                      <a:pPr>
                        <a:spcAft>
                          <a:spcPts val="0"/>
                        </a:spcAft>
                      </a:pPr>
                      <a:endParaRPr lang="en-GB" sz="900" baseline="0" dirty="0" smtClean="0">
                        <a:effectLst/>
                        <a:latin typeface="Arial" panose="020B0604020202020204" pitchFamily="34" charset="0"/>
                        <a:ea typeface="Times New Roman"/>
                        <a:cs typeface="Arial" panose="020B0604020202020204" pitchFamily="34" charset="0"/>
                      </a:endParaRPr>
                    </a:p>
                    <a:p>
                      <a:pPr>
                        <a:spcAft>
                          <a:spcPts val="0"/>
                        </a:spcAft>
                      </a:pPr>
                      <a:r>
                        <a:rPr lang="en-GB" sz="900" baseline="0" dirty="0" smtClean="0">
                          <a:effectLst/>
                          <a:latin typeface="Arial" panose="020B0604020202020204" pitchFamily="34" charset="0"/>
                          <a:ea typeface="Times New Roman"/>
                          <a:cs typeface="Arial" panose="020B0604020202020204" pitchFamily="34" charset="0"/>
                        </a:rPr>
                        <a:t>In Adult Safeguarding MCA and DOLs along with Safeguarding has been identified as a significant concern.  The Trust </a:t>
                      </a:r>
                      <a:r>
                        <a:rPr lang="en-GB" sz="900" baseline="0" dirty="0" smtClean="0">
                          <a:effectLst/>
                          <a:latin typeface="Arial" panose="020B0604020202020204" pitchFamily="34" charset="0"/>
                          <a:ea typeface="Times New Roman"/>
                          <a:cs typeface="Arial" panose="020B0604020202020204" pitchFamily="34" charset="0"/>
                        </a:rPr>
                        <a:t> implemented </a:t>
                      </a:r>
                      <a:r>
                        <a:rPr lang="en-GB" sz="900" baseline="0" dirty="0" smtClean="0">
                          <a:effectLst/>
                          <a:latin typeface="Arial" panose="020B0604020202020204" pitchFamily="34" charset="0"/>
                          <a:ea typeface="Times New Roman"/>
                          <a:cs typeface="Arial" panose="020B0604020202020204" pitchFamily="34" charset="0"/>
                        </a:rPr>
                        <a:t>a ‘short life working group’ to identify actions in terms of training requirements </a:t>
                      </a:r>
                      <a:r>
                        <a:rPr lang="en-GB" sz="900" baseline="0" dirty="0" smtClean="0">
                          <a:effectLst/>
                          <a:latin typeface="Arial" panose="020B0604020202020204" pitchFamily="34" charset="0"/>
                          <a:ea typeface="Times New Roman"/>
                          <a:cs typeface="Arial" panose="020B0604020202020204" pitchFamily="34" charset="0"/>
                        </a:rPr>
                        <a:t>which informed </a:t>
                      </a:r>
                      <a:r>
                        <a:rPr lang="en-GB" sz="900" baseline="0" dirty="0" smtClean="0">
                          <a:effectLst/>
                          <a:latin typeface="Arial" panose="020B0604020202020204" pitchFamily="34" charset="0"/>
                          <a:ea typeface="Times New Roman"/>
                          <a:cs typeface="Arial" panose="020B0604020202020204" pitchFamily="34" charset="0"/>
                        </a:rPr>
                        <a:t>the Action Plan. The </a:t>
                      </a:r>
                      <a:r>
                        <a:rPr lang="en-GB" sz="900" baseline="0" dirty="0" smtClean="0">
                          <a:effectLst/>
                          <a:latin typeface="Arial" panose="020B0604020202020204" pitchFamily="34" charset="0"/>
                          <a:ea typeface="Times New Roman"/>
                          <a:cs typeface="Arial" panose="020B0604020202020204" pitchFamily="34" charset="0"/>
                        </a:rPr>
                        <a:t>CCGs </a:t>
                      </a:r>
                      <a:r>
                        <a:rPr lang="en-GB" sz="900" baseline="0" dirty="0" smtClean="0">
                          <a:effectLst/>
                          <a:latin typeface="Arial" panose="020B0604020202020204" pitchFamily="34" charset="0"/>
                          <a:ea typeface="Times New Roman"/>
                          <a:cs typeface="Arial" panose="020B0604020202020204" pitchFamily="34" charset="0"/>
                        </a:rPr>
                        <a:t>Adult </a:t>
                      </a:r>
                      <a:r>
                        <a:rPr lang="en-GB" sz="900" baseline="0" dirty="0" smtClean="0">
                          <a:effectLst/>
                          <a:latin typeface="Arial" panose="020B0604020202020204" pitchFamily="34" charset="0"/>
                          <a:ea typeface="Times New Roman"/>
                          <a:cs typeface="Arial" panose="020B0604020202020204" pitchFamily="34" charset="0"/>
                        </a:rPr>
                        <a:t>Safeguarding leads are </a:t>
                      </a:r>
                      <a:r>
                        <a:rPr lang="en-GB" sz="900" baseline="0" dirty="0" smtClean="0">
                          <a:effectLst/>
                          <a:latin typeface="Arial" panose="020B0604020202020204" pitchFamily="34" charset="0"/>
                          <a:ea typeface="Times New Roman"/>
                          <a:cs typeface="Arial" panose="020B0604020202020204" pitchFamily="34" charset="0"/>
                        </a:rPr>
                        <a:t>working closely with the Trust’s Associate Director of Quality, Governance and Risk to monitor progress. Additionally the CCGs undertook an audit of awareness levels for MCA/DoLs and Safeguarding in February 2018 reporting the initial outcome to the respective SAB’s in March 2019. An ongoing programme of audit and assurance is scheduled in respect of training will take place over the coming year. </a:t>
                      </a:r>
                      <a:r>
                        <a:rPr lang="en-GB" sz="900" baseline="0" dirty="0" smtClean="0">
                          <a:effectLst/>
                          <a:latin typeface="Arial" panose="020B0604020202020204" pitchFamily="34" charset="0"/>
                          <a:ea typeface="Times New Roman"/>
                          <a:cs typeface="Arial" panose="020B0604020202020204" pitchFamily="34" charset="0"/>
                        </a:rPr>
                        <a:t> T&amp;W CCG lead embedded </a:t>
                      </a:r>
                      <a:r>
                        <a:rPr lang="en-GB" sz="900" baseline="0" dirty="0" smtClean="0">
                          <a:effectLst/>
                          <a:latin typeface="Arial" panose="020B0604020202020204" pitchFamily="34" charset="0"/>
                          <a:ea typeface="Times New Roman"/>
                          <a:cs typeface="Arial" panose="020B0604020202020204" pitchFamily="34" charset="0"/>
                        </a:rPr>
                        <a:t>in SATH to support MCA and Adult Safeguarding service </a:t>
                      </a:r>
                      <a:r>
                        <a:rPr lang="en-GB" sz="900" baseline="0" dirty="0" smtClean="0">
                          <a:effectLst/>
                          <a:latin typeface="Arial" panose="020B0604020202020204" pitchFamily="34" charset="0"/>
                          <a:ea typeface="Times New Roman"/>
                          <a:cs typeface="Arial" panose="020B0604020202020204" pitchFamily="34" charset="0"/>
                        </a:rPr>
                        <a:t>improvement review.</a:t>
                      </a:r>
                    </a:p>
                    <a:p>
                      <a:pPr>
                        <a:spcAft>
                          <a:spcPts val="0"/>
                        </a:spcAft>
                      </a:pPr>
                      <a:endParaRPr lang="en-GB" sz="900" baseline="0" dirty="0" smtClean="0">
                        <a:effectLst/>
                        <a:latin typeface="Arial" panose="020B0604020202020204" pitchFamily="34" charset="0"/>
                        <a:ea typeface="Times New Roman"/>
                        <a:cs typeface="Arial" panose="020B0604020202020204" pitchFamily="34" charset="0"/>
                      </a:endParaRPr>
                    </a:p>
                    <a:p>
                      <a:pPr>
                        <a:spcAft>
                          <a:spcPts val="0"/>
                        </a:spcAft>
                      </a:pPr>
                      <a:r>
                        <a:rPr lang="en-GB" sz="900" baseline="0" dirty="0" smtClean="0">
                          <a:effectLst/>
                          <a:latin typeface="Arial" panose="020B0604020202020204" pitchFamily="34" charset="0"/>
                          <a:ea typeface="Times New Roman"/>
                          <a:cs typeface="Arial" panose="020B0604020202020204" pitchFamily="34" charset="0"/>
                        </a:rPr>
                        <a:t>An independent Review of how SaTH reviewed their learnt lessons from some neonatal deaths has been undertaken externally and the Secretary of State also appointed an Independent Senior Midwife to review maternity legacy cases and produce a report which is on-going. Healthcare Safety Investigation Branch (HSIB) are also in SaTH reviewing serious incidents cases since 12th November 2018. Shrewsbury and Telford NHS Hospitals (SaTH) are required to give frequent quality assurance maternity reports and maternity transformation action plan progress updates. Accident and Emergency continue to monitor children who self harm and complete safeguarding forms for patient notes. SaTH workforce </a:t>
                      </a:r>
                      <a:endParaRPr lang="en-GB" sz="900" baseline="0" dirty="0" smtClean="0">
                        <a:effectLst/>
                        <a:latin typeface="Arial" panose="020B0604020202020204" pitchFamily="34" charset="0"/>
                        <a:ea typeface="Times New Roman"/>
                        <a:cs typeface="Arial" panose="020B0604020202020204" pitchFamily="34" charset="0"/>
                      </a:endParaRPr>
                    </a:p>
                  </a:txBody>
                  <a:tcPr marL="45720" marR="45720">
                    <a:lnR w="12700" cap="flat" cmpd="sng" algn="ctr">
                      <a:solidFill>
                        <a:schemeClr val="tx1"/>
                      </a:solidFill>
                      <a:prstDash val="solid"/>
                      <a:round/>
                      <a:headEnd type="none" w="med" len="med"/>
                      <a:tailEnd type="none" w="med" len="med"/>
                    </a:lnR>
                  </a:tcPr>
                </a:tc>
              </a:tr>
              <a:tr h="400208">
                <a:tc>
                  <a:txBody>
                    <a:bodyPr/>
                    <a:lstStyle/>
                    <a:p>
                      <a:pPr>
                        <a:spcAft>
                          <a:spcPts val="0"/>
                        </a:spcAft>
                      </a:pPr>
                      <a:r>
                        <a:rPr lang="en-GB" sz="1000" b="1" dirty="0" smtClean="0">
                          <a:effectLst/>
                          <a:latin typeface="Arial" panose="020B0604020202020204" pitchFamily="34" charset="0"/>
                          <a:ea typeface="Times New Roman"/>
                          <a:cs typeface="Arial" panose="020B0604020202020204" pitchFamily="34" charset="0"/>
                        </a:rPr>
                        <a:t>Robert Jones and Agnes Hunt Orthopaedic Hospital</a:t>
                      </a:r>
                    </a:p>
                    <a:p>
                      <a:pPr>
                        <a:spcAft>
                          <a:spcPts val="0"/>
                        </a:spcAft>
                      </a:pPr>
                      <a:endParaRPr lang="en-GB" sz="1000" b="1" dirty="0" smtClean="0">
                        <a:effectLst/>
                        <a:latin typeface="Arial" panose="020B0604020202020204" pitchFamily="34" charset="0"/>
                        <a:ea typeface="Times New Roman"/>
                        <a:cs typeface="Arial" panose="020B0604020202020204" pitchFamily="34" charset="0"/>
                      </a:endParaRPr>
                    </a:p>
                    <a:p>
                      <a:pPr>
                        <a:spcAft>
                          <a:spcPts val="0"/>
                        </a:spcAft>
                      </a:pPr>
                      <a:endParaRPr lang="en-GB" sz="1000" b="1" dirty="0" smtClean="0">
                        <a:effectLst/>
                        <a:latin typeface="Arial" panose="020B0604020202020204" pitchFamily="34" charset="0"/>
                        <a:ea typeface="Times New Roman"/>
                        <a:cs typeface="Arial" panose="020B0604020202020204" pitchFamily="34" charset="0"/>
                      </a:endParaRPr>
                    </a:p>
                    <a:p>
                      <a:pPr>
                        <a:spcAft>
                          <a:spcPts val="0"/>
                        </a:spcAft>
                      </a:pPr>
                      <a:endParaRPr lang="en-GB" sz="1000" b="1" dirty="0">
                        <a:effectLst/>
                        <a:latin typeface="Arial" panose="020B0604020202020204" pitchFamily="34" charset="0"/>
                        <a:ea typeface="Times New Roman"/>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tcPr>
                </a:tc>
                <a:tc>
                  <a:txBody>
                    <a:bodyPr/>
                    <a:lstStyle/>
                    <a:p>
                      <a:pPr>
                        <a:spcAft>
                          <a:spcPts val="0"/>
                        </a:spcAft>
                      </a:pPr>
                      <a:r>
                        <a:rPr lang="en-GB" sz="900" baseline="0" dirty="0" smtClean="0">
                          <a:effectLst/>
                          <a:latin typeface="Arial" panose="020B0604020202020204" pitchFamily="34" charset="0"/>
                          <a:ea typeface="Times New Roman"/>
                          <a:cs typeface="Arial" panose="020B0604020202020204" pitchFamily="34" charset="0"/>
                        </a:rPr>
                        <a:t>RJAH are currently rated good for Safeguarding and have been working to enhance the safeguarding specialist team offer to the Hospital. The major challenge relates to the level 3 training requirements and an action plan has been agreed with the CCGs.  </a:t>
                      </a:r>
                      <a:r>
                        <a:rPr lang="en-GB" sz="900" baseline="0" dirty="0" smtClean="0">
                          <a:effectLst/>
                          <a:latin typeface="Arial" panose="020B0604020202020204" pitchFamily="34" charset="0"/>
                          <a:ea typeface="Times New Roman"/>
                          <a:cs typeface="Arial" panose="020B0604020202020204" pitchFamily="34" charset="0"/>
                        </a:rPr>
                        <a:t>A Safeguarding Assurance Review by the CCG is ongoing and will form the basis of an action plan </a:t>
                      </a:r>
                      <a:r>
                        <a:rPr lang="en-GB" sz="900" baseline="0" dirty="0" smtClean="0">
                          <a:effectLst/>
                          <a:latin typeface="Arial" panose="020B0604020202020204" pitchFamily="34" charset="0"/>
                          <a:ea typeface="Times New Roman"/>
                          <a:cs typeface="Arial" panose="020B0604020202020204" pitchFamily="34" charset="0"/>
                        </a:rPr>
                        <a:t>in 2020.  The ambition is to be outstanding in CQC Regulation 13 for safeguarding</a:t>
                      </a:r>
                      <a:endParaRPr lang="en-GB" sz="900" dirty="0">
                        <a:effectLst/>
                        <a:latin typeface="Arial" panose="020B0604020202020204" pitchFamily="34" charset="0"/>
                        <a:ea typeface="Times New Roman"/>
                        <a:cs typeface="Arial" panose="020B0604020202020204" pitchFamily="34" charset="0"/>
                      </a:endParaRPr>
                    </a:p>
                  </a:txBody>
                  <a:tcPr marL="45720" marR="45720">
                    <a:lnR w="12700" cap="flat" cmpd="sng" algn="ctr">
                      <a:solidFill>
                        <a:schemeClr val="tx1"/>
                      </a:solidFill>
                      <a:prstDash val="solid"/>
                      <a:round/>
                      <a:headEnd type="none" w="med" len="med"/>
                      <a:tailEnd type="none" w="med" len="med"/>
                    </a:lnR>
                  </a:tcPr>
                </a:tc>
              </a:tr>
              <a:tr h="397037">
                <a:tc>
                  <a:txBody>
                    <a:bodyPr/>
                    <a:lstStyle/>
                    <a:p>
                      <a:pPr>
                        <a:spcAft>
                          <a:spcPts val="0"/>
                        </a:spcAft>
                      </a:pPr>
                      <a:r>
                        <a:rPr lang="en-GB" sz="1000" b="1" dirty="0" smtClean="0">
                          <a:solidFill>
                            <a:schemeClr val="tx1"/>
                          </a:solidFill>
                          <a:effectLst/>
                          <a:latin typeface="Arial" panose="020B0604020202020204" pitchFamily="34" charset="0"/>
                          <a:ea typeface="Times New Roman"/>
                          <a:cs typeface="Arial" panose="020B0604020202020204" pitchFamily="34" charset="0"/>
                        </a:rPr>
                        <a:t>Shropshire Community Healthcare NHS Trust</a:t>
                      </a:r>
                    </a:p>
                    <a:p>
                      <a:pPr>
                        <a:spcAft>
                          <a:spcPts val="0"/>
                        </a:spcAft>
                      </a:pPr>
                      <a:endParaRPr lang="en-GB" sz="1000" b="1" dirty="0" smtClean="0">
                        <a:solidFill>
                          <a:schemeClr val="tx1"/>
                        </a:solidFill>
                        <a:effectLst/>
                        <a:latin typeface="Arial" panose="020B0604020202020204" pitchFamily="34" charset="0"/>
                        <a:ea typeface="Times New Roman"/>
                        <a:cs typeface="Arial" panose="020B0604020202020204" pitchFamily="34" charset="0"/>
                      </a:endParaRPr>
                    </a:p>
                    <a:p>
                      <a:pPr>
                        <a:spcAft>
                          <a:spcPts val="0"/>
                        </a:spcAft>
                      </a:pPr>
                      <a:endParaRPr lang="en-GB" sz="1000" b="1" dirty="0" smtClean="0">
                        <a:solidFill>
                          <a:schemeClr val="tx1"/>
                        </a:solidFill>
                        <a:effectLst/>
                        <a:latin typeface="Arial" panose="020B0604020202020204" pitchFamily="34" charset="0"/>
                        <a:ea typeface="Times New Roman"/>
                        <a:cs typeface="Arial" panose="020B0604020202020204" pitchFamily="34" charset="0"/>
                      </a:endParaRPr>
                    </a:p>
                    <a:p>
                      <a:pPr>
                        <a:spcAft>
                          <a:spcPts val="0"/>
                        </a:spcAft>
                      </a:pPr>
                      <a:endParaRPr lang="en-GB" sz="1000" b="1" dirty="0" smtClean="0">
                        <a:solidFill>
                          <a:schemeClr val="tx1"/>
                        </a:solidFill>
                        <a:effectLst/>
                        <a:latin typeface="Arial" panose="020B0604020202020204" pitchFamily="34" charset="0"/>
                        <a:ea typeface="Times New Roman"/>
                        <a:cs typeface="Arial" panose="020B0604020202020204" pitchFamily="34" charset="0"/>
                      </a:endParaRPr>
                    </a:p>
                    <a:p>
                      <a:pPr>
                        <a:spcAft>
                          <a:spcPts val="0"/>
                        </a:spcAft>
                      </a:pPr>
                      <a:endParaRPr lang="en-GB" sz="1000" b="1" dirty="0" smtClean="0">
                        <a:solidFill>
                          <a:schemeClr val="tx1"/>
                        </a:solidFill>
                        <a:effectLst/>
                        <a:latin typeface="Arial" panose="020B0604020202020204" pitchFamily="34" charset="0"/>
                        <a:ea typeface="Times New Roman"/>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baseline="0" dirty="0" smtClean="0">
                          <a:latin typeface="Arial" panose="020B0604020202020204" pitchFamily="34" charset="0"/>
                          <a:cs typeface="Arial" panose="020B0604020202020204" pitchFamily="34" charset="0"/>
                        </a:rPr>
                        <a:t>The national COVID 19 pandemic lockdown resulted in community staff deployment to key front line areas and restricted visiting via digital virtual methods only with weekly partnership meetings to ensure local children on high risk Child Protection Plan were still reviewed by health and social care. </a:t>
                      </a:r>
                      <a:r>
                        <a:rPr lang="en-GB" sz="900" b="0" baseline="0" dirty="0" smtClean="0">
                          <a:effectLst/>
                          <a:latin typeface="Arial" panose="020B0604020202020204" pitchFamily="34" charset="0"/>
                          <a:ea typeface="Times New Roman"/>
                          <a:cs typeface="Arial" panose="020B0604020202020204" pitchFamily="34" charset="0"/>
                        </a:rPr>
                        <a:t>Health visitors and school nurses contract with Local Authority Public Health has been reviewed by children’s commissioner, quality leads and designated safeguarding professionals and SCHT. To be re reviewed post COVID 19.  </a:t>
                      </a:r>
                      <a:r>
                        <a:rPr lang="en-GB" sz="900" baseline="0" dirty="0" smtClean="0">
                          <a:latin typeface="Arial" panose="020B0604020202020204" pitchFamily="34" charset="0"/>
                          <a:cs typeface="Arial" panose="020B0604020202020204" pitchFamily="34" charset="0"/>
                        </a:rPr>
                        <a:t>Children safeguarding figures training plans over the last year have increased to over 90%.  New statutory child death and safeguarding children changes are being implemented locally working with Shropshire and Telford and Wrekin local Safeguarding Partnerships and West Mercia colleagues (COVID 19 pandemic delayed meeting). The CCG Chair of CDOP continues to provide board reports and transformation plans. CDOP annual report completed 2019/20.</a:t>
                      </a:r>
                    </a:p>
                  </a:txBody>
                  <a:tcPr marL="45720" marR="45720">
                    <a:lnR w="12700" cap="flat" cmpd="sng" algn="ctr">
                      <a:solidFill>
                        <a:schemeClr val="tx1"/>
                      </a:solidFill>
                      <a:prstDash val="solid"/>
                      <a:round/>
                      <a:headEnd type="none" w="med" len="med"/>
                      <a:tailEnd type="none" w="med" len="med"/>
                    </a:lnR>
                  </a:tcPr>
                </a:tc>
              </a:tr>
              <a:tr h="432048">
                <a:tc>
                  <a:txBody>
                    <a:bodyPr/>
                    <a:lstStyle/>
                    <a:p>
                      <a:pPr algn="l">
                        <a:spcAft>
                          <a:spcPts val="0"/>
                        </a:spcAft>
                      </a:pPr>
                      <a:r>
                        <a:rPr lang="en-GB" sz="1000" b="1" dirty="0" smtClean="0">
                          <a:effectLst/>
                          <a:latin typeface="Arial" panose="020B0604020202020204" pitchFamily="34" charset="0"/>
                          <a:ea typeface="Times New Roman"/>
                          <a:cs typeface="Arial" panose="020B0604020202020204" pitchFamily="34" charset="0"/>
                        </a:rPr>
                        <a:t>Midlands Partnership</a:t>
                      </a:r>
                      <a:r>
                        <a:rPr lang="en-GB" sz="1000" b="1" baseline="0" dirty="0" smtClean="0">
                          <a:effectLst/>
                          <a:latin typeface="Arial" panose="020B0604020202020204" pitchFamily="34" charset="0"/>
                          <a:ea typeface="Times New Roman"/>
                          <a:cs typeface="Arial" panose="020B0604020202020204" pitchFamily="34" charset="0"/>
                        </a:rPr>
                        <a:t> Foundation Trust</a:t>
                      </a:r>
                    </a:p>
                    <a:p>
                      <a:pPr algn="l">
                        <a:spcAft>
                          <a:spcPts val="0"/>
                        </a:spcAft>
                      </a:pPr>
                      <a:endParaRPr lang="en-GB" sz="1000" b="1" baseline="0"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baseline="0"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baseline="0" dirty="0" smtClean="0">
                        <a:effectLst/>
                        <a:latin typeface="Arial" panose="020B0604020202020204" pitchFamily="34" charset="0"/>
                        <a:ea typeface="Times New Roman"/>
                        <a:cs typeface="Arial" panose="020B0604020202020204" pitchFamily="34" charset="0"/>
                      </a:endParaRPr>
                    </a:p>
                    <a:p>
                      <a:pPr algn="l">
                        <a:spcAft>
                          <a:spcPts val="0"/>
                        </a:spcAft>
                      </a:pPr>
                      <a:endParaRPr lang="en-GB" sz="1000" b="1" baseline="0" dirty="0" smtClean="0">
                        <a:effectLst/>
                        <a:latin typeface="Arial" panose="020B0604020202020204" pitchFamily="34" charset="0"/>
                        <a:ea typeface="Times New Roman"/>
                        <a:cs typeface="Arial" panose="020B0604020202020204" pitchFamily="34" charset="0"/>
                      </a:endParaRPr>
                    </a:p>
                  </a:txBody>
                  <a:tcPr marL="45720" marR="45720">
                    <a:lnL w="12700" cap="flat" cmpd="sng" algn="ctr">
                      <a:solidFill>
                        <a:schemeClr val="tx1"/>
                      </a:solidFill>
                      <a:prstDash val="solid"/>
                      <a:round/>
                      <a:headEnd type="none" w="med" len="med"/>
                      <a:tailEnd type="none" w="med" len="med"/>
                    </a:lnL>
                  </a:tcPr>
                </a:tc>
                <a:tc>
                  <a:txBody>
                    <a:bodyPr/>
                    <a:lstStyle/>
                    <a:p>
                      <a:pPr marL="0" indent="0" algn="just">
                        <a:spcAft>
                          <a:spcPts val="0"/>
                        </a:spcAft>
                        <a:buFont typeface="Arial" panose="020B0604020202020204" pitchFamily="34" charset="0"/>
                        <a:buNone/>
                      </a:pPr>
                      <a:r>
                        <a:rPr lang="en-GB" sz="900" baseline="0" dirty="0" smtClean="0">
                          <a:latin typeface="Arial" panose="020B0604020202020204" pitchFamily="34" charset="0"/>
                          <a:cs typeface="Arial" panose="020B0604020202020204" pitchFamily="34" charset="0"/>
                        </a:rPr>
                        <a:t>The national COVID 19 pandemic lockdown resulted in MPFT and CCG staff deployment to key front line areas and restricted visiting via digital virtual methods only with weekly partnership meetings to ensure local children on high risk Child Protection Plan were still reviewed by health and social care</a:t>
                      </a:r>
                      <a:r>
                        <a:rPr lang="en-GB" sz="900" baseline="0" dirty="0" smtClean="0">
                          <a:latin typeface="Arial" panose="020B0604020202020204" pitchFamily="34" charset="0"/>
                          <a:cs typeface="Arial" panose="020B0604020202020204" pitchFamily="34" charset="0"/>
                        </a:rPr>
                        <a:t>. </a:t>
                      </a:r>
                      <a:r>
                        <a:rPr lang="en-GB" sz="900" b="0" baseline="0" dirty="0" smtClean="0">
                          <a:effectLst/>
                          <a:latin typeface="Arial" panose="020B0604020202020204" pitchFamily="34" charset="0"/>
                          <a:ea typeface="Times New Roman"/>
                          <a:cs typeface="Arial" panose="020B0604020202020204" pitchFamily="34" charset="0"/>
                        </a:rPr>
                        <a:t>The </a:t>
                      </a:r>
                      <a:r>
                        <a:rPr lang="en-GB" sz="900" b="0" baseline="0" dirty="0" smtClean="0">
                          <a:effectLst/>
                          <a:latin typeface="Arial" panose="020B0604020202020204" pitchFamily="34" charset="0"/>
                          <a:ea typeface="Times New Roman"/>
                          <a:cs typeface="Arial" panose="020B0604020202020204" pitchFamily="34" charset="0"/>
                        </a:rPr>
                        <a:t>CCG continue to monitor MPFT 0 -25 years emotional health and well being service via CCG CQRM, Serious incidents are reviewed accordingly. Designated professionals support </a:t>
                      </a:r>
                      <a:r>
                        <a:rPr lang="en-GB" sz="900" b="0" baseline="0" dirty="0" smtClean="0">
                          <a:effectLst/>
                          <a:latin typeface="Arial" panose="020B0604020202020204" pitchFamily="34" charset="0"/>
                          <a:ea typeface="Times New Roman"/>
                          <a:cs typeface="Arial" panose="020B0604020202020204" pitchFamily="34" charset="0"/>
                        </a:rPr>
                        <a:t>challenging delays </a:t>
                      </a:r>
                      <a:r>
                        <a:rPr lang="en-GB" sz="900" b="0" baseline="0" dirty="0" smtClean="0">
                          <a:effectLst/>
                          <a:latin typeface="Arial" panose="020B0604020202020204" pitchFamily="34" charset="0"/>
                          <a:ea typeface="Times New Roman"/>
                          <a:cs typeface="Arial" panose="020B0604020202020204" pitchFamily="34" charset="0"/>
                        </a:rPr>
                        <a:t>in mental health assessments/ escalation processes with providers, as required including LAC. Recent teenage death review from anorexia resulted in additional specialist services required locally. Specialist professionals recruited to MPFT. </a:t>
                      </a:r>
                    </a:p>
                  </a:txBody>
                  <a:tcPr marL="45720" marR="45720">
                    <a:lnR w="12700" cap="flat" cmpd="sng" algn="ctr">
                      <a:solidFill>
                        <a:schemeClr val="tx1"/>
                      </a:solidFill>
                      <a:prstDash val="solid"/>
                      <a:round/>
                      <a:headEnd type="none" w="med" len="med"/>
                      <a:tailEnd type="none" w="med" len="med"/>
                    </a:lnR>
                  </a:tcPr>
                </a:tc>
              </a:tr>
            </a:tbl>
          </a:graphicData>
        </a:graphic>
      </p:graphicFrame>
    </p:spTree>
    <p:extLst>
      <p:ext uri="{BB962C8B-B14F-4D97-AF65-F5344CB8AC3E}">
        <p14:creationId xmlns:p14="http://schemas.microsoft.com/office/powerpoint/2010/main" val="23329320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Autofit/>
          </a:bodyPr>
          <a:lstStyle/>
          <a:p>
            <a:r>
              <a:rPr lang="en-GB" sz="2400" dirty="0" smtClean="0"/>
              <a:t>Key Improvements during </a:t>
            </a:r>
            <a:r>
              <a:rPr lang="en-GB" sz="2400" dirty="0" smtClean="0"/>
              <a:t>2019/2020</a:t>
            </a:r>
            <a:r>
              <a:rPr lang="en-GB" sz="2400" dirty="0" smtClean="0"/>
              <a:t/>
            </a:r>
            <a:br>
              <a:rPr lang="en-GB" sz="2400" dirty="0" smtClean="0"/>
            </a:br>
            <a:endParaRPr lang="en-GB" sz="2400" dirty="0"/>
          </a:p>
        </p:txBody>
      </p:sp>
      <p:sp>
        <p:nvSpPr>
          <p:cNvPr id="3" name="Slide Number Placeholder 2"/>
          <p:cNvSpPr>
            <a:spLocks noGrp="1"/>
          </p:cNvSpPr>
          <p:nvPr>
            <p:ph type="sldNum" sz="quarter" idx="12"/>
          </p:nvPr>
        </p:nvSpPr>
        <p:spPr/>
        <p:txBody>
          <a:bodyPr/>
          <a:lstStyle/>
          <a:p>
            <a:fld id="{2B486B39-48C7-43AD-A026-D6F10A276E4B}" type="slidenum">
              <a:rPr lang="en-GB" smtClean="0"/>
              <a:t>26</a:t>
            </a:fld>
            <a:endParaRPr lang="en-GB" dirty="0"/>
          </a:p>
        </p:txBody>
      </p:sp>
      <p:sp>
        <p:nvSpPr>
          <p:cNvPr id="4" name="Rectangle 3"/>
          <p:cNvSpPr/>
          <p:nvPr/>
        </p:nvSpPr>
        <p:spPr>
          <a:xfrm>
            <a:off x="323528" y="836712"/>
            <a:ext cx="8136904" cy="7294305"/>
          </a:xfrm>
          <a:prstGeom prst="rect">
            <a:avLst/>
          </a:prstGeom>
        </p:spPr>
        <p:txBody>
          <a:bodyPr wrap="square">
            <a:spAutoFit/>
          </a:bodyPr>
          <a:lstStyle/>
          <a:p>
            <a:pPr marL="285750" indent="-285750" algn="just">
              <a:buFont typeface="Wingdings" panose="05000000000000000000" pitchFamily="2" charset="2"/>
              <a:buChar char="Ø"/>
            </a:pPr>
            <a:r>
              <a:rPr lang="en-GB" dirty="0" smtClean="0"/>
              <a:t>Executive, Designated Children &amp; Adult safeguarding leads contributed to new Statutory Partnership and COVID 19 Pandemic Guidance working with partner agencies to implement </a:t>
            </a:r>
            <a:r>
              <a:rPr lang="en-GB" dirty="0" smtClean="0"/>
              <a:t>regulations </a:t>
            </a:r>
            <a:r>
              <a:rPr lang="en-GB" dirty="0" smtClean="0"/>
              <a:t>locally;</a:t>
            </a:r>
          </a:p>
          <a:p>
            <a:pPr marL="285750" indent="-285750" algn="just">
              <a:buFont typeface="Wingdings" panose="05000000000000000000" pitchFamily="2" charset="2"/>
              <a:buChar char="Ø"/>
            </a:pPr>
            <a:r>
              <a:rPr lang="en-GB" dirty="0" smtClean="0"/>
              <a:t>COVID </a:t>
            </a:r>
            <a:r>
              <a:rPr lang="en-GB" dirty="0"/>
              <a:t>19 </a:t>
            </a:r>
            <a:r>
              <a:rPr lang="en-GB" dirty="0" smtClean="0"/>
              <a:t>Pandemic safeguarding </a:t>
            </a:r>
            <a:r>
              <a:rPr lang="en-GB" dirty="0"/>
              <a:t>service </a:t>
            </a:r>
            <a:r>
              <a:rPr lang="en-GB" dirty="0" smtClean="0"/>
              <a:t>delivery reporting with CCG/NHSE  weekly escalation of local </a:t>
            </a:r>
            <a:r>
              <a:rPr lang="en-GB" dirty="0"/>
              <a:t>concern </a:t>
            </a:r>
            <a:r>
              <a:rPr lang="en-GB" dirty="0" smtClean="0"/>
              <a:t>issues to inform of safeguarding themes and trends.</a:t>
            </a:r>
          </a:p>
          <a:p>
            <a:pPr marL="285750" indent="-285750" algn="just">
              <a:buFont typeface="Wingdings" panose="05000000000000000000" pitchFamily="2" charset="2"/>
              <a:buChar char="Ø"/>
            </a:pPr>
            <a:r>
              <a:rPr lang="en-GB" dirty="0" smtClean="0"/>
              <a:t>Primary and secondary improvement </a:t>
            </a:r>
            <a:r>
              <a:rPr lang="en-GB" dirty="0"/>
              <a:t>in the </a:t>
            </a:r>
            <a:r>
              <a:rPr lang="en-GB" dirty="0" smtClean="0"/>
              <a:t>completion </a:t>
            </a:r>
            <a:r>
              <a:rPr lang="en-GB" dirty="0"/>
              <a:t>of </a:t>
            </a:r>
            <a:r>
              <a:rPr lang="en-GB" dirty="0" smtClean="0"/>
              <a:t>Safeguarding Referrals, Core Groups and  Cases Conference Reports. </a:t>
            </a:r>
            <a:r>
              <a:rPr lang="en-GB" dirty="0"/>
              <a:t>GPs continue to complete Case Conference EMIS template to feed into Children Case Conference Reviews</a:t>
            </a:r>
            <a:r>
              <a:rPr lang="en-GB" dirty="0" smtClean="0"/>
              <a:t>;</a:t>
            </a:r>
          </a:p>
          <a:p>
            <a:pPr marL="285750" indent="-285750" algn="just">
              <a:buFont typeface="Wingdings" panose="05000000000000000000" pitchFamily="2" charset="2"/>
              <a:buChar char="Ø"/>
            </a:pPr>
            <a:r>
              <a:rPr lang="en-GB" dirty="0" smtClean="0"/>
              <a:t>Safeguarding Performance Dashboards &amp; Contracts updates been completed </a:t>
            </a:r>
            <a:r>
              <a:rPr lang="en-GB" dirty="0" smtClean="0"/>
              <a:t>to now include </a:t>
            </a:r>
            <a:r>
              <a:rPr lang="en-GB" dirty="0" smtClean="0"/>
              <a:t>small service </a:t>
            </a:r>
            <a:r>
              <a:rPr lang="en-GB" dirty="0" smtClean="0"/>
              <a:t>provider </a:t>
            </a:r>
            <a:r>
              <a:rPr lang="en-GB" dirty="0" smtClean="0"/>
              <a:t>organisations;</a:t>
            </a:r>
          </a:p>
          <a:p>
            <a:pPr marL="285750" indent="-285750" algn="just">
              <a:buFont typeface="Wingdings" panose="05000000000000000000" pitchFamily="2" charset="2"/>
              <a:buChar char="Ø"/>
            </a:pPr>
            <a:r>
              <a:rPr lang="en-GB" dirty="0" smtClean="0"/>
              <a:t>Serious Case Reviews, Learning </a:t>
            </a:r>
            <a:r>
              <a:rPr lang="en-GB" dirty="0" smtClean="0"/>
              <a:t>Reviews, Domestic Homicide Reviews </a:t>
            </a:r>
            <a:r>
              <a:rPr lang="en-GB" dirty="0" smtClean="0"/>
              <a:t>&amp; </a:t>
            </a:r>
            <a:r>
              <a:rPr lang="en-GB" dirty="0" smtClean="0"/>
              <a:t>Audit recommendations and </a:t>
            </a:r>
            <a:r>
              <a:rPr lang="en-GB" dirty="0" smtClean="0"/>
              <a:t>action </a:t>
            </a:r>
            <a:r>
              <a:rPr lang="en-GB" dirty="0" smtClean="0"/>
              <a:t>plans are </a:t>
            </a:r>
            <a:r>
              <a:rPr lang="en-GB" dirty="0" smtClean="0"/>
              <a:t>monitored;</a:t>
            </a:r>
          </a:p>
          <a:p>
            <a:pPr marL="285750" indent="-285750" algn="just">
              <a:buFont typeface="Wingdings" panose="05000000000000000000" pitchFamily="2" charset="2"/>
              <a:buChar char="Ø"/>
            </a:pPr>
            <a:r>
              <a:rPr lang="en-GB" dirty="0" smtClean="0"/>
              <a:t>Safeguarding quality service improvements in NHS provider organisations;</a:t>
            </a:r>
          </a:p>
          <a:p>
            <a:pPr marL="285750" indent="-285750" algn="just">
              <a:buFont typeface="Wingdings" panose="05000000000000000000" pitchFamily="2" charset="2"/>
              <a:buChar char="Ø"/>
            </a:pPr>
            <a:r>
              <a:rPr lang="en-GB" dirty="0" smtClean="0"/>
              <a:t>Child Death Overview Panel (CDOP) annual analytical report with a reduction in local child deaths;</a:t>
            </a:r>
          </a:p>
          <a:p>
            <a:pPr marL="285750" indent="-285750" algn="just">
              <a:buFont typeface="Wingdings" panose="05000000000000000000" pitchFamily="2" charset="2"/>
              <a:buChar char="Ø"/>
            </a:pPr>
            <a:r>
              <a:rPr lang="en-GB" dirty="0" smtClean="0"/>
              <a:t>Joint Targeted Area Inspection (JTAI) safeguarding completed ‘overall good’ with a key areas for improvement </a:t>
            </a:r>
            <a:r>
              <a:rPr lang="en-GB" dirty="0" smtClean="0"/>
              <a:t>identified </a:t>
            </a:r>
            <a:r>
              <a:rPr lang="en-GB" dirty="0" smtClean="0"/>
              <a:t>i.e. </a:t>
            </a:r>
            <a:r>
              <a:rPr lang="en-GB" dirty="0" err="1" smtClean="0"/>
              <a:t>SaTH</a:t>
            </a:r>
            <a:r>
              <a:rPr lang="en-GB" dirty="0" smtClean="0"/>
              <a:t> business case to raise capacity in safeguarding support; </a:t>
            </a:r>
          </a:p>
          <a:p>
            <a:pPr marL="285750" indent="-285750" algn="just">
              <a:buFont typeface="Wingdings" panose="05000000000000000000" pitchFamily="2" charset="2"/>
              <a:buChar char="Ø"/>
            </a:pPr>
            <a:r>
              <a:rPr lang="en-GB" dirty="0" smtClean="0"/>
              <a:t>Review Telford &amp; Wrekin Local Safeguarding Children’s Partnership Board Early Help, Threshold &amp; Family Connect Children Referral Form, policies and procedures; </a:t>
            </a:r>
          </a:p>
          <a:p>
            <a:pPr marL="285750" indent="-285750" algn="just">
              <a:buFont typeface="Wingdings" panose="05000000000000000000" pitchFamily="2" charset="2"/>
              <a:buChar char="Ø"/>
            </a:pPr>
            <a:r>
              <a:rPr lang="en-GB" dirty="0" smtClean="0"/>
              <a:t>National Independent Inquiry Child Sexual Abuse Truth Project, ‘Its Time to be Heard’ implemented. Child Sexual Exploitation ‘ Holly Project’ on-going;</a:t>
            </a:r>
            <a:endParaRPr lang="en-GB" dirty="0"/>
          </a:p>
          <a:p>
            <a:pPr marL="285750" indent="-285750">
              <a:buFont typeface="Wingdings" panose="05000000000000000000" pitchFamily="2" charset="2"/>
              <a:buChar char="Ø"/>
            </a:pPr>
            <a:r>
              <a:rPr lang="en-GB" dirty="0" smtClean="0"/>
              <a:t>Maternity Supporting Women with Additional Needs (SWANN) monthly meetings to identify high risk pregnant women and work in partnership to support; </a:t>
            </a:r>
          </a:p>
        </p:txBody>
      </p:sp>
    </p:spTree>
    <p:extLst>
      <p:ext uri="{BB962C8B-B14F-4D97-AF65-F5344CB8AC3E}">
        <p14:creationId xmlns:p14="http://schemas.microsoft.com/office/powerpoint/2010/main" val="6335921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B486B39-48C7-43AD-A026-D6F10A276E4B}" type="slidenum">
              <a:rPr lang="en-GB" smtClean="0"/>
              <a:pPr/>
              <a:t>27</a:t>
            </a:fld>
            <a:endParaRPr lang="en-GB" dirty="0"/>
          </a:p>
        </p:txBody>
      </p:sp>
      <p:sp>
        <p:nvSpPr>
          <p:cNvPr id="8" name="Rectangle 7"/>
          <p:cNvSpPr/>
          <p:nvPr/>
        </p:nvSpPr>
        <p:spPr>
          <a:xfrm>
            <a:off x="467544" y="197346"/>
            <a:ext cx="8280920" cy="5909310"/>
          </a:xfrm>
          <a:prstGeom prst="rect">
            <a:avLst/>
          </a:prstGeom>
        </p:spPr>
        <p:txBody>
          <a:bodyPr wrap="square">
            <a:spAutoFit/>
          </a:bodyPr>
          <a:lstStyle/>
          <a:p>
            <a:pPr marL="285750" indent="-285750">
              <a:buFont typeface="Wingdings" panose="05000000000000000000" pitchFamily="2" charset="2"/>
              <a:buChar char="Ø"/>
            </a:pPr>
            <a:r>
              <a:rPr lang="en-GB" dirty="0"/>
              <a:t>GP Forum for Safeguarding Leads implemented providing peer support &amp; training. </a:t>
            </a:r>
          </a:p>
          <a:p>
            <a:pPr marL="285750" indent="-285750">
              <a:buFont typeface="Wingdings" panose="05000000000000000000" pitchFamily="2" charset="2"/>
              <a:buChar char="Ø"/>
            </a:pPr>
            <a:r>
              <a:rPr lang="en-GB" dirty="0"/>
              <a:t>Safeguarding Training Event (Level 3) well attended by GPs and nurses with good evaluations and feedback; </a:t>
            </a:r>
          </a:p>
          <a:p>
            <a:pPr marL="285750" indent="-285750">
              <a:buFont typeface="Wingdings" panose="05000000000000000000" pitchFamily="2" charset="2"/>
              <a:buChar char="Ø"/>
            </a:pPr>
            <a:r>
              <a:rPr lang="en-GB" dirty="0"/>
              <a:t>Multi-agency quality assurance case file audits &amp; NHS audits with providers done;</a:t>
            </a:r>
          </a:p>
          <a:p>
            <a:pPr marL="285750" indent="-285750">
              <a:buFont typeface="Wingdings" panose="05000000000000000000" pitchFamily="2" charset="2"/>
              <a:buChar char="Ø"/>
            </a:pPr>
            <a:r>
              <a:rPr lang="en-GB" dirty="0"/>
              <a:t>Suicide Prevention and Accident Prevention strategies &amp; action plans updated; </a:t>
            </a:r>
          </a:p>
          <a:p>
            <a:pPr marL="285750" indent="-285750">
              <a:buFont typeface="Wingdings" panose="05000000000000000000" pitchFamily="2" charset="2"/>
              <a:buChar char="Ø"/>
            </a:pPr>
            <a:r>
              <a:rPr lang="en-GB" dirty="0"/>
              <a:t>100% Safeguarding Supervision to local Named Professionals;</a:t>
            </a:r>
          </a:p>
          <a:p>
            <a:pPr marL="285750" indent="-285750">
              <a:buFont typeface="Wingdings" panose="05000000000000000000" pitchFamily="2" charset="2"/>
              <a:buChar char="Ø"/>
            </a:pPr>
            <a:r>
              <a:rPr lang="en-GB" dirty="0"/>
              <a:t> Safer Sleep for babies advice to parents updated in parent held record books;</a:t>
            </a:r>
          </a:p>
          <a:p>
            <a:pPr marL="285750" indent="-285750">
              <a:buFont typeface="Wingdings" panose="05000000000000000000" pitchFamily="2" charset="2"/>
              <a:buChar char="Ø"/>
            </a:pPr>
            <a:r>
              <a:rPr lang="en-GB" dirty="0"/>
              <a:t> Development of local maternity service plan to improve maternity outcomes and scrutiny. Safeguarding supervision training with NSPCC;</a:t>
            </a:r>
          </a:p>
          <a:p>
            <a:pPr marL="285750" indent="-285750">
              <a:buFont typeface="Wingdings" panose="05000000000000000000" pitchFamily="2" charset="2"/>
              <a:buChar char="Ø"/>
            </a:pPr>
            <a:r>
              <a:rPr lang="en-GB" dirty="0"/>
              <a:t>Raising parental awareness in identifying </a:t>
            </a:r>
            <a:r>
              <a:rPr lang="en-GB" dirty="0" smtClean="0"/>
              <a:t>foetal </a:t>
            </a:r>
            <a:r>
              <a:rPr lang="en-GB" dirty="0"/>
              <a:t>movements &amp; Vitamin D usage;</a:t>
            </a:r>
          </a:p>
          <a:p>
            <a:pPr marL="285750" indent="-285750">
              <a:buFont typeface="Wingdings" panose="05000000000000000000" pitchFamily="2" charset="2"/>
              <a:buChar char="Ø"/>
            </a:pPr>
            <a:r>
              <a:rPr lang="en-GB" dirty="0"/>
              <a:t>West Mercia Protocol – Management of Sudden and Unexpected deaths in infants and children (SUDIC) updated</a:t>
            </a:r>
            <a:r>
              <a:rPr lang="en-GB" dirty="0" smtClean="0"/>
              <a:t>;</a:t>
            </a:r>
          </a:p>
          <a:p>
            <a:pPr marL="285750" indent="-285750">
              <a:buFont typeface="Wingdings" panose="05000000000000000000" pitchFamily="2" charset="2"/>
              <a:buChar char="Ø"/>
            </a:pPr>
            <a:r>
              <a:rPr lang="en-GB" dirty="0" smtClean="0"/>
              <a:t>Both adult safeguarding leads have been embedded in SATH and RJAH (respectively) to review and provide safeguarding assurance reports for action in 2020-21</a:t>
            </a:r>
          </a:p>
          <a:p>
            <a:pPr marL="285750" indent="-285750">
              <a:buFont typeface="Wingdings" panose="05000000000000000000" pitchFamily="2" charset="2"/>
              <a:buChar char="Ø"/>
            </a:pPr>
            <a:r>
              <a:rPr lang="en-GB" dirty="0" smtClean="0"/>
              <a:t>Significant enhancement in training and supervision to patient facing CCG colleagues in the Complex Care team</a:t>
            </a:r>
          </a:p>
          <a:p>
            <a:pPr marL="285750" indent="-285750">
              <a:buFont typeface="Wingdings" panose="05000000000000000000" pitchFamily="2" charset="2"/>
              <a:buChar char="Ø"/>
            </a:pPr>
            <a:r>
              <a:rPr lang="en-GB" dirty="0" smtClean="0"/>
              <a:t>Major contribution – as a statutory partner - to the work undertaken to develop the new joint structures of the adult and children safeguarding </a:t>
            </a:r>
            <a:r>
              <a:rPr lang="en-GB" dirty="0" smtClean="0"/>
              <a:t>boards</a:t>
            </a:r>
          </a:p>
          <a:p>
            <a:pPr marL="285750" indent="-285750">
              <a:buFont typeface="Wingdings" panose="05000000000000000000" pitchFamily="2" charset="2"/>
              <a:buChar char="Ø"/>
            </a:pPr>
            <a:r>
              <a:rPr lang="en-GB" dirty="0" smtClean="0"/>
              <a:t>Development of adult exploitation strategies working in Partnership with Statutory Safeguarding Boards</a:t>
            </a:r>
            <a:endParaRPr lang="en-GB" dirty="0" smtClean="0"/>
          </a:p>
          <a:p>
            <a:pPr marL="285750" indent="-285750">
              <a:buFont typeface="Wingdings" panose="05000000000000000000" pitchFamily="2" charset="2"/>
              <a:buChar char="Ø"/>
            </a:pPr>
            <a:endParaRPr lang="en-GB" dirty="0"/>
          </a:p>
        </p:txBody>
      </p:sp>
    </p:spTree>
    <p:extLst>
      <p:ext uri="{BB962C8B-B14F-4D97-AF65-F5344CB8AC3E}">
        <p14:creationId xmlns:p14="http://schemas.microsoft.com/office/powerpoint/2010/main" val="34980621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 y="188640"/>
            <a:ext cx="8229600" cy="504056"/>
          </a:xfrm>
        </p:spPr>
        <p:txBody>
          <a:bodyPr>
            <a:normAutofit/>
          </a:bodyPr>
          <a:lstStyle/>
          <a:p>
            <a:r>
              <a:rPr lang="en-GB" sz="2400" dirty="0" smtClean="0"/>
              <a:t>Focus on 2020/2021</a:t>
            </a:r>
            <a:endParaRPr lang="en-GB" sz="2400" dirty="0"/>
          </a:p>
        </p:txBody>
      </p:sp>
      <p:sp>
        <p:nvSpPr>
          <p:cNvPr id="3" name="Slide Number Placeholder 2"/>
          <p:cNvSpPr>
            <a:spLocks noGrp="1"/>
          </p:cNvSpPr>
          <p:nvPr>
            <p:ph type="sldNum" sz="quarter" idx="12"/>
          </p:nvPr>
        </p:nvSpPr>
        <p:spPr/>
        <p:txBody>
          <a:bodyPr/>
          <a:lstStyle/>
          <a:p>
            <a:fld id="{2B486B39-48C7-43AD-A026-D6F10A276E4B}" type="slidenum">
              <a:rPr lang="en-GB" smtClean="0"/>
              <a:t>28</a:t>
            </a:fld>
            <a:endParaRPr lang="en-GB" dirty="0"/>
          </a:p>
        </p:txBody>
      </p:sp>
      <p:sp>
        <p:nvSpPr>
          <p:cNvPr id="4" name="Rectangle 3"/>
          <p:cNvSpPr/>
          <p:nvPr/>
        </p:nvSpPr>
        <p:spPr>
          <a:xfrm>
            <a:off x="323528" y="692696"/>
            <a:ext cx="7992888" cy="6186309"/>
          </a:xfrm>
          <a:prstGeom prst="rect">
            <a:avLst/>
          </a:prstGeom>
        </p:spPr>
        <p:txBody>
          <a:bodyPr wrap="square">
            <a:spAutoFit/>
          </a:bodyPr>
          <a:lstStyle/>
          <a:p>
            <a:pPr marL="285750" indent="-285750">
              <a:buFont typeface="Wingdings" panose="05000000000000000000" pitchFamily="2" charset="2"/>
              <a:buChar char="Ø"/>
            </a:pPr>
            <a:r>
              <a:rPr lang="en-GB" dirty="0"/>
              <a:t>To support restoration plans </a:t>
            </a:r>
            <a:r>
              <a:rPr lang="en-GB" dirty="0" smtClean="0"/>
              <a:t>across the health economy post </a:t>
            </a:r>
            <a:r>
              <a:rPr lang="en-GB" dirty="0"/>
              <a:t>COVID 19 pandemic </a:t>
            </a:r>
            <a:r>
              <a:rPr lang="en-GB" dirty="0" smtClean="0"/>
              <a:t>for robust  </a:t>
            </a:r>
            <a:r>
              <a:rPr lang="en-GB" dirty="0"/>
              <a:t>safeguarding service delivery &amp; </a:t>
            </a:r>
            <a:r>
              <a:rPr lang="en-GB" dirty="0" smtClean="0"/>
              <a:t>speedy escalation of key </a:t>
            </a:r>
            <a:r>
              <a:rPr lang="en-GB" dirty="0" smtClean="0"/>
              <a:t>adult, children </a:t>
            </a:r>
            <a:r>
              <a:rPr lang="en-GB" dirty="0" smtClean="0"/>
              <a:t>and young people </a:t>
            </a:r>
            <a:r>
              <a:rPr lang="en-GB" dirty="0"/>
              <a:t>concern </a:t>
            </a:r>
            <a:r>
              <a:rPr lang="en-GB" dirty="0" smtClean="0"/>
              <a:t>issues </a:t>
            </a:r>
            <a:r>
              <a:rPr lang="en-GB" dirty="0"/>
              <a:t>supported by national guidance from NHS </a:t>
            </a:r>
            <a:r>
              <a:rPr lang="en-GB" dirty="0" smtClean="0"/>
              <a:t>England.</a:t>
            </a:r>
            <a:endParaRPr lang="en-GB" dirty="0"/>
          </a:p>
          <a:p>
            <a:endParaRPr lang="en-GB" dirty="0"/>
          </a:p>
          <a:p>
            <a:pPr marL="285750" indent="-285750">
              <a:buFont typeface="Wingdings" panose="05000000000000000000" pitchFamily="2" charset="2"/>
              <a:buChar char="Ø"/>
            </a:pPr>
            <a:r>
              <a:rPr lang="en-GB" dirty="0" smtClean="0"/>
              <a:t>To influence safeguarding policy, procedures</a:t>
            </a:r>
            <a:r>
              <a:rPr lang="en-GB" dirty="0"/>
              <a:t> </a:t>
            </a:r>
            <a:r>
              <a:rPr lang="en-GB" dirty="0" smtClean="0"/>
              <a:t>&amp; pathways to protect children and young people and prevent child death from national to local level;</a:t>
            </a:r>
          </a:p>
          <a:p>
            <a:endParaRPr lang="en-GB" dirty="0" smtClean="0"/>
          </a:p>
          <a:p>
            <a:pPr marL="285750" indent="-285750">
              <a:buFont typeface="Wingdings" panose="05000000000000000000" pitchFamily="2" charset="2"/>
              <a:buChar char="Ø"/>
            </a:pPr>
            <a:r>
              <a:rPr lang="en-GB" dirty="0" smtClean="0"/>
              <a:t>To work with Independent Inquiry Child Sexual Abuse Project locally;</a:t>
            </a:r>
          </a:p>
          <a:p>
            <a:r>
              <a:rPr lang="en-GB" dirty="0" smtClean="0"/>
              <a:t> </a:t>
            </a:r>
          </a:p>
          <a:p>
            <a:pPr marL="285750" indent="-285750">
              <a:buFont typeface="Wingdings" panose="05000000000000000000" pitchFamily="2" charset="2"/>
              <a:buChar char="Ø"/>
            </a:pPr>
            <a:r>
              <a:rPr lang="en-GB" dirty="0" smtClean="0"/>
              <a:t>To further improve safeguarding maternity provision &amp; support development;</a:t>
            </a:r>
            <a:endParaRPr lang="en-GB" dirty="0"/>
          </a:p>
          <a:p>
            <a:endParaRPr lang="en-GB" dirty="0"/>
          </a:p>
          <a:p>
            <a:pPr marL="285750" indent="-285750">
              <a:buFont typeface="Wingdings" panose="05000000000000000000" pitchFamily="2" charset="2"/>
              <a:buChar char="Ø"/>
            </a:pPr>
            <a:r>
              <a:rPr lang="en-GB" dirty="0"/>
              <a:t>To </a:t>
            </a:r>
            <a:r>
              <a:rPr lang="en-GB" dirty="0" smtClean="0"/>
              <a:t>further provide safeguarding </a:t>
            </a:r>
            <a:r>
              <a:rPr lang="en-GB" dirty="0" smtClean="0"/>
              <a:t>children &amp; adult </a:t>
            </a:r>
            <a:r>
              <a:rPr lang="en-GB" dirty="0" smtClean="0"/>
              <a:t>advice, supervision, support and training;</a:t>
            </a:r>
          </a:p>
          <a:p>
            <a:endParaRPr lang="en-GB" dirty="0" smtClean="0"/>
          </a:p>
          <a:p>
            <a:pPr marL="285750" indent="-285750">
              <a:buFont typeface="Wingdings" panose="05000000000000000000" pitchFamily="2" charset="2"/>
              <a:buChar char="Ø"/>
            </a:pPr>
            <a:r>
              <a:rPr lang="en-GB" dirty="0" smtClean="0"/>
              <a:t>To complete Serious Case Review, Rapid Response Reviews and Learning Reviews/Audits in partnership to improve local  safeguarding practice;</a:t>
            </a:r>
          </a:p>
          <a:p>
            <a:pPr marL="285750" indent="-285750">
              <a:buFont typeface="Wingdings" panose="05000000000000000000" pitchFamily="2" charset="2"/>
              <a:buChar char="Ø"/>
            </a:pPr>
            <a:endParaRPr lang="en-GB" dirty="0" smtClean="0"/>
          </a:p>
          <a:p>
            <a:pPr marL="285750" indent="-285750">
              <a:buFont typeface="Wingdings" panose="05000000000000000000" pitchFamily="2" charset="2"/>
              <a:buChar char="Ø"/>
            </a:pPr>
            <a:r>
              <a:rPr lang="en-GB" dirty="0" smtClean="0"/>
              <a:t>To support the ongoing areas of improvement required in SATH based on the CCG review </a:t>
            </a:r>
            <a:r>
              <a:rPr lang="en-GB" dirty="0" smtClean="0"/>
              <a:t>report</a:t>
            </a:r>
          </a:p>
          <a:p>
            <a:pPr marL="285750" indent="-285750">
              <a:buFont typeface="Wingdings" panose="05000000000000000000" pitchFamily="2" charset="2"/>
              <a:buChar char="Ø"/>
            </a:pPr>
            <a:r>
              <a:rPr lang="en-GB" dirty="0" smtClean="0"/>
              <a:t>To contribute to the key priorities of the key statutory partnership boards</a:t>
            </a:r>
            <a:endParaRPr lang="en-GB" dirty="0"/>
          </a:p>
          <a:p>
            <a:endParaRPr lang="en-GB" dirty="0"/>
          </a:p>
        </p:txBody>
      </p:sp>
    </p:spTree>
    <p:extLst>
      <p:ext uri="{BB962C8B-B14F-4D97-AF65-F5344CB8AC3E}">
        <p14:creationId xmlns:p14="http://schemas.microsoft.com/office/powerpoint/2010/main" val="10106029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4032"/>
            <a:ext cx="6697192" cy="576000"/>
          </a:xfrm>
        </p:spPr>
        <p:txBody>
          <a:bodyPr>
            <a:normAutofit fontScale="90000"/>
          </a:bodyPr>
          <a:lstStyle/>
          <a:p>
            <a:r>
              <a:rPr lang="en-GB" sz="2800" dirty="0" smtClean="0"/>
              <a:t>Key Performance Challenges, Quarter </a:t>
            </a:r>
            <a:r>
              <a:rPr lang="en-GB" sz="2800" dirty="0"/>
              <a:t>2</a:t>
            </a:r>
            <a:r>
              <a:rPr lang="en-GB" sz="2800" dirty="0" smtClean="0"/>
              <a:t>; 2019/20  Telford Looked After Children</a:t>
            </a:r>
            <a:endParaRPr lang="en-GB" sz="2800" dirty="0"/>
          </a:p>
        </p:txBody>
      </p:sp>
      <p:sp>
        <p:nvSpPr>
          <p:cNvPr id="4" name="Slide Number Placeholder 3"/>
          <p:cNvSpPr>
            <a:spLocks noGrp="1"/>
          </p:cNvSpPr>
          <p:nvPr>
            <p:ph type="sldNum" sz="quarter" idx="12"/>
          </p:nvPr>
        </p:nvSpPr>
        <p:spPr>
          <a:xfrm>
            <a:off x="6553200" y="6408000"/>
            <a:ext cx="2133600" cy="365125"/>
          </a:xfrm>
        </p:spPr>
        <p:txBody>
          <a:bodyPr/>
          <a:lstStyle/>
          <a:p>
            <a:fld id="{7E94E753-07F0-440B-A2F1-697ADB472C27}" type="slidenum">
              <a:rPr lang="en-GB" smtClean="0"/>
              <a:t>3</a:t>
            </a:fld>
            <a:endParaRPr lang="en-GB" dirty="0"/>
          </a:p>
        </p:txBody>
      </p:sp>
      <p:pic>
        <p:nvPicPr>
          <p:cNvPr id="7" name="Picture 10" descr="Organisation's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8384" y="116632"/>
            <a:ext cx="1008112" cy="533400"/>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p:nvPr/>
        </p:nvGrpSpPr>
        <p:grpSpPr>
          <a:xfrm>
            <a:off x="0" y="0"/>
            <a:ext cx="9144000" cy="6858000"/>
            <a:chOff x="0" y="0"/>
            <a:chExt cx="9144000" cy="6858000"/>
          </a:xfrm>
        </p:grpSpPr>
        <p:sp>
          <p:nvSpPr>
            <p:cNvPr id="11" name="Rectangle 10"/>
            <p:cNvSpPr/>
            <p:nvPr/>
          </p:nvSpPr>
          <p:spPr>
            <a:xfrm>
              <a:off x="0" y="0"/>
              <a:ext cx="9144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12" name="Rectangle 11"/>
            <p:cNvSpPr/>
            <p:nvPr/>
          </p:nvSpPr>
          <p:spPr>
            <a:xfrm>
              <a:off x="0" y="0"/>
              <a:ext cx="9144000" cy="86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grpSp>
      <p:graphicFrame>
        <p:nvGraphicFramePr>
          <p:cNvPr id="19" name="Table 18"/>
          <p:cNvGraphicFramePr>
            <a:graphicFrameLocks noGrp="1"/>
          </p:cNvGraphicFramePr>
          <p:nvPr>
            <p:extLst>
              <p:ext uri="{D42A27DB-BD31-4B8C-83A1-F6EECF244321}">
                <p14:modId xmlns:p14="http://schemas.microsoft.com/office/powerpoint/2010/main" val="3691784614"/>
              </p:ext>
            </p:extLst>
          </p:nvPr>
        </p:nvGraphicFramePr>
        <p:xfrm>
          <a:off x="144000" y="900000"/>
          <a:ext cx="8856000" cy="5006400"/>
        </p:xfrm>
        <a:graphic>
          <a:graphicData uri="http://schemas.openxmlformats.org/drawingml/2006/table">
            <a:tbl>
              <a:tblPr firstRow="1" bandRow="1">
                <a:tableStyleId>{5C22544A-7EE6-4342-B048-85BDC9FD1C3A}</a:tableStyleId>
              </a:tblPr>
              <a:tblGrid>
                <a:gridCol w="900000"/>
                <a:gridCol w="1548000"/>
                <a:gridCol w="792000"/>
                <a:gridCol w="684000"/>
                <a:gridCol w="720000"/>
                <a:gridCol w="684000"/>
                <a:gridCol w="3528000"/>
              </a:tblGrid>
              <a:tr h="252000">
                <a:tc rowSpan="2">
                  <a:txBody>
                    <a:bodyPr/>
                    <a:lstStyle/>
                    <a:p>
                      <a:r>
                        <a:rPr lang="en-GB" sz="1000" dirty="0" smtClean="0">
                          <a:latin typeface="Arial" panose="020B0604020202020204" pitchFamily="34" charset="0"/>
                          <a:cs typeface="Arial" panose="020B0604020202020204" pitchFamily="34" charset="0"/>
                        </a:rPr>
                        <a:t>Area and Local Lead</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dirty="0" smtClean="0">
                          <a:latin typeface="Arial" panose="020B0604020202020204" pitchFamily="34" charset="0"/>
                          <a:cs typeface="Arial" panose="020B0604020202020204" pitchFamily="34" charset="0"/>
                        </a:rPr>
                        <a:t>Indicator</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pPr algn="ctr"/>
                      <a:r>
                        <a:rPr lang="en-GB" sz="1000" dirty="0" smtClean="0">
                          <a:latin typeface="Arial" panose="020B0604020202020204" pitchFamily="34" charset="0"/>
                          <a:cs typeface="Arial" panose="020B0604020202020204" pitchFamily="34" charset="0"/>
                        </a:rPr>
                        <a:t>Target </a:t>
                      </a:r>
                      <a:br>
                        <a:rPr lang="en-GB" sz="1000" dirty="0" smtClean="0">
                          <a:latin typeface="Arial" panose="020B0604020202020204" pitchFamily="34" charset="0"/>
                          <a:cs typeface="Arial" panose="020B0604020202020204" pitchFamily="34" charset="0"/>
                        </a:rPr>
                      </a:br>
                      <a:r>
                        <a:rPr lang="en-GB" sz="1000" b="0" i="1" dirty="0" smtClean="0">
                          <a:latin typeface="Arial" panose="020B0604020202020204" pitchFamily="34" charset="0"/>
                          <a:cs typeface="Arial" panose="020B0604020202020204" pitchFamily="34" charset="0"/>
                        </a:rPr>
                        <a:t>or national rate</a:t>
                      </a:r>
                      <a:endParaRPr lang="en-GB" sz="1000" b="0" i="1"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gridSpan="2">
                  <a:txBody>
                    <a:bodyPr/>
                    <a:lstStyle/>
                    <a:p>
                      <a:pPr algn="ctr"/>
                      <a:r>
                        <a:rPr lang="en-GB" sz="1000" dirty="0" smtClean="0">
                          <a:latin typeface="Arial" panose="020B0604020202020204" pitchFamily="34" charset="0"/>
                          <a:cs typeface="Arial" panose="020B0604020202020204" pitchFamily="34" charset="0"/>
                        </a:rPr>
                        <a:t>Latest Position</a:t>
                      </a:r>
                      <a:endParaRPr lang="en-GB" sz="1000" dirty="0">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hMerge="1">
                  <a:txBody>
                    <a:bodyPr/>
                    <a:lstStyle/>
                    <a:p>
                      <a:endParaRPr lang="en-GB" dirty="0"/>
                    </a:p>
                  </a:txBody>
                  <a:tcPr/>
                </a:tc>
                <a:tc rowSpan="2">
                  <a:txBody>
                    <a:bodyPr/>
                    <a:lstStyle/>
                    <a:p>
                      <a:r>
                        <a:rPr lang="en-GB" sz="1000" dirty="0" smtClean="0">
                          <a:latin typeface="Arial" panose="020B0604020202020204" pitchFamily="34" charset="0"/>
                          <a:cs typeface="Arial" panose="020B0604020202020204" pitchFamily="34" charset="0"/>
                        </a:rPr>
                        <a:t>Change </a:t>
                      </a:r>
                      <a:r>
                        <a:rPr lang="en-GB" sz="1000" b="0" dirty="0" smtClean="0">
                          <a:latin typeface="Arial" panose="020B0604020202020204" pitchFamily="34" charset="0"/>
                          <a:cs typeface="Arial" panose="020B0604020202020204" pitchFamily="34" charset="0"/>
                        </a:rPr>
                        <a:t>from last period</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b="1" dirty="0" smtClean="0">
                          <a:latin typeface="Arial" panose="020B0604020202020204" pitchFamily="34" charset="0"/>
                          <a:cs typeface="Arial" panose="020B0604020202020204" pitchFamily="34" charset="0"/>
                        </a:rPr>
                        <a:t>Headline</a:t>
                      </a:r>
                      <a:r>
                        <a:rPr lang="en-GB" sz="1000" b="0" dirty="0" smtClean="0">
                          <a:latin typeface="Arial" panose="020B0604020202020204" pitchFamily="34" charset="0"/>
                          <a:cs typeface="Arial" panose="020B0604020202020204" pitchFamily="34" charset="0"/>
                        </a:rPr>
                        <a:t> issues/actions</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r>
              <a:tr h="396000">
                <a:tc vMerge="1">
                  <a:txBody>
                    <a:bodyPr/>
                    <a:lstStyle/>
                    <a:p>
                      <a:endParaRPr lang="en-GB" dirty="0"/>
                    </a:p>
                  </a:txBody>
                  <a:tcPr/>
                </a:tc>
                <a:tc vMerge="1">
                  <a:txBody>
                    <a:bodyPr/>
                    <a:lstStyle/>
                    <a:p>
                      <a:endParaRPr lang="en-GB" dirty="0"/>
                    </a:p>
                  </a:txBody>
                  <a:tcPr/>
                </a:tc>
                <a:tc vMerge="1">
                  <a:txBody>
                    <a:bodyPr/>
                    <a:lstStyle/>
                    <a:p>
                      <a:endParaRPr lang="en-GB" dirty="0"/>
                    </a:p>
                  </a:txBody>
                  <a:tcPr/>
                </a:tc>
                <a:tc>
                  <a:txBody>
                    <a:bodyPr/>
                    <a:lstStyle/>
                    <a:p>
                      <a:r>
                        <a:rPr lang="en-GB" sz="1000" b="1" dirty="0" smtClean="0">
                          <a:solidFill>
                            <a:schemeClr val="bg1"/>
                          </a:solidFill>
                          <a:latin typeface="Arial" panose="020B0604020202020204" pitchFamily="34" charset="0"/>
                          <a:cs typeface="Arial" panose="020B0604020202020204" pitchFamily="34" charset="0"/>
                        </a:rPr>
                        <a:t>Official Q4 data</a:t>
                      </a: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r>
                        <a:rPr lang="en-GB" sz="1000" b="0" dirty="0" smtClean="0">
                          <a:solidFill>
                            <a:schemeClr val="bg1"/>
                          </a:solidFill>
                          <a:latin typeface="Arial" panose="020B0604020202020204" pitchFamily="34" charset="0"/>
                          <a:cs typeface="Arial" panose="020B0604020202020204" pitchFamily="34" charset="0"/>
                        </a:rPr>
                        <a:t>Un-validated</a:t>
                      </a:r>
                      <a:endParaRPr lang="en-GB" sz="10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lang="en-GB" dirty="0"/>
                    </a:p>
                  </a:txBody>
                  <a:tcPr/>
                </a:tc>
                <a:tc vMerge="1">
                  <a:txBody>
                    <a:bodyPr/>
                    <a:lstStyle/>
                    <a:p>
                      <a:endParaRPr lang="en-GB"/>
                    </a:p>
                  </a:txBody>
                  <a:tcPr/>
                </a:tc>
              </a:tr>
              <a:tr h="648000">
                <a:tc>
                  <a:txBody>
                    <a:bodyPr/>
                    <a:lstStyle/>
                    <a:p>
                      <a:r>
                        <a:rPr lang="en-GB" sz="900" b="0" dirty="0" smtClean="0">
                          <a:latin typeface="Arial" panose="020B0604020202020204" pitchFamily="34" charset="0"/>
                          <a:cs typeface="Arial" panose="020B0604020202020204" pitchFamily="34" charset="0"/>
                        </a:rPr>
                        <a:t>Initial</a:t>
                      </a:r>
                      <a:r>
                        <a:rPr lang="en-GB" sz="900" b="0" baseline="0" dirty="0" smtClean="0">
                          <a:latin typeface="Arial" panose="020B0604020202020204" pitchFamily="34" charset="0"/>
                          <a:cs typeface="Arial" panose="020B0604020202020204" pitchFamily="34" charset="0"/>
                        </a:rPr>
                        <a:t> health Assessment</a:t>
                      </a:r>
                      <a:r>
                        <a:rPr lang="en-GB" sz="900" b="0" dirty="0" smtClean="0">
                          <a:latin typeface="Arial" panose="020B0604020202020204" pitchFamily="34" charset="0"/>
                          <a:cs typeface="Arial" panose="020B0604020202020204" pitchFamily="34" charset="0"/>
                        </a:rPr>
                        <a:t>s</a:t>
                      </a:r>
                    </a:p>
                    <a:p>
                      <a:r>
                        <a:rPr lang="en-GB" sz="900" b="0" baseline="0" dirty="0" smtClean="0">
                          <a:latin typeface="Arial" panose="020B0604020202020204" pitchFamily="34" charset="0"/>
                          <a:cs typeface="Arial" panose="020B0604020202020204" pitchFamily="34" charset="0"/>
                        </a:rPr>
                        <a:t>Dr Gregory Minnaar</a:t>
                      </a:r>
                      <a:endParaRPr lang="en-GB" sz="9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Number of LAC Initial Health Assessments completed in 20 working days</a:t>
                      </a:r>
                    </a:p>
                  </a:txBody>
                  <a:tcPr anchor="ctr">
                    <a:lnT w="12700" cap="flat" cmpd="sng" algn="ctr">
                      <a:solidFill>
                        <a:schemeClr val="bg1"/>
                      </a:solidFill>
                      <a:prstDash val="solid"/>
                      <a:round/>
                      <a:headEnd type="none" w="med" len="med"/>
                      <a:tailEnd type="none" w="med" len="med"/>
                    </a:lnT>
                  </a:tcPr>
                </a:tc>
                <a:tc>
                  <a:txBody>
                    <a:bodyPr/>
                    <a:lstStyle/>
                    <a:p>
                      <a:pPr algn="ctr"/>
                      <a:r>
                        <a:rPr lang="en-GB" sz="1000" b="1" dirty="0" smtClean="0">
                          <a:latin typeface="Arial" panose="020B0604020202020204" pitchFamily="34" charset="0"/>
                          <a:cs typeface="Arial" panose="020B0604020202020204" pitchFamily="34" charset="0"/>
                        </a:rPr>
                        <a:t>80%</a:t>
                      </a:r>
                      <a:endParaRPr lang="en-GB" sz="1000" b="1"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100% J</a:t>
                      </a:r>
                    </a:p>
                    <a:p>
                      <a:pPr algn="ctr"/>
                      <a:r>
                        <a:rPr lang="en-GB" sz="1000" b="1" dirty="0" smtClean="0">
                          <a:solidFill>
                            <a:srgbClr val="FFFF00"/>
                          </a:solidFill>
                          <a:latin typeface="Arial" panose="020B0604020202020204" pitchFamily="34" charset="0"/>
                          <a:cs typeface="Arial" panose="020B0604020202020204" pitchFamily="34" charset="0"/>
                        </a:rPr>
                        <a:t>0% A</a:t>
                      </a:r>
                    </a:p>
                    <a:p>
                      <a:pPr algn="ctr"/>
                      <a:r>
                        <a:rPr lang="en-GB" sz="1000" b="1" dirty="0" smtClean="0">
                          <a:solidFill>
                            <a:srgbClr val="FFFF00"/>
                          </a:solidFill>
                          <a:latin typeface="Arial" panose="020B0604020202020204" pitchFamily="34" charset="0"/>
                          <a:cs typeface="Arial" panose="020B0604020202020204" pitchFamily="34" charset="0"/>
                        </a:rPr>
                        <a:t>0% S</a:t>
                      </a:r>
                      <a:endParaRPr lang="en-GB" sz="1000" b="1" dirty="0">
                        <a:solidFill>
                          <a:srgbClr val="FFFF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rgbClr val="FF0000"/>
                    </a:solidFill>
                  </a:tcPr>
                </a:tc>
                <a:tc>
                  <a:txBody>
                    <a:bodyPr/>
                    <a:lstStyle/>
                    <a:p>
                      <a:pPr algn="ctr"/>
                      <a:endParaRPr lang="en-GB" sz="900" b="0" dirty="0">
                        <a:solidFill>
                          <a:srgbClr val="FF00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just"/>
                      <a:r>
                        <a:rPr lang="en-US" sz="900" kern="1200" dirty="0" smtClean="0">
                          <a:solidFill>
                            <a:schemeClr val="dk1"/>
                          </a:solidFill>
                          <a:effectLst/>
                          <a:latin typeface="Arial" panose="020B0604020202020204" pitchFamily="34" charset="0"/>
                          <a:ea typeface="+mn-ea"/>
                          <a:cs typeface="Arial" panose="020B0604020202020204" pitchFamily="34" charset="0"/>
                        </a:rPr>
                        <a:t>Backing data has been made available this Quarter by SCHT; this determines rationale for a looked after child not receiving a review within 20 working days. A total of 15 IHAs out of 25 were seen in timescale in Q1 and 11 out of 31 were seen in timescale in Q2. Rationale is provided for all children seen out of timescale.</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n-US" sz="900" b="1" u="sng" kern="1200" dirty="0" smtClean="0">
                          <a:solidFill>
                            <a:schemeClr val="dk1"/>
                          </a:solidFill>
                          <a:effectLst/>
                          <a:latin typeface="Arial" panose="020B0604020202020204" pitchFamily="34" charset="0"/>
                          <a:ea typeface="+mn-ea"/>
                          <a:cs typeface="Arial" panose="020B0604020202020204" pitchFamily="34" charset="0"/>
                        </a:rPr>
                        <a:t>New Actions: 2020</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Escalation to DDLAC for any child outside of timescales.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Escalation of cancellations to the DDLAC.</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err="1" smtClean="0">
                          <a:solidFill>
                            <a:schemeClr val="dk1"/>
                          </a:solidFill>
                          <a:effectLst/>
                          <a:latin typeface="Arial" panose="020B0604020202020204" pitchFamily="34" charset="0"/>
                          <a:ea typeface="+mn-ea"/>
                          <a:cs typeface="Arial" panose="020B0604020202020204" pitchFamily="34" charset="0"/>
                        </a:rPr>
                        <a:t>Paediatric</a:t>
                      </a:r>
                      <a:r>
                        <a:rPr lang="en-US" sz="900" kern="1200" dirty="0" smtClean="0">
                          <a:solidFill>
                            <a:schemeClr val="dk1"/>
                          </a:solidFill>
                          <a:effectLst/>
                          <a:latin typeface="Arial" panose="020B0604020202020204" pitchFamily="34" charset="0"/>
                          <a:ea typeface="+mn-ea"/>
                          <a:cs typeface="Arial" panose="020B0604020202020204" pitchFamily="34" charset="0"/>
                        </a:rPr>
                        <a:t> team to ensure there is enough appointments available for IHAs.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err="1" smtClean="0">
                          <a:solidFill>
                            <a:schemeClr val="dk1"/>
                          </a:solidFill>
                          <a:effectLst/>
                          <a:latin typeface="Arial" panose="020B0604020202020204" pitchFamily="34" charset="0"/>
                          <a:ea typeface="+mn-ea"/>
                          <a:cs typeface="Arial" panose="020B0604020202020204" pitchFamily="34" charset="0"/>
                        </a:rPr>
                        <a:t>Paediatric</a:t>
                      </a:r>
                      <a:r>
                        <a:rPr lang="en-US" sz="900" kern="1200" dirty="0" smtClean="0">
                          <a:solidFill>
                            <a:schemeClr val="dk1"/>
                          </a:solidFill>
                          <a:effectLst/>
                          <a:latin typeface="Arial" panose="020B0604020202020204" pitchFamily="34" charset="0"/>
                          <a:ea typeface="+mn-ea"/>
                          <a:cs typeface="Arial" panose="020B0604020202020204" pitchFamily="34" charset="0"/>
                        </a:rPr>
                        <a:t> Secretaries to review that IHA paperwork is being completed and sent to the Local Authority in 20 working days. </a:t>
                      </a:r>
                      <a:r>
                        <a:rPr lang="en-US" sz="900" b="1" u="sng" kern="1200" dirty="0" smtClean="0">
                          <a:solidFill>
                            <a:schemeClr val="dk1"/>
                          </a:solidFill>
                          <a:effectLst/>
                          <a:latin typeface="Arial" panose="020B0604020202020204" pitchFamily="34" charset="0"/>
                          <a:ea typeface="+mn-ea"/>
                          <a:cs typeface="Arial" panose="020B0604020202020204" pitchFamily="34" charset="0"/>
                        </a:rPr>
                        <a:t>Continuing Actions: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n-US" sz="900" kern="1200" dirty="0" smtClean="0">
                          <a:solidFill>
                            <a:schemeClr val="dk1"/>
                          </a:solidFill>
                          <a:effectLst/>
                          <a:latin typeface="Arial" panose="020B0604020202020204" pitchFamily="34" charset="0"/>
                          <a:ea typeface="+mn-ea"/>
                          <a:cs typeface="Arial" panose="020B0604020202020204" pitchFamily="34" charset="0"/>
                        </a:rPr>
                        <a:t>1. Review children being placed OOA and the need for a health assessment to be completed. Review if children need to be brought back into area following risk assessment</a:t>
                      </a:r>
                      <a:endParaRPr lang="en-GB" sz="900" i="0" dirty="0" smtClean="0">
                        <a:solidFill>
                          <a:schemeClr val="tx1"/>
                        </a:solidFill>
                        <a:latin typeface="Arial" panose="020B0604020202020204" pitchFamily="34" charset="0"/>
                        <a:cs typeface="Arial" panose="020B0604020202020204"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r>
              <a:tr h="792000">
                <a:tc>
                  <a:txBody>
                    <a:bodyPr/>
                    <a:lstStyle/>
                    <a:p>
                      <a:r>
                        <a:rPr lang="en-GB" sz="900" b="0" dirty="0" smtClean="0">
                          <a:solidFill>
                            <a:schemeClr val="tx1"/>
                          </a:solidFill>
                          <a:latin typeface="Arial" panose="020B0604020202020204" pitchFamily="34" charset="0"/>
                          <a:cs typeface="Arial" panose="020B0604020202020204" pitchFamily="34" charset="0"/>
                        </a:rPr>
                        <a:t>Review</a:t>
                      </a:r>
                      <a:r>
                        <a:rPr lang="en-GB" sz="900" b="0" baseline="0" dirty="0" smtClean="0">
                          <a:solidFill>
                            <a:schemeClr val="tx1"/>
                          </a:solidFill>
                          <a:latin typeface="Arial" panose="020B0604020202020204" pitchFamily="34" charset="0"/>
                          <a:cs typeface="Arial" panose="020B0604020202020204" pitchFamily="34" charset="0"/>
                        </a:rPr>
                        <a:t> Health Assessments</a:t>
                      </a:r>
                    </a:p>
                    <a:p>
                      <a:r>
                        <a:rPr lang="en-GB" sz="900" b="0" baseline="0" dirty="0" smtClean="0">
                          <a:solidFill>
                            <a:schemeClr val="tx1"/>
                          </a:solidFill>
                          <a:latin typeface="Arial" panose="020B0604020202020204" pitchFamily="34" charset="0"/>
                          <a:cs typeface="Arial" panose="020B0604020202020204" pitchFamily="34" charset="0"/>
                        </a:rPr>
                        <a:t>Maria Hadley</a:t>
                      </a:r>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r>
                        <a:rPr lang="en-GB" sz="900" dirty="0" smtClean="0">
                          <a:latin typeface="Arial" panose="020B0604020202020204" pitchFamily="34" charset="0"/>
                          <a:cs typeface="Arial" panose="020B0604020202020204" pitchFamily="34" charset="0"/>
                        </a:rPr>
                        <a:t>% of looked after children under 5 years with an up to date statutory health assessment </a:t>
                      </a:r>
                    </a:p>
                  </a:txBody>
                  <a:tcPr anchor="ctr"/>
                </a:tc>
                <a:tc>
                  <a:txBody>
                    <a:bodyPr/>
                    <a:lstStyle/>
                    <a:p>
                      <a:pPr algn="ctr"/>
                      <a:r>
                        <a:rPr lang="en-GB" sz="1000" b="1" dirty="0" smtClean="0">
                          <a:latin typeface="Arial" panose="020B0604020202020204" pitchFamily="34" charset="0"/>
                          <a:cs typeface="Arial" panose="020B0604020202020204" pitchFamily="34" charset="0"/>
                        </a:rPr>
                        <a:t>90%</a:t>
                      </a:r>
                      <a:endParaRPr lang="en-GB" sz="1000" b="1" dirty="0">
                        <a:latin typeface="Arial" panose="020B0604020202020204" pitchFamily="34" charset="0"/>
                        <a:cs typeface="Arial" panose="020B0604020202020204" pitchFamily="34" charset="0"/>
                      </a:endParaRP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91% J</a:t>
                      </a:r>
                    </a:p>
                    <a:p>
                      <a:pPr algn="ctr"/>
                      <a:r>
                        <a:rPr lang="en-GB" sz="1000" b="1" dirty="0" smtClean="0">
                          <a:solidFill>
                            <a:srgbClr val="FFFF00"/>
                          </a:solidFill>
                          <a:latin typeface="Arial" panose="020B0604020202020204" pitchFamily="34" charset="0"/>
                          <a:cs typeface="Arial" panose="020B0604020202020204" pitchFamily="34" charset="0"/>
                        </a:rPr>
                        <a:t>90% A</a:t>
                      </a:r>
                    </a:p>
                    <a:p>
                      <a:pPr algn="ctr"/>
                      <a:r>
                        <a:rPr lang="en-GB" sz="1000" b="1" dirty="0" smtClean="0">
                          <a:solidFill>
                            <a:srgbClr val="FFFF00"/>
                          </a:solidFill>
                          <a:latin typeface="Arial" panose="020B0604020202020204" pitchFamily="34" charset="0"/>
                          <a:cs typeface="Arial" panose="020B0604020202020204" pitchFamily="34" charset="0"/>
                        </a:rPr>
                        <a:t>96% S</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92D05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rowSpan="3">
                  <a:txBody>
                    <a:bodyPr/>
                    <a:lstStyle/>
                    <a:p>
                      <a:pPr algn="just"/>
                      <a:r>
                        <a:rPr lang="en-US" sz="900" kern="1200" dirty="0" smtClean="0">
                          <a:solidFill>
                            <a:schemeClr val="dk1"/>
                          </a:solidFill>
                          <a:effectLst/>
                          <a:latin typeface="Arial" panose="020B0604020202020204" pitchFamily="34" charset="0"/>
                          <a:ea typeface="+mn-ea"/>
                          <a:cs typeface="Arial" panose="020B0604020202020204" pitchFamily="34" charset="0"/>
                        </a:rPr>
                        <a:t>Backing data provided by SCHT at the end of each quarter to determine rationale around the figures provided.</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n-US" sz="900" b="1" u="sng" kern="1200" dirty="0" smtClean="0">
                          <a:solidFill>
                            <a:schemeClr val="dk1"/>
                          </a:solidFill>
                          <a:effectLst/>
                          <a:latin typeface="Arial" panose="020B0604020202020204" pitchFamily="34" charset="0"/>
                          <a:ea typeface="+mn-ea"/>
                          <a:cs typeface="Arial" panose="020B0604020202020204" pitchFamily="34" charset="0"/>
                        </a:rPr>
                        <a:t>Continuing Actions: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RHA continue to be reviewed and escalated in accordance with LAC processes.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OOA concerns continue to be escalated to CCG.</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LAC nurse continues to review the backlog</a:t>
                      </a:r>
                      <a:r>
                        <a:rPr lang="en-US" sz="900" kern="1200" baseline="0" dirty="0" smtClean="0">
                          <a:solidFill>
                            <a:schemeClr val="dk1"/>
                          </a:solidFill>
                          <a:effectLst/>
                          <a:latin typeface="Arial" panose="020B0604020202020204" pitchFamily="34" charset="0"/>
                          <a:ea typeface="+mn-ea"/>
                          <a:cs typeface="Arial" panose="020B0604020202020204" pitchFamily="34" charset="0"/>
                        </a:rPr>
                        <a:t> </a:t>
                      </a:r>
                      <a:r>
                        <a:rPr lang="en-US" sz="900" kern="1200" dirty="0" smtClean="0">
                          <a:solidFill>
                            <a:schemeClr val="dk1"/>
                          </a:solidFill>
                          <a:effectLst/>
                          <a:latin typeface="Arial" panose="020B0604020202020204" pitchFamily="34" charset="0"/>
                          <a:ea typeface="+mn-ea"/>
                          <a:cs typeface="Arial" panose="020B0604020202020204" pitchFamily="34" charset="0"/>
                        </a:rPr>
                        <a:t>and escalate outstanding RHA's to professionals and OOA colleagues.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CCG Designated Nurse continues to review the OOA requests and escalate outstanding RHA's.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tr>
              <a:tr h="396000">
                <a:tc rowSpan="2">
                  <a:txBody>
                    <a:bodyPr/>
                    <a:lstStyle/>
                    <a:p>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 of looked after children 5yrs to 16yrs with an up to date statutory health assessment </a:t>
                      </a:r>
                    </a:p>
                  </a:txBody>
                  <a:tcPr anchor="ctr"/>
                </a:tc>
                <a:tc>
                  <a:txBody>
                    <a:bodyPr/>
                    <a:lstStyle/>
                    <a:p>
                      <a:pPr algn="ctr"/>
                      <a:r>
                        <a:rPr lang="en-GB" sz="1000" b="1" dirty="0" smtClean="0">
                          <a:latin typeface="Arial" panose="020B0604020202020204" pitchFamily="34" charset="0"/>
                          <a:cs typeface="Arial" panose="020B0604020202020204" pitchFamily="34" charset="0"/>
                        </a:rPr>
                        <a:t>90%</a:t>
                      </a:r>
                      <a:endParaRPr lang="en-GB" sz="1000" b="1" dirty="0">
                        <a:latin typeface="Arial" panose="020B0604020202020204" pitchFamily="34" charset="0"/>
                        <a:cs typeface="Arial" panose="020B0604020202020204" pitchFamily="34" charset="0"/>
                      </a:endParaRP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95% J</a:t>
                      </a:r>
                    </a:p>
                    <a:p>
                      <a:pPr algn="ctr"/>
                      <a:r>
                        <a:rPr lang="en-GB" sz="1000" b="1" dirty="0" smtClean="0">
                          <a:solidFill>
                            <a:srgbClr val="FFFF00"/>
                          </a:solidFill>
                          <a:latin typeface="Arial" panose="020B0604020202020204" pitchFamily="34" charset="0"/>
                          <a:cs typeface="Arial" panose="020B0604020202020204" pitchFamily="34" charset="0"/>
                        </a:rPr>
                        <a:t>95% A</a:t>
                      </a:r>
                    </a:p>
                    <a:p>
                      <a:pPr algn="ctr"/>
                      <a:r>
                        <a:rPr lang="en-GB" sz="1000" b="1" dirty="0" smtClean="0">
                          <a:solidFill>
                            <a:srgbClr val="FFFF00"/>
                          </a:solidFill>
                          <a:latin typeface="Arial" panose="020B0604020202020204" pitchFamily="34" charset="0"/>
                          <a:cs typeface="Arial" panose="020B0604020202020204" pitchFamily="34" charset="0"/>
                        </a:rPr>
                        <a:t>91% S</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92D05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noProof="0" dirty="0" smtClean="0">
                        <a:solidFill>
                          <a:schemeClr val="tx1"/>
                        </a:solidFill>
                        <a:latin typeface="Arial" panose="020B0604020202020204" pitchFamily="34" charset="0"/>
                        <a:ea typeface="+mn-ea"/>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tr>
              <a:tr h="396000">
                <a:tc v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 of looked after children 16yrs to 18yrs with an up to date statutory health assessment </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latin typeface="Arial" panose="020B0604020202020204" pitchFamily="34" charset="0"/>
                          <a:cs typeface="Arial" panose="020B0604020202020204" pitchFamily="34" charset="0"/>
                        </a:rPr>
                        <a:t>80%</a:t>
                      </a: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93% J</a:t>
                      </a:r>
                    </a:p>
                    <a:p>
                      <a:pPr algn="ctr"/>
                      <a:r>
                        <a:rPr lang="en-GB" sz="1000" b="1" dirty="0" smtClean="0">
                          <a:solidFill>
                            <a:srgbClr val="FFFF00"/>
                          </a:solidFill>
                          <a:latin typeface="Arial" panose="020B0604020202020204" pitchFamily="34" charset="0"/>
                          <a:cs typeface="Arial" panose="020B0604020202020204" pitchFamily="34" charset="0"/>
                        </a:rPr>
                        <a:t>96% A</a:t>
                      </a:r>
                    </a:p>
                    <a:p>
                      <a:pPr algn="ctr"/>
                      <a:r>
                        <a:rPr lang="en-GB" sz="1000" b="1" dirty="0" smtClean="0">
                          <a:solidFill>
                            <a:srgbClr val="FFFF00"/>
                          </a:solidFill>
                          <a:latin typeface="Arial" panose="020B0604020202020204" pitchFamily="34" charset="0"/>
                          <a:cs typeface="Arial" panose="020B0604020202020204" pitchFamily="34" charset="0"/>
                        </a:rPr>
                        <a:t>93% S</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92D05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endParaRPr lang="en-GB"/>
                    </a:p>
                  </a:txBody>
                  <a:tcPr/>
                </a:tc>
              </a:tr>
            </a:tbl>
          </a:graphicData>
        </a:graphic>
      </p:graphicFrame>
      <p:sp>
        <p:nvSpPr>
          <p:cNvPr id="25" name="Down Arrow 24"/>
          <p:cNvSpPr>
            <a:spLocks noChangeAspect="1"/>
          </p:cNvSpPr>
          <p:nvPr/>
        </p:nvSpPr>
        <p:spPr>
          <a:xfrm rot="10800000">
            <a:off x="5038568" y="4869160"/>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Down Arrow 14"/>
          <p:cNvSpPr>
            <a:spLocks noChangeAspect="1"/>
          </p:cNvSpPr>
          <p:nvPr/>
        </p:nvSpPr>
        <p:spPr>
          <a:xfrm>
            <a:off x="5031928" y="2654928"/>
            <a:ext cx="189000" cy="252000"/>
          </a:xfrm>
          <a:prstGeom prst="downArrow">
            <a:avLst/>
          </a:prstGeom>
          <a:solidFill>
            <a:schemeClr val="accent2"/>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Down Arrow 16"/>
          <p:cNvSpPr>
            <a:spLocks noChangeAspect="1"/>
          </p:cNvSpPr>
          <p:nvPr/>
        </p:nvSpPr>
        <p:spPr>
          <a:xfrm rot="10800000">
            <a:off x="5038568" y="4149080"/>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Down Arrow 17"/>
          <p:cNvSpPr>
            <a:spLocks noChangeAspect="1"/>
          </p:cNvSpPr>
          <p:nvPr/>
        </p:nvSpPr>
        <p:spPr>
          <a:xfrm rot="10800000">
            <a:off x="5031928" y="5445224"/>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0" name="image2.jpeg" descr="Shropshire CCG col"/>
          <p:cNvPicPr/>
          <p:nvPr/>
        </p:nvPicPr>
        <p:blipFill>
          <a:blip r:embed="rId3" cstate="print"/>
          <a:stretch>
            <a:fillRect/>
          </a:stretch>
        </p:blipFill>
        <p:spPr>
          <a:xfrm>
            <a:off x="6876256" y="44624"/>
            <a:ext cx="1152128" cy="440055"/>
          </a:xfrm>
          <a:prstGeom prst="rect">
            <a:avLst/>
          </a:prstGeom>
        </p:spPr>
      </p:pic>
    </p:spTree>
    <p:extLst>
      <p:ext uri="{BB962C8B-B14F-4D97-AF65-F5344CB8AC3E}">
        <p14:creationId xmlns:p14="http://schemas.microsoft.com/office/powerpoint/2010/main" val="14982128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4032"/>
            <a:ext cx="6697192" cy="576000"/>
          </a:xfrm>
        </p:spPr>
        <p:txBody>
          <a:bodyPr>
            <a:normAutofit fontScale="90000"/>
          </a:bodyPr>
          <a:lstStyle/>
          <a:p>
            <a:r>
              <a:rPr lang="en-GB" sz="2800" dirty="0" smtClean="0"/>
              <a:t>Key Performance Challenges, Quarter </a:t>
            </a:r>
            <a:r>
              <a:rPr lang="en-GB" sz="2800" dirty="0"/>
              <a:t>3</a:t>
            </a:r>
            <a:r>
              <a:rPr lang="en-GB" sz="2800" dirty="0" smtClean="0"/>
              <a:t>; 2019/20  Telford Looked After Children</a:t>
            </a:r>
            <a:endParaRPr lang="en-GB" sz="2800" dirty="0"/>
          </a:p>
        </p:txBody>
      </p:sp>
      <p:sp>
        <p:nvSpPr>
          <p:cNvPr id="4" name="Slide Number Placeholder 3"/>
          <p:cNvSpPr>
            <a:spLocks noGrp="1"/>
          </p:cNvSpPr>
          <p:nvPr>
            <p:ph type="sldNum" sz="quarter" idx="12"/>
          </p:nvPr>
        </p:nvSpPr>
        <p:spPr>
          <a:xfrm>
            <a:off x="6553200" y="6408000"/>
            <a:ext cx="2133600" cy="365125"/>
          </a:xfrm>
        </p:spPr>
        <p:txBody>
          <a:bodyPr/>
          <a:lstStyle/>
          <a:p>
            <a:fld id="{7E94E753-07F0-440B-A2F1-697ADB472C27}" type="slidenum">
              <a:rPr lang="en-GB" smtClean="0"/>
              <a:t>4</a:t>
            </a:fld>
            <a:endParaRPr lang="en-GB" dirty="0"/>
          </a:p>
        </p:txBody>
      </p:sp>
      <p:pic>
        <p:nvPicPr>
          <p:cNvPr id="7" name="Picture 10" descr="Organisation's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8384" y="116632"/>
            <a:ext cx="1080120" cy="533400"/>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p:nvPr/>
        </p:nvGrpSpPr>
        <p:grpSpPr>
          <a:xfrm>
            <a:off x="0" y="0"/>
            <a:ext cx="9144000" cy="6858000"/>
            <a:chOff x="0" y="0"/>
            <a:chExt cx="9144000" cy="6858000"/>
          </a:xfrm>
        </p:grpSpPr>
        <p:sp>
          <p:nvSpPr>
            <p:cNvPr id="11" name="Rectangle 10"/>
            <p:cNvSpPr/>
            <p:nvPr/>
          </p:nvSpPr>
          <p:spPr>
            <a:xfrm>
              <a:off x="0" y="0"/>
              <a:ext cx="9144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12" name="Rectangle 11"/>
            <p:cNvSpPr/>
            <p:nvPr/>
          </p:nvSpPr>
          <p:spPr>
            <a:xfrm>
              <a:off x="0" y="0"/>
              <a:ext cx="9144000" cy="86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grpSp>
      <p:graphicFrame>
        <p:nvGraphicFramePr>
          <p:cNvPr id="19" name="Table 18"/>
          <p:cNvGraphicFramePr>
            <a:graphicFrameLocks noGrp="1"/>
          </p:cNvGraphicFramePr>
          <p:nvPr>
            <p:extLst>
              <p:ext uri="{D42A27DB-BD31-4B8C-83A1-F6EECF244321}">
                <p14:modId xmlns:p14="http://schemas.microsoft.com/office/powerpoint/2010/main" val="4160215528"/>
              </p:ext>
            </p:extLst>
          </p:nvPr>
        </p:nvGraphicFramePr>
        <p:xfrm>
          <a:off x="144000" y="900000"/>
          <a:ext cx="8856000" cy="5143560"/>
        </p:xfrm>
        <a:graphic>
          <a:graphicData uri="http://schemas.openxmlformats.org/drawingml/2006/table">
            <a:tbl>
              <a:tblPr firstRow="1" bandRow="1">
                <a:tableStyleId>{5C22544A-7EE6-4342-B048-85BDC9FD1C3A}</a:tableStyleId>
              </a:tblPr>
              <a:tblGrid>
                <a:gridCol w="900000"/>
                <a:gridCol w="1548000"/>
                <a:gridCol w="792000"/>
                <a:gridCol w="684000"/>
                <a:gridCol w="720000"/>
                <a:gridCol w="684000"/>
                <a:gridCol w="3528000"/>
              </a:tblGrid>
              <a:tr h="252000">
                <a:tc rowSpan="2">
                  <a:txBody>
                    <a:bodyPr/>
                    <a:lstStyle/>
                    <a:p>
                      <a:r>
                        <a:rPr lang="en-GB" sz="1000" dirty="0" smtClean="0">
                          <a:latin typeface="Arial" panose="020B0604020202020204" pitchFamily="34" charset="0"/>
                          <a:cs typeface="Arial" panose="020B0604020202020204" pitchFamily="34" charset="0"/>
                        </a:rPr>
                        <a:t>Area and Local Lead</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dirty="0" smtClean="0">
                          <a:latin typeface="Arial" panose="020B0604020202020204" pitchFamily="34" charset="0"/>
                          <a:cs typeface="Arial" panose="020B0604020202020204" pitchFamily="34" charset="0"/>
                        </a:rPr>
                        <a:t>Indicator</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pPr algn="ctr"/>
                      <a:r>
                        <a:rPr lang="en-GB" sz="1000" dirty="0" smtClean="0">
                          <a:latin typeface="Arial" panose="020B0604020202020204" pitchFamily="34" charset="0"/>
                          <a:cs typeface="Arial" panose="020B0604020202020204" pitchFamily="34" charset="0"/>
                        </a:rPr>
                        <a:t>Target </a:t>
                      </a:r>
                      <a:br>
                        <a:rPr lang="en-GB" sz="1000" dirty="0" smtClean="0">
                          <a:latin typeface="Arial" panose="020B0604020202020204" pitchFamily="34" charset="0"/>
                          <a:cs typeface="Arial" panose="020B0604020202020204" pitchFamily="34" charset="0"/>
                        </a:rPr>
                      </a:br>
                      <a:r>
                        <a:rPr lang="en-GB" sz="1000" b="0" i="1" dirty="0" smtClean="0">
                          <a:latin typeface="Arial" panose="020B0604020202020204" pitchFamily="34" charset="0"/>
                          <a:cs typeface="Arial" panose="020B0604020202020204" pitchFamily="34" charset="0"/>
                        </a:rPr>
                        <a:t>or national rate</a:t>
                      </a:r>
                      <a:endParaRPr lang="en-GB" sz="1000" b="0" i="1"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gridSpan="2">
                  <a:txBody>
                    <a:bodyPr/>
                    <a:lstStyle/>
                    <a:p>
                      <a:pPr algn="ctr"/>
                      <a:r>
                        <a:rPr lang="en-GB" sz="1000" dirty="0" smtClean="0">
                          <a:latin typeface="Arial" panose="020B0604020202020204" pitchFamily="34" charset="0"/>
                          <a:cs typeface="Arial" panose="020B0604020202020204" pitchFamily="34" charset="0"/>
                        </a:rPr>
                        <a:t>Latest Position</a:t>
                      </a:r>
                      <a:endParaRPr lang="en-GB" sz="1000" dirty="0">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hMerge="1">
                  <a:txBody>
                    <a:bodyPr/>
                    <a:lstStyle/>
                    <a:p>
                      <a:endParaRPr lang="en-GB" dirty="0"/>
                    </a:p>
                  </a:txBody>
                  <a:tcPr/>
                </a:tc>
                <a:tc rowSpan="2">
                  <a:txBody>
                    <a:bodyPr/>
                    <a:lstStyle/>
                    <a:p>
                      <a:r>
                        <a:rPr lang="en-GB" sz="1000" dirty="0" smtClean="0">
                          <a:latin typeface="Arial" panose="020B0604020202020204" pitchFamily="34" charset="0"/>
                          <a:cs typeface="Arial" panose="020B0604020202020204" pitchFamily="34" charset="0"/>
                        </a:rPr>
                        <a:t>Change </a:t>
                      </a:r>
                      <a:r>
                        <a:rPr lang="en-GB" sz="1000" b="0" dirty="0" smtClean="0">
                          <a:latin typeface="Arial" panose="020B0604020202020204" pitchFamily="34" charset="0"/>
                          <a:cs typeface="Arial" panose="020B0604020202020204" pitchFamily="34" charset="0"/>
                        </a:rPr>
                        <a:t>from last period</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b="1" dirty="0" smtClean="0">
                          <a:latin typeface="Arial" panose="020B0604020202020204" pitchFamily="34" charset="0"/>
                          <a:cs typeface="Arial" panose="020B0604020202020204" pitchFamily="34" charset="0"/>
                        </a:rPr>
                        <a:t>Headline</a:t>
                      </a:r>
                      <a:r>
                        <a:rPr lang="en-GB" sz="1000" b="0" dirty="0" smtClean="0">
                          <a:latin typeface="Arial" panose="020B0604020202020204" pitchFamily="34" charset="0"/>
                          <a:cs typeface="Arial" panose="020B0604020202020204" pitchFamily="34" charset="0"/>
                        </a:rPr>
                        <a:t> issues/actions</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r>
              <a:tr h="396000">
                <a:tc vMerge="1">
                  <a:txBody>
                    <a:bodyPr/>
                    <a:lstStyle/>
                    <a:p>
                      <a:endParaRPr lang="en-GB" dirty="0"/>
                    </a:p>
                  </a:txBody>
                  <a:tcPr/>
                </a:tc>
                <a:tc vMerge="1">
                  <a:txBody>
                    <a:bodyPr/>
                    <a:lstStyle/>
                    <a:p>
                      <a:endParaRPr lang="en-GB" dirty="0"/>
                    </a:p>
                  </a:txBody>
                  <a:tcPr/>
                </a:tc>
                <a:tc vMerge="1">
                  <a:txBody>
                    <a:bodyPr/>
                    <a:lstStyle/>
                    <a:p>
                      <a:endParaRPr lang="en-GB" dirty="0"/>
                    </a:p>
                  </a:txBody>
                  <a:tcPr/>
                </a:tc>
                <a:tc>
                  <a:txBody>
                    <a:bodyPr/>
                    <a:lstStyle/>
                    <a:p>
                      <a:r>
                        <a:rPr lang="en-GB" sz="1000" b="1" dirty="0" smtClean="0">
                          <a:solidFill>
                            <a:schemeClr val="bg1"/>
                          </a:solidFill>
                          <a:latin typeface="Arial" panose="020B0604020202020204" pitchFamily="34" charset="0"/>
                          <a:cs typeface="Arial" panose="020B0604020202020204" pitchFamily="34" charset="0"/>
                        </a:rPr>
                        <a:t>Official Q4 data</a:t>
                      </a: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r>
                        <a:rPr lang="en-GB" sz="1000" b="0" dirty="0" smtClean="0">
                          <a:solidFill>
                            <a:schemeClr val="bg1"/>
                          </a:solidFill>
                          <a:latin typeface="Arial" panose="020B0604020202020204" pitchFamily="34" charset="0"/>
                          <a:cs typeface="Arial" panose="020B0604020202020204" pitchFamily="34" charset="0"/>
                        </a:rPr>
                        <a:t>Un-validated</a:t>
                      </a:r>
                      <a:endParaRPr lang="en-GB" sz="10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lang="en-GB" dirty="0"/>
                    </a:p>
                  </a:txBody>
                  <a:tcPr/>
                </a:tc>
                <a:tc vMerge="1">
                  <a:txBody>
                    <a:bodyPr/>
                    <a:lstStyle/>
                    <a:p>
                      <a:endParaRPr lang="en-GB"/>
                    </a:p>
                  </a:txBody>
                  <a:tcPr/>
                </a:tc>
              </a:tr>
              <a:tr h="648000">
                <a:tc>
                  <a:txBody>
                    <a:bodyPr/>
                    <a:lstStyle/>
                    <a:p>
                      <a:r>
                        <a:rPr lang="en-GB" sz="900" b="0" dirty="0" smtClean="0">
                          <a:latin typeface="Arial" panose="020B0604020202020204" pitchFamily="34" charset="0"/>
                          <a:cs typeface="Arial" panose="020B0604020202020204" pitchFamily="34" charset="0"/>
                        </a:rPr>
                        <a:t>Initial</a:t>
                      </a:r>
                      <a:r>
                        <a:rPr lang="en-GB" sz="900" b="0" baseline="0" dirty="0" smtClean="0">
                          <a:latin typeface="Arial" panose="020B0604020202020204" pitchFamily="34" charset="0"/>
                          <a:cs typeface="Arial" panose="020B0604020202020204" pitchFamily="34" charset="0"/>
                        </a:rPr>
                        <a:t> health Assessment</a:t>
                      </a:r>
                      <a:r>
                        <a:rPr lang="en-GB" sz="900" b="0" dirty="0" smtClean="0">
                          <a:latin typeface="Arial" panose="020B0604020202020204" pitchFamily="34" charset="0"/>
                          <a:cs typeface="Arial" panose="020B0604020202020204" pitchFamily="34" charset="0"/>
                        </a:rPr>
                        <a:t>s</a:t>
                      </a:r>
                    </a:p>
                    <a:p>
                      <a:r>
                        <a:rPr lang="en-GB" sz="900" b="0" baseline="0" dirty="0" smtClean="0">
                          <a:latin typeface="Arial" panose="020B0604020202020204" pitchFamily="34" charset="0"/>
                          <a:cs typeface="Arial" panose="020B0604020202020204" pitchFamily="34" charset="0"/>
                        </a:rPr>
                        <a:t>Dr Gregory Minnaar</a:t>
                      </a:r>
                      <a:endParaRPr lang="en-GB" sz="9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Number of LAC Initial Health Assessments completed in 20 working days</a:t>
                      </a:r>
                    </a:p>
                  </a:txBody>
                  <a:tcPr anchor="ctr">
                    <a:lnT w="12700" cap="flat" cmpd="sng" algn="ctr">
                      <a:solidFill>
                        <a:schemeClr val="bg1"/>
                      </a:solidFill>
                      <a:prstDash val="solid"/>
                      <a:round/>
                      <a:headEnd type="none" w="med" len="med"/>
                      <a:tailEnd type="none" w="med" len="med"/>
                    </a:lnT>
                  </a:tcPr>
                </a:tc>
                <a:tc>
                  <a:txBody>
                    <a:bodyPr/>
                    <a:lstStyle/>
                    <a:p>
                      <a:pPr algn="ctr"/>
                      <a:r>
                        <a:rPr lang="en-GB" sz="1000" b="1" dirty="0" smtClean="0">
                          <a:latin typeface="Arial" panose="020B0604020202020204" pitchFamily="34" charset="0"/>
                          <a:cs typeface="Arial" panose="020B0604020202020204" pitchFamily="34" charset="0"/>
                        </a:rPr>
                        <a:t>80%</a:t>
                      </a:r>
                      <a:endParaRPr lang="en-GB" sz="1000" b="1"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80% O</a:t>
                      </a:r>
                    </a:p>
                    <a:p>
                      <a:pPr algn="ctr"/>
                      <a:r>
                        <a:rPr lang="en-GB" sz="1000" b="1" dirty="0" smtClean="0">
                          <a:solidFill>
                            <a:srgbClr val="FFFF00"/>
                          </a:solidFill>
                          <a:latin typeface="Arial" panose="020B0604020202020204" pitchFamily="34" charset="0"/>
                          <a:cs typeface="Arial" panose="020B0604020202020204" pitchFamily="34" charset="0"/>
                        </a:rPr>
                        <a:t>60% N</a:t>
                      </a:r>
                    </a:p>
                    <a:p>
                      <a:pPr algn="ctr"/>
                      <a:r>
                        <a:rPr lang="en-GB" sz="1000" b="1" dirty="0" smtClean="0">
                          <a:solidFill>
                            <a:srgbClr val="FFFF00"/>
                          </a:solidFill>
                          <a:latin typeface="Arial" panose="020B0604020202020204" pitchFamily="34" charset="0"/>
                          <a:cs typeface="Arial" panose="020B0604020202020204" pitchFamily="34" charset="0"/>
                        </a:rPr>
                        <a:t>70% D</a:t>
                      </a:r>
                      <a:endParaRPr lang="en-GB" sz="1000" b="1" dirty="0">
                        <a:solidFill>
                          <a:srgbClr val="FFFF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rgbClr val="FF0000"/>
                    </a:solidFill>
                  </a:tcPr>
                </a:tc>
                <a:tc>
                  <a:txBody>
                    <a:bodyPr/>
                    <a:lstStyle/>
                    <a:p>
                      <a:pPr algn="ctr"/>
                      <a:endParaRPr lang="en-GB" sz="900" b="0" dirty="0">
                        <a:solidFill>
                          <a:srgbClr val="FF00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just"/>
                      <a:r>
                        <a:rPr lang="en-US" sz="900" kern="1200" dirty="0" smtClean="0">
                          <a:solidFill>
                            <a:schemeClr val="dk1"/>
                          </a:solidFill>
                          <a:effectLst/>
                          <a:latin typeface="Arial" panose="020B0604020202020204" pitchFamily="34" charset="0"/>
                          <a:ea typeface="+mn-ea"/>
                          <a:cs typeface="Arial" panose="020B0604020202020204" pitchFamily="34" charset="0"/>
                        </a:rPr>
                        <a:t>Backing data has been made available this Quarter by SCHT; this determines rationale for a looked after child not receiving a review within 20 working days. A total of 15 IHAs out of 25 were seen in timescale in Q1 and 11 out of 31 were seen in timescale in Q2. A total of 14 IHAs were seen out of 20 for Q3. Rationale is provided for all children seen out of timescale.</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n-US" sz="900" b="1" u="sng" kern="1200" dirty="0" smtClean="0">
                          <a:solidFill>
                            <a:schemeClr val="dk1"/>
                          </a:solidFill>
                          <a:effectLst/>
                          <a:latin typeface="Arial" panose="020B0604020202020204" pitchFamily="34" charset="0"/>
                          <a:ea typeface="+mn-ea"/>
                          <a:cs typeface="Arial" panose="020B0604020202020204" pitchFamily="34" charset="0"/>
                        </a:rPr>
                        <a:t>New Actions: 2020</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Escalation to DDLAC for any child outside of timescales.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Escalation of cancellations to the DDLAC.</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err="1" smtClean="0">
                          <a:solidFill>
                            <a:schemeClr val="dk1"/>
                          </a:solidFill>
                          <a:effectLst/>
                          <a:latin typeface="Arial" panose="020B0604020202020204" pitchFamily="34" charset="0"/>
                          <a:ea typeface="+mn-ea"/>
                          <a:cs typeface="Arial" panose="020B0604020202020204" pitchFamily="34" charset="0"/>
                        </a:rPr>
                        <a:t>Paediatric</a:t>
                      </a:r>
                      <a:r>
                        <a:rPr lang="en-US" sz="900" kern="1200" dirty="0" smtClean="0">
                          <a:solidFill>
                            <a:schemeClr val="dk1"/>
                          </a:solidFill>
                          <a:effectLst/>
                          <a:latin typeface="Arial" panose="020B0604020202020204" pitchFamily="34" charset="0"/>
                          <a:ea typeface="+mn-ea"/>
                          <a:cs typeface="Arial" panose="020B0604020202020204" pitchFamily="34" charset="0"/>
                        </a:rPr>
                        <a:t> team to ensure there is enough appointments available for IHAs.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err="1" smtClean="0">
                          <a:solidFill>
                            <a:schemeClr val="dk1"/>
                          </a:solidFill>
                          <a:effectLst/>
                          <a:latin typeface="Arial" panose="020B0604020202020204" pitchFamily="34" charset="0"/>
                          <a:ea typeface="+mn-ea"/>
                          <a:cs typeface="Arial" panose="020B0604020202020204" pitchFamily="34" charset="0"/>
                        </a:rPr>
                        <a:t>Paediatric</a:t>
                      </a:r>
                      <a:r>
                        <a:rPr lang="en-US" sz="900" kern="1200" dirty="0" smtClean="0">
                          <a:solidFill>
                            <a:schemeClr val="dk1"/>
                          </a:solidFill>
                          <a:effectLst/>
                          <a:latin typeface="Arial" panose="020B0604020202020204" pitchFamily="34" charset="0"/>
                          <a:ea typeface="+mn-ea"/>
                          <a:cs typeface="Arial" panose="020B0604020202020204" pitchFamily="34" charset="0"/>
                        </a:rPr>
                        <a:t> Secretaries to review that IHA paperwork is being completed and sent to the Local Authority in 20 working days. </a:t>
                      </a:r>
                      <a:r>
                        <a:rPr lang="en-US" sz="900" b="1" u="sng" kern="1200" dirty="0" smtClean="0">
                          <a:solidFill>
                            <a:schemeClr val="dk1"/>
                          </a:solidFill>
                          <a:effectLst/>
                          <a:latin typeface="Arial" panose="020B0604020202020204" pitchFamily="34" charset="0"/>
                          <a:ea typeface="+mn-ea"/>
                          <a:cs typeface="Arial" panose="020B0604020202020204" pitchFamily="34" charset="0"/>
                        </a:rPr>
                        <a:t>Continuing Actions: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n-US" sz="900" kern="1200" dirty="0" smtClean="0">
                          <a:solidFill>
                            <a:schemeClr val="dk1"/>
                          </a:solidFill>
                          <a:effectLst/>
                          <a:latin typeface="Arial" panose="020B0604020202020204" pitchFamily="34" charset="0"/>
                          <a:ea typeface="+mn-ea"/>
                          <a:cs typeface="Arial" panose="020B0604020202020204" pitchFamily="34" charset="0"/>
                        </a:rPr>
                        <a:t>1. Review children being placed OOA and the need for a health assessment to be completed. Review if children need to be brought back into area following risk assessment</a:t>
                      </a:r>
                      <a:endParaRPr lang="en-GB" sz="900" i="0" dirty="0" smtClean="0">
                        <a:solidFill>
                          <a:schemeClr val="tx1"/>
                        </a:solidFill>
                        <a:latin typeface="Arial" panose="020B0604020202020204" pitchFamily="34" charset="0"/>
                        <a:cs typeface="Arial" panose="020B0604020202020204"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r>
              <a:tr h="792000">
                <a:tc>
                  <a:txBody>
                    <a:bodyPr/>
                    <a:lstStyle/>
                    <a:p>
                      <a:r>
                        <a:rPr lang="en-GB" sz="900" b="0" dirty="0" smtClean="0">
                          <a:solidFill>
                            <a:schemeClr val="tx1"/>
                          </a:solidFill>
                          <a:latin typeface="Arial" panose="020B0604020202020204" pitchFamily="34" charset="0"/>
                          <a:cs typeface="Arial" panose="020B0604020202020204" pitchFamily="34" charset="0"/>
                        </a:rPr>
                        <a:t>Review</a:t>
                      </a:r>
                      <a:r>
                        <a:rPr lang="en-GB" sz="900" b="0" baseline="0" dirty="0" smtClean="0">
                          <a:solidFill>
                            <a:schemeClr val="tx1"/>
                          </a:solidFill>
                          <a:latin typeface="Arial" panose="020B0604020202020204" pitchFamily="34" charset="0"/>
                          <a:cs typeface="Arial" panose="020B0604020202020204" pitchFamily="34" charset="0"/>
                        </a:rPr>
                        <a:t> Health Assessments</a:t>
                      </a:r>
                    </a:p>
                    <a:p>
                      <a:r>
                        <a:rPr lang="en-GB" sz="900" b="0" baseline="0" dirty="0" smtClean="0">
                          <a:solidFill>
                            <a:schemeClr val="tx1"/>
                          </a:solidFill>
                          <a:latin typeface="Arial" panose="020B0604020202020204" pitchFamily="34" charset="0"/>
                          <a:cs typeface="Arial" panose="020B0604020202020204" pitchFamily="34" charset="0"/>
                        </a:rPr>
                        <a:t>Maria Hadley</a:t>
                      </a:r>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r>
                        <a:rPr lang="en-GB" sz="900" dirty="0" smtClean="0">
                          <a:latin typeface="Arial" panose="020B0604020202020204" pitchFamily="34" charset="0"/>
                          <a:cs typeface="Arial" panose="020B0604020202020204" pitchFamily="34" charset="0"/>
                        </a:rPr>
                        <a:t>% of looked after children under 5 years with an up to date statutory health assessment </a:t>
                      </a:r>
                    </a:p>
                  </a:txBody>
                  <a:tcPr anchor="ctr"/>
                </a:tc>
                <a:tc>
                  <a:txBody>
                    <a:bodyPr/>
                    <a:lstStyle/>
                    <a:p>
                      <a:pPr algn="ctr"/>
                      <a:r>
                        <a:rPr lang="en-GB" sz="1000" b="1" dirty="0" smtClean="0">
                          <a:latin typeface="Arial" panose="020B0604020202020204" pitchFamily="34" charset="0"/>
                          <a:cs typeface="Arial" panose="020B0604020202020204" pitchFamily="34" charset="0"/>
                        </a:rPr>
                        <a:t>90%</a:t>
                      </a:r>
                      <a:endParaRPr lang="en-GB" sz="1000" b="1" dirty="0">
                        <a:latin typeface="Arial" panose="020B0604020202020204" pitchFamily="34" charset="0"/>
                        <a:cs typeface="Arial" panose="020B0604020202020204" pitchFamily="34" charset="0"/>
                      </a:endParaRP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93% O</a:t>
                      </a:r>
                    </a:p>
                    <a:p>
                      <a:pPr algn="ctr"/>
                      <a:r>
                        <a:rPr lang="en-GB" sz="1000" b="1" dirty="0" smtClean="0">
                          <a:solidFill>
                            <a:srgbClr val="FFFF00"/>
                          </a:solidFill>
                          <a:latin typeface="Arial" panose="020B0604020202020204" pitchFamily="34" charset="0"/>
                          <a:cs typeface="Arial" panose="020B0604020202020204" pitchFamily="34" charset="0"/>
                        </a:rPr>
                        <a:t>81% N</a:t>
                      </a:r>
                    </a:p>
                    <a:p>
                      <a:pPr algn="ctr"/>
                      <a:r>
                        <a:rPr lang="en-GB" sz="1000" b="1" dirty="0" smtClean="0">
                          <a:solidFill>
                            <a:srgbClr val="FFFF00"/>
                          </a:solidFill>
                          <a:latin typeface="Arial" panose="020B0604020202020204" pitchFamily="34" charset="0"/>
                          <a:cs typeface="Arial" panose="020B0604020202020204" pitchFamily="34" charset="0"/>
                        </a:rPr>
                        <a:t>83% D</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FF000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rowSpan="3">
                  <a:txBody>
                    <a:bodyPr/>
                    <a:lstStyle/>
                    <a:p>
                      <a:r>
                        <a:rPr lang="en-US" sz="900" kern="1200" dirty="0" smtClean="0">
                          <a:solidFill>
                            <a:schemeClr val="dk1"/>
                          </a:solidFill>
                          <a:effectLst/>
                          <a:latin typeface="Arial" panose="020B0604020202020204" pitchFamily="34" charset="0"/>
                          <a:ea typeface="+mn-ea"/>
                          <a:cs typeface="Arial" panose="020B0604020202020204" pitchFamily="34" charset="0"/>
                        </a:rPr>
                        <a:t>Backing data provided by SCHT at the end of each quarter to determine rationale around the figures provided.</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r>
                        <a:rPr lang="en-US" sz="900" b="1" u="sng" kern="1200" dirty="0" smtClean="0">
                          <a:solidFill>
                            <a:schemeClr val="dk1"/>
                          </a:solidFill>
                          <a:effectLst/>
                          <a:latin typeface="Arial" panose="020B0604020202020204" pitchFamily="34" charset="0"/>
                          <a:ea typeface="+mn-ea"/>
                          <a:cs typeface="Arial" panose="020B0604020202020204" pitchFamily="34" charset="0"/>
                        </a:rPr>
                        <a:t>Continuing Actions: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RHA continue to be reviewed and escalated in accordance with LAC processes.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OOA concerns continue to be escalated to CCG.</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LAC nurse continues to review the backlog</a:t>
                      </a:r>
                      <a:r>
                        <a:rPr lang="en-US" sz="900" kern="1200" baseline="0" dirty="0" smtClean="0">
                          <a:solidFill>
                            <a:schemeClr val="dk1"/>
                          </a:solidFill>
                          <a:effectLst/>
                          <a:latin typeface="Arial" panose="020B0604020202020204" pitchFamily="34" charset="0"/>
                          <a:ea typeface="+mn-ea"/>
                          <a:cs typeface="Arial" panose="020B0604020202020204" pitchFamily="34" charset="0"/>
                        </a:rPr>
                        <a:t> </a:t>
                      </a:r>
                      <a:r>
                        <a:rPr lang="en-US" sz="900" kern="1200" dirty="0" smtClean="0">
                          <a:solidFill>
                            <a:schemeClr val="dk1"/>
                          </a:solidFill>
                          <a:effectLst/>
                          <a:latin typeface="Arial" panose="020B0604020202020204" pitchFamily="34" charset="0"/>
                          <a:ea typeface="+mn-ea"/>
                          <a:cs typeface="Arial" panose="020B0604020202020204" pitchFamily="34" charset="0"/>
                        </a:rPr>
                        <a:t>and escalate outstanding RHA's to professionals and OOA colleagues.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CCG Designated Nurse continues to review the OOA requests and escalate outstanding RHA's.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Team are now completing all RHA’s inclusive of 0-19 service so figures are stable in terms of the additional work.</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n-US" sz="900" kern="1200" dirty="0" smtClean="0">
                          <a:solidFill>
                            <a:schemeClr val="dk1"/>
                          </a:solidFill>
                          <a:effectLst/>
                          <a:latin typeface="Arial" panose="020B0604020202020204" pitchFamily="34" charset="0"/>
                          <a:ea typeface="+mn-ea"/>
                          <a:cs typeface="Arial" panose="020B0604020202020204" pitchFamily="34" charset="0"/>
                        </a:rPr>
                        <a:t>.</a:t>
                      </a:r>
                      <a:endParaRPr lang="en-GB" sz="900" kern="1200" baseline="0" noProof="0" dirty="0" smtClean="0">
                        <a:solidFill>
                          <a:schemeClr val="tx1"/>
                        </a:solidFill>
                        <a:latin typeface="Arial" panose="020B0604020202020204" pitchFamily="34" charset="0"/>
                        <a:ea typeface="+mn-ea"/>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tr>
              <a:tr h="396000">
                <a:tc rowSpan="2">
                  <a:txBody>
                    <a:bodyPr/>
                    <a:lstStyle/>
                    <a:p>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 of looked after children 5yrs to 16yrs with an up to date statutory health assessment </a:t>
                      </a:r>
                    </a:p>
                  </a:txBody>
                  <a:tcPr anchor="ctr"/>
                </a:tc>
                <a:tc>
                  <a:txBody>
                    <a:bodyPr/>
                    <a:lstStyle/>
                    <a:p>
                      <a:pPr algn="ctr"/>
                      <a:r>
                        <a:rPr lang="en-GB" sz="1000" b="1" dirty="0" smtClean="0">
                          <a:latin typeface="Arial" panose="020B0604020202020204" pitchFamily="34" charset="0"/>
                          <a:cs typeface="Arial" panose="020B0604020202020204" pitchFamily="34" charset="0"/>
                        </a:rPr>
                        <a:t>90%</a:t>
                      </a:r>
                      <a:endParaRPr lang="en-GB" sz="1000" b="1" dirty="0">
                        <a:latin typeface="Arial" panose="020B0604020202020204" pitchFamily="34" charset="0"/>
                        <a:cs typeface="Arial" panose="020B0604020202020204" pitchFamily="34" charset="0"/>
                      </a:endParaRP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97% O</a:t>
                      </a:r>
                    </a:p>
                    <a:p>
                      <a:pPr algn="ctr"/>
                      <a:r>
                        <a:rPr lang="en-GB" sz="1000" b="1" dirty="0" smtClean="0">
                          <a:solidFill>
                            <a:srgbClr val="FFFF00"/>
                          </a:solidFill>
                          <a:latin typeface="Arial" panose="020B0604020202020204" pitchFamily="34" charset="0"/>
                          <a:cs typeface="Arial" panose="020B0604020202020204" pitchFamily="34" charset="0"/>
                        </a:rPr>
                        <a:t>89% N</a:t>
                      </a:r>
                    </a:p>
                    <a:p>
                      <a:pPr algn="ctr"/>
                      <a:r>
                        <a:rPr lang="en-GB" sz="1000" b="1" dirty="0" smtClean="0">
                          <a:solidFill>
                            <a:srgbClr val="FFFF00"/>
                          </a:solidFill>
                          <a:latin typeface="Arial" panose="020B0604020202020204" pitchFamily="34" charset="0"/>
                          <a:cs typeface="Arial" panose="020B0604020202020204" pitchFamily="34" charset="0"/>
                        </a:rPr>
                        <a:t>91% D</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92D05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noProof="0" dirty="0" smtClean="0">
                        <a:solidFill>
                          <a:schemeClr val="tx1"/>
                        </a:solidFill>
                        <a:latin typeface="Arial" panose="020B0604020202020204" pitchFamily="34" charset="0"/>
                        <a:ea typeface="+mn-ea"/>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tr>
              <a:tr h="396000">
                <a:tc v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 of looked after children 16yrs to 18yrs with an up to date statutory health assessment </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latin typeface="Arial" panose="020B0604020202020204" pitchFamily="34" charset="0"/>
                          <a:cs typeface="Arial" panose="020B0604020202020204" pitchFamily="34" charset="0"/>
                        </a:rPr>
                        <a:t>80%</a:t>
                      </a: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91% O</a:t>
                      </a:r>
                    </a:p>
                    <a:p>
                      <a:pPr algn="ctr"/>
                      <a:r>
                        <a:rPr lang="en-GB" sz="1000" b="1" dirty="0" smtClean="0">
                          <a:solidFill>
                            <a:srgbClr val="FFFF00"/>
                          </a:solidFill>
                          <a:latin typeface="Arial" panose="020B0604020202020204" pitchFamily="34" charset="0"/>
                          <a:cs typeface="Arial" panose="020B0604020202020204" pitchFamily="34" charset="0"/>
                        </a:rPr>
                        <a:t>86% N</a:t>
                      </a:r>
                    </a:p>
                    <a:p>
                      <a:pPr algn="ctr"/>
                      <a:r>
                        <a:rPr lang="en-GB" sz="1000" b="1" dirty="0" smtClean="0">
                          <a:solidFill>
                            <a:srgbClr val="FFFF00"/>
                          </a:solidFill>
                          <a:latin typeface="Arial" panose="020B0604020202020204" pitchFamily="34" charset="0"/>
                          <a:cs typeface="Arial" panose="020B0604020202020204" pitchFamily="34" charset="0"/>
                        </a:rPr>
                        <a:t>83% D</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92D05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endParaRPr lang="en-GB"/>
                    </a:p>
                  </a:txBody>
                  <a:tcPr/>
                </a:tc>
              </a:tr>
            </a:tbl>
          </a:graphicData>
        </a:graphic>
      </p:graphicFrame>
      <p:sp>
        <p:nvSpPr>
          <p:cNvPr id="13" name="Down Arrow 12"/>
          <p:cNvSpPr>
            <a:spLocks noChangeAspect="1"/>
          </p:cNvSpPr>
          <p:nvPr/>
        </p:nvSpPr>
        <p:spPr>
          <a:xfrm rot="10800000">
            <a:off x="5057111" y="2636912"/>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Down Arrow 13"/>
          <p:cNvSpPr>
            <a:spLocks noChangeAspect="1"/>
          </p:cNvSpPr>
          <p:nvPr/>
        </p:nvSpPr>
        <p:spPr>
          <a:xfrm>
            <a:off x="5057111" y="4293096"/>
            <a:ext cx="189000" cy="252000"/>
          </a:xfrm>
          <a:prstGeom prst="downArrow">
            <a:avLst/>
          </a:prstGeom>
          <a:solidFill>
            <a:schemeClr val="accent2"/>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Down Arrow 16"/>
          <p:cNvSpPr>
            <a:spLocks noChangeAspect="1"/>
          </p:cNvSpPr>
          <p:nvPr/>
        </p:nvSpPr>
        <p:spPr>
          <a:xfrm rot="10800000">
            <a:off x="5043941" y="5661248"/>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0" name="image2.jpeg" descr="Shropshire CCG col"/>
          <p:cNvPicPr/>
          <p:nvPr/>
        </p:nvPicPr>
        <p:blipFill>
          <a:blip r:embed="rId3" cstate="print"/>
          <a:stretch>
            <a:fillRect/>
          </a:stretch>
        </p:blipFill>
        <p:spPr>
          <a:xfrm>
            <a:off x="6876256" y="44624"/>
            <a:ext cx="1152128" cy="440055"/>
          </a:xfrm>
          <a:prstGeom prst="rect">
            <a:avLst/>
          </a:prstGeom>
        </p:spPr>
      </p:pic>
      <p:sp>
        <p:nvSpPr>
          <p:cNvPr id="15" name="Down Arrow 14"/>
          <p:cNvSpPr>
            <a:spLocks noChangeAspect="1"/>
          </p:cNvSpPr>
          <p:nvPr/>
        </p:nvSpPr>
        <p:spPr>
          <a:xfrm rot="10800000">
            <a:off x="5057111" y="4941168"/>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1270334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4032"/>
            <a:ext cx="6697192" cy="576000"/>
          </a:xfrm>
        </p:spPr>
        <p:txBody>
          <a:bodyPr>
            <a:normAutofit fontScale="90000"/>
          </a:bodyPr>
          <a:lstStyle/>
          <a:p>
            <a:r>
              <a:rPr lang="en-GB" sz="2800" dirty="0" smtClean="0"/>
              <a:t>Key Performance Challenges, Quarter </a:t>
            </a:r>
            <a:r>
              <a:rPr lang="en-GB" sz="2800" dirty="0"/>
              <a:t>4</a:t>
            </a:r>
            <a:r>
              <a:rPr lang="en-GB" sz="2800" dirty="0" smtClean="0"/>
              <a:t>; 2019/20  Telford Looked After Children</a:t>
            </a:r>
            <a:endParaRPr lang="en-GB" sz="2800" dirty="0"/>
          </a:p>
        </p:txBody>
      </p:sp>
      <p:sp>
        <p:nvSpPr>
          <p:cNvPr id="4" name="Slide Number Placeholder 3"/>
          <p:cNvSpPr>
            <a:spLocks noGrp="1"/>
          </p:cNvSpPr>
          <p:nvPr>
            <p:ph type="sldNum" sz="quarter" idx="12"/>
          </p:nvPr>
        </p:nvSpPr>
        <p:spPr>
          <a:xfrm>
            <a:off x="6553200" y="6408000"/>
            <a:ext cx="2133600" cy="365125"/>
          </a:xfrm>
        </p:spPr>
        <p:txBody>
          <a:bodyPr/>
          <a:lstStyle/>
          <a:p>
            <a:fld id="{7E94E753-07F0-440B-A2F1-697ADB472C27}" type="slidenum">
              <a:rPr lang="en-GB" smtClean="0"/>
              <a:t>5</a:t>
            </a:fld>
            <a:endParaRPr lang="en-GB" dirty="0"/>
          </a:p>
        </p:txBody>
      </p:sp>
      <p:pic>
        <p:nvPicPr>
          <p:cNvPr id="7" name="Picture 10" descr="Organisation's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3350" y="116632"/>
            <a:ext cx="1085154" cy="533400"/>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p:nvPr/>
        </p:nvGrpSpPr>
        <p:grpSpPr>
          <a:xfrm>
            <a:off x="0" y="0"/>
            <a:ext cx="9144000" cy="6858000"/>
            <a:chOff x="0" y="0"/>
            <a:chExt cx="9144000" cy="6858000"/>
          </a:xfrm>
        </p:grpSpPr>
        <p:sp>
          <p:nvSpPr>
            <p:cNvPr id="11" name="Rectangle 10"/>
            <p:cNvSpPr/>
            <p:nvPr/>
          </p:nvSpPr>
          <p:spPr>
            <a:xfrm>
              <a:off x="0" y="0"/>
              <a:ext cx="9144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12" name="Rectangle 11"/>
            <p:cNvSpPr/>
            <p:nvPr/>
          </p:nvSpPr>
          <p:spPr>
            <a:xfrm>
              <a:off x="0" y="0"/>
              <a:ext cx="9144000" cy="86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grpSp>
      <p:graphicFrame>
        <p:nvGraphicFramePr>
          <p:cNvPr id="19" name="Table 18"/>
          <p:cNvGraphicFramePr>
            <a:graphicFrameLocks noGrp="1"/>
          </p:cNvGraphicFramePr>
          <p:nvPr>
            <p:extLst>
              <p:ext uri="{D42A27DB-BD31-4B8C-83A1-F6EECF244321}">
                <p14:modId xmlns:p14="http://schemas.microsoft.com/office/powerpoint/2010/main" val="931388880"/>
              </p:ext>
            </p:extLst>
          </p:nvPr>
        </p:nvGraphicFramePr>
        <p:xfrm>
          <a:off x="144000" y="900000"/>
          <a:ext cx="8856000" cy="5280720"/>
        </p:xfrm>
        <a:graphic>
          <a:graphicData uri="http://schemas.openxmlformats.org/drawingml/2006/table">
            <a:tbl>
              <a:tblPr firstRow="1" bandRow="1">
                <a:tableStyleId>{5C22544A-7EE6-4342-B048-85BDC9FD1C3A}</a:tableStyleId>
              </a:tblPr>
              <a:tblGrid>
                <a:gridCol w="900000"/>
                <a:gridCol w="1548000"/>
                <a:gridCol w="792000"/>
                <a:gridCol w="684000"/>
                <a:gridCol w="720000"/>
                <a:gridCol w="684000"/>
                <a:gridCol w="3528000"/>
              </a:tblGrid>
              <a:tr h="252000">
                <a:tc rowSpan="2">
                  <a:txBody>
                    <a:bodyPr/>
                    <a:lstStyle/>
                    <a:p>
                      <a:r>
                        <a:rPr lang="en-GB" sz="1000" dirty="0" smtClean="0">
                          <a:latin typeface="Arial" panose="020B0604020202020204" pitchFamily="34" charset="0"/>
                          <a:cs typeface="Arial" panose="020B0604020202020204" pitchFamily="34" charset="0"/>
                        </a:rPr>
                        <a:t>Area and Local Lead</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dirty="0" smtClean="0">
                          <a:latin typeface="Arial" panose="020B0604020202020204" pitchFamily="34" charset="0"/>
                          <a:cs typeface="Arial" panose="020B0604020202020204" pitchFamily="34" charset="0"/>
                        </a:rPr>
                        <a:t>Indicator</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pPr algn="ctr"/>
                      <a:r>
                        <a:rPr lang="en-GB" sz="1000" dirty="0" smtClean="0">
                          <a:latin typeface="Arial" panose="020B0604020202020204" pitchFamily="34" charset="0"/>
                          <a:cs typeface="Arial" panose="020B0604020202020204" pitchFamily="34" charset="0"/>
                        </a:rPr>
                        <a:t>Target </a:t>
                      </a:r>
                      <a:br>
                        <a:rPr lang="en-GB" sz="1000" dirty="0" smtClean="0">
                          <a:latin typeface="Arial" panose="020B0604020202020204" pitchFamily="34" charset="0"/>
                          <a:cs typeface="Arial" panose="020B0604020202020204" pitchFamily="34" charset="0"/>
                        </a:rPr>
                      </a:br>
                      <a:r>
                        <a:rPr lang="en-GB" sz="1000" b="0" i="1" dirty="0" smtClean="0">
                          <a:latin typeface="Arial" panose="020B0604020202020204" pitchFamily="34" charset="0"/>
                          <a:cs typeface="Arial" panose="020B0604020202020204" pitchFamily="34" charset="0"/>
                        </a:rPr>
                        <a:t>or national rate</a:t>
                      </a:r>
                      <a:endParaRPr lang="en-GB" sz="1000" b="0" i="1"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gridSpan="2">
                  <a:txBody>
                    <a:bodyPr/>
                    <a:lstStyle/>
                    <a:p>
                      <a:pPr algn="ctr"/>
                      <a:r>
                        <a:rPr lang="en-GB" sz="1000" dirty="0" smtClean="0">
                          <a:latin typeface="Arial" panose="020B0604020202020204" pitchFamily="34" charset="0"/>
                          <a:cs typeface="Arial" panose="020B0604020202020204" pitchFamily="34" charset="0"/>
                        </a:rPr>
                        <a:t>Latest Position</a:t>
                      </a:r>
                      <a:endParaRPr lang="en-GB" sz="1000" dirty="0">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hMerge="1">
                  <a:txBody>
                    <a:bodyPr/>
                    <a:lstStyle/>
                    <a:p>
                      <a:endParaRPr lang="en-GB" dirty="0"/>
                    </a:p>
                  </a:txBody>
                  <a:tcPr/>
                </a:tc>
                <a:tc rowSpan="2">
                  <a:txBody>
                    <a:bodyPr/>
                    <a:lstStyle/>
                    <a:p>
                      <a:r>
                        <a:rPr lang="en-GB" sz="1000" dirty="0" smtClean="0">
                          <a:latin typeface="Arial" panose="020B0604020202020204" pitchFamily="34" charset="0"/>
                          <a:cs typeface="Arial" panose="020B0604020202020204" pitchFamily="34" charset="0"/>
                        </a:rPr>
                        <a:t>Change </a:t>
                      </a:r>
                      <a:r>
                        <a:rPr lang="en-GB" sz="1000" b="0" dirty="0" smtClean="0">
                          <a:latin typeface="Arial" panose="020B0604020202020204" pitchFamily="34" charset="0"/>
                          <a:cs typeface="Arial" panose="020B0604020202020204" pitchFamily="34" charset="0"/>
                        </a:rPr>
                        <a:t>from last period</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b="1" dirty="0" smtClean="0">
                          <a:latin typeface="Arial" panose="020B0604020202020204" pitchFamily="34" charset="0"/>
                          <a:cs typeface="Arial" panose="020B0604020202020204" pitchFamily="34" charset="0"/>
                        </a:rPr>
                        <a:t>Headline</a:t>
                      </a:r>
                      <a:r>
                        <a:rPr lang="en-GB" sz="1000" b="0" dirty="0" smtClean="0">
                          <a:latin typeface="Arial" panose="020B0604020202020204" pitchFamily="34" charset="0"/>
                          <a:cs typeface="Arial" panose="020B0604020202020204" pitchFamily="34" charset="0"/>
                        </a:rPr>
                        <a:t> issues/actions</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r>
              <a:tr h="396000">
                <a:tc vMerge="1">
                  <a:txBody>
                    <a:bodyPr/>
                    <a:lstStyle/>
                    <a:p>
                      <a:endParaRPr lang="en-GB" dirty="0"/>
                    </a:p>
                  </a:txBody>
                  <a:tcPr/>
                </a:tc>
                <a:tc vMerge="1">
                  <a:txBody>
                    <a:bodyPr/>
                    <a:lstStyle/>
                    <a:p>
                      <a:endParaRPr lang="en-GB" dirty="0"/>
                    </a:p>
                  </a:txBody>
                  <a:tcPr/>
                </a:tc>
                <a:tc vMerge="1">
                  <a:txBody>
                    <a:bodyPr/>
                    <a:lstStyle/>
                    <a:p>
                      <a:endParaRPr lang="en-GB" dirty="0"/>
                    </a:p>
                  </a:txBody>
                  <a:tcPr/>
                </a:tc>
                <a:tc>
                  <a:txBody>
                    <a:bodyPr/>
                    <a:lstStyle/>
                    <a:p>
                      <a:r>
                        <a:rPr lang="en-GB" sz="1000" b="1" dirty="0" smtClean="0">
                          <a:solidFill>
                            <a:schemeClr val="bg1"/>
                          </a:solidFill>
                          <a:latin typeface="Arial" panose="020B0604020202020204" pitchFamily="34" charset="0"/>
                          <a:cs typeface="Arial" panose="020B0604020202020204" pitchFamily="34" charset="0"/>
                        </a:rPr>
                        <a:t>Official Q4 data</a:t>
                      </a: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r>
                        <a:rPr lang="en-GB" sz="1000" b="0" dirty="0" smtClean="0">
                          <a:solidFill>
                            <a:schemeClr val="bg1"/>
                          </a:solidFill>
                          <a:latin typeface="Arial" panose="020B0604020202020204" pitchFamily="34" charset="0"/>
                          <a:cs typeface="Arial" panose="020B0604020202020204" pitchFamily="34" charset="0"/>
                        </a:rPr>
                        <a:t>Un-validated</a:t>
                      </a:r>
                      <a:endParaRPr lang="en-GB" sz="10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lang="en-GB" dirty="0"/>
                    </a:p>
                  </a:txBody>
                  <a:tcPr/>
                </a:tc>
                <a:tc vMerge="1">
                  <a:txBody>
                    <a:bodyPr/>
                    <a:lstStyle/>
                    <a:p>
                      <a:endParaRPr lang="en-GB"/>
                    </a:p>
                  </a:txBody>
                  <a:tcPr/>
                </a:tc>
              </a:tr>
              <a:tr h="648000">
                <a:tc>
                  <a:txBody>
                    <a:bodyPr/>
                    <a:lstStyle/>
                    <a:p>
                      <a:r>
                        <a:rPr lang="en-GB" sz="900" b="0" dirty="0" smtClean="0">
                          <a:latin typeface="Arial" panose="020B0604020202020204" pitchFamily="34" charset="0"/>
                          <a:cs typeface="Arial" panose="020B0604020202020204" pitchFamily="34" charset="0"/>
                        </a:rPr>
                        <a:t>Initial</a:t>
                      </a:r>
                      <a:r>
                        <a:rPr lang="en-GB" sz="900" b="0" baseline="0" dirty="0" smtClean="0">
                          <a:latin typeface="Arial" panose="020B0604020202020204" pitchFamily="34" charset="0"/>
                          <a:cs typeface="Arial" panose="020B0604020202020204" pitchFamily="34" charset="0"/>
                        </a:rPr>
                        <a:t> health Assessment</a:t>
                      </a:r>
                      <a:r>
                        <a:rPr lang="en-GB" sz="900" b="0" dirty="0" smtClean="0">
                          <a:latin typeface="Arial" panose="020B0604020202020204" pitchFamily="34" charset="0"/>
                          <a:cs typeface="Arial" panose="020B0604020202020204" pitchFamily="34" charset="0"/>
                        </a:rPr>
                        <a:t>s</a:t>
                      </a:r>
                    </a:p>
                    <a:p>
                      <a:r>
                        <a:rPr lang="en-GB" sz="900" b="0" baseline="0" dirty="0" smtClean="0">
                          <a:latin typeface="Arial" panose="020B0604020202020204" pitchFamily="34" charset="0"/>
                          <a:cs typeface="Arial" panose="020B0604020202020204" pitchFamily="34" charset="0"/>
                        </a:rPr>
                        <a:t>Dr Gregory Minnaar</a:t>
                      </a:r>
                      <a:endParaRPr lang="en-GB" sz="9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Number of LAC Initial Health Assessments completed in 20 working days</a:t>
                      </a:r>
                    </a:p>
                  </a:txBody>
                  <a:tcPr anchor="ctr">
                    <a:lnT w="12700" cap="flat" cmpd="sng" algn="ctr">
                      <a:solidFill>
                        <a:schemeClr val="bg1"/>
                      </a:solidFill>
                      <a:prstDash val="solid"/>
                      <a:round/>
                      <a:headEnd type="none" w="med" len="med"/>
                      <a:tailEnd type="none" w="med" len="med"/>
                    </a:lnT>
                  </a:tcPr>
                </a:tc>
                <a:tc>
                  <a:txBody>
                    <a:bodyPr/>
                    <a:lstStyle/>
                    <a:p>
                      <a:pPr algn="ctr"/>
                      <a:r>
                        <a:rPr lang="en-GB" sz="1000" b="1" dirty="0" smtClean="0">
                          <a:latin typeface="Arial" panose="020B0604020202020204" pitchFamily="34" charset="0"/>
                          <a:cs typeface="Arial" panose="020B0604020202020204" pitchFamily="34" charset="0"/>
                        </a:rPr>
                        <a:t>80%</a:t>
                      </a:r>
                      <a:endParaRPr lang="en-GB" sz="1000" b="1"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85% J</a:t>
                      </a:r>
                    </a:p>
                    <a:p>
                      <a:pPr algn="ctr"/>
                      <a:r>
                        <a:rPr lang="en-GB" sz="1000" b="1" dirty="0" smtClean="0">
                          <a:solidFill>
                            <a:srgbClr val="FFFF00"/>
                          </a:solidFill>
                          <a:latin typeface="Arial" panose="020B0604020202020204" pitchFamily="34" charset="0"/>
                          <a:cs typeface="Arial" panose="020B0604020202020204" pitchFamily="34" charset="0"/>
                        </a:rPr>
                        <a:t>100% F</a:t>
                      </a:r>
                    </a:p>
                    <a:p>
                      <a:pPr algn="ctr"/>
                      <a:r>
                        <a:rPr lang="en-GB" sz="1000" b="1" dirty="0" smtClean="0">
                          <a:solidFill>
                            <a:srgbClr val="FFFF00"/>
                          </a:solidFill>
                          <a:latin typeface="Arial" panose="020B0604020202020204" pitchFamily="34" charset="0"/>
                          <a:cs typeface="Arial" panose="020B0604020202020204" pitchFamily="34" charset="0"/>
                        </a:rPr>
                        <a:t>85% M</a:t>
                      </a:r>
                      <a:endParaRPr lang="en-GB" sz="1000" b="1" dirty="0">
                        <a:solidFill>
                          <a:srgbClr val="FFFF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rgbClr val="92D050"/>
                    </a:solidFill>
                  </a:tcPr>
                </a:tc>
                <a:tc>
                  <a:txBody>
                    <a:bodyPr/>
                    <a:lstStyle/>
                    <a:p>
                      <a:pPr algn="ctr"/>
                      <a:endParaRPr lang="en-GB" sz="900" b="0" dirty="0">
                        <a:solidFill>
                          <a:srgbClr val="FF00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just"/>
                      <a:r>
                        <a:rPr lang="en-US" sz="900" kern="1200" dirty="0" smtClean="0">
                          <a:solidFill>
                            <a:schemeClr val="dk1"/>
                          </a:solidFill>
                          <a:effectLst/>
                          <a:latin typeface="Arial" panose="020B0604020202020204" pitchFamily="34" charset="0"/>
                          <a:ea typeface="+mn-ea"/>
                          <a:cs typeface="Arial" panose="020B0604020202020204" pitchFamily="34" charset="0"/>
                        </a:rPr>
                        <a:t>Backing data has been made available this Quarter by SCHT; this determines rationale for a looked after child not receiving a review within 20 working days. A total of 15 IHAs out of 25 were seen in timescale in Q1 and 11 out of 31 were seen in timescale in Q2. A total of 14 IHAs were seen out of 20 for Q3.  A total of 23 IHAs out of 26 were seen in timescale in Q4. Rationale is provided for all children seen out of timescale.</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n-US" sz="900" b="1" u="sng" kern="1200" dirty="0" smtClean="0">
                          <a:solidFill>
                            <a:schemeClr val="dk1"/>
                          </a:solidFill>
                          <a:effectLst/>
                          <a:latin typeface="Arial" panose="020B0604020202020204" pitchFamily="34" charset="0"/>
                          <a:ea typeface="+mn-ea"/>
                          <a:cs typeface="Arial" panose="020B0604020202020204" pitchFamily="34" charset="0"/>
                        </a:rPr>
                        <a:t>New Actions: 2020</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Escalation to DDLAC for any child outside of timescales.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Escalation of cancellations to the DDLAC.</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err="1" smtClean="0">
                          <a:solidFill>
                            <a:schemeClr val="dk1"/>
                          </a:solidFill>
                          <a:effectLst/>
                          <a:latin typeface="Arial" panose="020B0604020202020204" pitchFamily="34" charset="0"/>
                          <a:ea typeface="+mn-ea"/>
                          <a:cs typeface="Arial" panose="020B0604020202020204" pitchFamily="34" charset="0"/>
                        </a:rPr>
                        <a:t>Paediatric</a:t>
                      </a:r>
                      <a:r>
                        <a:rPr lang="en-US" sz="900" kern="1200" dirty="0" smtClean="0">
                          <a:solidFill>
                            <a:schemeClr val="dk1"/>
                          </a:solidFill>
                          <a:effectLst/>
                          <a:latin typeface="Arial" panose="020B0604020202020204" pitchFamily="34" charset="0"/>
                          <a:ea typeface="+mn-ea"/>
                          <a:cs typeface="Arial" panose="020B0604020202020204" pitchFamily="34" charset="0"/>
                        </a:rPr>
                        <a:t> team to ensure there is enough appointments available for IHAs.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err="1" smtClean="0">
                          <a:solidFill>
                            <a:schemeClr val="dk1"/>
                          </a:solidFill>
                          <a:effectLst/>
                          <a:latin typeface="Arial" panose="020B0604020202020204" pitchFamily="34" charset="0"/>
                          <a:ea typeface="+mn-ea"/>
                          <a:cs typeface="Arial" panose="020B0604020202020204" pitchFamily="34" charset="0"/>
                        </a:rPr>
                        <a:t>Paediatric</a:t>
                      </a:r>
                      <a:r>
                        <a:rPr lang="en-US" sz="900" kern="1200" dirty="0" smtClean="0">
                          <a:solidFill>
                            <a:schemeClr val="dk1"/>
                          </a:solidFill>
                          <a:effectLst/>
                          <a:latin typeface="Arial" panose="020B0604020202020204" pitchFamily="34" charset="0"/>
                          <a:ea typeface="+mn-ea"/>
                          <a:cs typeface="Arial" panose="020B0604020202020204" pitchFamily="34" charset="0"/>
                        </a:rPr>
                        <a:t> Secretaries to review that IHA paperwork is being completed and sent to the Local Authority in 20 working days. </a:t>
                      </a:r>
                      <a:r>
                        <a:rPr lang="en-US" sz="900" b="1" u="sng" kern="1200" dirty="0" smtClean="0">
                          <a:solidFill>
                            <a:schemeClr val="dk1"/>
                          </a:solidFill>
                          <a:effectLst/>
                          <a:latin typeface="Arial" panose="020B0604020202020204" pitchFamily="34" charset="0"/>
                          <a:ea typeface="+mn-ea"/>
                          <a:cs typeface="Arial" panose="020B0604020202020204" pitchFamily="34" charset="0"/>
                        </a:rPr>
                        <a:t>Continuing Actions: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n-US" sz="900" kern="1200" dirty="0" smtClean="0">
                          <a:solidFill>
                            <a:schemeClr val="dk1"/>
                          </a:solidFill>
                          <a:effectLst/>
                          <a:latin typeface="Arial" panose="020B0604020202020204" pitchFamily="34" charset="0"/>
                          <a:ea typeface="+mn-ea"/>
                          <a:cs typeface="Arial" panose="020B0604020202020204" pitchFamily="34" charset="0"/>
                        </a:rPr>
                        <a:t>1. Review children being placed OOA and the need for a health assessment to be completed. Review if children need to be brought back into area following risk assessment</a:t>
                      </a:r>
                      <a:endParaRPr lang="en-GB" sz="900" i="0" dirty="0" smtClean="0">
                        <a:solidFill>
                          <a:schemeClr val="tx1"/>
                        </a:solidFill>
                        <a:latin typeface="Arial" panose="020B0604020202020204" pitchFamily="34" charset="0"/>
                        <a:cs typeface="Arial" panose="020B0604020202020204"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r>
              <a:tr h="792000">
                <a:tc>
                  <a:txBody>
                    <a:bodyPr/>
                    <a:lstStyle/>
                    <a:p>
                      <a:r>
                        <a:rPr lang="en-GB" sz="900" b="0" dirty="0" smtClean="0">
                          <a:solidFill>
                            <a:schemeClr val="tx1"/>
                          </a:solidFill>
                          <a:latin typeface="Arial" panose="020B0604020202020204" pitchFamily="34" charset="0"/>
                          <a:cs typeface="Arial" panose="020B0604020202020204" pitchFamily="34" charset="0"/>
                        </a:rPr>
                        <a:t>Review</a:t>
                      </a:r>
                      <a:r>
                        <a:rPr lang="en-GB" sz="900" b="0" baseline="0" dirty="0" smtClean="0">
                          <a:solidFill>
                            <a:schemeClr val="tx1"/>
                          </a:solidFill>
                          <a:latin typeface="Arial" panose="020B0604020202020204" pitchFamily="34" charset="0"/>
                          <a:cs typeface="Arial" panose="020B0604020202020204" pitchFamily="34" charset="0"/>
                        </a:rPr>
                        <a:t> Health Assessments</a:t>
                      </a:r>
                    </a:p>
                    <a:p>
                      <a:r>
                        <a:rPr lang="en-GB" sz="900" b="0" baseline="0" dirty="0" smtClean="0">
                          <a:solidFill>
                            <a:schemeClr val="tx1"/>
                          </a:solidFill>
                          <a:latin typeface="Arial" panose="020B0604020202020204" pitchFamily="34" charset="0"/>
                          <a:cs typeface="Arial" panose="020B0604020202020204" pitchFamily="34" charset="0"/>
                        </a:rPr>
                        <a:t>Maria Hadley</a:t>
                      </a:r>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r>
                        <a:rPr lang="en-GB" sz="900" dirty="0" smtClean="0">
                          <a:latin typeface="Arial" panose="020B0604020202020204" pitchFamily="34" charset="0"/>
                          <a:cs typeface="Arial" panose="020B0604020202020204" pitchFamily="34" charset="0"/>
                        </a:rPr>
                        <a:t>% of looked after children under 5 years with an up to date statutory health assessment </a:t>
                      </a:r>
                    </a:p>
                  </a:txBody>
                  <a:tcPr anchor="ctr"/>
                </a:tc>
                <a:tc>
                  <a:txBody>
                    <a:bodyPr/>
                    <a:lstStyle/>
                    <a:p>
                      <a:pPr algn="ctr"/>
                      <a:r>
                        <a:rPr lang="en-GB" sz="1000" b="1" dirty="0" smtClean="0">
                          <a:latin typeface="Arial" panose="020B0604020202020204" pitchFamily="34" charset="0"/>
                          <a:cs typeface="Arial" panose="020B0604020202020204" pitchFamily="34" charset="0"/>
                        </a:rPr>
                        <a:t>90%</a:t>
                      </a:r>
                      <a:endParaRPr lang="en-GB" sz="1000" b="1" dirty="0">
                        <a:latin typeface="Arial" panose="020B0604020202020204" pitchFamily="34" charset="0"/>
                        <a:cs typeface="Arial" panose="020B0604020202020204" pitchFamily="34" charset="0"/>
                      </a:endParaRP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89.4% J</a:t>
                      </a:r>
                    </a:p>
                    <a:p>
                      <a:pPr algn="ctr"/>
                      <a:r>
                        <a:rPr lang="en-GB" sz="1000" b="1" dirty="0" smtClean="0">
                          <a:solidFill>
                            <a:srgbClr val="FFFF00"/>
                          </a:solidFill>
                          <a:latin typeface="Arial" panose="020B0604020202020204" pitchFamily="34" charset="0"/>
                          <a:cs typeface="Arial" panose="020B0604020202020204" pitchFamily="34" charset="0"/>
                        </a:rPr>
                        <a:t>89% F</a:t>
                      </a:r>
                    </a:p>
                    <a:p>
                      <a:pPr algn="ctr"/>
                      <a:r>
                        <a:rPr lang="en-GB" sz="1000" b="1" dirty="0" smtClean="0">
                          <a:solidFill>
                            <a:srgbClr val="FFFF00"/>
                          </a:solidFill>
                          <a:latin typeface="Arial" panose="020B0604020202020204" pitchFamily="34" charset="0"/>
                          <a:cs typeface="Arial" panose="020B0604020202020204" pitchFamily="34" charset="0"/>
                        </a:rPr>
                        <a:t>83% M</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FF000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rowSpan="3">
                  <a:txBody>
                    <a:bodyPr/>
                    <a:lstStyle/>
                    <a:p>
                      <a:r>
                        <a:rPr lang="en-US" sz="900" kern="1200" dirty="0" smtClean="0">
                          <a:solidFill>
                            <a:schemeClr val="dk1"/>
                          </a:solidFill>
                          <a:effectLst/>
                          <a:latin typeface="Arial" panose="020B0604020202020204" pitchFamily="34" charset="0"/>
                          <a:ea typeface="+mn-ea"/>
                          <a:cs typeface="Arial" panose="020B0604020202020204" pitchFamily="34" charset="0"/>
                        </a:rPr>
                        <a:t>Backing data provided by SCHT at the end of each quarter to determine rationale around the figures provided.</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r>
                        <a:rPr lang="en-US" sz="900" b="1" u="sng" kern="1200" dirty="0" smtClean="0">
                          <a:solidFill>
                            <a:schemeClr val="dk1"/>
                          </a:solidFill>
                          <a:effectLst/>
                          <a:latin typeface="Arial" panose="020B0604020202020204" pitchFamily="34" charset="0"/>
                          <a:ea typeface="+mn-ea"/>
                          <a:cs typeface="Arial" panose="020B0604020202020204" pitchFamily="34" charset="0"/>
                        </a:rPr>
                        <a:t>Continuing Actions: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RHA continue to be reviewed and escalated in accordance with LAC processes.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OOA concerns continue to be escalated to CCG.</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LAC nurse continues to review the backlog</a:t>
                      </a:r>
                      <a:r>
                        <a:rPr lang="en-US" sz="900" kern="1200" baseline="0" dirty="0" smtClean="0">
                          <a:solidFill>
                            <a:schemeClr val="dk1"/>
                          </a:solidFill>
                          <a:effectLst/>
                          <a:latin typeface="Arial" panose="020B0604020202020204" pitchFamily="34" charset="0"/>
                          <a:ea typeface="+mn-ea"/>
                          <a:cs typeface="Arial" panose="020B0604020202020204" pitchFamily="34" charset="0"/>
                        </a:rPr>
                        <a:t> </a:t>
                      </a:r>
                      <a:r>
                        <a:rPr lang="en-US" sz="900" kern="1200" dirty="0" smtClean="0">
                          <a:solidFill>
                            <a:schemeClr val="dk1"/>
                          </a:solidFill>
                          <a:effectLst/>
                          <a:latin typeface="Arial" panose="020B0604020202020204" pitchFamily="34" charset="0"/>
                          <a:ea typeface="+mn-ea"/>
                          <a:cs typeface="Arial" panose="020B0604020202020204" pitchFamily="34" charset="0"/>
                        </a:rPr>
                        <a:t>and escalate outstanding RHA's to professionals and OOA colleagues.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CCG Designated Nurse continues to review the OOA requests and escalate outstanding RHA's.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Team are now completing all RHA’s inclusive of 0-19 service so figures are stable in terms of the additional work.</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n-US" sz="900" kern="1200" dirty="0" smtClean="0">
                          <a:solidFill>
                            <a:schemeClr val="dk1"/>
                          </a:solidFill>
                          <a:effectLst/>
                          <a:latin typeface="Arial" panose="020B0604020202020204" pitchFamily="34" charset="0"/>
                          <a:ea typeface="+mn-ea"/>
                          <a:cs typeface="Arial" panose="020B0604020202020204" pitchFamily="34" charset="0"/>
                        </a:rPr>
                        <a:t>Nurse Specialist LAC on sick leave since March</a:t>
                      </a:r>
                      <a:r>
                        <a:rPr lang="en-US" sz="900" kern="1200" baseline="0" dirty="0" smtClean="0">
                          <a:solidFill>
                            <a:schemeClr val="dk1"/>
                          </a:solidFill>
                          <a:effectLst/>
                          <a:latin typeface="Arial" panose="020B0604020202020204" pitchFamily="34" charset="0"/>
                          <a:ea typeface="+mn-ea"/>
                          <a:cs typeface="Arial" panose="020B0604020202020204" pitchFamily="34" charset="0"/>
                        </a:rPr>
                        <a:t> 2020;</a:t>
                      </a:r>
                      <a:r>
                        <a:rPr lang="en-US" sz="900" kern="1200" dirty="0" smtClean="0">
                          <a:solidFill>
                            <a:schemeClr val="dk1"/>
                          </a:solidFill>
                          <a:effectLst/>
                          <a:latin typeface="Arial" panose="020B0604020202020204" pitchFamily="34" charset="0"/>
                          <a:ea typeface="+mn-ea"/>
                          <a:cs typeface="Arial" panose="020B0604020202020204" pitchFamily="34" charset="0"/>
                        </a:rPr>
                        <a:t>14 RHA’s rescheduled for April 2020.</a:t>
                      </a:r>
                      <a:endParaRPr lang="en-GB" sz="900" kern="1200" baseline="0" noProof="0" dirty="0" smtClean="0">
                        <a:solidFill>
                          <a:schemeClr val="tx1"/>
                        </a:solidFill>
                        <a:latin typeface="Arial" panose="020B0604020202020204" pitchFamily="34" charset="0"/>
                        <a:ea typeface="+mn-ea"/>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tr>
              <a:tr h="396000">
                <a:tc rowSpan="2">
                  <a:txBody>
                    <a:bodyPr/>
                    <a:lstStyle/>
                    <a:p>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 of looked after children 5yrs to 16yrs with an up to date statutory health assessment </a:t>
                      </a:r>
                    </a:p>
                  </a:txBody>
                  <a:tcPr anchor="ctr"/>
                </a:tc>
                <a:tc>
                  <a:txBody>
                    <a:bodyPr/>
                    <a:lstStyle/>
                    <a:p>
                      <a:pPr algn="ctr"/>
                      <a:r>
                        <a:rPr lang="en-GB" sz="1000" b="1" dirty="0" smtClean="0">
                          <a:latin typeface="Arial" panose="020B0604020202020204" pitchFamily="34" charset="0"/>
                          <a:cs typeface="Arial" panose="020B0604020202020204" pitchFamily="34" charset="0"/>
                        </a:rPr>
                        <a:t>90%</a:t>
                      </a:r>
                      <a:endParaRPr lang="en-GB" sz="1000" b="1" dirty="0">
                        <a:latin typeface="Arial" panose="020B0604020202020204" pitchFamily="34" charset="0"/>
                        <a:cs typeface="Arial" panose="020B0604020202020204" pitchFamily="34" charset="0"/>
                      </a:endParaRP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96% J</a:t>
                      </a:r>
                    </a:p>
                    <a:p>
                      <a:pPr algn="ctr"/>
                      <a:r>
                        <a:rPr lang="en-GB" sz="1000" b="1" dirty="0" smtClean="0">
                          <a:solidFill>
                            <a:srgbClr val="FFFF00"/>
                          </a:solidFill>
                          <a:latin typeface="Arial" panose="020B0604020202020204" pitchFamily="34" charset="0"/>
                          <a:cs typeface="Arial" panose="020B0604020202020204" pitchFamily="34" charset="0"/>
                        </a:rPr>
                        <a:t>95% F</a:t>
                      </a:r>
                    </a:p>
                    <a:p>
                      <a:pPr algn="ctr"/>
                      <a:r>
                        <a:rPr lang="en-GB" sz="1000" b="1" dirty="0" smtClean="0">
                          <a:solidFill>
                            <a:srgbClr val="FFFF00"/>
                          </a:solidFill>
                          <a:latin typeface="Arial" panose="020B0604020202020204" pitchFamily="34" charset="0"/>
                          <a:cs typeface="Arial" panose="020B0604020202020204" pitchFamily="34" charset="0"/>
                        </a:rPr>
                        <a:t>90% M</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92D05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noProof="0" dirty="0" smtClean="0">
                        <a:solidFill>
                          <a:schemeClr val="tx1"/>
                        </a:solidFill>
                        <a:latin typeface="Arial" panose="020B0604020202020204" pitchFamily="34" charset="0"/>
                        <a:ea typeface="+mn-ea"/>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tr>
              <a:tr h="396000">
                <a:tc v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 of looked after children 16yrs to 18yrs with an up to date statutory health assessment </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latin typeface="Arial" panose="020B0604020202020204" pitchFamily="34" charset="0"/>
                          <a:cs typeface="Arial" panose="020B0604020202020204" pitchFamily="34" charset="0"/>
                        </a:rPr>
                        <a:t>80%</a:t>
                      </a: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84% J</a:t>
                      </a:r>
                    </a:p>
                    <a:p>
                      <a:pPr algn="ctr"/>
                      <a:r>
                        <a:rPr lang="en-GB" sz="1000" b="1" dirty="0" smtClean="0">
                          <a:solidFill>
                            <a:srgbClr val="FFFF00"/>
                          </a:solidFill>
                          <a:latin typeface="Arial" panose="020B0604020202020204" pitchFamily="34" charset="0"/>
                          <a:cs typeface="Arial" panose="020B0604020202020204" pitchFamily="34" charset="0"/>
                        </a:rPr>
                        <a:t>81% F</a:t>
                      </a:r>
                    </a:p>
                    <a:p>
                      <a:pPr algn="ctr"/>
                      <a:r>
                        <a:rPr lang="en-GB" sz="1000" b="1" dirty="0" smtClean="0">
                          <a:solidFill>
                            <a:srgbClr val="FFFF00"/>
                          </a:solidFill>
                          <a:latin typeface="Arial" panose="020B0604020202020204" pitchFamily="34" charset="0"/>
                          <a:cs typeface="Arial" panose="020B0604020202020204" pitchFamily="34" charset="0"/>
                        </a:rPr>
                        <a:t>76% M</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92D05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endParaRPr lang="en-GB"/>
                    </a:p>
                  </a:txBody>
                  <a:tcPr/>
                </a:tc>
              </a:tr>
            </a:tbl>
          </a:graphicData>
        </a:graphic>
      </p:graphicFrame>
      <p:sp>
        <p:nvSpPr>
          <p:cNvPr id="25" name="Down Arrow 24"/>
          <p:cNvSpPr>
            <a:spLocks noChangeAspect="1"/>
          </p:cNvSpPr>
          <p:nvPr/>
        </p:nvSpPr>
        <p:spPr>
          <a:xfrm rot="10800000">
            <a:off x="5066987" y="5157192"/>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Down Arrow 12"/>
          <p:cNvSpPr>
            <a:spLocks noChangeAspect="1"/>
          </p:cNvSpPr>
          <p:nvPr/>
        </p:nvSpPr>
        <p:spPr>
          <a:xfrm rot="10800000">
            <a:off x="5044549" y="2208559"/>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Down Arrow 13"/>
          <p:cNvSpPr>
            <a:spLocks noChangeAspect="1"/>
          </p:cNvSpPr>
          <p:nvPr/>
        </p:nvSpPr>
        <p:spPr>
          <a:xfrm>
            <a:off x="5057660" y="4437112"/>
            <a:ext cx="189000" cy="252000"/>
          </a:xfrm>
          <a:prstGeom prst="downArrow">
            <a:avLst/>
          </a:prstGeom>
          <a:solidFill>
            <a:schemeClr val="accent2"/>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Down Arrow 15"/>
          <p:cNvSpPr>
            <a:spLocks noChangeAspect="1"/>
          </p:cNvSpPr>
          <p:nvPr/>
        </p:nvSpPr>
        <p:spPr>
          <a:xfrm>
            <a:off x="5061993" y="5751272"/>
            <a:ext cx="189000" cy="252000"/>
          </a:xfrm>
          <a:prstGeom prst="downArrow">
            <a:avLst/>
          </a:prstGeom>
          <a:solidFill>
            <a:schemeClr val="accent2"/>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5" name="image2.jpeg" descr="Shropshire CCG col"/>
          <p:cNvPicPr/>
          <p:nvPr/>
        </p:nvPicPr>
        <p:blipFill>
          <a:blip r:embed="rId3" cstate="print"/>
          <a:stretch>
            <a:fillRect/>
          </a:stretch>
        </p:blipFill>
        <p:spPr>
          <a:xfrm>
            <a:off x="6876256" y="44624"/>
            <a:ext cx="1152128" cy="440055"/>
          </a:xfrm>
          <a:prstGeom prst="rect">
            <a:avLst/>
          </a:prstGeom>
        </p:spPr>
      </p:pic>
    </p:spTree>
    <p:extLst>
      <p:ext uri="{BB962C8B-B14F-4D97-AF65-F5344CB8AC3E}">
        <p14:creationId xmlns:p14="http://schemas.microsoft.com/office/powerpoint/2010/main" val="922658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4032"/>
            <a:ext cx="6697192" cy="576000"/>
          </a:xfrm>
        </p:spPr>
        <p:txBody>
          <a:bodyPr>
            <a:normAutofit fontScale="90000"/>
          </a:bodyPr>
          <a:lstStyle/>
          <a:p>
            <a:r>
              <a:rPr lang="en-GB" sz="2800" dirty="0" smtClean="0"/>
              <a:t>Key Performance Challenges, Quarter </a:t>
            </a:r>
            <a:r>
              <a:rPr lang="en-GB" sz="2800" dirty="0"/>
              <a:t>1</a:t>
            </a:r>
            <a:r>
              <a:rPr lang="en-GB" sz="2800" dirty="0" smtClean="0"/>
              <a:t>; 2019/20  Shropshire Looked After Children</a:t>
            </a:r>
            <a:endParaRPr lang="en-GB" sz="2800" dirty="0"/>
          </a:p>
        </p:txBody>
      </p:sp>
      <p:sp>
        <p:nvSpPr>
          <p:cNvPr id="4" name="Slide Number Placeholder 3"/>
          <p:cNvSpPr>
            <a:spLocks noGrp="1"/>
          </p:cNvSpPr>
          <p:nvPr>
            <p:ph type="sldNum" sz="quarter" idx="12"/>
          </p:nvPr>
        </p:nvSpPr>
        <p:spPr>
          <a:xfrm>
            <a:off x="6553200" y="6408000"/>
            <a:ext cx="2133600" cy="365125"/>
          </a:xfrm>
        </p:spPr>
        <p:txBody>
          <a:bodyPr/>
          <a:lstStyle/>
          <a:p>
            <a:fld id="{7E94E753-07F0-440B-A2F1-697ADB472C27}" type="slidenum">
              <a:rPr lang="en-GB" smtClean="0"/>
              <a:t>6</a:t>
            </a:fld>
            <a:endParaRPr lang="en-GB" dirty="0"/>
          </a:p>
        </p:txBody>
      </p:sp>
      <p:pic>
        <p:nvPicPr>
          <p:cNvPr id="7" name="Picture 10" descr="Organisation's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8384" y="264651"/>
            <a:ext cx="998612" cy="533400"/>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p:nvPr/>
        </p:nvGrpSpPr>
        <p:grpSpPr>
          <a:xfrm>
            <a:off x="0" y="0"/>
            <a:ext cx="9144000" cy="6858000"/>
            <a:chOff x="0" y="0"/>
            <a:chExt cx="9144000" cy="6858000"/>
          </a:xfrm>
        </p:grpSpPr>
        <p:sp>
          <p:nvSpPr>
            <p:cNvPr id="11" name="Rectangle 10"/>
            <p:cNvSpPr/>
            <p:nvPr/>
          </p:nvSpPr>
          <p:spPr>
            <a:xfrm>
              <a:off x="0" y="0"/>
              <a:ext cx="9144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12" name="Rectangle 11"/>
            <p:cNvSpPr/>
            <p:nvPr/>
          </p:nvSpPr>
          <p:spPr>
            <a:xfrm>
              <a:off x="0" y="0"/>
              <a:ext cx="9144000" cy="86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grpSp>
      <p:graphicFrame>
        <p:nvGraphicFramePr>
          <p:cNvPr id="19" name="Table 18"/>
          <p:cNvGraphicFramePr>
            <a:graphicFrameLocks noGrp="1"/>
          </p:cNvGraphicFramePr>
          <p:nvPr>
            <p:extLst>
              <p:ext uri="{D42A27DB-BD31-4B8C-83A1-F6EECF244321}">
                <p14:modId xmlns:p14="http://schemas.microsoft.com/office/powerpoint/2010/main" val="3386669242"/>
              </p:ext>
            </p:extLst>
          </p:nvPr>
        </p:nvGraphicFramePr>
        <p:xfrm>
          <a:off x="144000" y="900000"/>
          <a:ext cx="8856000" cy="5143560"/>
        </p:xfrm>
        <a:graphic>
          <a:graphicData uri="http://schemas.openxmlformats.org/drawingml/2006/table">
            <a:tbl>
              <a:tblPr firstRow="1" bandRow="1">
                <a:tableStyleId>{5C22544A-7EE6-4342-B048-85BDC9FD1C3A}</a:tableStyleId>
              </a:tblPr>
              <a:tblGrid>
                <a:gridCol w="900000"/>
                <a:gridCol w="1548000"/>
                <a:gridCol w="792000"/>
                <a:gridCol w="684000"/>
                <a:gridCol w="720000"/>
                <a:gridCol w="684000"/>
                <a:gridCol w="3528000"/>
              </a:tblGrid>
              <a:tr h="252000">
                <a:tc rowSpan="2">
                  <a:txBody>
                    <a:bodyPr/>
                    <a:lstStyle/>
                    <a:p>
                      <a:r>
                        <a:rPr lang="en-GB" sz="1000" dirty="0" smtClean="0">
                          <a:latin typeface="Arial" panose="020B0604020202020204" pitchFamily="34" charset="0"/>
                          <a:cs typeface="Arial" panose="020B0604020202020204" pitchFamily="34" charset="0"/>
                        </a:rPr>
                        <a:t>Area and Local Lead</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dirty="0" smtClean="0">
                          <a:latin typeface="Arial" panose="020B0604020202020204" pitchFamily="34" charset="0"/>
                          <a:cs typeface="Arial" panose="020B0604020202020204" pitchFamily="34" charset="0"/>
                        </a:rPr>
                        <a:t>Indicator</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pPr algn="ctr"/>
                      <a:r>
                        <a:rPr lang="en-GB" sz="1000" dirty="0" smtClean="0">
                          <a:latin typeface="Arial" panose="020B0604020202020204" pitchFamily="34" charset="0"/>
                          <a:cs typeface="Arial" panose="020B0604020202020204" pitchFamily="34" charset="0"/>
                        </a:rPr>
                        <a:t>Target </a:t>
                      </a:r>
                      <a:br>
                        <a:rPr lang="en-GB" sz="1000" dirty="0" smtClean="0">
                          <a:latin typeface="Arial" panose="020B0604020202020204" pitchFamily="34" charset="0"/>
                          <a:cs typeface="Arial" panose="020B0604020202020204" pitchFamily="34" charset="0"/>
                        </a:rPr>
                      </a:br>
                      <a:r>
                        <a:rPr lang="en-GB" sz="1000" b="0" i="1" dirty="0" smtClean="0">
                          <a:latin typeface="Arial" panose="020B0604020202020204" pitchFamily="34" charset="0"/>
                          <a:cs typeface="Arial" panose="020B0604020202020204" pitchFamily="34" charset="0"/>
                        </a:rPr>
                        <a:t>or national rate</a:t>
                      </a:r>
                      <a:endParaRPr lang="en-GB" sz="1000" b="0" i="1"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gridSpan="2">
                  <a:txBody>
                    <a:bodyPr/>
                    <a:lstStyle/>
                    <a:p>
                      <a:pPr algn="ctr"/>
                      <a:r>
                        <a:rPr lang="en-GB" sz="1000" dirty="0" smtClean="0">
                          <a:latin typeface="Arial" panose="020B0604020202020204" pitchFamily="34" charset="0"/>
                          <a:cs typeface="Arial" panose="020B0604020202020204" pitchFamily="34" charset="0"/>
                        </a:rPr>
                        <a:t>Latest Position</a:t>
                      </a:r>
                      <a:endParaRPr lang="en-GB" sz="1000" dirty="0">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hMerge="1">
                  <a:txBody>
                    <a:bodyPr/>
                    <a:lstStyle/>
                    <a:p>
                      <a:endParaRPr lang="en-GB" dirty="0"/>
                    </a:p>
                  </a:txBody>
                  <a:tcPr/>
                </a:tc>
                <a:tc rowSpan="2">
                  <a:txBody>
                    <a:bodyPr/>
                    <a:lstStyle/>
                    <a:p>
                      <a:r>
                        <a:rPr lang="en-GB" sz="1000" dirty="0" smtClean="0">
                          <a:latin typeface="Arial" panose="020B0604020202020204" pitchFamily="34" charset="0"/>
                          <a:cs typeface="Arial" panose="020B0604020202020204" pitchFamily="34" charset="0"/>
                        </a:rPr>
                        <a:t>Change </a:t>
                      </a:r>
                      <a:r>
                        <a:rPr lang="en-GB" sz="1000" b="0" dirty="0" smtClean="0">
                          <a:latin typeface="Arial" panose="020B0604020202020204" pitchFamily="34" charset="0"/>
                          <a:cs typeface="Arial" panose="020B0604020202020204" pitchFamily="34" charset="0"/>
                        </a:rPr>
                        <a:t>from last period</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b="1" dirty="0" smtClean="0">
                          <a:latin typeface="Arial" panose="020B0604020202020204" pitchFamily="34" charset="0"/>
                          <a:cs typeface="Arial" panose="020B0604020202020204" pitchFamily="34" charset="0"/>
                        </a:rPr>
                        <a:t>Headline</a:t>
                      </a:r>
                      <a:r>
                        <a:rPr lang="en-GB" sz="1000" b="0" dirty="0" smtClean="0">
                          <a:latin typeface="Arial" panose="020B0604020202020204" pitchFamily="34" charset="0"/>
                          <a:cs typeface="Arial" panose="020B0604020202020204" pitchFamily="34" charset="0"/>
                        </a:rPr>
                        <a:t> issues/actions</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r>
              <a:tr h="396000">
                <a:tc vMerge="1">
                  <a:txBody>
                    <a:bodyPr/>
                    <a:lstStyle/>
                    <a:p>
                      <a:endParaRPr lang="en-GB" dirty="0"/>
                    </a:p>
                  </a:txBody>
                  <a:tcPr/>
                </a:tc>
                <a:tc vMerge="1">
                  <a:txBody>
                    <a:bodyPr/>
                    <a:lstStyle/>
                    <a:p>
                      <a:endParaRPr lang="en-GB" dirty="0"/>
                    </a:p>
                  </a:txBody>
                  <a:tcPr/>
                </a:tc>
                <a:tc vMerge="1">
                  <a:txBody>
                    <a:bodyPr/>
                    <a:lstStyle/>
                    <a:p>
                      <a:endParaRPr lang="en-GB" dirty="0"/>
                    </a:p>
                  </a:txBody>
                  <a:tcPr/>
                </a:tc>
                <a:tc>
                  <a:txBody>
                    <a:bodyPr/>
                    <a:lstStyle/>
                    <a:p>
                      <a:r>
                        <a:rPr lang="en-GB" sz="1000" b="1" dirty="0" smtClean="0">
                          <a:solidFill>
                            <a:schemeClr val="bg1"/>
                          </a:solidFill>
                          <a:latin typeface="Arial" panose="020B0604020202020204" pitchFamily="34" charset="0"/>
                          <a:cs typeface="Arial" panose="020B0604020202020204" pitchFamily="34" charset="0"/>
                        </a:rPr>
                        <a:t>Official Q4 data</a:t>
                      </a: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r>
                        <a:rPr lang="en-GB" sz="1000" b="0" dirty="0" smtClean="0">
                          <a:solidFill>
                            <a:schemeClr val="bg1"/>
                          </a:solidFill>
                          <a:latin typeface="Arial" panose="020B0604020202020204" pitchFamily="34" charset="0"/>
                          <a:cs typeface="Arial" panose="020B0604020202020204" pitchFamily="34" charset="0"/>
                        </a:rPr>
                        <a:t>Un-validated</a:t>
                      </a:r>
                      <a:endParaRPr lang="en-GB" sz="10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lang="en-GB" dirty="0"/>
                    </a:p>
                  </a:txBody>
                  <a:tcPr/>
                </a:tc>
                <a:tc vMerge="1">
                  <a:txBody>
                    <a:bodyPr/>
                    <a:lstStyle/>
                    <a:p>
                      <a:endParaRPr lang="en-GB"/>
                    </a:p>
                  </a:txBody>
                  <a:tcPr/>
                </a:tc>
              </a:tr>
              <a:tr h="648000">
                <a:tc>
                  <a:txBody>
                    <a:bodyPr/>
                    <a:lstStyle/>
                    <a:p>
                      <a:r>
                        <a:rPr lang="en-GB" sz="900" b="0" dirty="0" smtClean="0">
                          <a:latin typeface="Arial" panose="020B0604020202020204" pitchFamily="34" charset="0"/>
                          <a:cs typeface="Arial" panose="020B0604020202020204" pitchFamily="34" charset="0"/>
                        </a:rPr>
                        <a:t>Initial</a:t>
                      </a:r>
                      <a:r>
                        <a:rPr lang="en-GB" sz="900" b="0" baseline="0" dirty="0" smtClean="0">
                          <a:latin typeface="Arial" panose="020B0604020202020204" pitchFamily="34" charset="0"/>
                          <a:cs typeface="Arial" panose="020B0604020202020204" pitchFamily="34" charset="0"/>
                        </a:rPr>
                        <a:t> health Assessment</a:t>
                      </a:r>
                      <a:r>
                        <a:rPr lang="en-GB" sz="900" b="0" dirty="0" smtClean="0">
                          <a:latin typeface="Arial" panose="020B0604020202020204" pitchFamily="34" charset="0"/>
                          <a:cs typeface="Arial" panose="020B0604020202020204" pitchFamily="34" charset="0"/>
                        </a:rPr>
                        <a:t>s</a:t>
                      </a:r>
                    </a:p>
                    <a:p>
                      <a:r>
                        <a:rPr lang="en-GB" sz="900" b="0" baseline="0" dirty="0" smtClean="0">
                          <a:latin typeface="Arial" panose="020B0604020202020204" pitchFamily="34" charset="0"/>
                          <a:cs typeface="Arial" panose="020B0604020202020204" pitchFamily="34" charset="0"/>
                        </a:rPr>
                        <a:t>Dr Gregory Minnaar</a:t>
                      </a:r>
                      <a:endParaRPr lang="en-GB" sz="9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Number of LAC Initial Health Assessments completed in 20 working days</a:t>
                      </a:r>
                    </a:p>
                  </a:txBody>
                  <a:tcPr anchor="ctr">
                    <a:lnT w="12700" cap="flat" cmpd="sng" algn="ctr">
                      <a:solidFill>
                        <a:schemeClr val="bg1"/>
                      </a:solidFill>
                      <a:prstDash val="solid"/>
                      <a:round/>
                      <a:headEnd type="none" w="med" len="med"/>
                      <a:tailEnd type="none" w="med" len="med"/>
                    </a:lnT>
                  </a:tcPr>
                </a:tc>
                <a:tc>
                  <a:txBody>
                    <a:bodyPr/>
                    <a:lstStyle/>
                    <a:p>
                      <a:pPr algn="ctr"/>
                      <a:r>
                        <a:rPr lang="en-GB" sz="1000" b="1" dirty="0" smtClean="0">
                          <a:latin typeface="Arial" panose="020B0604020202020204" pitchFamily="34" charset="0"/>
                          <a:cs typeface="Arial" panose="020B0604020202020204" pitchFamily="34" charset="0"/>
                        </a:rPr>
                        <a:t>80%</a:t>
                      </a:r>
                      <a:endParaRPr lang="en-GB" sz="1000" b="1"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61% A</a:t>
                      </a:r>
                    </a:p>
                    <a:p>
                      <a:pPr algn="ctr"/>
                      <a:r>
                        <a:rPr lang="en-GB" sz="1000" b="1" dirty="0" smtClean="0">
                          <a:solidFill>
                            <a:srgbClr val="FFFF00"/>
                          </a:solidFill>
                          <a:latin typeface="Arial" panose="020B0604020202020204" pitchFamily="34" charset="0"/>
                          <a:cs typeface="Arial" panose="020B0604020202020204" pitchFamily="34" charset="0"/>
                        </a:rPr>
                        <a:t>83% M</a:t>
                      </a:r>
                    </a:p>
                    <a:p>
                      <a:pPr algn="ctr"/>
                      <a:r>
                        <a:rPr lang="en-GB" sz="1000" b="1" dirty="0" smtClean="0">
                          <a:solidFill>
                            <a:srgbClr val="FFFF00"/>
                          </a:solidFill>
                          <a:latin typeface="Arial" panose="020B0604020202020204" pitchFamily="34" charset="0"/>
                          <a:cs typeface="Arial" panose="020B0604020202020204" pitchFamily="34" charset="0"/>
                        </a:rPr>
                        <a:t>62.5% J</a:t>
                      </a:r>
                      <a:endParaRPr lang="en-GB" sz="1000" b="1" dirty="0">
                        <a:solidFill>
                          <a:srgbClr val="FFFF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rgbClr val="FF0000"/>
                    </a:solidFill>
                  </a:tcPr>
                </a:tc>
                <a:tc>
                  <a:txBody>
                    <a:bodyPr/>
                    <a:lstStyle/>
                    <a:p>
                      <a:pPr algn="ctr"/>
                      <a:endParaRPr lang="en-GB" sz="900" b="0" dirty="0">
                        <a:solidFill>
                          <a:srgbClr val="FF00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just"/>
                      <a:r>
                        <a:rPr lang="en-US" sz="900" kern="1200" dirty="0" smtClean="0">
                          <a:solidFill>
                            <a:schemeClr val="dk1"/>
                          </a:solidFill>
                          <a:effectLst/>
                          <a:latin typeface="Arial" panose="020B0604020202020204" pitchFamily="34" charset="0"/>
                          <a:ea typeface="+mn-ea"/>
                          <a:cs typeface="Arial" panose="020B0604020202020204" pitchFamily="34" charset="0"/>
                        </a:rPr>
                        <a:t>Backing data has been made available this Quarter by SCHT; this determines rationale for a looked after child not receiving a review within 20 working days. A total of 18 IHAs out of 27 were seen in timescale in Q1. Rationale is provided for all children seen out of timescale.</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n-US" sz="900" b="1" u="sng" kern="1200" dirty="0" smtClean="0">
                          <a:solidFill>
                            <a:schemeClr val="dk1"/>
                          </a:solidFill>
                          <a:effectLst/>
                          <a:latin typeface="Arial" panose="020B0604020202020204" pitchFamily="34" charset="0"/>
                          <a:ea typeface="+mn-ea"/>
                          <a:cs typeface="Arial" panose="020B0604020202020204" pitchFamily="34" charset="0"/>
                        </a:rPr>
                        <a:t>New Actions: 2020</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Escalation to DDLAC for any child outside of timescales.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Escalation of cancellations to the DDLAC.</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err="1" smtClean="0">
                          <a:solidFill>
                            <a:schemeClr val="dk1"/>
                          </a:solidFill>
                          <a:effectLst/>
                          <a:latin typeface="Arial" panose="020B0604020202020204" pitchFamily="34" charset="0"/>
                          <a:ea typeface="+mn-ea"/>
                          <a:cs typeface="Arial" panose="020B0604020202020204" pitchFamily="34" charset="0"/>
                        </a:rPr>
                        <a:t>Paediatric</a:t>
                      </a:r>
                      <a:r>
                        <a:rPr lang="en-US" sz="900" kern="1200" dirty="0" smtClean="0">
                          <a:solidFill>
                            <a:schemeClr val="dk1"/>
                          </a:solidFill>
                          <a:effectLst/>
                          <a:latin typeface="Arial" panose="020B0604020202020204" pitchFamily="34" charset="0"/>
                          <a:ea typeface="+mn-ea"/>
                          <a:cs typeface="Arial" panose="020B0604020202020204" pitchFamily="34" charset="0"/>
                        </a:rPr>
                        <a:t> team to ensure there is enough appointments available for IHAs.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err="1" smtClean="0">
                          <a:solidFill>
                            <a:schemeClr val="dk1"/>
                          </a:solidFill>
                          <a:effectLst/>
                          <a:latin typeface="Arial" panose="020B0604020202020204" pitchFamily="34" charset="0"/>
                          <a:ea typeface="+mn-ea"/>
                          <a:cs typeface="Arial" panose="020B0604020202020204" pitchFamily="34" charset="0"/>
                        </a:rPr>
                        <a:t>Paediatric</a:t>
                      </a:r>
                      <a:r>
                        <a:rPr lang="en-US" sz="900" kern="1200" dirty="0" smtClean="0">
                          <a:solidFill>
                            <a:schemeClr val="dk1"/>
                          </a:solidFill>
                          <a:effectLst/>
                          <a:latin typeface="Arial" panose="020B0604020202020204" pitchFamily="34" charset="0"/>
                          <a:ea typeface="+mn-ea"/>
                          <a:cs typeface="Arial" panose="020B0604020202020204" pitchFamily="34" charset="0"/>
                        </a:rPr>
                        <a:t> Secretaries to review that IHA paperwork is being completed and sent to the Local Authority in 20 working days. </a:t>
                      </a:r>
                      <a:r>
                        <a:rPr lang="en-US" sz="900" b="1" u="sng" kern="1200" dirty="0" smtClean="0">
                          <a:solidFill>
                            <a:schemeClr val="dk1"/>
                          </a:solidFill>
                          <a:effectLst/>
                          <a:latin typeface="Arial" panose="020B0604020202020204" pitchFamily="34" charset="0"/>
                          <a:ea typeface="+mn-ea"/>
                          <a:cs typeface="Arial" panose="020B0604020202020204" pitchFamily="34" charset="0"/>
                        </a:rPr>
                        <a:t>Continuing Actions: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marL="228600" indent="-228600" algn="just">
                        <a:buAutoNum type="arabicPeriod"/>
                      </a:pPr>
                      <a:r>
                        <a:rPr lang="en-US" sz="900" kern="1200" dirty="0" smtClean="0">
                          <a:solidFill>
                            <a:schemeClr val="dk1"/>
                          </a:solidFill>
                          <a:effectLst/>
                          <a:latin typeface="Arial" panose="020B0604020202020204" pitchFamily="34" charset="0"/>
                          <a:ea typeface="+mn-ea"/>
                          <a:cs typeface="Arial" panose="020B0604020202020204" pitchFamily="34" charset="0"/>
                        </a:rPr>
                        <a:t>Review children being placed OOA and the need for a health assessment to be completed. Review if children need to be brought back into area following risk assessment</a:t>
                      </a:r>
                      <a:endParaRPr lang="en-GB" sz="900" i="0" kern="1200" dirty="0" smtClean="0">
                        <a:solidFill>
                          <a:schemeClr val="tx1"/>
                        </a:solidFill>
                        <a:effectLst/>
                        <a:latin typeface="Arial" panose="020B0604020202020204" pitchFamily="34" charset="0"/>
                        <a:ea typeface="+mn-ea"/>
                        <a:cs typeface="Arial" panose="020B0604020202020204" pitchFamily="34" charset="0"/>
                      </a:endParaRPr>
                    </a:p>
                    <a:p>
                      <a:pPr marL="0" indent="0" algn="just">
                        <a:buNone/>
                      </a:pPr>
                      <a:endParaRPr lang="en-US" sz="900" kern="1200" dirty="0" smtClean="0">
                        <a:solidFill>
                          <a:schemeClr val="dk1"/>
                        </a:solidFill>
                        <a:effectLst/>
                        <a:latin typeface="Arial" panose="020B0604020202020204" pitchFamily="34" charset="0"/>
                        <a:ea typeface="+mn-ea"/>
                        <a:cs typeface="Arial" panose="020B0604020202020204"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r>
              <a:tr h="792000">
                <a:tc>
                  <a:txBody>
                    <a:bodyPr/>
                    <a:lstStyle/>
                    <a:p>
                      <a:r>
                        <a:rPr lang="en-GB" sz="900" b="0" dirty="0" smtClean="0">
                          <a:solidFill>
                            <a:schemeClr val="tx1"/>
                          </a:solidFill>
                          <a:latin typeface="Arial" panose="020B0604020202020204" pitchFamily="34" charset="0"/>
                          <a:cs typeface="Arial" panose="020B0604020202020204" pitchFamily="34" charset="0"/>
                        </a:rPr>
                        <a:t>Review</a:t>
                      </a:r>
                      <a:r>
                        <a:rPr lang="en-GB" sz="900" b="0" baseline="0" dirty="0" smtClean="0">
                          <a:solidFill>
                            <a:schemeClr val="tx1"/>
                          </a:solidFill>
                          <a:latin typeface="Arial" panose="020B0604020202020204" pitchFamily="34" charset="0"/>
                          <a:cs typeface="Arial" panose="020B0604020202020204" pitchFamily="34" charset="0"/>
                        </a:rPr>
                        <a:t> Health Assessments</a:t>
                      </a:r>
                    </a:p>
                    <a:p>
                      <a:r>
                        <a:rPr lang="en-GB" sz="900" b="0" baseline="0" dirty="0" smtClean="0">
                          <a:solidFill>
                            <a:schemeClr val="tx1"/>
                          </a:solidFill>
                          <a:latin typeface="Arial" panose="020B0604020202020204" pitchFamily="34" charset="0"/>
                          <a:cs typeface="Arial" panose="020B0604020202020204" pitchFamily="34" charset="0"/>
                        </a:rPr>
                        <a:t>Maggie Braun</a:t>
                      </a:r>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r>
                        <a:rPr lang="en-GB" sz="900" dirty="0" smtClean="0">
                          <a:latin typeface="Arial" panose="020B0604020202020204" pitchFamily="34" charset="0"/>
                          <a:cs typeface="Arial" panose="020B0604020202020204" pitchFamily="34" charset="0"/>
                        </a:rPr>
                        <a:t>% of looked after children under 5 years with an up to date statutory health assessment </a:t>
                      </a:r>
                    </a:p>
                  </a:txBody>
                  <a:tcPr anchor="ctr"/>
                </a:tc>
                <a:tc>
                  <a:txBody>
                    <a:bodyPr/>
                    <a:lstStyle/>
                    <a:p>
                      <a:pPr algn="ctr"/>
                      <a:r>
                        <a:rPr lang="en-GB" sz="1000" b="1" dirty="0" smtClean="0">
                          <a:latin typeface="Arial" panose="020B0604020202020204" pitchFamily="34" charset="0"/>
                          <a:cs typeface="Arial" panose="020B0604020202020204" pitchFamily="34" charset="0"/>
                        </a:rPr>
                        <a:t>90%</a:t>
                      </a:r>
                      <a:endParaRPr lang="en-GB" sz="1000" b="1" dirty="0">
                        <a:latin typeface="Arial" panose="020B0604020202020204" pitchFamily="34" charset="0"/>
                        <a:cs typeface="Arial" panose="020B0604020202020204" pitchFamily="34" charset="0"/>
                      </a:endParaRP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91% A</a:t>
                      </a:r>
                    </a:p>
                    <a:p>
                      <a:pPr algn="ctr"/>
                      <a:r>
                        <a:rPr lang="en-GB" sz="1000" b="1" dirty="0" smtClean="0">
                          <a:solidFill>
                            <a:srgbClr val="FFFF00"/>
                          </a:solidFill>
                          <a:latin typeface="Arial" panose="020B0604020202020204" pitchFamily="34" charset="0"/>
                          <a:cs typeface="Arial" panose="020B0604020202020204" pitchFamily="34" charset="0"/>
                        </a:rPr>
                        <a:t>92% M</a:t>
                      </a:r>
                    </a:p>
                    <a:p>
                      <a:pPr algn="ctr"/>
                      <a:r>
                        <a:rPr lang="en-GB" sz="1000" b="1" dirty="0" smtClean="0">
                          <a:solidFill>
                            <a:srgbClr val="FFFF00"/>
                          </a:solidFill>
                          <a:latin typeface="Arial" panose="020B0604020202020204" pitchFamily="34" charset="0"/>
                          <a:cs typeface="Arial" panose="020B0604020202020204" pitchFamily="34" charset="0"/>
                        </a:rPr>
                        <a:t>96% J</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92D05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rowSpan="3">
                  <a:txBody>
                    <a:bodyPr/>
                    <a:lstStyle/>
                    <a:p>
                      <a:pPr algn="just"/>
                      <a:r>
                        <a:rPr lang="en-US" sz="900" kern="1200" dirty="0" smtClean="0">
                          <a:solidFill>
                            <a:schemeClr val="dk1"/>
                          </a:solidFill>
                          <a:effectLst/>
                          <a:latin typeface="Arial" panose="020B0604020202020204" pitchFamily="34" charset="0"/>
                          <a:ea typeface="+mn-ea"/>
                          <a:cs typeface="Arial" panose="020B0604020202020204" pitchFamily="34" charset="0"/>
                        </a:rPr>
                        <a:t>Backing data provided by SCHT at the end of each quarter to determine rationale around the figures provided.</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n-US" sz="900" b="1" u="sng" kern="1200" dirty="0" smtClean="0">
                          <a:solidFill>
                            <a:schemeClr val="dk1"/>
                          </a:solidFill>
                          <a:effectLst/>
                          <a:latin typeface="Arial" panose="020B0604020202020204" pitchFamily="34" charset="0"/>
                          <a:ea typeface="+mn-ea"/>
                          <a:cs typeface="Arial" panose="020B0604020202020204" pitchFamily="34" charset="0"/>
                        </a:rPr>
                        <a:t>Continuing Actions: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RHA continue to be reviewed and escalated in accordance with LAC processes.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OOA concerns continue to be escalated to CCG.</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LAC</a:t>
                      </a:r>
                      <a:r>
                        <a:rPr lang="en-US" sz="900" kern="1200" baseline="0" dirty="0" smtClean="0">
                          <a:solidFill>
                            <a:schemeClr val="dk1"/>
                          </a:solidFill>
                          <a:effectLst/>
                          <a:latin typeface="Arial" panose="020B0604020202020204" pitchFamily="34" charset="0"/>
                          <a:ea typeface="+mn-ea"/>
                          <a:cs typeface="Arial" panose="020B0604020202020204" pitchFamily="34" charset="0"/>
                        </a:rPr>
                        <a:t> N</a:t>
                      </a:r>
                      <a:r>
                        <a:rPr lang="en-US" sz="900" kern="1200" dirty="0" smtClean="0">
                          <a:solidFill>
                            <a:schemeClr val="dk1"/>
                          </a:solidFill>
                          <a:effectLst/>
                          <a:latin typeface="Arial" panose="020B0604020202020204" pitchFamily="34" charset="0"/>
                          <a:ea typeface="+mn-ea"/>
                          <a:cs typeface="Arial" panose="020B0604020202020204" pitchFamily="34" charset="0"/>
                        </a:rPr>
                        <a:t>urse continues to review the backlog</a:t>
                      </a:r>
                      <a:r>
                        <a:rPr lang="en-US" sz="900" kern="1200" baseline="0" dirty="0" smtClean="0">
                          <a:solidFill>
                            <a:schemeClr val="dk1"/>
                          </a:solidFill>
                          <a:effectLst/>
                          <a:latin typeface="Arial" panose="020B0604020202020204" pitchFamily="34" charset="0"/>
                          <a:ea typeface="+mn-ea"/>
                          <a:cs typeface="Arial" panose="020B0604020202020204" pitchFamily="34" charset="0"/>
                        </a:rPr>
                        <a:t> </a:t>
                      </a:r>
                      <a:r>
                        <a:rPr lang="en-US" sz="900" kern="1200" dirty="0" smtClean="0">
                          <a:solidFill>
                            <a:schemeClr val="dk1"/>
                          </a:solidFill>
                          <a:effectLst/>
                          <a:latin typeface="Arial" panose="020B0604020202020204" pitchFamily="34" charset="0"/>
                          <a:ea typeface="+mn-ea"/>
                          <a:cs typeface="Arial" panose="020B0604020202020204" pitchFamily="34" charset="0"/>
                        </a:rPr>
                        <a:t>and escalate outstanding RHA's to professionals and OOA colleagues.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CCG Designated Nurse continues to review the OOA requests and escalate outstanding RHA's.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tr>
              <a:tr h="396000">
                <a:tc rowSpan="2">
                  <a:txBody>
                    <a:bodyPr/>
                    <a:lstStyle/>
                    <a:p>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 of looked after children 5yrs to 16yrs with an up to date statutory health assessment </a:t>
                      </a:r>
                    </a:p>
                  </a:txBody>
                  <a:tcPr anchor="ctr"/>
                </a:tc>
                <a:tc>
                  <a:txBody>
                    <a:bodyPr/>
                    <a:lstStyle/>
                    <a:p>
                      <a:pPr algn="ctr"/>
                      <a:r>
                        <a:rPr lang="en-GB" sz="1000" b="1" dirty="0" smtClean="0">
                          <a:latin typeface="Arial" panose="020B0604020202020204" pitchFamily="34" charset="0"/>
                          <a:cs typeface="Arial" panose="020B0604020202020204" pitchFamily="34" charset="0"/>
                        </a:rPr>
                        <a:t>90%</a:t>
                      </a:r>
                      <a:endParaRPr lang="en-GB" sz="1000" b="1" dirty="0">
                        <a:latin typeface="Arial" panose="020B0604020202020204" pitchFamily="34" charset="0"/>
                        <a:cs typeface="Arial" panose="020B0604020202020204" pitchFamily="34" charset="0"/>
                      </a:endParaRP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82% A</a:t>
                      </a:r>
                    </a:p>
                    <a:p>
                      <a:pPr algn="ctr"/>
                      <a:r>
                        <a:rPr lang="en-GB" sz="1000" b="1" dirty="0" smtClean="0">
                          <a:solidFill>
                            <a:srgbClr val="FFFF00"/>
                          </a:solidFill>
                          <a:latin typeface="Arial" panose="020B0604020202020204" pitchFamily="34" charset="0"/>
                          <a:cs typeface="Arial" panose="020B0604020202020204" pitchFamily="34" charset="0"/>
                        </a:rPr>
                        <a:t>88% M</a:t>
                      </a:r>
                    </a:p>
                    <a:p>
                      <a:pPr algn="ctr"/>
                      <a:r>
                        <a:rPr lang="en-GB" sz="1000" b="1" dirty="0" smtClean="0">
                          <a:solidFill>
                            <a:srgbClr val="FFFF00"/>
                          </a:solidFill>
                          <a:latin typeface="Arial" panose="020B0604020202020204" pitchFamily="34" charset="0"/>
                          <a:cs typeface="Arial" panose="020B0604020202020204" pitchFamily="34" charset="0"/>
                        </a:rPr>
                        <a:t>95% J</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FF000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noProof="0" dirty="0" smtClean="0">
                        <a:solidFill>
                          <a:schemeClr val="tx1"/>
                        </a:solidFill>
                        <a:latin typeface="Arial" panose="020B0604020202020204" pitchFamily="34" charset="0"/>
                        <a:ea typeface="+mn-ea"/>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tr>
              <a:tr h="396000">
                <a:tc v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 of looked after children 16yrs to 18yrs with an up to date statutory health assessment </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latin typeface="Arial" panose="020B0604020202020204" pitchFamily="34" charset="0"/>
                          <a:cs typeface="Arial" panose="020B0604020202020204" pitchFamily="34" charset="0"/>
                        </a:rPr>
                        <a:t>80%</a:t>
                      </a: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73% A</a:t>
                      </a:r>
                    </a:p>
                    <a:p>
                      <a:pPr algn="ctr"/>
                      <a:r>
                        <a:rPr lang="en-GB" sz="1000" b="1" dirty="0" smtClean="0">
                          <a:solidFill>
                            <a:srgbClr val="FFFF00"/>
                          </a:solidFill>
                          <a:latin typeface="Arial" panose="020B0604020202020204" pitchFamily="34" charset="0"/>
                          <a:cs typeface="Arial" panose="020B0604020202020204" pitchFamily="34" charset="0"/>
                        </a:rPr>
                        <a:t>81% M</a:t>
                      </a:r>
                    </a:p>
                    <a:p>
                      <a:pPr algn="ctr"/>
                      <a:r>
                        <a:rPr lang="en-GB" sz="1000" b="1" dirty="0" smtClean="0">
                          <a:solidFill>
                            <a:srgbClr val="FFFF00"/>
                          </a:solidFill>
                          <a:latin typeface="Arial" panose="020B0604020202020204" pitchFamily="34" charset="0"/>
                          <a:cs typeface="Arial" panose="020B0604020202020204" pitchFamily="34" charset="0"/>
                        </a:rPr>
                        <a:t>91% J</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FF000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endParaRPr lang="en-GB"/>
                    </a:p>
                  </a:txBody>
                  <a:tcPr/>
                </a:tc>
              </a:tr>
            </a:tbl>
          </a:graphicData>
        </a:graphic>
      </p:graphicFrame>
      <p:sp>
        <p:nvSpPr>
          <p:cNvPr id="25" name="Down Arrow 24"/>
          <p:cNvSpPr>
            <a:spLocks noChangeAspect="1"/>
          </p:cNvSpPr>
          <p:nvPr/>
        </p:nvSpPr>
        <p:spPr>
          <a:xfrm rot="10800000">
            <a:off x="5053198" y="4941168"/>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Down Arrow 17"/>
          <p:cNvSpPr>
            <a:spLocks noChangeAspect="1"/>
          </p:cNvSpPr>
          <p:nvPr/>
        </p:nvSpPr>
        <p:spPr>
          <a:xfrm rot="10800000">
            <a:off x="5057660" y="5589241"/>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0" name="image2.jpeg" descr="Shropshire CCG col"/>
          <p:cNvPicPr/>
          <p:nvPr/>
        </p:nvPicPr>
        <p:blipFill>
          <a:blip r:embed="rId3" cstate="print"/>
          <a:stretch>
            <a:fillRect/>
          </a:stretch>
        </p:blipFill>
        <p:spPr>
          <a:xfrm>
            <a:off x="6876256" y="44624"/>
            <a:ext cx="1152128" cy="440055"/>
          </a:xfrm>
          <a:prstGeom prst="rect">
            <a:avLst/>
          </a:prstGeom>
        </p:spPr>
      </p:pic>
      <p:sp>
        <p:nvSpPr>
          <p:cNvPr id="15" name="Down Arrow 14"/>
          <p:cNvSpPr>
            <a:spLocks noChangeAspect="1"/>
          </p:cNvSpPr>
          <p:nvPr/>
        </p:nvSpPr>
        <p:spPr>
          <a:xfrm rot="10800000">
            <a:off x="5063181" y="2276872"/>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Down Arrow 15"/>
          <p:cNvSpPr>
            <a:spLocks noChangeAspect="1"/>
          </p:cNvSpPr>
          <p:nvPr/>
        </p:nvSpPr>
        <p:spPr>
          <a:xfrm rot="10800000">
            <a:off x="5034205" y="4255361"/>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975924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4032"/>
            <a:ext cx="6697192" cy="576000"/>
          </a:xfrm>
        </p:spPr>
        <p:txBody>
          <a:bodyPr>
            <a:normAutofit fontScale="90000"/>
          </a:bodyPr>
          <a:lstStyle/>
          <a:p>
            <a:r>
              <a:rPr lang="en-GB" sz="2800" dirty="0" smtClean="0"/>
              <a:t>Key Performance Challenges, Quarter </a:t>
            </a:r>
            <a:r>
              <a:rPr lang="en-GB" sz="2800" dirty="0"/>
              <a:t>2</a:t>
            </a:r>
            <a:r>
              <a:rPr lang="en-GB" sz="2800" dirty="0" smtClean="0"/>
              <a:t>; 2019/20  Shropshire Looked After Children</a:t>
            </a:r>
            <a:endParaRPr lang="en-GB" sz="2800" dirty="0"/>
          </a:p>
        </p:txBody>
      </p:sp>
      <p:sp>
        <p:nvSpPr>
          <p:cNvPr id="4" name="Slide Number Placeholder 3"/>
          <p:cNvSpPr>
            <a:spLocks noGrp="1"/>
          </p:cNvSpPr>
          <p:nvPr>
            <p:ph type="sldNum" sz="quarter" idx="12"/>
          </p:nvPr>
        </p:nvSpPr>
        <p:spPr>
          <a:xfrm>
            <a:off x="6553200" y="6408000"/>
            <a:ext cx="2133600" cy="365125"/>
          </a:xfrm>
        </p:spPr>
        <p:txBody>
          <a:bodyPr/>
          <a:lstStyle/>
          <a:p>
            <a:fld id="{7E94E753-07F0-440B-A2F1-697ADB472C27}" type="slidenum">
              <a:rPr lang="en-GB" smtClean="0"/>
              <a:t>7</a:t>
            </a:fld>
            <a:endParaRPr lang="en-GB" dirty="0"/>
          </a:p>
        </p:txBody>
      </p:sp>
      <p:pic>
        <p:nvPicPr>
          <p:cNvPr id="7" name="Picture 10" descr="Organisation's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8384" y="116632"/>
            <a:ext cx="1008112" cy="533400"/>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p:nvPr/>
        </p:nvGrpSpPr>
        <p:grpSpPr>
          <a:xfrm>
            <a:off x="0" y="0"/>
            <a:ext cx="9144000" cy="6858000"/>
            <a:chOff x="0" y="0"/>
            <a:chExt cx="9144000" cy="6858000"/>
          </a:xfrm>
        </p:grpSpPr>
        <p:sp>
          <p:nvSpPr>
            <p:cNvPr id="11" name="Rectangle 10"/>
            <p:cNvSpPr/>
            <p:nvPr/>
          </p:nvSpPr>
          <p:spPr>
            <a:xfrm>
              <a:off x="0" y="0"/>
              <a:ext cx="9144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12" name="Rectangle 11"/>
            <p:cNvSpPr/>
            <p:nvPr/>
          </p:nvSpPr>
          <p:spPr>
            <a:xfrm>
              <a:off x="0" y="0"/>
              <a:ext cx="9144000" cy="86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grpSp>
      <p:graphicFrame>
        <p:nvGraphicFramePr>
          <p:cNvPr id="19" name="Table 18"/>
          <p:cNvGraphicFramePr>
            <a:graphicFrameLocks noGrp="1"/>
          </p:cNvGraphicFramePr>
          <p:nvPr>
            <p:extLst>
              <p:ext uri="{D42A27DB-BD31-4B8C-83A1-F6EECF244321}">
                <p14:modId xmlns:p14="http://schemas.microsoft.com/office/powerpoint/2010/main" val="3610383942"/>
              </p:ext>
            </p:extLst>
          </p:nvPr>
        </p:nvGraphicFramePr>
        <p:xfrm>
          <a:off x="144000" y="900000"/>
          <a:ext cx="8856000" cy="5006400"/>
        </p:xfrm>
        <a:graphic>
          <a:graphicData uri="http://schemas.openxmlformats.org/drawingml/2006/table">
            <a:tbl>
              <a:tblPr firstRow="1" bandRow="1">
                <a:tableStyleId>{5C22544A-7EE6-4342-B048-85BDC9FD1C3A}</a:tableStyleId>
              </a:tblPr>
              <a:tblGrid>
                <a:gridCol w="900000"/>
                <a:gridCol w="1548000"/>
                <a:gridCol w="792000"/>
                <a:gridCol w="684000"/>
                <a:gridCol w="720000"/>
                <a:gridCol w="684000"/>
                <a:gridCol w="3528000"/>
              </a:tblGrid>
              <a:tr h="252000">
                <a:tc rowSpan="2">
                  <a:txBody>
                    <a:bodyPr/>
                    <a:lstStyle/>
                    <a:p>
                      <a:r>
                        <a:rPr lang="en-GB" sz="1000" dirty="0" smtClean="0">
                          <a:latin typeface="Arial" panose="020B0604020202020204" pitchFamily="34" charset="0"/>
                          <a:cs typeface="Arial" panose="020B0604020202020204" pitchFamily="34" charset="0"/>
                        </a:rPr>
                        <a:t>Area and Local Lead</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dirty="0" smtClean="0">
                          <a:latin typeface="Arial" panose="020B0604020202020204" pitchFamily="34" charset="0"/>
                          <a:cs typeface="Arial" panose="020B0604020202020204" pitchFamily="34" charset="0"/>
                        </a:rPr>
                        <a:t>Indicator</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pPr algn="ctr"/>
                      <a:r>
                        <a:rPr lang="en-GB" sz="1000" dirty="0" smtClean="0">
                          <a:latin typeface="Arial" panose="020B0604020202020204" pitchFamily="34" charset="0"/>
                          <a:cs typeface="Arial" panose="020B0604020202020204" pitchFamily="34" charset="0"/>
                        </a:rPr>
                        <a:t>Target </a:t>
                      </a:r>
                      <a:br>
                        <a:rPr lang="en-GB" sz="1000" dirty="0" smtClean="0">
                          <a:latin typeface="Arial" panose="020B0604020202020204" pitchFamily="34" charset="0"/>
                          <a:cs typeface="Arial" panose="020B0604020202020204" pitchFamily="34" charset="0"/>
                        </a:rPr>
                      </a:br>
                      <a:r>
                        <a:rPr lang="en-GB" sz="1000" b="0" i="1" dirty="0" smtClean="0">
                          <a:latin typeface="Arial" panose="020B0604020202020204" pitchFamily="34" charset="0"/>
                          <a:cs typeface="Arial" panose="020B0604020202020204" pitchFamily="34" charset="0"/>
                        </a:rPr>
                        <a:t>or national rate</a:t>
                      </a:r>
                      <a:endParaRPr lang="en-GB" sz="1000" b="0" i="1"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gridSpan="2">
                  <a:txBody>
                    <a:bodyPr/>
                    <a:lstStyle/>
                    <a:p>
                      <a:pPr algn="ctr"/>
                      <a:r>
                        <a:rPr lang="en-GB" sz="1000" dirty="0" smtClean="0">
                          <a:latin typeface="Arial" panose="020B0604020202020204" pitchFamily="34" charset="0"/>
                          <a:cs typeface="Arial" panose="020B0604020202020204" pitchFamily="34" charset="0"/>
                        </a:rPr>
                        <a:t>Latest Position</a:t>
                      </a:r>
                      <a:endParaRPr lang="en-GB" sz="1000" dirty="0">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hMerge="1">
                  <a:txBody>
                    <a:bodyPr/>
                    <a:lstStyle/>
                    <a:p>
                      <a:endParaRPr lang="en-GB" dirty="0"/>
                    </a:p>
                  </a:txBody>
                  <a:tcPr/>
                </a:tc>
                <a:tc rowSpan="2">
                  <a:txBody>
                    <a:bodyPr/>
                    <a:lstStyle/>
                    <a:p>
                      <a:r>
                        <a:rPr lang="en-GB" sz="1000" dirty="0" smtClean="0">
                          <a:latin typeface="Arial" panose="020B0604020202020204" pitchFamily="34" charset="0"/>
                          <a:cs typeface="Arial" panose="020B0604020202020204" pitchFamily="34" charset="0"/>
                        </a:rPr>
                        <a:t>Change </a:t>
                      </a:r>
                      <a:r>
                        <a:rPr lang="en-GB" sz="1000" b="0" dirty="0" smtClean="0">
                          <a:latin typeface="Arial" panose="020B0604020202020204" pitchFamily="34" charset="0"/>
                          <a:cs typeface="Arial" panose="020B0604020202020204" pitchFamily="34" charset="0"/>
                        </a:rPr>
                        <a:t>from last period</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b="1" dirty="0" smtClean="0">
                          <a:latin typeface="Arial" panose="020B0604020202020204" pitchFamily="34" charset="0"/>
                          <a:cs typeface="Arial" panose="020B0604020202020204" pitchFamily="34" charset="0"/>
                        </a:rPr>
                        <a:t>Headline</a:t>
                      </a:r>
                      <a:r>
                        <a:rPr lang="en-GB" sz="1000" b="0" dirty="0" smtClean="0">
                          <a:latin typeface="Arial" panose="020B0604020202020204" pitchFamily="34" charset="0"/>
                          <a:cs typeface="Arial" panose="020B0604020202020204" pitchFamily="34" charset="0"/>
                        </a:rPr>
                        <a:t> issues/actions</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r>
              <a:tr h="396000">
                <a:tc vMerge="1">
                  <a:txBody>
                    <a:bodyPr/>
                    <a:lstStyle/>
                    <a:p>
                      <a:endParaRPr lang="en-GB" dirty="0"/>
                    </a:p>
                  </a:txBody>
                  <a:tcPr/>
                </a:tc>
                <a:tc vMerge="1">
                  <a:txBody>
                    <a:bodyPr/>
                    <a:lstStyle/>
                    <a:p>
                      <a:endParaRPr lang="en-GB" dirty="0"/>
                    </a:p>
                  </a:txBody>
                  <a:tcPr/>
                </a:tc>
                <a:tc vMerge="1">
                  <a:txBody>
                    <a:bodyPr/>
                    <a:lstStyle/>
                    <a:p>
                      <a:endParaRPr lang="en-GB" dirty="0"/>
                    </a:p>
                  </a:txBody>
                  <a:tcPr/>
                </a:tc>
                <a:tc>
                  <a:txBody>
                    <a:bodyPr/>
                    <a:lstStyle/>
                    <a:p>
                      <a:r>
                        <a:rPr lang="en-GB" sz="1000" b="1" dirty="0" smtClean="0">
                          <a:solidFill>
                            <a:schemeClr val="bg1"/>
                          </a:solidFill>
                          <a:latin typeface="Arial" panose="020B0604020202020204" pitchFamily="34" charset="0"/>
                          <a:cs typeface="Arial" panose="020B0604020202020204" pitchFamily="34" charset="0"/>
                        </a:rPr>
                        <a:t>Official Q4 data</a:t>
                      </a: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r>
                        <a:rPr lang="en-GB" sz="1000" b="0" dirty="0" smtClean="0">
                          <a:solidFill>
                            <a:schemeClr val="bg1"/>
                          </a:solidFill>
                          <a:latin typeface="Arial" panose="020B0604020202020204" pitchFamily="34" charset="0"/>
                          <a:cs typeface="Arial" panose="020B0604020202020204" pitchFamily="34" charset="0"/>
                        </a:rPr>
                        <a:t>Un-validated</a:t>
                      </a:r>
                      <a:endParaRPr lang="en-GB" sz="10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lang="en-GB" dirty="0"/>
                    </a:p>
                  </a:txBody>
                  <a:tcPr/>
                </a:tc>
                <a:tc vMerge="1">
                  <a:txBody>
                    <a:bodyPr/>
                    <a:lstStyle/>
                    <a:p>
                      <a:endParaRPr lang="en-GB"/>
                    </a:p>
                  </a:txBody>
                  <a:tcPr/>
                </a:tc>
              </a:tr>
              <a:tr h="648000">
                <a:tc>
                  <a:txBody>
                    <a:bodyPr/>
                    <a:lstStyle/>
                    <a:p>
                      <a:r>
                        <a:rPr lang="en-GB" sz="900" b="0" dirty="0" smtClean="0">
                          <a:latin typeface="Arial" panose="020B0604020202020204" pitchFamily="34" charset="0"/>
                          <a:cs typeface="Arial" panose="020B0604020202020204" pitchFamily="34" charset="0"/>
                        </a:rPr>
                        <a:t>Initial</a:t>
                      </a:r>
                      <a:r>
                        <a:rPr lang="en-GB" sz="900" b="0" baseline="0" dirty="0" smtClean="0">
                          <a:latin typeface="Arial" panose="020B0604020202020204" pitchFamily="34" charset="0"/>
                          <a:cs typeface="Arial" panose="020B0604020202020204" pitchFamily="34" charset="0"/>
                        </a:rPr>
                        <a:t> health Assessment</a:t>
                      </a:r>
                      <a:r>
                        <a:rPr lang="en-GB" sz="900" b="0" dirty="0" smtClean="0">
                          <a:latin typeface="Arial" panose="020B0604020202020204" pitchFamily="34" charset="0"/>
                          <a:cs typeface="Arial" panose="020B0604020202020204" pitchFamily="34" charset="0"/>
                        </a:rPr>
                        <a:t>s</a:t>
                      </a:r>
                    </a:p>
                    <a:p>
                      <a:r>
                        <a:rPr lang="en-GB" sz="900" b="0" baseline="0" dirty="0" smtClean="0">
                          <a:latin typeface="Arial" panose="020B0604020202020204" pitchFamily="34" charset="0"/>
                          <a:cs typeface="Arial" panose="020B0604020202020204" pitchFamily="34" charset="0"/>
                        </a:rPr>
                        <a:t>Dr Gregory Minnaar</a:t>
                      </a:r>
                      <a:endParaRPr lang="en-GB" sz="9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Number of LAC Initial Health Assessments completed in 20 working days</a:t>
                      </a:r>
                    </a:p>
                  </a:txBody>
                  <a:tcPr anchor="ctr">
                    <a:lnT w="12700" cap="flat" cmpd="sng" algn="ctr">
                      <a:solidFill>
                        <a:schemeClr val="bg1"/>
                      </a:solidFill>
                      <a:prstDash val="solid"/>
                      <a:round/>
                      <a:headEnd type="none" w="med" len="med"/>
                      <a:tailEnd type="none" w="med" len="med"/>
                    </a:lnT>
                  </a:tcPr>
                </a:tc>
                <a:tc>
                  <a:txBody>
                    <a:bodyPr/>
                    <a:lstStyle/>
                    <a:p>
                      <a:pPr algn="ctr"/>
                      <a:r>
                        <a:rPr lang="en-GB" sz="1000" b="1" dirty="0" smtClean="0">
                          <a:latin typeface="Arial" panose="020B0604020202020204" pitchFamily="34" charset="0"/>
                          <a:cs typeface="Arial" panose="020B0604020202020204" pitchFamily="34" charset="0"/>
                        </a:rPr>
                        <a:t>80%</a:t>
                      </a:r>
                      <a:endParaRPr lang="en-GB" sz="1000" b="1"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64% J </a:t>
                      </a:r>
                    </a:p>
                    <a:p>
                      <a:pPr algn="ctr"/>
                      <a:r>
                        <a:rPr lang="en-GB" sz="1000" b="1" dirty="0" smtClean="0">
                          <a:solidFill>
                            <a:srgbClr val="FFFF00"/>
                          </a:solidFill>
                          <a:latin typeface="Arial" panose="020B0604020202020204" pitchFamily="34" charset="0"/>
                          <a:cs typeface="Arial" panose="020B0604020202020204" pitchFamily="34" charset="0"/>
                        </a:rPr>
                        <a:t>25% A</a:t>
                      </a:r>
                    </a:p>
                    <a:p>
                      <a:pPr algn="ctr"/>
                      <a:r>
                        <a:rPr lang="en-GB" sz="1000" b="1" dirty="0" smtClean="0">
                          <a:solidFill>
                            <a:srgbClr val="FFFF00"/>
                          </a:solidFill>
                          <a:latin typeface="Arial" panose="020B0604020202020204" pitchFamily="34" charset="0"/>
                          <a:cs typeface="Arial" panose="020B0604020202020204" pitchFamily="34" charset="0"/>
                        </a:rPr>
                        <a:t>25% S</a:t>
                      </a:r>
                      <a:endParaRPr lang="en-GB" sz="1000" b="1" dirty="0">
                        <a:solidFill>
                          <a:srgbClr val="FFFF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rgbClr val="FF0000"/>
                    </a:solidFill>
                  </a:tcPr>
                </a:tc>
                <a:tc>
                  <a:txBody>
                    <a:bodyPr/>
                    <a:lstStyle/>
                    <a:p>
                      <a:pPr algn="ctr"/>
                      <a:endParaRPr lang="en-GB" sz="900" b="0" dirty="0">
                        <a:solidFill>
                          <a:srgbClr val="FF00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just"/>
                      <a:r>
                        <a:rPr lang="en-US" sz="900" kern="1200" dirty="0" smtClean="0">
                          <a:solidFill>
                            <a:schemeClr val="dk1"/>
                          </a:solidFill>
                          <a:effectLst/>
                          <a:latin typeface="Arial" panose="020B0604020202020204" pitchFamily="34" charset="0"/>
                          <a:ea typeface="+mn-ea"/>
                          <a:cs typeface="Arial" panose="020B0604020202020204" pitchFamily="34" charset="0"/>
                        </a:rPr>
                        <a:t>Backing data has been made available this Quarter by SCHT; this determines rationale for a looked after child not receiving a review within 20 working days. A total of 15 IHAs out of 25 were seen in timescale in Q1 and 12 out of 26 were seen in timescale in Q2. Rationale is provided for all children seen out of timescale.</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n-US" sz="900" b="1" u="sng" kern="1200" dirty="0" smtClean="0">
                          <a:solidFill>
                            <a:schemeClr val="dk1"/>
                          </a:solidFill>
                          <a:effectLst/>
                          <a:latin typeface="Arial" panose="020B0604020202020204" pitchFamily="34" charset="0"/>
                          <a:ea typeface="+mn-ea"/>
                          <a:cs typeface="Arial" panose="020B0604020202020204" pitchFamily="34" charset="0"/>
                        </a:rPr>
                        <a:t>New Actions: 2020</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Escalation to DDLAC for any child outside of timescales.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Escalation of cancellations to the DDLAC.</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err="1" smtClean="0">
                          <a:solidFill>
                            <a:schemeClr val="dk1"/>
                          </a:solidFill>
                          <a:effectLst/>
                          <a:latin typeface="Arial" panose="020B0604020202020204" pitchFamily="34" charset="0"/>
                          <a:ea typeface="+mn-ea"/>
                          <a:cs typeface="Arial" panose="020B0604020202020204" pitchFamily="34" charset="0"/>
                        </a:rPr>
                        <a:t>Paediatric</a:t>
                      </a:r>
                      <a:r>
                        <a:rPr lang="en-US" sz="900" kern="1200" dirty="0" smtClean="0">
                          <a:solidFill>
                            <a:schemeClr val="dk1"/>
                          </a:solidFill>
                          <a:effectLst/>
                          <a:latin typeface="Arial" panose="020B0604020202020204" pitchFamily="34" charset="0"/>
                          <a:ea typeface="+mn-ea"/>
                          <a:cs typeface="Arial" panose="020B0604020202020204" pitchFamily="34" charset="0"/>
                        </a:rPr>
                        <a:t> team to ensure there is enough appointments available for IHAs.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err="1" smtClean="0">
                          <a:solidFill>
                            <a:schemeClr val="dk1"/>
                          </a:solidFill>
                          <a:effectLst/>
                          <a:latin typeface="Arial" panose="020B0604020202020204" pitchFamily="34" charset="0"/>
                          <a:ea typeface="+mn-ea"/>
                          <a:cs typeface="Arial" panose="020B0604020202020204" pitchFamily="34" charset="0"/>
                        </a:rPr>
                        <a:t>Paediatric</a:t>
                      </a:r>
                      <a:r>
                        <a:rPr lang="en-US" sz="900" kern="1200" dirty="0" smtClean="0">
                          <a:solidFill>
                            <a:schemeClr val="dk1"/>
                          </a:solidFill>
                          <a:effectLst/>
                          <a:latin typeface="Arial" panose="020B0604020202020204" pitchFamily="34" charset="0"/>
                          <a:ea typeface="+mn-ea"/>
                          <a:cs typeface="Arial" panose="020B0604020202020204" pitchFamily="34" charset="0"/>
                        </a:rPr>
                        <a:t> Secretaries to review that IHA paperwork is being completed and sent to the Local Authority in 20 working days. </a:t>
                      </a:r>
                      <a:r>
                        <a:rPr lang="en-US" sz="900" b="1" u="sng" kern="1200" dirty="0" smtClean="0">
                          <a:solidFill>
                            <a:schemeClr val="dk1"/>
                          </a:solidFill>
                          <a:effectLst/>
                          <a:latin typeface="Arial" panose="020B0604020202020204" pitchFamily="34" charset="0"/>
                          <a:ea typeface="+mn-ea"/>
                          <a:cs typeface="Arial" panose="020B0604020202020204" pitchFamily="34" charset="0"/>
                        </a:rPr>
                        <a:t>Continuing Actions: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n-US" sz="900" kern="1200" dirty="0" smtClean="0">
                          <a:solidFill>
                            <a:schemeClr val="dk1"/>
                          </a:solidFill>
                          <a:effectLst/>
                          <a:latin typeface="Arial" panose="020B0604020202020204" pitchFamily="34" charset="0"/>
                          <a:ea typeface="+mn-ea"/>
                          <a:cs typeface="Arial" panose="020B0604020202020204" pitchFamily="34" charset="0"/>
                        </a:rPr>
                        <a:t>1. Review children being placed OOA and the need for a health assessment to be completed. Review if children need to be brought back into area following risk assessment</a:t>
                      </a:r>
                      <a:endParaRPr lang="en-GB" sz="900" i="0" dirty="0" smtClean="0">
                        <a:solidFill>
                          <a:schemeClr val="tx1"/>
                        </a:solidFill>
                        <a:latin typeface="Arial" panose="020B0604020202020204" pitchFamily="34" charset="0"/>
                        <a:cs typeface="Arial" panose="020B0604020202020204"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r>
              <a:tr h="792000">
                <a:tc>
                  <a:txBody>
                    <a:bodyPr/>
                    <a:lstStyle/>
                    <a:p>
                      <a:r>
                        <a:rPr lang="en-GB" sz="900" b="0" dirty="0" smtClean="0">
                          <a:solidFill>
                            <a:schemeClr val="tx1"/>
                          </a:solidFill>
                          <a:latin typeface="Arial" panose="020B0604020202020204" pitchFamily="34" charset="0"/>
                          <a:cs typeface="Arial" panose="020B0604020202020204" pitchFamily="34" charset="0"/>
                        </a:rPr>
                        <a:t>Review</a:t>
                      </a:r>
                      <a:r>
                        <a:rPr lang="en-GB" sz="900" b="0" baseline="0" dirty="0" smtClean="0">
                          <a:solidFill>
                            <a:schemeClr val="tx1"/>
                          </a:solidFill>
                          <a:latin typeface="Arial" panose="020B0604020202020204" pitchFamily="34" charset="0"/>
                          <a:cs typeface="Arial" panose="020B0604020202020204" pitchFamily="34" charset="0"/>
                        </a:rPr>
                        <a:t> Health Assessments</a:t>
                      </a:r>
                    </a:p>
                    <a:p>
                      <a:r>
                        <a:rPr lang="en-GB" sz="900" b="0" baseline="0" dirty="0" smtClean="0">
                          <a:solidFill>
                            <a:schemeClr val="tx1"/>
                          </a:solidFill>
                          <a:latin typeface="Arial" panose="020B0604020202020204" pitchFamily="34" charset="0"/>
                          <a:cs typeface="Arial" panose="020B0604020202020204" pitchFamily="34" charset="0"/>
                        </a:rPr>
                        <a:t>Maggie Braun</a:t>
                      </a:r>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r>
                        <a:rPr lang="en-GB" sz="900" dirty="0" smtClean="0">
                          <a:latin typeface="Arial" panose="020B0604020202020204" pitchFamily="34" charset="0"/>
                          <a:cs typeface="Arial" panose="020B0604020202020204" pitchFamily="34" charset="0"/>
                        </a:rPr>
                        <a:t>% of looked after children under 5 years with an up to date statutory health assessment </a:t>
                      </a:r>
                    </a:p>
                  </a:txBody>
                  <a:tcPr anchor="ctr"/>
                </a:tc>
                <a:tc>
                  <a:txBody>
                    <a:bodyPr/>
                    <a:lstStyle/>
                    <a:p>
                      <a:pPr algn="ctr"/>
                      <a:r>
                        <a:rPr lang="en-GB" sz="1000" b="1" dirty="0" smtClean="0">
                          <a:latin typeface="Arial" panose="020B0604020202020204" pitchFamily="34" charset="0"/>
                          <a:cs typeface="Arial" panose="020B0604020202020204" pitchFamily="34" charset="0"/>
                        </a:rPr>
                        <a:t>90%</a:t>
                      </a:r>
                      <a:endParaRPr lang="en-GB" sz="1000" b="1" dirty="0">
                        <a:latin typeface="Arial" panose="020B0604020202020204" pitchFamily="34" charset="0"/>
                        <a:cs typeface="Arial" panose="020B0604020202020204" pitchFamily="34" charset="0"/>
                      </a:endParaRP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93% J</a:t>
                      </a:r>
                    </a:p>
                    <a:p>
                      <a:pPr algn="ctr"/>
                      <a:r>
                        <a:rPr lang="en-GB" sz="1000" b="1" dirty="0" smtClean="0">
                          <a:solidFill>
                            <a:srgbClr val="FFFF00"/>
                          </a:solidFill>
                          <a:latin typeface="Arial" panose="020B0604020202020204" pitchFamily="34" charset="0"/>
                          <a:cs typeface="Arial" panose="020B0604020202020204" pitchFamily="34" charset="0"/>
                        </a:rPr>
                        <a:t>97% A</a:t>
                      </a:r>
                    </a:p>
                    <a:p>
                      <a:pPr algn="ctr"/>
                      <a:r>
                        <a:rPr lang="en-GB" sz="1000" b="1" dirty="0" smtClean="0">
                          <a:solidFill>
                            <a:srgbClr val="FFFF00"/>
                          </a:solidFill>
                          <a:latin typeface="Arial" panose="020B0604020202020204" pitchFamily="34" charset="0"/>
                          <a:cs typeface="Arial" panose="020B0604020202020204" pitchFamily="34" charset="0"/>
                        </a:rPr>
                        <a:t>91% S</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92D05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rowSpan="3">
                  <a:txBody>
                    <a:bodyPr/>
                    <a:lstStyle/>
                    <a:p>
                      <a:pPr algn="just"/>
                      <a:r>
                        <a:rPr lang="en-US" sz="900" kern="1200" dirty="0" smtClean="0">
                          <a:solidFill>
                            <a:schemeClr val="dk1"/>
                          </a:solidFill>
                          <a:effectLst/>
                          <a:latin typeface="Arial" panose="020B0604020202020204" pitchFamily="34" charset="0"/>
                          <a:ea typeface="+mn-ea"/>
                          <a:cs typeface="Arial" panose="020B0604020202020204" pitchFamily="34" charset="0"/>
                        </a:rPr>
                        <a:t>Backing data provided by SCHT at the end of each quarter to determine rationale around the figures provided.</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n-US" sz="900" b="1" u="sng" kern="1200" dirty="0" smtClean="0">
                          <a:solidFill>
                            <a:schemeClr val="dk1"/>
                          </a:solidFill>
                          <a:effectLst/>
                          <a:latin typeface="Arial" panose="020B0604020202020204" pitchFamily="34" charset="0"/>
                          <a:ea typeface="+mn-ea"/>
                          <a:cs typeface="Arial" panose="020B0604020202020204" pitchFamily="34" charset="0"/>
                        </a:rPr>
                        <a:t>Continuing Actions: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RHA continue to be reviewed and escalated in accordance with LAC processes.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OOA concerns continue to be escalated to CCG.</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LAC nurse continues to review the backlog</a:t>
                      </a:r>
                      <a:r>
                        <a:rPr lang="en-US" sz="900" kern="1200" baseline="0" dirty="0" smtClean="0">
                          <a:solidFill>
                            <a:schemeClr val="dk1"/>
                          </a:solidFill>
                          <a:effectLst/>
                          <a:latin typeface="Arial" panose="020B0604020202020204" pitchFamily="34" charset="0"/>
                          <a:ea typeface="+mn-ea"/>
                          <a:cs typeface="Arial" panose="020B0604020202020204" pitchFamily="34" charset="0"/>
                        </a:rPr>
                        <a:t> </a:t>
                      </a:r>
                      <a:r>
                        <a:rPr lang="en-US" sz="900" kern="1200" dirty="0" smtClean="0">
                          <a:solidFill>
                            <a:schemeClr val="dk1"/>
                          </a:solidFill>
                          <a:effectLst/>
                          <a:latin typeface="Arial" panose="020B0604020202020204" pitchFamily="34" charset="0"/>
                          <a:ea typeface="+mn-ea"/>
                          <a:cs typeface="Arial" panose="020B0604020202020204" pitchFamily="34" charset="0"/>
                        </a:rPr>
                        <a:t>and escalate outstanding RHA's to professionals and OOA colleagues.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CCG Designated Nurse continues to review the OOA requests and escalate outstanding RHA's.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tr>
              <a:tr h="396000">
                <a:tc rowSpan="2">
                  <a:txBody>
                    <a:bodyPr/>
                    <a:lstStyle/>
                    <a:p>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 of looked after children 5yrs to 16yrs with an up to date statutory health assessment </a:t>
                      </a:r>
                    </a:p>
                  </a:txBody>
                  <a:tcPr anchor="ctr"/>
                </a:tc>
                <a:tc>
                  <a:txBody>
                    <a:bodyPr/>
                    <a:lstStyle/>
                    <a:p>
                      <a:pPr algn="ctr"/>
                      <a:r>
                        <a:rPr lang="en-GB" sz="1000" b="1" dirty="0" smtClean="0">
                          <a:latin typeface="Arial" panose="020B0604020202020204" pitchFamily="34" charset="0"/>
                          <a:cs typeface="Arial" panose="020B0604020202020204" pitchFamily="34" charset="0"/>
                        </a:rPr>
                        <a:t>90%</a:t>
                      </a:r>
                      <a:endParaRPr lang="en-GB" sz="1000" b="1" dirty="0">
                        <a:latin typeface="Arial" panose="020B0604020202020204" pitchFamily="34" charset="0"/>
                        <a:cs typeface="Arial" panose="020B0604020202020204" pitchFamily="34" charset="0"/>
                      </a:endParaRP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91% J</a:t>
                      </a:r>
                    </a:p>
                    <a:p>
                      <a:pPr algn="ctr"/>
                      <a:r>
                        <a:rPr lang="en-GB" sz="1000" b="1" dirty="0" smtClean="0">
                          <a:solidFill>
                            <a:srgbClr val="FFFF00"/>
                          </a:solidFill>
                          <a:latin typeface="Arial" panose="020B0604020202020204" pitchFamily="34" charset="0"/>
                          <a:cs typeface="Arial" panose="020B0604020202020204" pitchFamily="34" charset="0"/>
                        </a:rPr>
                        <a:t>97% A</a:t>
                      </a:r>
                    </a:p>
                    <a:p>
                      <a:pPr algn="ctr"/>
                      <a:r>
                        <a:rPr lang="en-GB" sz="1000" b="1" dirty="0" smtClean="0">
                          <a:solidFill>
                            <a:srgbClr val="FFFF00"/>
                          </a:solidFill>
                          <a:latin typeface="Arial" panose="020B0604020202020204" pitchFamily="34" charset="0"/>
                          <a:cs typeface="Arial" panose="020B0604020202020204" pitchFamily="34" charset="0"/>
                        </a:rPr>
                        <a:t>97% S</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92D05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noProof="0" dirty="0" smtClean="0">
                        <a:solidFill>
                          <a:schemeClr val="tx1"/>
                        </a:solidFill>
                        <a:latin typeface="Arial" panose="020B0604020202020204" pitchFamily="34" charset="0"/>
                        <a:ea typeface="+mn-ea"/>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tr>
              <a:tr h="396000">
                <a:tc v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 of looked after children 16yrs to 18yrs with an up to date statutory health assessment </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latin typeface="Arial" panose="020B0604020202020204" pitchFamily="34" charset="0"/>
                          <a:cs typeface="Arial" panose="020B0604020202020204" pitchFamily="34" charset="0"/>
                        </a:rPr>
                        <a:t>80%</a:t>
                      </a: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77% J</a:t>
                      </a:r>
                    </a:p>
                    <a:p>
                      <a:pPr algn="ctr"/>
                      <a:r>
                        <a:rPr lang="en-GB" sz="1000" b="1" dirty="0" smtClean="0">
                          <a:solidFill>
                            <a:srgbClr val="FFFF00"/>
                          </a:solidFill>
                          <a:latin typeface="Arial" panose="020B0604020202020204" pitchFamily="34" charset="0"/>
                          <a:cs typeface="Arial" panose="020B0604020202020204" pitchFamily="34" charset="0"/>
                        </a:rPr>
                        <a:t>77.5% A</a:t>
                      </a:r>
                    </a:p>
                    <a:p>
                      <a:pPr algn="ctr"/>
                      <a:r>
                        <a:rPr lang="en-GB" sz="1000" b="1" dirty="0" smtClean="0">
                          <a:solidFill>
                            <a:srgbClr val="FFFF00"/>
                          </a:solidFill>
                          <a:latin typeface="Arial" panose="020B0604020202020204" pitchFamily="34" charset="0"/>
                          <a:cs typeface="Arial" panose="020B0604020202020204" pitchFamily="34" charset="0"/>
                        </a:rPr>
                        <a:t>75% S</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FF000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endParaRPr lang="en-GB"/>
                    </a:p>
                  </a:txBody>
                  <a:tcPr/>
                </a:tc>
              </a:tr>
            </a:tbl>
          </a:graphicData>
        </a:graphic>
      </p:graphicFrame>
      <p:sp>
        <p:nvSpPr>
          <p:cNvPr id="25" name="Down Arrow 24"/>
          <p:cNvSpPr>
            <a:spLocks noChangeAspect="1"/>
          </p:cNvSpPr>
          <p:nvPr/>
        </p:nvSpPr>
        <p:spPr>
          <a:xfrm rot="10800000">
            <a:off x="5038568" y="4869160"/>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Down Arrow 14"/>
          <p:cNvSpPr>
            <a:spLocks noChangeAspect="1"/>
          </p:cNvSpPr>
          <p:nvPr/>
        </p:nvSpPr>
        <p:spPr>
          <a:xfrm>
            <a:off x="5050882" y="5517232"/>
            <a:ext cx="189000" cy="252000"/>
          </a:xfrm>
          <a:prstGeom prst="downArrow">
            <a:avLst/>
          </a:prstGeom>
          <a:solidFill>
            <a:schemeClr val="accent2"/>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Down Arrow 16"/>
          <p:cNvSpPr>
            <a:spLocks noChangeAspect="1"/>
          </p:cNvSpPr>
          <p:nvPr/>
        </p:nvSpPr>
        <p:spPr>
          <a:xfrm rot="10800000">
            <a:off x="5038568" y="4149080"/>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0" name="image2.jpeg" descr="Shropshire CCG col"/>
          <p:cNvPicPr/>
          <p:nvPr/>
        </p:nvPicPr>
        <p:blipFill>
          <a:blip r:embed="rId3" cstate="print"/>
          <a:stretch>
            <a:fillRect/>
          </a:stretch>
        </p:blipFill>
        <p:spPr>
          <a:xfrm>
            <a:off x="6876256" y="44624"/>
            <a:ext cx="1152128" cy="440055"/>
          </a:xfrm>
          <a:prstGeom prst="rect">
            <a:avLst/>
          </a:prstGeom>
        </p:spPr>
      </p:pic>
      <p:sp>
        <p:nvSpPr>
          <p:cNvPr id="14" name="Down Arrow 13"/>
          <p:cNvSpPr>
            <a:spLocks noChangeAspect="1"/>
          </p:cNvSpPr>
          <p:nvPr/>
        </p:nvSpPr>
        <p:spPr>
          <a:xfrm rot="10800000">
            <a:off x="5019563" y="2420888"/>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63474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4032"/>
            <a:ext cx="6697192" cy="576000"/>
          </a:xfrm>
        </p:spPr>
        <p:txBody>
          <a:bodyPr>
            <a:normAutofit fontScale="90000"/>
          </a:bodyPr>
          <a:lstStyle/>
          <a:p>
            <a:r>
              <a:rPr lang="en-GB" sz="2800" dirty="0" smtClean="0"/>
              <a:t>Key Performance Challenges, Quarter </a:t>
            </a:r>
            <a:r>
              <a:rPr lang="en-GB" sz="2800" dirty="0"/>
              <a:t>3</a:t>
            </a:r>
            <a:r>
              <a:rPr lang="en-GB" sz="2800" dirty="0" smtClean="0"/>
              <a:t>; 2019/20  Shropshire Looked After Children</a:t>
            </a:r>
            <a:endParaRPr lang="en-GB" sz="2800" dirty="0"/>
          </a:p>
        </p:txBody>
      </p:sp>
      <p:sp>
        <p:nvSpPr>
          <p:cNvPr id="4" name="Slide Number Placeholder 3"/>
          <p:cNvSpPr>
            <a:spLocks noGrp="1"/>
          </p:cNvSpPr>
          <p:nvPr>
            <p:ph type="sldNum" sz="quarter" idx="12"/>
          </p:nvPr>
        </p:nvSpPr>
        <p:spPr>
          <a:xfrm>
            <a:off x="6553200" y="6408000"/>
            <a:ext cx="2133600" cy="365125"/>
          </a:xfrm>
        </p:spPr>
        <p:txBody>
          <a:bodyPr/>
          <a:lstStyle/>
          <a:p>
            <a:fld id="{7E94E753-07F0-440B-A2F1-697ADB472C27}" type="slidenum">
              <a:rPr lang="en-GB" smtClean="0"/>
              <a:t>8</a:t>
            </a:fld>
            <a:endParaRPr lang="en-GB" dirty="0"/>
          </a:p>
        </p:txBody>
      </p:sp>
      <p:pic>
        <p:nvPicPr>
          <p:cNvPr id="7" name="Picture 10" descr="Organisation's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8384" y="116632"/>
            <a:ext cx="1080120" cy="533400"/>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p:nvPr/>
        </p:nvGrpSpPr>
        <p:grpSpPr>
          <a:xfrm>
            <a:off x="0" y="0"/>
            <a:ext cx="9144000" cy="6858000"/>
            <a:chOff x="0" y="0"/>
            <a:chExt cx="9144000" cy="6858000"/>
          </a:xfrm>
        </p:grpSpPr>
        <p:sp>
          <p:nvSpPr>
            <p:cNvPr id="11" name="Rectangle 10"/>
            <p:cNvSpPr/>
            <p:nvPr/>
          </p:nvSpPr>
          <p:spPr>
            <a:xfrm>
              <a:off x="0" y="0"/>
              <a:ext cx="9144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12" name="Rectangle 11"/>
            <p:cNvSpPr/>
            <p:nvPr/>
          </p:nvSpPr>
          <p:spPr>
            <a:xfrm>
              <a:off x="0" y="0"/>
              <a:ext cx="9144000" cy="86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grpSp>
      <p:graphicFrame>
        <p:nvGraphicFramePr>
          <p:cNvPr id="19" name="Table 18"/>
          <p:cNvGraphicFramePr>
            <a:graphicFrameLocks noGrp="1"/>
          </p:cNvGraphicFramePr>
          <p:nvPr>
            <p:extLst>
              <p:ext uri="{D42A27DB-BD31-4B8C-83A1-F6EECF244321}">
                <p14:modId xmlns:p14="http://schemas.microsoft.com/office/powerpoint/2010/main" val="3860172698"/>
              </p:ext>
            </p:extLst>
          </p:nvPr>
        </p:nvGraphicFramePr>
        <p:xfrm>
          <a:off x="144000" y="900000"/>
          <a:ext cx="8856000" cy="5143560"/>
        </p:xfrm>
        <a:graphic>
          <a:graphicData uri="http://schemas.openxmlformats.org/drawingml/2006/table">
            <a:tbl>
              <a:tblPr firstRow="1" bandRow="1">
                <a:tableStyleId>{5C22544A-7EE6-4342-B048-85BDC9FD1C3A}</a:tableStyleId>
              </a:tblPr>
              <a:tblGrid>
                <a:gridCol w="900000"/>
                <a:gridCol w="1548000"/>
                <a:gridCol w="792000"/>
                <a:gridCol w="684000"/>
                <a:gridCol w="720000"/>
                <a:gridCol w="684000"/>
                <a:gridCol w="3528000"/>
              </a:tblGrid>
              <a:tr h="252000">
                <a:tc rowSpan="2">
                  <a:txBody>
                    <a:bodyPr/>
                    <a:lstStyle/>
                    <a:p>
                      <a:r>
                        <a:rPr lang="en-GB" sz="1000" dirty="0" smtClean="0">
                          <a:latin typeface="Arial" panose="020B0604020202020204" pitchFamily="34" charset="0"/>
                          <a:cs typeface="Arial" panose="020B0604020202020204" pitchFamily="34" charset="0"/>
                        </a:rPr>
                        <a:t>Area and Local Lead</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dirty="0" smtClean="0">
                          <a:latin typeface="Arial" panose="020B0604020202020204" pitchFamily="34" charset="0"/>
                          <a:cs typeface="Arial" panose="020B0604020202020204" pitchFamily="34" charset="0"/>
                        </a:rPr>
                        <a:t>Indicator</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pPr algn="ctr"/>
                      <a:r>
                        <a:rPr lang="en-GB" sz="1000" dirty="0" smtClean="0">
                          <a:latin typeface="Arial" panose="020B0604020202020204" pitchFamily="34" charset="0"/>
                          <a:cs typeface="Arial" panose="020B0604020202020204" pitchFamily="34" charset="0"/>
                        </a:rPr>
                        <a:t>Target </a:t>
                      </a:r>
                      <a:br>
                        <a:rPr lang="en-GB" sz="1000" dirty="0" smtClean="0">
                          <a:latin typeface="Arial" panose="020B0604020202020204" pitchFamily="34" charset="0"/>
                          <a:cs typeface="Arial" panose="020B0604020202020204" pitchFamily="34" charset="0"/>
                        </a:rPr>
                      </a:br>
                      <a:r>
                        <a:rPr lang="en-GB" sz="1000" b="0" i="1" dirty="0" smtClean="0">
                          <a:latin typeface="Arial" panose="020B0604020202020204" pitchFamily="34" charset="0"/>
                          <a:cs typeface="Arial" panose="020B0604020202020204" pitchFamily="34" charset="0"/>
                        </a:rPr>
                        <a:t>or national rate</a:t>
                      </a:r>
                      <a:endParaRPr lang="en-GB" sz="1000" b="0" i="1"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gridSpan="2">
                  <a:txBody>
                    <a:bodyPr/>
                    <a:lstStyle/>
                    <a:p>
                      <a:pPr algn="ctr"/>
                      <a:r>
                        <a:rPr lang="en-GB" sz="1000" dirty="0" smtClean="0">
                          <a:latin typeface="Arial" panose="020B0604020202020204" pitchFamily="34" charset="0"/>
                          <a:cs typeface="Arial" panose="020B0604020202020204" pitchFamily="34" charset="0"/>
                        </a:rPr>
                        <a:t>Latest Position</a:t>
                      </a:r>
                      <a:endParaRPr lang="en-GB" sz="1000" dirty="0">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hMerge="1">
                  <a:txBody>
                    <a:bodyPr/>
                    <a:lstStyle/>
                    <a:p>
                      <a:endParaRPr lang="en-GB" dirty="0"/>
                    </a:p>
                  </a:txBody>
                  <a:tcPr/>
                </a:tc>
                <a:tc rowSpan="2">
                  <a:txBody>
                    <a:bodyPr/>
                    <a:lstStyle/>
                    <a:p>
                      <a:r>
                        <a:rPr lang="en-GB" sz="1000" dirty="0" smtClean="0">
                          <a:latin typeface="Arial" panose="020B0604020202020204" pitchFamily="34" charset="0"/>
                          <a:cs typeface="Arial" panose="020B0604020202020204" pitchFamily="34" charset="0"/>
                        </a:rPr>
                        <a:t>Change </a:t>
                      </a:r>
                      <a:r>
                        <a:rPr lang="en-GB" sz="1000" b="0" dirty="0" smtClean="0">
                          <a:latin typeface="Arial" panose="020B0604020202020204" pitchFamily="34" charset="0"/>
                          <a:cs typeface="Arial" panose="020B0604020202020204" pitchFamily="34" charset="0"/>
                        </a:rPr>
                        <a:t>from last period</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b="1" dirty="0" smtClean="0">
                          <a:latin typeface="Arial" panose="020B0604020202020204" pitchFamily="34" charset="0"/>
                          <a:cs typeface="Arial" panose="020B0604020202020204" pitchFamily="34" charset="0"/>
                        </a:rPr>
                        <a:t>Headline</a:t>
                      </a:r>
                      <a:r>
                        <a:rPr lang="en-GB" sz="1000" b="0" dirty="0" smtClean="0">
                          <a:latin typeface="Arial" panose="020B0604020202020204" pitchFamily="34" charset="0"/>
                          <a:cs typeface="Arial" panose="020B0604020202020204" pitchFamily="34" charset="0"/>
                        </a:rPr>
                        <a:t> issues/actions</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r>
              <a:tr h="396000">
                <a:tc vMerge="1">
                  <a:txBody>
                    <a:bodyPr/>
                    <a:lstStyle/>
                    <a:p>
                      <a:endParaRPr lang="en-GB" dirty="0"/>
                    </a:p>
                  </a:txBody>
                  <a:tcPr/>
                </a:tc>
                <a:tc vMerge="1">
                  <a:txBody>
                    <a:bodyPr/>
                    <a:lstStyle/>
                    <a:p>
                      <a:endParaRPr lang="en-GB" dirty="0"/>
                    </a:p>
                  </a:txBody>
                  <a:tcPr/>
                </a:tc>
                <a:tc vMerge="1">
                  <a:txBody>
                    <a:bodyPr/>
                    <a:lstStyle/>
                    <a:p>
                      <a:endParaRPr lang="en-GB" dirty="0"/>
                    </a:p>
                  </a:txBody>
                  <a:tcPr/>
                </a:tc>
                <a:tc>
                  <a:txBody>
                    <a:bodyPr/>
                    <a:lstStyle/>
                    <a:p>
                      <a:r>
                        <a:rPr lang="en-GB" sz="1000" b="1" dirty="0" smtClean="0">
                          <a:solidFill>
                            <a:schemeClr val="bg1"/>
                          </a:solidFill>
                          <a:latin typeface="Arial" panose="020B0604020202020204" pitchFamily="34" charset="0"/>
                          <a:cs typeface="Arial" panose="020B0604020202020204" pitchFamily="34" charset="0"/>
                        </a:rPr>
                        <a:t>Official Q4 data</a:t>
                      </a: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r>
                        <a:rPr lang="en-GB" sz="1000" b="0" dirty="0" smtClean="0">
                          <a:solidFill>
                            <a:schemeClr val="bg1"/>
                          </a:solidFill>
                          <a:latin typeface="Arial" panose="020B0604020202020204" pitchFamily="34" charset="0"/>
                          <a:cs typeface="Arial" panose="020B0604020202020204" pitchFamily="34" charset="0"/>
                        </a:rPr>
                        <a:t>Un-validated</a:t>
                      </a:r>
                      <a:endParaRPr lang="en-GB" sz="10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lang="en-GB" dirty="0"/>
                    </a:p>
                  </a:txBody>
                  <a:tcPr/>
                </a:tc>
                <a:tc vMerge="1">
                  <a:txBody>
                    <a:bodyPr/>
                    <a:lstStyle/>
                    <a:p>
                      <a:endParaRPr lang="en-GB"/>
                    </a:p>
                  </a:txBody>
                  <a:tcPr/>
                </a:tc>
              </a:tr>
              <a:tr h="648000">
                <a:tc>
                  <a:txBody>
                    <a:bodyPr/>
                    <a:lstStyle/>
                    <a:p>
                      <a:r>
                        <a:rPr lang="en-GB" sz="900" b="0" dirty="0" smtClean="0">
                          <a:latin typeface="Arial" panose="020B0604020202020204" pitchFamily="34" charset="0"/>
                          <a:cs typeface="Arial" panose="020B0604020202020204" pitchFamily="34" charset="0"/>
                        </a:rPr>
                        <a:t>Initial</a:t>
                      </a:r>
                      <a:r>
                        <a:rPr lang="en-GB" sz="900" b="0" baseline="0" dirty="0" smtClean="0">
                          <a:latin typeface="Arial" panose="020B0604020202020204" pitchFamily="34" charset="0"/>
                          <a:cs typeface="Arial" panose="020B0604020202020204" pitchFamily="34" charset="0"/>
                        </a:rPr>
                        <a:t> health Assessment</a:t>
                      </a:r>
                      <a:r>
                        <a:rPr lang="en-GB" sz="900" b="0" dirty="0" smtClean="0">
                          <a:latin typeface="Arial" panose="020B0604020202020204" pitchFamily="34" charset="0"/>
                          <a:cs typeface="Arial" panose="020B0604020202020204" pitchFamily="34" charset="0"/>
                        </a:rPr>
                        <a:t>s</a:t>
                      </a:r>
                    </a:p>
                    <a:p>
                      <a:r>
                        <a:rPr lang="en-GB" sz="900" b="0" baseline="0" dirty="0" smtClean="0">
                          <a:latin typeface="Arial" panose="020B0604020202020204" pitchFamily="34" charset="0"/>
                          <a:cs typeface="Arial" panose="020B0604020202020204" pitchFamily="34" charset="0"/>
                        </a:rPr>
                        <a:t>Dr Gregory Minnaar</a:t>
                      </a:r>
                      <a:endParaRPr lang="en-GB" sz="9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err="1" smtClean="0">
                          <a:latin typeface="Arial" panose="020B0604020202020204" pitchFamily="34" charset="0"/>
                          <a:cs typeface="Arial" panose="020B0604020202020204" pitchFamily="34" charset="0"/>
                        </a:rPr>
                        <a:t>Numer</a:t>
                      </a:r>
                      <a:r>
                        <a:rPr lang="en-GB" sz="900" dirty="0" smtClean="0">
                          <a:latin typeface="Arial" panose="020B0604020202020204" pitchFamily="34" charset="0"/>
                          <a:cs typeface="Arial" panose="020B0604020202020204" pitchFamily="34" charset="0"/>
                        </a:rPr>
                        <a:t> of LAC Initial Health Assessments completed in 20 working days</a:t>
                      </a:r>
                    </a:p>
                  </a:txBody>
                  <a:tcPr anchor="ctr">
                    <a:lnT w="12700" cap="flat" cmpd="sng" algn="ctr">
                      <a:solidFill>
                        <a:schemeClr val="bg1"/>
                      </a:solidFill>
                      <a:prstDash val="solid"/>
                      <a:round/>
                      <a:headEnd type="none" w="med" len="med"/>
                      <a:tailEnd type="none" w="med" len="med"/>
                    </a:lnT>
                  </a:tcPr>
                </a:tc>
                <a:tc>
                  <a:txBody>
                    <a:bodyPr/>
                    <a:lstStyle/>
                    <a:p>
                      <a:pPr algn="ctr"/>
                      <a:r>
                        <a:rPr lang="en-GB" sz="1000" b="1" dirty="0" smtClean="0">
                          <a:latin typeface="Arial" panose="020B0604020202020204" pitchFamily="34" charset="0"/>
                          <a:cs typeface="Arial" panose="020B0604020202020204" pitchFamily="34" charset="0"/>
                        </a:rPr>
                        <a:t>80%</a:t>
                      </a:r>
                      <a:endParaRPr lang="en-GB" sz="1000" b="1"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100% O</a:t>
                      </a:r>
                    </a:p>
                    <a:p>
                      <a:pPr algn="ctr"/>
                      <a:r>
                        <a:rPr lang="en-GB" sz="1000" b="1" dirty="0" smtClean="0">
                          <a:solidFill>
                            <a:srgbClr val="FFFF00"/>
                          </a:solidFill>
                          <a:latin typeface="Arial" panose="020B0604020202020204" pitchFamily="34" charset="0"/>
                          <a:cs typeface="Arial" panose="020B0604020202020204" pitchFamily="34" charset="0"/>
                        </a:rPr>
                        <a:t>80% N</a:t>
                      </a:r>
                    </a:p>
                    <a:p>
                      <a:pPr algn="ctr"/>
                      <a:r>
                        <a:rPr lang="en-GB" sz="1000" b="1" dirty="0" smtClean="0">
                          <a:solidFill>
                            <a:srgbClr val="FFFF00"/>
                          </a:solidFill>
                          <a:latin typeface="Arial" panose="020B0604020202020204" pitchFamily="34" charset="0"/>
                          <a:cs typeface="Arial" panose="020B0604020202020204" pitchFamily="34" charset="0"/>
                        </a:rPr>
                        <a:t>71.4% D</a:t>
                      </a:r>
                      <a:endParaRPr lang="en-GB" sz="1000" b="1" dirty="0">
                        <a:solidFill>
                          <a:srgbClr val="FFFF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rgbClr val="92D050"/>
                    </a:solidFill>
                  </a:tcPr>
                </a:tc>
                <a:tc>
                  <a:txBody>
                    <a:bodyPr/>
                    <a:lstStyle/>
                    <a:p>
                      <a:pPr algn="ctr"/>
                      <a:endParaRPr lang="en-GB" sz="900" b="0" dirty="0">
                        <a:solidFill>
                          <a:srgbClr val="FF00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just"/>
                      <a:r>
                        <a:rPr lang="en-US" sz="900" kern="1200" dirty="0" smtClean="0">
                          <a:solidFill>
                            <a:schemeClr val="dk1"/>
                          </a:solidFill>
                          <a:effectLst/>
                          <a:latin typeface="Arial" panose="020B0604020202020204" pitchFamily="34" charset="0"/>
                          <a:ea typeface="+mn-ea"/>
                          <a:cs typeface="Arial" panose="020B0604020202020204" pitchFamily="34" charset="0"/>
                        </a:rPr>
                        <a:t>Backing data has been made available this Quarter by SCHT; this determines rationale for a looked after child not receiving a review within 20 working days. A total of 15 IHAs out of 25 were seen in timescale in Q1 and 11 out of 31 were seen in timescale in Q2. A total of 19 IHAs were seen out of 23 for Q3. Rationale is provided for all children seen out of timescale.</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n-US" sz="900" b="1" u="sng" kern="1200" dirty="0" smtClean="0">
                          <a:solidFill>
                            <a:schemeClr val="dk1"/>
                          </a:solidFill>
                          <a:effectLst/>
                          <a:latin typeface="Arial" panose="020B0604020202020204" pitchFamily="34" charset="0"/>
                          <a:ea typeface="+mn-ea"/>
                          <a:cs typeface="Arial" panose="020B0604020202020204" pitchFamily="34" charset="0"/>
                        </a:rPr>
                        <a:t>New Actions: 2020</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Escalation to DDLAC for any child outside of timescales.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Escalation of cancellations to the DDLAC.</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err="1" smtClean="0">
                          <a:solidFill>
                            <a:schemeClr val="dk1"/>
                          </a:solidFill>
                          <a:effectLst/>
                          <a:latin typeface="Arial" panose="020B0604020202020204" pitchFamily="34" charset="0"/>
                          <a:ea typeface="+mn-ea"/>
                          <a:cs typeface="Arial" panose="020B0604020202020204" pitchFamily="34" charset="0"/>
                        </a:rPr>
                        <a:t>Paediatric</a:t>
                      </a:r>
                      <a:r>
                        <a:rPr lang="en-US" sz="900" kern="1200" dirty="0" smtClean="0">
                          <a:solidFill>
                            <a:schemeClr val="dk1"/>
                          </a:solidFill>
                          <a:effectLst/>
                          <a:latin typeface="Arial" panose="020B0604020202020204" pitchFamily="34" charset="0"/>
                          <a:ea typeface="+mn-ea"/>
                          <a:cs typeface="Arial" panose="020B0604020202020204" pitchFamily="34" charset="0"/>
                        </a:rPr>
                        <a:t> team to ensure there is enough appointments available for IHAs.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err="1" smtClean="0">
                          <a:solidFill>
                            <a:schemeClr val="dk1"/>
                          </a:solidFill>
                          <a:effectLst/>
                          <a:latin typeface="Arial" panose="020B0604020202020204" pitchFamily="34" charset="0"/>
                          <a:ea typeface="+mn-ea"/>
                          <a:cs typeface="Arial" panose="020B0604020202020204" pitchFamily="34" charset="0"/>
                        </a:rPr>
                        <a:t>Paediatric</a:t>
                      </a:r>
                      <a:r>
                        <a:rPr lang="en-US" sz="900" kern="1200" dirty="0" smtClean="0">
                          <a:solidFill>
                            <a:schemeClr val="dk1"/>
                          </a:solidFill>
                          <a:effectLst/>
                          <a:latin typeface="Arial" panose="020B0604020202020204" pitchFamily="34" charset="0"/>
                          <a:ea typeface="+mn-ea"/>
                          <a:cs typeface="Arial" panose="020B0604020202020204" pitchFamily="34" charset="0"/>
                        </a:rPr>
                        <a:t> Secretaries to review that IHA paperwork is being completed and sent to the Local Authority in 20 working days. </a:t>
                      </a:r>
                      <a:r>
                        <a:rPr lang="en-US" sz="900" b="1" u="sng" kern="1200" dirty="0" smtClean="0">
                          <a:solidFill>
                            <a:schemeClr val="dk1"/>
                          </a:solidFill>
                          <a:effectLst/>
                          <a:latin typeface="Arial" panose="020B0604020202020204" pitchFamily="34" charset="0"/>
                          <a:ea typeface="+mn-ea"/>
                          <a:cs typeface="Arial" panose="020B0604020202020204" pitchFamily="34" charset="0"/>
                        </a:rPr>
                        <a:t>Continuing Actions: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n-US" sz="900" kern="1200" dirty="0" smtClean="0">
                          <a:solidFill>
                            <a:schemeClr val="dk1"/>
                          </a:solidFill>
                          <a:effectLst/>
                          <a:latin typeface="Arial" panose="020B0604020202020204" pitchFamily="34" charset="0"/>
                          <a:ea typeface="+mn-ea"/>
                          <a:cs typeface="Arial" panose="020B0604020202020204" pitchFamily="34" charset="0"/>
                        </a:rPr>
                        <a:t>1. Review children being placed OOA and the need for a health assessment to be completed. Review if children need to be brought back into area following risk assessment</a:t>
                      </a:r>
                      <a:endParaRPr lang="en-GB" sz="900" i="0" dirty="0" smtClean="0">
                        <a:solidFill>
                          <a:schemeClr val="tx1"/>
                        </a:solidFill>
                        <a:latin typeface="Arial" panose="020B0604020202020204" pitchFamily="34" charset="0"/>
                        <a:cs typeface="Arial" panose="020B0604020202020204"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r>
              <a:tr h="792000">
                <a:tc>
                  <a:txBody>
                    <a:bodyPr/>
                    <a:lstStyle/>
                    <a:p>
                      <a:r>
                        <a:rPr lang="en-GB" sz="900" b="0" dirty="0" smtClean="0">
                          <a:solidFill>
                            <a:schemeClr val="tx1"/>
                          </a:solidFill>
                          <a:latin typeface="Arial" panose="020B0604020202020204" pitchFamily="34" charset="0"/>
                          <a:cs typeface="Arial" panose="020B0604020202020204" pitchFamily="34" charset="0"/>
                        </a:rPr>
                        <a:t>Review</a:t>
                      </a:r>
                      <a:r>
                        <a:rPr lang="en-GB" sz="900" b="0" baseline="0" dirty="0" smtClean="0">
                          <a:solidFill>
                            <a:schemeClr val="tx1"/>
                          </a:solidFill>
                          <a:latin typeface="Arial" panose="020B0604020202020204" pitchFamily="34" charset="0"/>
                          <a:cs typeface="Arial" panose="020B0604020202020204" pitchFamily="34" charset="0"/>
                        </a:rPr>
                        <a:t> Health Assessments</a:t>
                      </a:r>
                    </a:p>
                    <a:p>
                      <a:r>
                        <a:rPr lang="en-GB" sz="900" b="0" baseline="0" dirty="0" smtClean="0">
                          <a:solidFill>
                            <a:schemeClr val="tx1"/>
                          </a:solidFill>
                          <a:latin typeface="Arial" panose="020B0604020202020204" pitchFamily="34" charset="0"/>
                          <a:cs typeface="Arial" panose="020B0604020202020204" pitchFamily="34" charset="0"/>
                        </a:rPr>
                        <a:t>Maggie Braun</a:t>
                      </a:r>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r>
                        <a:rPr lang="en-GB" sz="900" dirty="0" smtClean="0">
                          <a:latin typeface="Arial" panose="020B0604020202020204" pitchFamily="34" charset="0"/>
                          <a:cs typeface="Arial" panose="020B0604020202020204" pitchFamily="34" charset="0"/>
                        </a:rPr>
                        <a:t>% of looked after children under 5 years with an up to date statutory health assessment </a:t>
                      </a:r>
                    </a:p>
                  </a:txBody>
                  <a:tcPr anchor="ctr"/>
                </a:tc>
                <a:tc>
                  <a:txBody>
                    <a:bodyPr/>
                    <a:lstStyle/>
                    <a:p>
                      <a:pPr algn="ctr"/>
                      <a:r>
                        <a:rPr lang="en-GB" sz="1000" b="1" dirty="0" smtClean="0">
                          <a:latin typeface="Arial" panose="020B0604020202020204" pitchFamily="34" charset="0"/>
                          <a:cs typeface="Arial" panose="020B0604020202020204" pitchFamily="34" charset="0"/>
                        </a:rPr>
                        <a:t>90%</a:t>
                      </a:r>
                      <a:endParaRPr lang="en-GB" sz="1000" b="1" dirty="0">
                        <a:latin typeface="Arial" panose="020B0604020202020204" pitchFamily="34" charset="0"/>
                        <a:cs typeface="Arial" panose="020B0604020202020204" pitchFamily="34" charset="0"/>
                      </a:endParaRP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87.6% O</a:t>
                      </a:r>
                    </a:p>
                    <a:p>
                      <a:pPr algn="ctr"/>
                      <a:r>
                        <a:rPr lang="en-GB" sz="1000" b="1" dirty="0" smtClean="0">
                          <a:solidFill>
                            <a:srgbClr val="FFFF00"/>
                          </a:solidFill>
                          <a:latin typeface="Arial" panose="020B0604020202020204" pitchFamily="34" charset="0"/>
                          <a:cs typeface="Arial" panose="020B0604020202020204" pitchFamily="34" charset="0"/>
                        </a:rPr>
                        <a:t>92% N</a:t>
                      </a:r>
                    </a:p>
                    <a:p>
                      <a:pPr algn="ctr"/>
                      <a:r>
                        <a:rPr lang="en-GB" sz="1000" b="1" dirty="0" smtClean="0">
                          <a:solidFill>
                            <a:srgbClr val="FFFF00"/>
                          </a:solidFill>
                          <a:latin typeface="Arial" panose="020B0604020202020204" pitchFamily="34" charset="0"/>
                          <a:cs typeface="Arial" panose="020B0604020202020204" pitchFamily="34" charset="0"/>
                        </a:rPr>
                        <a:t>92% D</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FF000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rowSpan="3">
                  <a:txBody>
                    <a:bodyPr/>
                    <a:lstStyle/>
                    <a:p>
                      <a:r>
                        <a:rPr lang="en-US" sz="900" kern="1200" dirty="0" smtClean="0">
                          <a:solidFill>
                            <a:schemeClr val="dk1"/>
                          </a:solidFill>
                          <a:effectLst/>
                          <a:latin typeface="Arial" panose="020B0604020202020204" pitchFamily="34" charset="0"/>
                          <a:ea typeface="+mn-ea"/>
                          <a:cs typeface="Arial" panose="020B0604020202020204" pitchFamily="34" charset="0"/>
                        </a:rPr>
                        <a:t>Backing data provided by SCHT at the end of each quarter to determine rationale around the figures provided.</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r>
                        <a:rPr lang="en-US" sz="900" b="1" u="sng" kern="1200" dirty="0" smtClean="0">
                          <a:solidFill>
                            <a:schemeClr val="dk1"/>
                          </a:solidFill>
                          <a:effectLst/>
                          <a:latin typeface="Arial" panose="020B0604020202020204" pitchFamily="34" charset="0"/>
                          <a:ea typeface="+mn-ea"/>
                          <a:cs typeface="Arial" panose="020B0604020202020204" pitchFamily="34" charset="0"/>
                        </a:rPr>
                        <a:t>Continuing Actions: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RHA continue to be reviewed and escalated in accordance with LAC processes.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OOA concerns continue to be escalated to CCG.</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LAC nurse continues to review the backlog</a:t>
                      </a:r>
                      <a:r>
                        <a:rPr lang="en-US" sz="900" kern="1200" baseline="0" dirty="0" smtClean="0">
                          <a:solidFill>
                            <a:schemeClr val="dk1"/>
                          </a:solidFill>
                          <a:effectLst/>
                          <a:latin typeface="Arial" panose="020B0604020202020204" pitchFamily="34" charset="0"/>
                          <a:ea typeface="+mn-ea"/>
                          <a:cs typeface="Arial" panose="020B0604020202020204" pitchFamily="34" charset="0"/>
                        </a:rPr>
                        <a:t> </a:t>
                      </a:r>
                      <a:r>
                        <a:rPr lang="en-US" sz="900" kern="1200" dirty="0" smtClean="0">
                          <a:solidFill>
                            <a:schemeClr val="dk1"/>
                          </a:solidFill>
                          <a:effectLst/>
                          <a:latin typeface="Arial" panose="020B0604020202020204" pitchFamily="34" charset="0"/>
                          <a:ea typeface="+mn-ea"/>
                          <a:cs typeface="Arial" panose="020B0604020202020204" pitchFamily="34" charset="0"/>
                        </a:rPr>
                        <a:t>and escalate outstanding RHA's to professionals and OOA colleagues.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CCG Designated Nurse continues to review the OOA requests and escalate outstanding RHA's.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n-US" sz="900" kern="1200" dirty="0" smtClean="0">
                          <a:solidFill>
                            <a:schemeClr val="dk1"/>
                          </a:solidFill>
                          <a:effectLst/>
                          <a:latin typeface="Arial" panose="020B0604020202020204" pitchFamily="34" charset="0"/>
                          <a:ea typeface="+mn-ea"/>
                          <a:cs typeface="Arial" panose="020B0604020202020204" pitchFamily="34" charset="0"/>
                        </a:rPr>
                        <a:t>.</a:t>
                      </a:r>
                      <a:endParaRPr lang="en-GB" sz="900" kern="1200" baseline="0" noProof="0" dirty="0" smtClean="0">
                        <a:solidFill>
                          <a:schemeClr val="tx1"/>
                        </a:solidFill>
                        <a:latin typeface="Arial" panose="020B0604020202020204" pitchFamily="34" charset="0"/>
                        <a:ea typeface="+mn-ea"/>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tr>
              <a:tr h="396000">
                <a:tc rowSpan="2">
                  <a:txBody>
                    <a:bodyPr/>
                    <a:lstStyle/>
                    <a:p>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 of looked after children 5yrs to 16yrs with an up to date statutory health assessment </a:t>
                      </a:r>
                    </a:p>
                  </a:txBody>
                  <a:tcPr anchor="ctr"/>
                </a:tc>
                <a:tc>
                  <a:txBody>
                    <a:bodyPr/>
                    <a:lstStyle/>
                    <a:p>
                      <a:pPr algn="ctr"/>
                      <a:r>
                        <a:rPr lang="en-GB" sz="1000" b="1" dirty="0" smtClean="0">
                          <a:latin typeface="Arial" panose="020B0604020202020204" pitchFamily="34" charset="0"/>
                          <a:cs typeface="Arial" panose="020B0604020202020204" pitchFamily="34" charset="0"/>
                        </a:rPr>
                        <a:t>90%</a:t>
                      </a:r>
                      <a:endParaRPr lang="en-GB" sz="1000" b="1" dirty="0">
                        <a:latin typeface="Arial" panose="020B0604020202020204" pitchFamily="34" charset="0"/>
                        <a:cs typeface="Arial" panose="020B0604020202020204" pitchFamily="34" charset="0"/>
                      </a:endParaRP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90.3% O</a:t>
                      </a:r>
                    </a:p>
                    <a:p>
                      <a:pPr algn="ctr"/>
                      <a:r>
                        <a:rPr lang="en-GB" sz="1000" b="1" dirty="0" smtClean="0">
                          <a:solidFill>
                            <a:srgbClr val="FFFF00"/>
                          </a:solidFill>
                          <a:latin typeface="Arial" panose="020B0604020202020204" pitchFamily="34" charset="0"/>
                          <a:cs typeface="Arial" panose="020B0604020202020204" pitchFamily="34" charset="0"/>
                        </a:rPr>
                        <a:t>91% N</a:t>
                      </a:r>
                    </a:p>
                    <a:p>
                      <a:pPr algn="ctr"/>
                      <a:r>
                        <a:rPr lang="en-GB" sz="1000" b="1" dirty="0" smtClean="0">
                          <a:solidFill>
                            <a:srgbClr val="FFFF00"/>
                          </a:solidFill>
                          <a:latin typeface="Arial" panose="020B0604020202020204" pitchFamily="34" charset="0"/>
                          <a:cs typeface="Arial" panose="020B0604020202020204" pitchFamily="34" charset="0"/>
                        </a:rPr>
                        <a:t>95% D</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92D05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noProof="0" dirty="0" smtClean="0">
                        <a:solidFill>
                          <a:schemeClr val="tx1"/>
                        </a:solidFill>
                        <a:latin typeface="Arial" panose="020B0604020202020204" pitchFamily="34" charset="0"/>
                        <a:ea typeface="+mn-ea"/>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tr>
              <a:tr h="396000">
                <a:tc v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 of looked after children 16yrs to 18yrs with an up to date statutory health assessment </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latin typeface="Arial" panose="020B0604020202020204" pitchFamily="34" charset="0"/>
                          <a:cs typeface="Arial" panose="020B0604020202020204" pitchFamily="34" charset="0"/>
                        </a:rPr>
                        <a:t>80%</a:t>
                      </a: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84.6% O</a:t>
                      </a:r>
                    </a:p>
                    <a:p>
                      <a:pPr algn="ctr"/>
                      <a:r>
                        <a:rPr lang="en-GB" sz="1000" b="1" dirty="0" smtClean="0">
                          <a:solidFill>
                            <a:srgbClr val="FFFF00"/>
                          </a:solidFill>
                          <a:latin typeface="Arial" panose="020B0604020202020204" pitchFamily="34" charset="0"/>
                          <a:cs typeface="Arial" panose="020B0604020202020204" pitchFamily="34" charset="0"/>
                        </a:rPr>
                        <a:t>87.9% N</a:t>
                      </a:r>
                    </a:p>
                    <a:p>
                      <a:pPr algn="ctr"/>
                      <a:r>
                        <a:rPr lang="en-GB" sz="1000" b="1" dirty="0" smtClean="0">
                          <a:solidFill>
                            <a:srgbClr val="FFFF00"/>
                          </a:solidFill>
                          <a:latin typeface="Arial" panose="020B0604020202020204" pitchFamily="34" charset="0"/>
                          <a:cs typeface="Arial" panose="020B0604020202020204" pitchFamily="34" charset="0"/>
                        </a:rPr>
                        <a:t>86.5% D</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92D05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endParaRPr lang="en-GB"/>
                    </a:p>
                  </a:txBody>
                  <a:tcPr/>
                </a:tc>
              </a:tr>
            </a:tbl>
          </a:graphicData>
        </a:graphic>
      </p:graphicFrame>
      <p:sp>
        <p:nvSpPr>
          <p:cNvPr id="13" name="Down Arrow 12"/>
          <p:cNvSpPr>
            <a:spLocks noChangeAspect="1"/>
          </p:cNvSpPr>
          <p:nvPr/>
        </p:nvSpPr>
        <p:spPr>
          <a:xfrm rot="10800000">
            <a:off x="5057111" y="2636912"/>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Down Arrow 16"/>
          <p:cNvSpPr>
            <a:spLocks noChangeAspect="1"/>
          </p:cNvSpPr>
          <p:nvPr/>
        </p:nvSpPr>
        <p:spPr>
          <a:xfrm rot="10800000">
            <a:off x="5043941" y="5661248"/>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0" name="image2.jpeg" descr="Shropshire CCG col"/>
          <p:cNvPicPr/>
          <p:nvPr/>
        </p:nvPicPr>
        <p:blipFill>
          <a:blip r:embed="rId3" cstate="print"/>
          <a:stretch>
            <a:fillRect/>
          </a:stretch>
        </p:blipFill>
        <p:spPr>
          <a:xfrm>
            <a:off x="6876256" y="44624"/>
            <a:ext cx="1152128" cy="440055"/>
          </a:xfrm>
          <a:prstGeom prst="rect">
            <a:avLst/>
          </a:prstGeom>
        </p:spPr>
      </p:pic>
      <p:sp>
        <p:nvSpPr>
          <p:cNvPr id="15" name="Down Arrow 14"/>
          <p:cNvSpPr>
            <a:spLocks noChangeAspect="1"/>
          </p:cNvSpPr>
          <p:nvPr/>
        </p:nvSpPr>
        <p:spPr>
          <a:xfrm rot="10800000">
            <a:off x="5042842" y="4204885"/>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Down Arrow 15"/>
          <p:cNvSpPr>
            <a:spLocks noChangeAspect="1"/>
          </p:cNvSpPr>
          <p:nvPr/>
        </p:nvSpPr>
        <p:spPr>
          <a:xfrm rot="10800000">
            <a:off x="5063181" y="4941168"/>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4951350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4032"/>
            <a:ext cx="6697192" cy="576000"/>
          </a:xfrm>
        </p:spPr>
        <p:txBody>
          <a:bodyPr>
            <a:normAutofit fontScale="90000"/>
          </a:bodyPr>
          <a:lstStyle/>
          <a:p>
            <a:r>
              <a:rPr lang="en-GB" sz="2800" dirty="0" smtClean="0"/>
              <a:t>Key Performance Challenges, Quarter </a:t>
            </a:r>
            <a:r>
              <a:rPr lang="en-GB" sz="2800" dirty="0"/>
              <a:t>4</a:t>
            </a:r>
            <a:r>
              <a:rPr lang="en-GB" sz="2800" dirty="0" smtClean="0"/>
              <a:t>; 2019/20  Shropshire Looked After Children</a:t>
            </a:r>
            <a:endParaRPr lang="en-GB" sz="2800" dirty="0"/>
          </a:p>
        </p:txBody>
      </p:sp>
      <p:sp>
        <p:nvSpPr>
          <p:cNvPr id="4" name="Slide Number Placeholder 3"/>
          <p:cNvSpPr>
            <a:spLocks noGrp="1"/>
          </p:cNvSpPr>
          <p:nvPr>
            <p:ph type="sldNum" sz="quarter" idx="12"/>
          </p:nvPr>
        </p:nvSpPr>
        <p:spPr>
          <a:xfrm>
            <a:off x="6553200" y="6408000"/>
            <a:ext cx="2133600" cy="365125"/>
          </a:xfrm>
        </p:spPr>
        <p:txBody>
          <a:bodyPr/>
          <a:lstStyle/>
          <a:p>
            <a:fld id="{7E94E753-07F0-440B-A2F1-697ADB472C27}" type="slidenum">
              <a:rPr lang="en-GB" smtClean="0"/>
              <a:t>9</a:t>
            </a:fld>
            <a:endParaRPr lang="en-GB" dirty="0"/>
          </a:p>
        </p:txBody>
      </p:sp>
      <p:pic>
        <p:nvPicPr>
          <p:cNvPr id="7" name="Picture 10" descr="Organisation's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3350" y="116632"/>
            <a:ext cx="1085154" cy="533400"/>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p:nvPr/>
        </p:nvGrpSpPr>
        <p:grpSpPr>
          <a:xfrm>
            <a:off x="0" y="0"/>
            <a:ext cx="9144000" cy="6858000"/>
            <a:chOff x="0" y="0"/>
            <a:chExt cx="9144000" cy="6858000"/>
          </a:xfrm>
        </p:grpSpPr>
        <p:sp>
          <p:nvSpPr>
            <p:cNvPr id="11" name="Rectangle 10"/>
            <p:cNvSpPr/>
            <p:nvPr/>
          </p:nvSpPr>
          <p:spPr>
            <a:xfrm>
              <a:off x="0" y="0"/>
              <a:ext cx="9144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12" name="Rectangle 11"/>
            <p:cNvSpPr/>
            <p:nvPr/>
          </p:nvSpPr>
          <p:spPr>
            <a:xfrm>
              <a:off x="0" y="0"/>
              <a:ext cx="9144000" cy="86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grpSp>
      <p:graphicFrame>
        <p:nvGraphicFramePr>
          <p:cNvPr id="19" name="Table 18"/>
          <p:cNvGraphicFramePr>
            <a:graphicFrameLocks noGrp="1"/>
          </p:cNvGraphicFramePr>
          <p:nvPr>
            <p:extLst>
              <p:ext uri="{D42A27DB-BD31-4B8C-83A1-F6EECF244321}">
                <p14:modId xmlns:p14="http://schemas.microsoft.com/office/powerpoint/2010/main" val="4092711639"/>
              </p:ext>
            </p:extLst>
          </p:nvPr>
        </p:nvGraphicFramePr>
        <p:xfrm>
          <a:off x="144000" y="900000"/>
          <a:ext cx="8856000" cy="5280720"/>
        </p:xfrm>
        <a:graphic>
          <a:graphicData uri="http://schemas.openxmlformats.org/drawingml/2006/table">
            <a:tbl>
              <a:tblPr firstRow="1" bandRow="1">
                <a:tableStyleId>{5C22544A-7EE6-4342-B048-85BDC9FD1C3A}</a:tableStyleId>
              </a:tblPr>
              <a:tblGrid>
                <a:gridCol w="900000"/>
                <a:gridCol w="1548000"/>
                <a:gridCol w="792000"/>
                <a:gridCol w="684000"/>
                <a:gridCol w="720000"/>
                <a:gridCol w="684000"/>
                <a:gridCol w="3528000"/>
              </a:tblGrid>
              <a:tr h="252000">
                <a:tc rowSpan="2">
                  <a:txBody>
                    <a:bodyPr/>
                    <a:lstStyle/>
                    <a:p>
                      <a:r>
                        <a:rPr lang="en-GB" sz="1000" dirty="0" smtClean="0">
                          <a:latin typeface="Arial" panose="020B0604020202020204" pitchFamily="34" charset="0"/>
                          <a:cs typeface="Arial" panose="020B0604020202020204" pitchFamily="34" charset="0"/>
                        </a:rPr>
                        <a:t>Area and Local Lead</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dirty="0" smtClean="0">
                          <a:latin typeface="Arial" panose="020B0604020202020204" pitchFamily="34" charset="0"/>
                          <a:cs typeface="Arial" panose="020B0604020202020204" pitchFamily="34" charset="0"/>
                        </a:rPr>
                        <a:t>Indicator</a:t>
                      </a:r>
                      <a:endParaRPr lang="en-GB" sz="100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pPr algn="ctr"/>
                      <a:r>
                        <a:rPr lang="en-GB" sz="1000" dirty="0" smtClean="0">
                          <a:latin typeface="Arial" panose="020B0604020202020204" pitchFamily="34" charset="0"/>
                          <a:cs typeface="Arial" panose="020B0604020202020204" pitchFamily="34" charset="0"/>
                        </a:rPr>
                        <a:t>Target </a:t>
                      </a:r>
                      <a:br>
                        <a:rPr lang="en-GB" sz="1000" dirty="0" smtClean="0">
                          <a:latin typeface="Arial" panose="020B0604020202020204" pitchFamily="34" charset="0"/>
                          <a:cs typeface="Arial" panose="020B0604020202020204" pitchFamily="34" charset="0"/>
                        </a:rPr>
                      </a:br>
                      <a:r>
                        <a:rPr lang="en-GB" sz="1000" b="0" i="1" dirty="0" smtClean="0">
                          <a:latin typeface="Arial" panose="020B0604020202020204" pitchFamily="34" charset="0"/>
                          <a:cs typeface="Arial" panose="020B0604020202020204" pitchFamily="34" charset="0"/>
                        </a:rPr>
                        <a:t>or national rate</a:t>
                      </a:r>
                      <a:endParaRPr lang="en-GB" sz="1000" b="0" i="1"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gridSpan="2">
                  <a:txBody>
                    <a:bodyPr/>
                    <a:lstStyle/>
                    <a:p>
                      <a:pPr algn="ctr"/>
                      <a:r>
                        <a:rPr lang="en-GB" sz="1000" dirty="0" smtClean="0">
                          <a:latin typeface="Arial" panose="020B0604020202020204" pitchFamily="34" charset="0"/>
                          <a:cs typeface="Arial" panose="020B0604020202020204" pitchFamily="34" charset="0"/>
                        </a:rPr>
                        <a:t>Latest Position</a:t>
                      </a:r>
                      <a:endParaRPr lang="en-GB" sz="1000" dirty="0">
                        <a:latin typeface="Arial" panose="020B0604020202020204" pitchFamily="34" charset="0"/>
                        <a:cs typeface="Arial" panose="020B060402020202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hMerge="1">
                  <a:txBody>
                    <a:bodyPr/>
                    <a:lstStyle/>
                    <a:p>
                      <a:endParaRPr lang="en-GB" dirty="0"/>
                    </a:p>
                  </a:txBody>
                  <a:tcPr/>
                </a:tc>
                <a:tc rowSpan="2">
                  <a:txBody>
                    <a:bodyPr/>
                    <a:lstStyle/>
                    <a:p>
                      <a:r>
                        <a:rPr lang="en-GB" sz="1000" dirty="0" smtClean="0">
                          <a:latin typeface="Arial" panose="020B0604020202020204" pitchFamily="34" charset="0"/>
                          <a:cs typeface="Arial" panose="020B0604020202020204" pitchFamily="34" charset="0"/>
                        </a:rPr>
                        <a:t>Change </a:t>
                      </a:r>
                      <a:r>
                        <a:rPr lang="en-GB" sz="1000" b="0" dirty="0" smtClean="0">
                          <a:latin typeface="Arial" panose="020B0604020202020204" pitchFamily="34" charset="0"/>
                          <a:cs typeface="Arial" panose="020B0604020202020204" pitchFamily="34" charset="0"/>
                        </a:rPr>
                        <a:t>from last period</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rowSpan="2">
                  <a:txBody>
                    <a:bodyPr/>
                    <a:lstStyle/>
                    <a:p>
                      <a:r>
                        <a:rPr lang="en-GB" sz="1000" b="1" dirty="0" smtClean="0">
                          <a:latin typeface="Arial" panose="020B0604020202020204" pitchFamily="34" charset="0"/>
                          <a:cs typeface="Arial" panose="020B0604020202020204" pitchFamily="34" charset="0"/>
                        </a:rPr>
                        <a:t>Headline</a:t>
                      </a:r>
                      <a:r>
                        <a:rPr lang="en-GB" sz="1000" b="0" dirty="0" smtClean="0">
                          <a:latin typeface="Arial" panose="020B0604020202020204" pitchFamily="34" charset="0"/>
                          <a:cs typeface="Arial" panose="020B0604020202020204" pitchFamily="34" charset="0"/>
                        </a:rPr>
                        <a:t> issues/actions</a:t>
                      </a:r>
                      <a:endParaRPr lang="en-GB" sz="1000" b="0" dirty="0">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r>
              <a:tr h="396000">
                <a:tc vMerge="1">
                  <a:txBody>
                    <a:bodyPr/>
                    <a:lstStyle/>
                    <a:p>
                      <a:endParaRPr lang="en-GB" dirty="0"/>
                    </a:p>
                  </a:txBody>
                  <a:tcPr/>
                </a:tc>
                <a:tc vMerge="1">
                  <a:txBody>
                    <a:bodyPr/>
                    <a:lstStyle/>
                    <a:p>
                      <a:endParaRPr lang="en-GB" dirty="0"/>
                    </a:p>
                  </a:txBody>
                  <a:tcPr/>
                </a:tc>
                <a:tc vMerge="1">
                  <a:txBody>
                    <a:bodyPr/>
                    <a:lstStyle/>
                    <a:p>
                      <a:endParaRPr lang="en-GB" dirty="0"/>
                    </a:p>
                  </a:txBody>
                  <a:tcPr/>
                </a:tc>
                <a:tc>
                  <a:txBody>
                    <a:bodyPr/>
                    <a:lstStyle/>
                    <a:p>
                      <a:r>
                        <a:rPr lang="en-GB" sz="1000" b="1" dirty="0" smtClean="0">
                          <a:solidFill>
                            <a:schemeClr val="bg1"/>
                          </a:solidFill>
                          <a:latin typeface="Arial" panose="020B0604020202020204" pitchFamily="34" charset="0"/>
                          <a:cs typeface="Arial" panose="020B0604020202020204" pitchFamily="34" charset="0"/>
                        </a:rPr>
                        <a:t>Official Q4 data</a:t>
                      </a: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r>
                        <a:rPr lang="en-GB" sz="1000" b="0" dirty="0" smtClean="0">
                          <a:solidFill>
                            <a:schemeClr val="bg1"/>
                          </a:solidFill>
                          <a:latin typeface="Arial" panose="020B0604020202020204" pitchFamily="34" charset="0"/>
                          <a:cs typeface="Arial" panose="020B0604020202020204" pitchFamily="34" charset="0"/>
                        </a:rPr>
                        <a:t>Un-validated</a:t>
                      </a:r>
                      <a:endParaRPr lang="en-GB" sz="10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vMerge="1">
                  <a:txBody>
                    <a:bodyPr/>
                    <a:lstStyle/>
                    <a:p>
                      <a:endParaRPr lang="en-GB" dirty="0"/>
                    </a:p>
                  </a:txBody>
                  <a:tcPr/>
                </a:tc>
                <a:tc vMerge="1">
                  <a:txBody>
                    <a:bodyPr/>
                    <a:lstStyle/>
                    <a:p>
                      <a:endParaRPr lang="en-GB"/>
                    </a:p>
                  </a:txBody>
                  <a:tcPr/>
                </a:tc>
              </a:tr>
              <a:tr h="648000">
                <a:tc>
                  <a:txBody>
                    <a:bodyPr/>
                    <a:lstStyle/>
                    <a:p>
                      <a:r>
                        <a:rPr lang="en-GB" sz="900" b="0" dirty="0" smtClean="0">
                          <a:latin typeface="Arial" panose="020B0604020202020204" pitchFamily="34" charset="0"/>
                          <a:cs typeface="Arial" panose="020B0604020202020204" pitchFamily="34" charset="0"/>
                        </a:rPr>
                        <a:t>Initial</a:t>
                      </a:r>
                      <a:r>
                        <a:rPr lang="en-GB" sz="900" b="0" baseline="0" dirty="0" smtClean="0">
                          <a:latin typeface="Arial" panose="020B0604020202020204" pitchFamily="34" charset="0"/>
                          <a:cs typeface="Arial" panose="020B0604020202020204" pitchFamily="34" charset="0"/>
                        </a:rPr>
                        <a:t> health Assessment</a:t>
                      </a:r>
                      <a:r>
                        <a:rPr lang="en-GB" sz="900" b="0" dirty="0" smtClean="0">
                          <a:latin typeface="Arial" panose="020B0604020202020204" pitchFamily="34" charset="0"/>
                          <a:cs typeface="Arial" panose="020B0604020202020204" pitchFamily="34" charset="0"/>
                        </a:rPr>
                        <a:t>s</a:t>
                      </a:r>
                    </a:p>
                    <a:p>
                      <a:r>
                        <a:rPr lang="en-GB" sz="900" b="0" baseline="0" dirty="0" smtClean="0">
                          <a:latin typeface="Arial" panose="020B0604020202020204" pitchFamily="34" charset="0"/>
                          <a:cs typeface="Arial" panose="020B0604020202020204" pitchFamily="34" charset="0"/>
                        </a:rPr>
                        <a:t>Dr Gregory Minnaar</a:t>
                      </a:r>
                      <a:endParaRPr lang="en-GB" sz="9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Number of LAC Initial Health Assessments completed in 20 working days</a:t>
                      </a:r>
                    </a:p>
                  </a:txBody>
                  <a:tcPr anchor="ctr">
                    <a:lnT w="12700" cap="flat" cmpd="sng" algn="ctr">
                      <a:solidFill>
                        <a:schemeClr val="bg1"/>
                      </a:solidFill>
                      <a:prstDash val="solid"/>
                      <a:round/>
                      <a:headEnd type="none" w="med" len="med"/>
                      <a:tailEnd type="none" w="med" len="med"/>
                    </a:lnT>
                  </a:tcPr>
                </a:tc>
                <a:tc>
                  <a:txBody>
                    <a:bodyPr/>
                    <a:lstStyle/>
                    <a:p>
                      <a:pPr algn="ctr"/>
                      <a:r>
                        <a:rPr lang="en-GB" sz="1000" b="1" dirty="0" smtClean="0">
                          <a:latin typeface="Arial" panose="020B0604020202020204" pitchFamily="34" charset="0"/>
                          <a:cs typeface="Arial" panose="020B0604020202020204" pitchFamily="34" charset="0"/>
                        </a:rPr>
                        <a:t>80%</a:t>
                      </a:r>
                      <a:endParaRPr lang="en-GB" sz="1000" b="1"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46% J</a:t>
                      </a:r>
                    </a:p>
                    <a:p>
                      <a:pPr algn="ctr"/>
                      <a:r>
                        <a:rPr lang="en-GB" sz="1000" b="1" dirty="0" smtClean="0">
                          <a:solidFill>
                            <a:srgbClr val="FFFF00"/>
                          </a:solidFill>
                          <a:latin typeface="Arial" panose="020B0604020202020204" pitchFamily="34" charset="0"/>
                          <a:cs typeface="Arial" panose="020B0604020202020204" pitchFamily="34" charset="0"/>
                        </a:rPr>
                        <a:t>66% F</a:t>
                      </a:r>
                    </a:p>
                    <a:p>
                      <a:pPr algn="ctr"/>
                      <a:r>
                        <a:rPr lang="en-GB" sz="1000" b="1" dirty="0" smtClean="0">
                          <a:solidFill>
                            <a:srgbClr val="FFFF00"/>
                          </a:solidFill>
                          <a:latin typeface="Arial" panose="020B0604020202020204" pitchFamily="34" charset="0"/>
                          <a:cs typeface="Arial" panose="020B0604020202020204" pitchFamily="34" charset="0"/>
                        </a:rPr>
                        <a:t>100% M</a:t>
                      </a:r>
                      <a:endParaRPr lang="en-GB" sz="1000" b="1" dirty="0">
                        <a:solidFill>
                          <a:srgbClr val="FFFF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rgbClr val="FF0000"/>
                    </a:solidFill>
                  </a:tcPr>
                </a:tc>
                <a:tc>
                  <a:txBody>
                    <a:bodyPr/>
                    <a:lstStyle/>
                    <a:p>
                      <a:pPr algn="ctr"/>
                      <a:endParaRPr lang="en-GB" sz="900" b="0" dirty="0">
                        <a:solidFill>
                          <a:srgbClr val="FF0000"/>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tcPr>
                </a:tc>
                <a:tc>
                  <a:txBody>
                    <a:bodyPr/>
                    <a:lstStyle/>
                    <a:p>
                      <a:pPr algn="just"/>
                      <a:r>
                        <a:rPr lang="en-US" sz="900" kern="1200" dirty="0" smtClean="0">
                          <a:solidFill>
                            <a:schemeClr val="dk1"/>
                          </a:solidFill>
                          <a:effectLst/>
                          <a:latin typeface="Arial" panose="020B0604020202020204" pitchFamily="34" charset="0"/>
                          <a:ea typeface="+mn-ea"/>
                          <a:cs typeface="Arial" panose="020B0604020202020204" pitchFamily="34" charset="0"/>
                        </a:rPr>
                        <a:t>Backing data has been made available this Quarter by SCHT; this determines rationale for a looked after child not receiving a review within 20 working days. A total of 15 IHAs out of 25 were seen in timescale in Q1 and 11 out of 31 were seen in timescale in Q2. A total of 14 IHAs were seen out of 20 for Q3.  A total of 23 IHAs out of 32 were seen in timescale in Q4. Rationale is provided for all children seen out of timescale.</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n-US" sz="900" b="1" u="sng" kern="1200" dirty="0" smtClean="0">
                          <a:solidFill>
                            <a:schemeClr val="dk1"/>
                          </a:solidFill>
                          <a:effectLst/>
                          <a:latin typeface="Arial" panose="020B0604020202020204" pitchFamily="34" charset="0"/>
                          <a:ea typeface="+mn-ea"/>
                          <a:cs typeface="Arial" panose="020B0604020202020204" pitchFamily="34" charset="0"/>
                        </a:rPr>
                        <a:t>New Actions: 2020</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Escalation to DDLAC for any child outside of timescales.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Escalation of cancellations to the DDLAC.</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err="1" smtClean="0">
                          <a:solidFill>
                            <a:schemeClr val="dk1"/>
                          </a:solidFill>
                          <a:effectLst/>
                          <a:latin typeface="Arial" panose="020B0604020202020204" pitchFamily="34" charset="0"/>
                          <a:ea typeface="+mn-ea"/>
                          <a:cs typeface="Arial" panose="020B0604020202020204" pitchFamily="34" charset="0"/>
                        </a:rPr>
                        <a:t>Paediatric</a:t>
                      </a:r>
                      <a:r>
                        <a:rPr lang="en-US" sz="900" kern="1200" dirty="0" smtClean="0">
                          <a:solidFill>
                            <a:schemeClr val="dk1"/>
                          </a:solidFill>
                          <a:effectLst/>
                          <a:latin typeface="Arial" panose="020B0604020202020204" pitchFamily="34" charset="0"/>
                          <a:ea typeface="+mn-ea"/>
                          <a:cs typeface="Arial" panose="020B0604020202020204" pitchFamily="34" charset="0"/>
                        </a:rPr>
                        <a:t> team to ensure there is enough appointments available for IHAs.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err="1" smtClean="0">
                          <a:solidFill>
                            <a:schemeClr val="dk1"/>
                          </a:solidFill>
                          <a:effectLst/>
                          <a:latin typeface="Arial" panose="020B0604020202020204" pitchFamily="34" charset="0"/>
                          <a:ea typeface="+mn-ea"/>
                          <a:cs typeface="Arial" panose="020B0604020202020204" pitchFamily="34" charset="0"/>
                        </a:rPr>
                        <a:t>Paediatric</a:t>
                      </a:r>
                      <a:r>
                        <a:rPr lang="en-US" sz="900" kern="1200" dirty="0" smtClean="0">
                          <a:solidFill>
                            <a:schemeClr val="dk1"/>
                          </a:solidFill>
                          <a:effectLst/>
                          <a:latin typeface="Arial" panose="020B0604020202020204" pitchFamily="34" charset="0"/>
                          <a:ea typeface="+mn-ea"/>
                          <a:cs typeface="Arial" panose="020B0604020202020204" pitchFamily="34" charset="0"/>
                        </a:rPr>
                        <a:t> Secretaries to review that IHA paperwork is being completed and sent to the Local Authority in 20 working days. </a:t>
                      </a:r>
                      <a:r>
                        <a:rPr lang="en-US" sz="900" b="1" u="sng" kern="1200" dirty="0" smtClean="0">
                          <a:solidFill>
                            <a:schemeClr val="dk1"/>
                          </a:solidFill>
                          <a:effectLst/>
                          <a:latin typeface="Arial" panose="020B0604020202020204" pitchFamily="34" charset="0"/>
                          <a:ea typeface="+mn-ea"/>
                          <a:cs typeface="Arial" panose="020B0604020202020204" pitchFamily="34" charset="0"/>
                        </a:rPr>
                        <a:t>Continuing Actions: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n-US" sz="900" kern="1200" dirty="0" smtClean="0">
                          <a:solidFill>
                            <a:schemeClr val="dk1"/>
                          </a:solidFill>
                          <a:effectLst/>
                          <a:latin typeface="Arial" panose="020B0604020202020204" pitchFamily="34" charset="0"/>
                          <a:ea typeface="+mn-ea"/>
                          <a:cs typeface="Arial" panose="020B0604020202020204" pitchFamily="34" charset="0"/>
                        </a:rPr>
                        <a:t>1. Review children being placed OOA and the need for a health assessment to be completed. Review if children need to be brought back into area following risk assessment</a:t>
                      </a:r>
                      <a:endParaRPr lang="en-GB" sz="900" i="0" dirty="0" smtClean="0">
                        <a:solidFill>
                          <a:schemeClr val="tx1"/>
                        </a:solidFill>
                        <a:latin typeface="Arial" panose="020B0604020202020204" pitchFamily="34" charset="0"/>
                        <a:cs typeface="Arial" panose="020B0604020202020204"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r>
              <a:tr h="792000">
                <a:tc>
                  <a:txBody>
                    <a:bodyPr/>
                    <a:lstStyle/>
                    <a:p>
                      <a:r>
                        <a:rPr lang="en-GB" sz="900" b="0" dirty="0" smtClean="0">
                          <a:solidFill>
                            <a:schemeClr val="tx1"/>
                          </a:solidFill>
                          <a:latin typeface="Arial" panose="020B0604020202020204" pitchFamily="34" charset="0"/>
                          <a:cs typeface="Arial" panose="020B0604020202020204" pitchFamily="34" charset="0"/>
                        </a:rPr>
                        <a:t>Review</a:t>
                      </a:r>
                      <a:r>
                        <a:rPr lang="en-GB" sz="900" b="0" baseline="0" dirty="0" smtClean="0">
                          <a:solidFill>
                            <a:schemeClr val="tx1"/>
                          </a:solidFill>
                          <a:latin typeface="Arial" panose="020B0604020202020204" pitchFamily="34" charset="0"/>
                          <a:cs typeface="Arial" panose="020B0604020202020204" pitchFamily="34" charset="0"/>
                        </a:rPr>
                        <a:t> Health Assessments</a:t>
                      </a:r>
                    </a:p>
                    <a:p>
                      <a:r>
                        <a:rPr lang="en-GB" sz="900" b="0" baseline="0" dirty="0" smtClean="0">
                          <a:solidFill>
                            <a:schemeClr val="tx1"/>
                          </a:solidFill>
                          <a:latin typeface="Arial" panose="020B0604020202020204" pitchFamily="34" charset="0"/>
                          <a:cs typeface="Arial" panose="020B0604020202020204" pitchFamily="34" charset="0"/>
                        </a:rPr>
                        <a:t>Maggie Braun</a:t>
                      </a:r>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r>
                        <a:rPr lang="en-GB" sz="900" dirty="0" smtClean="0">
                          <a:latin typeface="Arial" panose="020B0604020202020204" pitchFamily="34" charset="0"/>
                          <a:cs typeface="Arial" panose="020B0604020202020204" pitchFamily="34" charset="0"/>
                        </a:rPr>
                        <a:t>% of looked after children under 5 years with an up to date statutory health assessment </a:t>
                      </a:r>
                    </a:p>
                  </a:txBody>
                  <a:tcPr anchor="ctr"/>
                </a:tc>
                <a:tc>
                  <a:txBody>
                    <a:bodyPr/>
                    <a:lstStyle/>
                    <a:p>
                      <a:pPr algn="ctr"/>
                      <a:r>
                        <a:rPr lang="en-GB" sz="1000" b="1" dirty="0" smtClean="0">
                          <a:latin typeface="Arial" panose="020B0604020202020204" pitchFamily="34" charset="0"/>
                          <a:cs typeface="Arial" panose="020B0604020202020204" pitchFamily="34" charset="0"/>
                        </a:rPr>
                        <a:t>90%</a:t>
                      </a:r>
                      <a:endParaRPr lang="en-GB" sz="1000" b="1" dirty="0">
                        <a:latin typeface="Arial" panose="020B0604020202020204" pitchFamily="34" charset="0"/>
                        <a:cs typeface="Arial" panose="020B0604020202020204" pitchFamily="34" charset="0"/>
                      </a:endParaRP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90.4% J</a:t>
                      </a:r>
                    </a:p>
                    <a:p>
                      <a:pPr algn="ctr"/>
                      <a:r>
                        <a:rPr lang="en-GB" sz="1000" b="1" dirty="0" smtClean="0">
                          <a:solidFill>
                            <a:srgbClr val="FFFF00"/>
                          </a:solidFill>
                          <a:latin typeface="Arial" panose="020B0604020202020204" pitchFamily="34" charset="0"/>
                          <a:cs typeface="Arial" panose="020B0604020202020204" pitchFamily="34" charset="0"/>
                        </a:rPr>
                        <a:t>93% F</a:t>
                      </a:r>
                    </a:p>
                    <a:p>
                      <a:pPr algn="ctr"/>
                      <a:r>
                        <a:rPr lang="en-GB" sz="1000" b="1" dirty="0" smtClean="0">
                          <a:solidFill>
                            <a:srgbClr val="FFFF00"/>
                          </a:solidFill>
                          <a:latin typeface="Arial" panose="020B0604020202020204" pitchFamily="34" charset="0"/>
                          <a:cs typeface="Arial" panose="020B0604020202020204" pitchFamily="34" charset="0"/>
                        </a:rPr>
                        <a:t>93% M</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92D05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rowSpan="3">
                  <a:txBody>
                    <a:bodyPr/>
                    <a:lstStyle/>
                    <a:p>
                      <a:r>
                        <a:rPr lang="en-US" sz="900" kern="1200" dirty="0" smtClean="0">
                          <a:solidFill>
                            <a:schemeClr val="dk1"/>
                          </a:solidFill>
                          <a:effectLst/>
                          <a:latin typeface="Arial" panose="020B0604020202020204" pitchFamily="34" charset="0"/>
                          <a:ea typeface="+mn-ea"/>
                          <a:cs typeface="Arial" panose="020B0604020202020204" pitchFamily="34" charset="0"/>
                        </a:rPr>
                        <a:t>Backing data provided by SCHT at the end of each quarter to determine rationale around the figures provided.</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r>
                        <a:rPr lang="en-US" sz="900" b="1" u="sng" kern="1200" dirty="0" smtClean="0">
                          <a:solidFill>
                            <a:schemeClr val="dk1"/>
                          </a:solidFill>
                          <a:effectLst/>
                          <a:latin typeface="Arial" panose="020B0604020202020204" pitchFamily="34" charset="0"/>
                          <a:ea typeface="+mn-ea"/>
                          <a:cs typeface="Arial" panose="020B0604020202020204" pitchFamily="34" charset="0"/>
                        </a:rPr>
                        <a:t>Continuing Actions: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RHA continue to be reviewed and escalated in accordance with LAC processes.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OOA concerns continue to be escalated to CCG.</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LAC nurse continues to review the backlog</a:t>
                      </a:r>
                      <a:r>
                        <a:rPr lang="en-US" sz="900" kern="1200" baseline="0" dirty="0" smtClean="0">
                          <a:solidFill>
                            <a:schemeClr val="dk1"/>
                          </a:solidFill>
                          <a:effectLst/>
                          <a:latin typeface="Arial" panose="020B0604020202020204" pitchFamily="34" charset="0"/>
                          <a:ea typeface="+mn-ea"/>
                          <a:cs typeface="Arial" panose="020B0604020202020204" pitchFamily="34" charset="0"/>
                        </a:rPr>
                        <a:t> </a:t>
                      </a:r>
                      <a:r>
                        <a:rPr lang="en-US" sz="900" kern="1200" dirty="0" smtClean="0">
                          <a:solidFill>
                            <a:schemeClr val="dk1"/>
                          </a:solidFill>
                          <a:effectLst/>
                          <a:latin typeface="Arial" panose="020B0604020202020204" pitchFamily="34" charset="0"/>
                          <a:ea typeface="+mn-ea"/>
                          <a:cs typeface="Arial" panose="020B0604020202020204" pitchFamily="34" charset="0"/>
                        </a:rPr>
                        <a:t>and escalate outstanding RHA's to professionals and OOA colleagues.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CCG Designated Nurse continues to review the OOA requests and escalate outstanding RHA's.</a:t>
                      </a:r>
                      <a:endParaRPr lang="en-GB" sz="900" kern="1200" dirty="0" smtClean="0">
                        <a:solidFill>
                          <a:schemeClr val="dk1"/>
                        </a:solidFill>
                        <a:effectLst/>
                        <a:latin typeface="Arial" panose="020B0604020202020204" pitchFamily="34" charset="0"/>
                        <a:ea typeface="+mn-ea"/>
                        <a:cs typeface="Arial" panose="020B0604020202020204" pitchFamily="34" charset="0"/>
                      </a:endParaRPr>
                    </a:p>
                    <a:p>
                      <a:pPr lvl="0" algn="just"/>
                      <a:r>
                        <a:rPr lang="en-US" sz="900" kern="1200" dirty="0" smtClean="0">
                          <a:solidFill>
                            <a:schemeClr val="dk1"/>
                          </a:solidFill>
                          <a:effectLst/>
                          <a:latin typeface="Arial" panose="020B0604020202020204" pitchFamily="34" charset="0"/>
                          <a:ea typeface="+mn-ea"/>
                          <a:cs typeface="Arial" panose="020B0604020202020204" pitchFamily="34" charset="0"/>
                        </a:rPr>
                        <a:t>.</a:t>
                      </a:r>
                      <a:endParaRPr lang="en-GB" sz="900" kern="1200" baseline="0" noProof="0" dirty="0" smtClean="0">
                        <a:solidFill>
                          <a:schemeClr val="tx1"/>
                        </a:solidFill>
                        <a:latin typeface="Arial" panose="020B0604020202020204" pitchFamily="34" charset="0"/>
                        <a:ea typeface="+mn-ea"/>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tr>
              <a:tr h="396000">
                <a:tc rowSpan="2">
                  <a:txBody>
                    <a:bodyPr/>
                    <a:lstStyle/>
                    <a:p>
                      <a:endParaRPr lang="en-GB" sz="9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 of looked after children 5yrs to 16yrs with an up to date statutory health assessment </a:t>
                      </a:r>
                    </a:p>
                  </a:txBody>
                  <a:tcPr anchor="ctr"/>
                </a:tc>
                <a:tc>
                  <a:txBody>
                    <a:bodyPr/>
                    <a:lstStyle/>
                    <a:p>
                      <a:pPr algn="ctr"/>
                      <a:r>
                        <a:rPr lang="en-GB" sz="1000" b="1" dirty="0" smtClean="0">
                          <a:latin typeface="Arial" panose="020B0604020202020204" pitchFamily="34" charset="0"/>
                          <a:cs typeface="Arial" panose="020B0604020202020204" pitchFamily="34" charset="0"/>
                        </a:rPr>
                        <a:t>90%</a:t>
                      </a:r>
                      <a:endParaRPr lang="en-GB" sz="1000" b="1" dirty="0">
                        <a:latin typeface="Arial" panose="020B0604020202020204" pitchFamily="34" charset="0"/>
                        <a:cs typeface="Arial" panose="020B0604020202020204" pitchFamily="34" charset="0"/>
                      </a:endParaRP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92.5% J</a:t>
                      </a:r>
                    </a:p>
                    <a:p>
                      <a:pPr algn="ctr"/>
                      <a:r>
                        <a:rPr lang="en-GB" sz="1000" b="1" dirty="0" smtClean="0">
                          <a:solidFill>
                            <a:srgbClr val="FFFF00"/>
                          </a:solidFill>
                          <a:latin typeface="Arial" panose="020B0604020202020204" pitchFamily="34" charset="0"/>
                          <a:cs typeface="Arial" panose="020B0604020202020204" pitchFamily="34" charset="0"/>
                        </a:rPr>
                        <a:t>94% F</a:t>
                      </a:r>
                    </a:p>
                    <a:p>
                      <a:pPr algn="ctr"/>
                      <a:r>
                        <a:rPr lang="en-GB" sz="1000" b="1" dirty="0" smtClean="0">
                          <a:solidFill>
                            <a:srgbClr val="FFFF00"/>
                          </a:solidFill>
                          <a:latin typeface="Arial" panose="020B0604020202020204" pitchFamily="34" charset="0"/>
                          <a:cs typeface="Arial" panose="020B0604020202020204" pitchFamily="34" charset="0"/>
                        </a:rPr>
                        <a:t>95% M</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92D05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noProof="0" dirty="0" smtClean="0">
                        <a:solidFill>
                          <a:schemeClr val="tx1"/>
                        </a:solidFill>
                        <a:latin typeface="Arial" panose="020B0604020202020204" pitchFamily="34" charset="0"/>
                        <a:ea typeface="+mn-ea"/>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tr>
              <a:tr h="396000">
                <a:tc v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Arial" panose="020B0604020202020204" pitchFamily="34" charset="0"/>
                          <a:cs typeface="Arial" panose="020B0604020202020204" pitchFamily="34" charset="0"/>
                        </a:rPr>
                        <a:t>% of looked after children 16yrs to 18yrs with an up to date statutory health assessment </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smtClean="0">
                          <a:latin typeface="Arial" panose="020B0604020202020204" pitchFamily="34" charset="0"/>
                          <a:cs typeface="Arial" panose="020B0604020202020204" pitchFamily="34" charset="0"/>
                        </a:rPr>
                        <a:t>80%</a:t>
                      </a:r>
                    </a:p>
                  </a:txBody>
                  <a:tcPr anchor="ctr"/>
                </a:tc>
                <a:tc>
                  <a:txBody>
                    <a:bodyPr/>
                    <a:lstStyle/>
                    <a:p>
                      <a:pPr algn="ctr"/>
                      <a:r>
                        <a:rPr lang="en-GB" sz="1000" b="1" dirty="0" smtClean="0">
                          <a:solidFill>
                            <a:srgbClr val="FFFF00"/>
                          </a:solidFill>
                          <a:latin typeface="Arial" panose="020B0604020202020204" pitchFamily="34" charset="0"/>
                          <a:cs typeface="Arial" panose="020B0604020202020204" pitchFamily="34" charset="0"/>
                        </a:rPr>
                        <a:t>84% J</a:t>
                      </a:r>
                    </a:p>
                    <a:p>
                      <a:pPr algn="ctr"/>
                      <a:r>
                        <a:rPr lang="en-GB" sz="1000" b="1" dirty="0" smtClean="0">
                          <a:solidFill>
                            <a:srgbClr val="FFFF00"/>
                          </a:solidFill>
                          <a:latin typeface="Arial" panose="020B0604020202020204" pitchFamily="34" charset="0"/>
                          <a:cs typeface="Arial" panose="020B0604020202020204" pitchFamily="34" charset="0"/>
                        </a:rPr>
                        <a:t>82% F</a:t>
                      </a:r>
                    </a:p>
                    <a:p>
                      <a:pPr algn="ctr"/>
                      <a:r>
                        <a:rPr lang="en-GB" sz="1000" b="1" dirty="0" smtClean="0">
                          <a:solidFill>
                            <a:srgbClr val="FFFF00"/>
                          </a:solidFill>
                          <a:latin typeface="Arial" panose="020B0604020202020204" pitchFamily="34" charset="0"/>
                          <a:cs typeface="Arial" panose="020B0604020202020204" pitchFamily="34" charset="0"/>
                        </a:rPr>
                        <a:t>84% M</a:t>
                      </a:r>
                      <a:endParaRPr lang="en-GB" sz="1000" b="1" dirty="0">
                        <a:solidFill>
                          <a:srgbClr val="FFFF00"/>
                        </a:solidFill>
                        <a:latin typeface="Arial" panose="020B0604020202020204" pitchFamily="34" charset="0"/>
                        <a:cs typeface="Arial" panose="020B0604020202020204" pitchFamily="34" charset="0"/>
                      </a:endParaRPr>
                    </a:p>
                  </a:txBody>
                  <a:tcPr anchor="ctr">
                    <a:solidFill>
                      <a:srgbClr val="92D050"/>
                    </a:solidFill>
                  </a:tcPr>
                </a:tc>
                <a:tc>
                  <a:txBody>
                    <a:bodyPr/>
                    <a:lstStyle/>
                    <a:p>
                      <a:pPr algn="ctr"/>
                      <a:endParaRPr lang="en-GB" sz="900" dirty="0">
                        <a:solidFill>
                          <a:srgbClr val="FF0000"/>
                        </a:solidFill>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nchor="ctr"/>
                </a:tc>
                <a:tc vMerge="1">
                  <a:txBody>
                    <a:bodyPr/>
                    <a:lstStyle/>
                    <a:p>
                      <a:endParaRPr lang="en-GB"/>
                    </a:p>
                  </a:txBody>
                  <a:tcPr/>
                </a:tc>
              </a:tr>
            </a:tbl>
          </a:graphicData>
        </a:graphic>
      </p:graphicFrame>
      <p:sp>
        <p:nvSpPr>
          <p:cNvPr id="25" name="Down Arrow 24"/>
          <p:cNvSpPr>
            <a:spLocks noChangeAspect="1"/>
          </p:cNvSpPr>
          <p:nvPr/>
        </p:nvSpPr>
        <p:spPr>
          <a:xfrm rot="10800000">
            <a:off x="5066987" y="5157192"/>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5" name="image2.jpeg" descr="Shropshire CCG col"/>
          <p:cNvPicPr/>
          <p:nvPr/>
        </p:nvPicPr>
        <p:blipFill>
          <a:blip r:embed="rId3" cstate="print"/>
          <a:stretch>
            <a:fillRect/>
          </a:stretch>
        </p:blipFill>
        <p:spPr>
          <a:xfrm>
            <a:off x="6876256" y="44624"/>
            <a:ext cx="1152128" cy="440055"/>
          </a:xfrm>
          <a:prstGeom prst="rect">
            <a:avLst/>
          </a:prstGeom>
        </p:spPr>
      </p:pic>
      <p:sp>
        <p:nvSpPr>
          <p:cNvPr id="17" name="Down Arrow 16"/>
          <p:cNvSpPr>
            <a:spLocks noChangeAspect="1"/>
          </p:cNvSpPr>
          <p:nvPr/>
        </p:nvSpPr>
        <p:spPr>
          <a:xfrm>
            <a:off x="5044549" y="2708920"/>
            <a:ext cx="189000" cy="252000"/>
          </a:xfrm>
          <a:prstGeom prst="downArrow">
            <a:avLst/>
          </a:prstGeom>
          <a:solidFill>
            <a:schemeClr val="accent2"/>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Down Arrow 17"/>
          <p:cNvSpPr>
            <a:spLocks noChangeAspect="1"/>
          </p:cNvSpPr>
          <p:nvPr/>
        </p:nvSpPr>
        <p:spPr>
          <a:xfrm rot="10800000">
            <a:off x="5030386" y="4437112"/>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Down Arrow 20"/>
          <p:cNvSpPr>
            <a:spLocks noChangeAspect="1"/>
          </p:cNvSpPr>
          <p:nvPr/>
        </p:nvSpPr>
        <p:spPr>
          <a:xfrm rot="10800000">
            <a:off x="5066987" y="5661248"/>
            <a:ext cx="189000" cy="252000"/>
          </a:xfrm>
          <a:prstGeom prst="downArrow">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8699570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6983</TotalTime>
  <Words>7141</Words>
  <Application>Microsoft Office PowerPoint</Application>
  <PresentationFormat>On-screen Show (4:3)</PresentationFormat>
  <Paragraphs>718</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PowerPoint Presentation</vt:lpstr>
      <vt:lpstr>Key Performance Challenges, Quarter 1; 2019/20  Telford Looked After Children</vt:lpstr>
      <vt:lpstr>Key Performance Challenges, Quarter 2; 2019/20  Telford Looked After Children</vt:lpstr>
      <vt:lpstr>Key Performance Challenges, Quarter 3; 2019/20  Telford Looked After Children</vt:lpstr>
      <vt:lpstr>Key Performance Challenges, Quarter 4; 2019/20  Telford Looked After Children</vt:lpstr>
      <vt:lpstr>Key Performance Challenges, Quarter 1; 2019/20  Shropshire Looked After Children</vt:lpstr>
      <vt:lpstr>Key Performance Challenges, Quarter 2; 2019/20  Shropshire Looked After Children</vt:lpstr>
      <vt:lpstr>Key Performance Challenges, Quarter 3; 2019/20  Shropshire Looked After Children</vt:lpstr>
      <vt:lpstr>Key Performance Challenges, Quarter 4; 2019/20  Shropshire Looked After Children</vt:lpstr>
      <vt:lpstr>Key Looked After Children Overall Quality Concerns</vt:lpstr>
      <vt:lpstr>Looked After Children Key Improvements during 2019 / 2020 </vt:lpstr>
      <vt:lpstr>Looked After Children Focus for 2020 / 2021</vt:lpstr>
      <vt:lpstr>  Adult Safeguarding - Key Performance Challenges, RJAH     2019/20  </vt:lpstr>
      <vt:lpstr>Adult Safeguarding - Key Performance Challenges, RJAH     2019/20 (cont)</vt:lpstr>
      <vt:lpstr> Adult Safeguarding - Key Performance Challenges, 2019/20 Shropshire Community Healthcare NHS Trust.  </vt:lpstr>
      <vt:lpstr>Adult Safeguarding - Key Performance Challenges, 2019/20 Shropshire Community Healthcare NHS Trust. (cont)</vt:lpstr>
      <vt:lpstr> Adult Safeguarding - Key Performance Challenges, 2019/20 Midlands Partnership Foundation NHS Trust </vt:lpstr>
      <vt:lpstr>Adult Safeguarding -  Key Performance Challenges, 2019/20 Midlands Partnership Foundation NHS Trust (cont)</vt:lpstr>
      <vt:lpstr>Adult Safeguarding - Key Performance Challenges, 2019/20 Shrewsbury and Telford Hospitals NHS Trust</vt:lpstr>
      <vt:lpstr>Adult Safeguarding - Key Performance Challenges, 2019/20 Shrewsbury and Telford Hospitals NHS Trust Quarter 4 (cont)</vt:lpstr>
      <vt:lpstr> Key Performance Challenges, Quarter 4     2019/20 – Children Safeguarding</vt:lpstr>
      <vt:lpstr>  Key Performance Challenges, Quarter 4     2019/20 – Children Safeguarding</vt:lpstr>
      <vt:lpstr> Key Performance Challenges, Quarter 4     2019/20 – Children Safeguarding</vt:lpstr>
      <vt:lpstr> Key Performance Challenges, Quarter 4     2019/20 – Children Safeguarding</vt:lpstr>
      <vt:lpstr>Key Adult and Children Safeguarding Quality Concerns-2019-20</vt:lpstr>
      <vt:lpstr>Key Improvements during 2019/2020 </vt:lpstr>
      <vt:lpstr>PowerPoint Presentation</vt:lpstr>
      <vt:lpstr>Focus on 2020/2021</vt:lpstr>
    </vt:vector>
  </TitlesOfParts>
  <Company>NHS Telford and Wrekin CCG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TWCCG Performance</dc:subject>
  <dc:creator>Laura Boden</dc:creator>
  <cp:lastModifiedBy>Paul Cooper</cp:lastModifiedBy>
  <cp:revision>762</cp:revision>
  <cp:lastPrinted>2019-05-20T14:01:08Z</cp:lastPrinted>
  <dcterms:created xsi:type="dcterms:W3CDTF">2017-04-28T08:39:50Z</dcterms:created>
  <dcterms:modified xsi:type="dcterms:W3CDTF">2020-06-25T14:32:28Z</dcterms:modified>
</cp:coreProperties>
</file>